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handoutMasterIdLst>
    <p:handoutMasterId r:id="rId31"/>
  </p:handoutMasterIdLst>
  <p:sldIdLst>
    <p:sldId id="708" r:id="rId5"/>
    <p:sldId id="681" r:id="rId6"/>
    <p:sldId id="693" r:id="rId7"/>
    <p:sldId id="695" r:id="rId8"/>
    <p:sldId id="706" r:id="rId9"/>
    <p:sldId id="710" r:id="rId10"/>
    <p:sldId id="712" r:id="rId11"/>
    <p:sldId id="714" r:id="rId12"/>
    <p:sldId id="715" r:id="rId13"/>
    <p:sldId id="716" r:id="rId14"/>
    <p:sldId id="717" r:id="rId15"/>
    <p:sldId id="718" r:id="rId16"/>
    <p:sldId id="719" r:id="rId17"/>
    <p:sldId id="720" r:id="rId18"/>
    <p:sldId id="721" r:id="rId19"/>
    <p:sldId id="722" r:id="rId20"/>
    <p:sldId id="723" r:id="rId21"/>
    <p:sldId id="724" r:id="rId22"/>
    <p:sldId id="725" r:id="rId23"/>
    <p:sldId id="726" r:id="rId24"/>
    <p:sldId id="728" r:id="rId25"/>
    <p:sldId id="385" r:id="rId26"/>
    <p:sldId id="386" r:id="rId27"/>
    <p:sldId id="727" r:id="rId28"/>
    <p:sldId id="699" r:id="rId29"/>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C2F"/>
    <a:srgbClr val="2094D2"/>
    <a:srgbClr val="60BA47"/>
    <a:srgbClr val="66FF66"/>
    <a:srgbClr val="11496E"/>
    <a:srgbClr val="DB176A"/>
    <a:srgbClr val="F99F27"/>
    <a:srgbClr val="A21C48"/>
    <a:srgbClr val="D9287D"/>
    <a:srgbClr val="1C14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3966" autoAdjust="0"/>
  </p:normalViewPr>
  <p:slideViewPr>
    <p:cSldViewPr snapToGrid="0" snapToObjects="1">
      <p:cViewPr varScale="1">
        <p:scale>
          <a:sx n="41" d="100"/>
          <a:sy n="41" d="100"/>
        </p:scale>
        <p:origin x="2324" y="24"/>
      </p:cViewPr>
      <p:guideLst/>
    </p:cSldViewPr>
  </p:slideViewPr>
  <p:outlineViewPr>
    <p:cViewPr>
      <p:scale>
        <a:sx n="33" d="100"/>
        <a:sy n="33" d="100"/>
      </p:scale>
      <p:origin x="0" y="-317458"/>
    </p:cViewPr>
  </p:outlineViewPr>
  <p:notesTextViewPr>
    <p:cViewPr>
      <p:scale>
        <a:sx n="1" d="1"/>
        <a:sy n="1" d="1"/>
      </p:scale>
      <p:origin x="0" y="0"/>
    </p:cViewPr>
  </p:notesTextViewPr>
  <p:sorterViewPr>
    <p:cViewPr>
      <p:scale>
        <a:sx n="61" d="100"/>
        <a:sy n="61"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9/23/2025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9/23/2025</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420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42759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71481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919764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0014A282-A90C-4651-27A8-32983B37AA06}"/>
              </a:ext>
            </a:extLst>
          </p:cNvPr>
          <p:cNvSpPr/>
          <p:nvPr userDrawn="1"/>
        </p:nvSpPr>
        <p:spPr>
          <a:xfrm>
            <a:off x="58535" y="2544918"/>
            <a:ext cx="7488314" cy="703820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a:p>
        </p:txBody>
      </p:sp>
      <p:grpSp>
        <p:nvGrpSpPr>
          <p:cNvPr id="54" name="Group 53">
            <a:extLst>
              <a:ext uri="{FF2B5EF4-FFF2-40B4-BE49-F238E27FC236}">
                <a16:creationId xmlns:a16="http://schemas.microsoft.com/office/drawing/2014/main" id="{8621B04F-93F9-525F-A0DB-34D39CF0E0DD}"/>
              </a:ext>
            </a:extLst>
          </p:cNvPr>
          <p:cNvGrpSpPr/>
          <p:nvPr userDrawn="1"/>
        </p:nvGrpSpPr>
        <p:grpSpPr>
          <a:xfrm rot="16200000">
            <a:off x="5281647" y="7559316"/>
            <a:ext cx="3088508" cy="1441896"/>
            <a:chOff x="-1871944" y="1778846"/>
            <a:chExt cx="1736764" cy="810823"/>
          </a:xfrm>
        </p:grpSpPr>
        <p:sp>
          <p:nvSpPr>
            <p:cNvPr id="55" name="Freeform 54">
              <a:extLst>
                <a:ext uri="{FF2B5EF4-FFF2-40B4-BE49-F238E27FC236}">
                  <a16:creationId xmlns:a16="http://schemas.microsoft.com/office/drawing/2014/main" id="{4445348C-17A3-F471-E979-F16A4C9290AB}"/>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4FF1C16-3E51-348F-1063-C3D49F7FA503}"/>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D9B13F7-0073-510F-06AB-EE8F878BDE2C}"/>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4B50ABE-1DB4-56CB-CD27-4FA80A11FDBF}"/>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A5E07D0-45F4-9067-39A2-3CDE08E6C8AE}"/>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22B7486-E22E-BF84-E0C6-04D810468CC3}"/>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pic>
        <p:nvPicPr>
          <p:cNvPr id="3" name="Graphic 2">
            <a:extLst>
              <a:ext uri="{FF2B5EF4-FFF2-40B4-BE49-F238E27FC236}">
                <a16:creationId xmlns:a16="http://schemas.microsoft.com/office/drawing/2014/main" id="{6D43D5A4-EEBB-8FC6-E9BA-249FD646B1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47447"/>
            <a:ext cx="4283593" cy="2170354"/>
          </a:xfrm>
          <a:prstGeom prst="rect">
            <a:avLst/>
          </a:prstGeom>
        </p:spPr>
      </p:pic>
      <p:sp>
        <p:nvSpPr>
          <p:cNvPr id="5" name="Picture Placeholder 86">
            <a:extLst>
              <a:ext uri="{FF2B5EF4-FFF2-40B4-BE49-F238E27FC236}">
                <a16:creationId xmlns:a16="http://schemas.microsoft.com/office/drawing/2014/main" id="{359FC081-7680-729A-D9DE-01FE837B669C}"/>
              </a:ext>
            </a:extLst>
          </p:cNvPr>
          <p:cNvSpPr>
            <a:spLocks noGrp="1"/>
          </p:cNvSpPr>
          <p:nvPr>
            <p:ph type="pic" sz="quarter" idx="17"/>
          </p:nvPr>
        </p:nvSpPr>
        <p:spPr>
          <a:xfrm>
            <a:off x="0" y="2317801"/>
            <a:ext cx="4975531" cy="7768959"/>
          </a:xfrm>
          <a:custGeom>
            <a:avLst/>
            <a:gdLst>
              <a:gd name="connsiteX0" fmla="*/ 0 w 4975531"/>
              <a:gd name="connsiteY0" fmla="*/ 0 h 7768959"/>
              <a:gd name="connsiteX1" fmla="*/ 4975531 w 4975531"/>
              <a:gd name="connsiteY1" fmla="*/ 0 h 7768959"/>
              <a:gd name="connsiteX2" fmla="*/ 4975531 w 4975531"/>
              <a:gd name="connsiteY2" fmla="*/ 1371135 h 7768959"/>
              <a:gd name="connsiteX3" fmla="*/ 2772740 w 4975531"/>
              <a:gd name="connsiteY3" fmla="*/ 1371135 h 7768959"/>
              <a:gd name="connsiteX4" fmla="*/ 2772740 w 4975531"/>
              <a:gd name="connsiteY4" fmla="*/ 2035209 h 7768959"/>
              <a:gd name="connsiteX5" fmla="*/ 2662889 w 4975531"/>
              <a:gd name="connsiteY5" fmla="*/ 2035209 h 7768959"/>
              <a:gd name="connsiteX6" fmla="*/ 2662889 w 4975531"/>
              <a:gd name="connsiteY6" fmla="*/ 3655723 h 7768959"/>
              <a:gd name="connsiteX7" fmla="*/ 2772740 w 4975531"/>
              <a:gd name="connsiteY7" fmla="*/ 3655723 h 7768959"/>
              <a:gd name="connsiteX8" fmla="*/ 2772740 w 4975531"/>
              <a:gd name="connsiteY8" fmla="*/ 5231431 h 7768959"/>
              <a:gd name="connsiteX9" fmla="*/ 4975531 w 4975531"/>
              <a:gd name="connsiteY9" fmla="*/ 5231431 h 7768959"/>
              <a:gd name="connsiteX10" fmla="*/ 4975531 w 4975531"/>
              <a:gd name="connsiteY10" fmla="*/ 7768959 h 7768959"/>
              <a:gd name="connsiteX11" fmla="*/ 0 w 4975531"/>
              <a:gd name="connsiteY11" fmla="*/ 7768959 h 776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531" h="7768959">
                <a:moveTo>
                  <a:pt x="0" y="0"/>
                </a:moveTo>
                <a:lnTo>
                  <a:pt x="4975531" y="0"/>
                </a:lnTo>
                <a:lnTo>
                  <a:pt x="4975531" y="1371135"/>
                </a:lnTo>
                <a:lnTo>
                  <a:pt x="2772740" y="1371135"/>
                </a:lnTo>
                <a:lnTo>
                  <a:pt x="2772740" y="2035209"/>
                </a:lnTo>
                <a:lnTo>
                  <a:pt x="2662889" y="2035209"/>
                </a:lnTo>
                <a:lnTo>
                  <a:pt x="2662889" y="3655723"/>
                </a:lnTo>
                <a:lnTo>
                  <a:pt x="2772740" y="3655723"/>
                </a:lnTo>
                <a:lnTo>
                  <a:pt x="2772740" y="5231431"/>
                </a:lnTo>
                <a:lnTo>
                  <a:pt x="4975531" y="5231431"/>
                </a:lnTo>
                <a:lnTo>
                  <a:pt x="4975531" y="7768959"/>
                </a:lnTo>
                <a:lnTo>
                  <a:pt x="0" y="7768959"/>
                </a:lnTo>
                <a:close/>
              </a:path>
            </a:pathLst>
          </a:custGeom>
          <a:solidFill>
            <a:schemeClr val="bg1">
              <a:lumMod val="85000"/>
            </a:schemeClr>
          </a:solidFill>
          <a:ln>
            <a:noFill/>
          </a:ln>
        </p:spPr>
        <p:txBody>
          <a:bodyPr wrap="square">
            <a:noAutofit/>
          </a:bodyPr>
          <a:lstStyle>
            <a:lvl1pPr marL="0" indent="0">
              <a:buNone/>
              <a:defRPr>
                <a:latin typeface="Calibri" panose="020F0502020204030204" pitchFamily="34" charset="0"/>
                <a:cs typeface="Calibri" panose="020F0502020204030204" pitchFamily="34" charset="0"/>
              </a:defRPr>
            </a:lvl1pPr>
          </a:lstStyle>
          <a:p>
            <a:endParaRPr lang="en-US" dirty="0"/>
          </a:p>
        </p:txBody>
      </p:sp>
      <p:sp>
        <p:nvSpPr>
          <p:cNvPr id="6" name="Freeform 5">
            <a:extLst>
              <a:ext uri="{FF2B5EF4-FFF2-40B4-BE49-F238E27FC236}">
                <a16:creationId xmlns:a16="http://schemas.microsoft.com/office/drawing/2014/main" id="{B9ABA3AD-2C0B-3FD6-C3B9-4BBFD396A1C9}"/>
              </a:ext>
            </a:extLst>
          </p:cNvPr>
          <p:cNvSpPr/>
          <p:nvPr userDrawn="1"/>
        </p:nvSpPr>
        <p:spPr>
          <a:xfrm>
            <a:off x="2772741" y="3688936"/>
            <a:ext cx="4780521" cy="386029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33411A1-7538-4A74-E299-2E6427A16AEC}"/>
              </a:ext>
            </a:extLst>
          </p:cNvPr>
          <p:cNvSpPr/>
          <p:nvPr userDrawn="1"/>
        </p:nvSpPr>
        <p:spPr>
          <a:xfrm rot="16200000">
            <a:off x="2005015" y="501088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F99F27"/>
          </a:solidFill>
          <a:ln w="3080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BB90C53-4675-165D-7AA0-4732DD862FEC}"/>
              </a:ext>
            </a:extLst>
          </p:cNvPr>
          <p:cNvSpPr/>
          <p:nvPr userDrawn="1"/>
        </p:nvSpPr>
        <p:spPr>
          <a:xfrm>
            <a:off x="3293400" y="4215340"/>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9" name="Text Placeholder 32">
            <a:extLst>
              <a:ext uri="{FF2B5EF4-FFF2-40B4-BE49-F238E27FC236}">
                <a16:creationId xmlns:a16="http://schemas.microsoft.com/office/drawing/2014/main" id="{89AD6C99-D9F5-DA70-4096-0EC9E9117705}"/>
              </a:ext>
            </a:extLst>
          </p:cNvPr>
          <p:cNvSpPr>
            <a:spLocks noGrp="1"/>
          </p:cNvSpPr>
          <p:nvPr>
            <p:ph type="body" sz="quarter" idx="16" hasCustomPrompt="1"/>
          </p:nvPr>
        </p:nvSpPr>
        <p:spPr>
          <a:xfrm>
            <a:off x="3338231" y="4456734"/>
            <a:ext cx="4003808" cy="1112797"/>
          </a:xfrm>
          <a:prstGeom prst="rect">
            <a:avLst/>
          </a:prstGeom>
        </p:spPr>
        <p:txBody>
          <a:bodyPr anchor="t">
            <a:noAutofit/>
          </a:bodyPr>
          <a:lstStyle>
            <a:lvl1pPr marL="0" indent="0" algn="l">
              <a:lnSpc>
                <a:spcPts val="3940"/>
              </a:lnSpc>
              <a:spcBef>
                <a:spcPts val="0"/>
              </a:spcBef>
              <a:buNone/>
              <a:defRPr sz="42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FAIRPRENEURS</a:t>
            </a:r>
            <a:endParaRPr lang="en-US" dirty="0"/>
          </a:p>
        </p:txBody>
      </p:sp>
      <p:sp>
        <p:nvSpPr>
          <p:cNvPr id="11" name="Text Placeholder 32">
            <a:extLst>
              <a:ext uri="{FF2B5EF4-FFF2-40B4-BE49-F238E27FC236}">
                <a16:creationId xmlns:a16="http://schemas.microsoft.com/office/drawing/2014/main" id="{BE0D8B12-5EED-C778-086B-E51B44CC05CF}"/>
              </a:ext>
            </a:extLst>
          </p:cNvPr>
          <p:cNvSpPr>
            <a:spLocks noGrp="1"/>
          </p:cNvSpPr>
          <p:nvPr>
            <p:ph type="body" sz="quarter" idx="19" hasCustomPrompt="1"/>
          </p:nvPr>
        </p:nvSpPr>
        <p:spPr>
          <a:xfrm>
            <a:off x="3320960" y="5971457"/>
            <a:ext cx="4003808" cy="1402195"/>
          </a:xfrm>
          <a:prstGeom prst="rect">
            <a:avLst/>
          </a:prstGeom>
        </p:spPr>
        <p:txBody>
          <a:bodyPr anchor="t">
            <a:noAutofit/>
          </a:bodyPr>
          <a:lstStyle>
            <a:lvl1pPr marL="0" indent="0" algn="l">
              <a:lnSpc>
                <a:spcPct val="100000"/>
              </a:lnSpc>
              <a:spcBef>
                <a:spcPts val="0"/>
              </a:spcBef>
              <a:buNone/>
              <a:defRPr sz="18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Digital Wellbeing in the Workplace</a:t>
            </a:r>
          </a:p>
        </p:txBody>
      </p:sp>
      <p:sp>
        <p:nvSpPr>
          <p:cNvPr id="12" name="Rectangle 11">
            <a:extLst>
              <a:ext uri="{FF2B5EF4-FFF2-40B4-BE49-F238E27FC236}">
                <a16:creationId xmlns:a16="http://schemas.microsoft.com/office/drawing/2014/main" id="{C9BF408A-8C0F-459F-B734-3204A65605BA}"/>
              </a:ext>
            </a:extLst>
          </p:cNvPr>
          <p:cNvSpPr/>
          <p:nvPr userDrawn="1"/>
        </p:nvSpPr>
        <p:spPr>
          <a:xfrm>
            <a:off x="5382604" y="10207612"/>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A47ABB6-5F83-7C10-A7FE-E4B81ACF4BE5}"/>
              </a:ext>
            </a:extLst>
          </p:cNvPr>
          <p:cNvPicPr/>
          <p:nvPr userDrawn="1"/>
        </p:nvPicPr>
        <p:blipFill>
          <a:blip r:embed="rId4" cstate="email">
            <a:extLst>
              <a:ext uri="{28A0092B-C50C-407E-A947-70E740481C1C}">
                <a14:useLocalDpi xmlns:a14="http://schemas.microsoft.com/office/drawing/2010/main"/>
              </a:ext>
            </a:extLst>
          </a:blip>
          <a:srcRect l="1420" r="1420"/>
          <a:stretch/>
        </p:blipFill>
        <p:spPr bwMode="auto">
          <a:xfrm>
            <a:off x="5556265" y="10001239"/>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890032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037545"/>
            <a:ext cx="7559675" cy="6458950"/>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8" name="Picture Placeholder 12">
            <a:extLst>
              <a:ext uri="{FF2B5EF4-FFF2-40B4-BE49-F238E27FC236}">
                <a16:creationId xmlns:a16="http://schemas.microsoft.com/office/drawing/2014/main" id="{4271CB9E-9A14-1344-AB6E-69BC9E204EF3}"/>
              </a:ext>
            </a:extLst>
          </p:cNvPr>
          <p:cNvSpPr>
            <a:spLocks noGrp="1"/>
          </p:cNvSpPr>
          <p:nvPr>
            <p:ph type="pic" sz="quarter" idx="12"/>
          </p:nvPr>
        </p:nvSpPr>
        <p:spPr>
          <a:xfrm>
            <a:off x="4002754" y="328363"/>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20" name="Picture Placeholder 12">
            <a:extLst>
              <a:ext uri="{FF2B5EF4-FFF2-40B4-BE49-F238E27FC236}">
                <a16:creationId xmlns:a16="http://schemas.microsoft.com/office/drawing/2014/main" id="{83E85E66-24F2-1345-ADE1-564B755202CD}"/>
              </a:ext>
            </a:extLst>
          </p:cNvPr>
          <p:cNvSpPr>
            <a:spLocks noGrp="1"/>
          </p:cNvSpPr>
          <p:nvPr>
            <p:ph type="pic" sz="quarter" idx="16"/>
          </p:nvPr>
        </p:nvSpPr>
        <p:spPr>
          <a:xfrm>
            <a:off x="4002754" y="2341591"/>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21" name="Picture Placeholder 12">
            <a:extLst>
              <a:ext uri="{FF2B5EF4-FFF2-40B4-BE49-F238E27FC236}">
                <a16:creationId xmlns:a16="http://schemas.microsoft.com/office/drawing/2014/main" id="{482FE9BA-BF14-7A47-AAA3-68829C8443F3}"/>
              </a:ext>
            </a:extLst>
          </p:cNvPr>
          <p:cNvSpPr>
            <a:spLocks noGrp="1"/>
          </p:cNvSpPr>
          <p:nvPr>
            <p:ph type="pic" sz="quarter" idx="17"/>
          </p:nvPr>
        </p:nvSpPr>
        <p:spPr>
          <a:xfrm>
            <a:off x="543377" y="291855"/>
            <a:ext cx="2916000" cy="3776869"/>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543377" y="6148834"/>
            <a:ext cx="2631952" cy="2099746"/>
          </a:xfrm>
          <a:prstGeom prst="rect">
            <a:avLst/>
          </a:prstGeom>
        </p:spPr>
        <p:txBody>
          <a:bodyPr>
            <a:noAutofit/>
          </a:bodyPr>
          <a:lstStyle>
            <a:lvl1pPr marL="0" indent="0" algn="l">
              <a:buNone/>
              <a:defRPr sz="2900" b="1" i="0" spc="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3583660" y="7931856"/>
            <a:ext cx="3389294" cy="2099747"/>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Slide Number Placeholder 5">
            <a:extLst>
              <a:ext uri="{FF2B5EF4-FFF2-40B4-BE49-F238E27FC236}">
                <a16:creationId xmlns:a16="http://schemas.microsoft.com/office/drawing/2014/main" id="{AE34CA4F-1F8B-7F44-AFCD-59FB4964F6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136919008"/>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1" y="-635000"/>
            <a:ext cx="7559675" cy="6458950"/>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8" name="Picture Placeholder 12">
            <a:extLst>
              <a:ext uri="{FF2B5EF4-FFF2-40B4-BE49-F238E27FC236}">
                <a16:creationId xmlns:a16="http://schemas.microsoft.com/office/drawing/2014/main" id="{4271CB9E-9A14-1344-AB6E-69BC9E204EF3}"/>
              </a:ext>
            </a:extLst>
          </p:cNvPr>
          <p:cNvSpPr>
            <a:spLocks noGrp="1"/>
          </p:cNvSpPr>
          <p:nvPr>
            <p:ph type="pic" sz="quarter" idx="12"/>
          </p:nvPr>
        </p:nvSpPr>
        <p:spPr>
          <a:xfrm>
            <a:off x="4002754" y="328363"/>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19" name="Picture Placeholder 12">
            <a:extLst>
              <a:ext uri="{FF2B5EF4-FFF2-40B4-BE49-F238E27FC236}">
                <a16:creationId xmlns:a16="http://schemas.microsoft.com/office/drawing/2014/main" id="{7B52F1D9-9B8C-1B46-8A5F-7904E41CFB6F}"/>
              </a:ext>
            </a:extLst>
          </p:cNvPr>
          <p:cNvSpPr>
            <a:spLocks noGrp="1"/>
          </p:cNvSpPr>
          <p:nvPr>
            <p:ph type="pic" sz="quarter" idx="15"/>
          </p:nvPr>
        </p:nvSpPr>
        <p:spPr>
          <a:xfrm>
            <a:off x="4002754" y="2399536"/>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20" name="Picture Placeholder 12">
            <a:extLst>
              <a:ext uri="{FF2B5EF4-FFF2-40B4-BE49-F238E27FC236}">
                <a16:creationId xmlns:a16="http://schemas.microsoft.com/office/drawing/2014/main" id="{83E85E66-24F2-1345-ADE1-564B755202CD}"/>
              </a:ext>
            </a:extLst>
          </p:cNvPr>
          <p:cNvSpPr>
            <a:spLocks noGrp="1"/>
          </p:cNvSpPr>
          <p:nvPr>
            <p:ph type="pic" sz="quarter" idx="16"/>
          </p:nvPr>
        </p:nvSpPr>
        <p:spPr>
          <a:xfrm>
            <a:off x="543377" y="3816290"/>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21" name="Picture Placeholder 12">
            <a:extLst>
              <a:ext uri="{FF2B5EF4-FFF2-40B4-BE49-F238E27FC236}">
                <a16:creationId xmlns:a16="http://schemas.microsoft.com/office/drawing/2014/main" id="{482FE9BA-BF14-7A47-AAA3-68829C8443F3}"/>
              </a:ext>
            </a:extLst>
          </p:cNvPr>
          <p:cNvSpPr>
            <a:spLocks noGrp="1"/>
          </p:cNvSpPr>
          <p:nvPr>
            <p:ph type="pic" sz="quarter" idx="17"/>
          </p:nvPr>
        </p:nvSpPr>
        <p:spPr>
          <a:xfrm>
            <a:off x="543377" y="291856"/>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543377" y="6148834"/>
            <a:ext cx="2631952" cy="2099746"/>
          </a:xfrm>
          <a:prstGeom prst="rect">
            <a:avLst/>
          </a:prstGeom>
        </p:spPr>
        <p:txBody>
          <a:bodyPr>
            <a:noAutofit/>
          </a:bodyPr>
          <a:lstStyle>
            <a:lvl1pPr marL="0" indent="0" algn="l">
              <a:buNone/>
              <a:defRPr sz="2900" b="1" i="0" spc="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3583660" y="7931856"/>
            <a:ext cx="3389294" cy="2099747"/>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Slide Number Placeholder 5">
            <a:extLst>
              <a:ext uri="{FF2B5EF4-FFF2-40B4-BE49-F238E27FC236}">
                <a16:creationId xmlns:a16="http://schemas.microsoft.com/office/drawing/2014/main" id="{AE34CA4F-1F8B-7F44-AFCD-59FB4964F6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683280238"/>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x photo/text slide">
    <p:spTree>
      <p:nvGrpSpPr>
        <p:cNvPr id="1" name=""/>
        <p:cNvGrpSpPr/>
        <p:nvPr/>
      </p:nvGrpSpPr>
      <p:grpSpPr>
        <a:xfrm>
          <a:off x="0" y="0"/>
          <a:ext cx="0" cy="0"/>
          <a:chOff x="0" y="0"/>
          <a:chExt cx="0" cy="0"/>
        </a:xfrm>
      </p:grpSpPr>
      <p:sp>
        <p:nvSpPr>
          <p:cNvPr id="62" name="Slide Number Placeholder 5">
            <a:extLst>
              <a:ext uri="{FF2B5EF4-FFF2-40B4-BE49-F238E27FC236}">
                <a16:creationId xmlns:a16="http://schemas.microsoft.com/office/drawing/2014/main" id="{BED73E24-A450-6744-8158-9406FC91C2F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5" name="Freeform 57">
            <a:extLst>
              <a:ext uri="{FF2B5EF4-FFF2-40B4-BE49-F238E27FC236}">
                <a16:creationId xmlns:a16="http://schemas.microsoft.com/office/drawing/2014/main" id="{ECE61E63-3885-FC2C-9924-91DEA37C7785}"/>
              </a:ext>
            </a:extLst>
          </p:cNvPr>
          <p:cNvSpPr/>
          <p:nvPr userDrawn="1"/>
        </p:nvSpPr>
        <p:spPr>
          <a:xfrm>
            <a:off x="793612" y="8362579"/>
            <a:ext cx="1592682" cy="159947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16" name="Text Placeholder 32">
            <a:extLst>
              <a:ext uri="{FF2B5EF4-FFF2-40B4-BE49-F238E27FC236}">
                <a16:creationId xmlns:a16="http://schemas.microsoft.com/office/drawing/2014/main" id="{B1E24523-EDB0-C40A-3395-13787F48E999}"/>
              </a:ext>
            </a:extLst>
          </p:cNvPr>
          <p:cNvSpPr>
            <a:spLocks noGrp="1"/>
          </p:cNvSpPr>
          <p:nvPr>
            <p:ph type="body" sz="quarter" idx="57" hasCustomPrompt="1"/>
          </p:nvPr>
        </p:nvSpPr>
        <p:spPr>
          <a:xfrm>
            <a:off x="3514518" y="8160916"/>
            <a:ext cx="3322337" cy="518391"/>
          </a:xfrm>
          <a:prstGeom prst="rect">
            <a:avLst/>
          </a:prstGeom>
        </p:spPr>
        <p:txBody>
          <a:bodyPr>
            <a:noAutofit/>
          </a:bodyPr>
          <a:lstStyle>
            <a:lvl1pPr marL="0" indent="0" algn="l">
              <a:buNone/>
              <a:defRPr sz="1800" b="1" i="0">
                <a:solidFill>
                  <a:srgbClr val="F36C2F"/>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7" name="Text Placeholder 32">
            <a:extLst>
              <a:ext uri="{FF2B5EF4-FFF2-40B4-BE49-F238E27FC236}">
                <a16:creationId xmlns:a16="http://schemas.microsoft.com/office/drawing/2014/main" id="{06A18875-869C-04A5-E6C8-C4C8D3669961}"/>
              </a:ext>
            </a:extLst>
          </p:cNvPr>
          <p:cNvSpPr>
            <a:spLocks noGrp="1"/>
          </p:cNvSpPr>
          <p:nvPr>
            <p:ph type="body" sz="quarter" idx="58" hasCustomPrompt="1"/>
          </p:nvPr>
        </p:nvSpPr>
        <p:spPr>
          <a:xfrm>
            <a:off x="3522071" y="8679307"/>
            <a:ext cx="3322336" cy="1474644"/>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8" name="Picture Placeholder 12">
            <a:extLst>
              <a:ext uri="{FF2B5EF4-FFF2-40B4-BE49-F238E27FC236}">
                <a16:creationId xmlns:a16="http://schemas.microsoft.com/office/drawing/2014/main" id="{1FEFB694-67EF-9A36-0CEA-A0F230DF4531}"/>
              </a:ext>
            </a:extLst>
          </p:cNvPr>
          <p:cNvSpPr>
            <a:spLocks noGrp="1"/>
          </p:cNvSpPr>
          <p:nvPr>
            <p:ph type="pic" sz="quarter" idx="59"/>
          </p:nvPr>
        </p:nvSpPr>
        <p:spPr>
          <a:xfrm>
            <a:off x="1144930" y="8040490"/>
            <a:ext cx="1584156" cy="15918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23" name="Freeform 57">
            <a:extLst>
              <a:ext uri="{FF2B5EF4-FFF2-40B4-BE49-F238E27FC236}">
                <a16:creationId xmlns:a16="http://schemas.microsoft.com/office/drawing/2014/main" id="{4E9383E9-8289-4834-26C2-A51DCEBFCF68}"/>
              </a:ext>
            </a:extLst>
          </p:cNvPr>
          <p:cNvSpPr/>
          <p:nvPr userDrawn="1"/>
        </p:nvSpPr>
        <p:spPr>
          <a:xfrm>
            <a:off x="793612" y="5736822"/>
            <a:ext cx="1592682" cy="159947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24" name="Text Placeholder 32">
            <a:extLst>
              <a:ext uri="{FF2B5EF4-FFF2-40B4-BE49-F238E27FC236}">
                <a16:creationId xmlns:a16="http://schemas.microsoft.com/office/drawing/2014/main" id="{8B189B2D-5979-702F-9FAC-25F6A4DB9317}"/>
              </a:ext>
            </a:extLst>
          </p:cNvPr>
          <p:cNvSpPr>
            <a:spLocks noGrp="1"/>
          </p:cNvSpPr>
          <p:nvPr>
            <p:ph type="body" sz="quarter" idx="60" hasCustomPrompt="1"/>
          </p:nvPr>
        </p:nvSpPr>
        <p:spPr>
          <a:xfrm>
            <a:off x="3514518" y="5535159"/>
            <a:ext cx="3322337" cy="518391"/>
          </a:xfrm>
          <a:prstGeom prst="rect">
            <a:avLst/>
          </a:prstGeom>
        </p:spPr>
        <p:txBody>
          <a:bodyPr>
            <a:noAutofit/>
          </a:bodyPr>
          <a:lstStyle>
            <a:lvl1pPr marL="0" indent="0" algn="l">
              <a:buNone/>
              <a:defRPr sz="1800" b="1" i="0">
                <a:solidFill>
                  <a:srgbClr val="F36C2F"/>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5" name="Text Placeholder 32">
            <a:extLst>
              <a:ext uri="{FF2B5EF4-FFF2-40B4-BE49-F238E27FC236}">
                <a16:creationId xmlns:a16="http://schemas.microsoft.com/office/drawing/2014/main" id="{94F9C0A8-392C-1A85-725F-553B6DED5D79}"/>
              </a:ext>
            </a:extLst>
          </p:cNvPr>
          <p:cNvSpPr>
            <a:spLocks noGrp="1"/>
          </p:cNvSpPr>
          <p:nvPr>
            <p:ph type="body" sz="quarter" idx="61" hasCustomPrompt="1"/>
          </p:nvPr>
        </p:nvSpPr>
        <p:spPr>
          <a:xfrm>
            <a:off x="3522071" y="6053550"/>
            <a:ext cx="3322336" cy="1474644"/>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6" name="Picture Placeholder 12">
            <a:extLst>
              <a:ext uri="{FF2B5EF4-FFF2-40B4-BE49-F238E27FC236}">
                <a16:creationId xmlns:a16="http://schemas.microsoft.com/office/drawing/2014/main" id="{8BE537C8-7D82-EA73-EA83-DFAD53A75C14}"/>
              </a:ext>
            </a:extLst>
          </p:cNvPr>
          <p:cNvSpPr>
            <a:spLocks noGrp="1"/>
          </p:cNvSpPr>
          <p:nvPr>
            <p:ph type="pic" sz="quarter" idx="62"/>
          </p:nvPr>
        </p:nvSpPr>
        <p:spPr>
          <a:xfrm>
            <a:off x="1144930" y="5414733"/>
            <a:ext cx="1584156" cy="15918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31" name="Freeform 57">
            <a:extLst>
              <a:ext uri="{FF2B5EF4-FFF2-40B4-BE49-F238E27FC236}">
                <a16:creationId xmlns:a16="http://schemas.microsoft.com/office/drawing/2014/main" id="{FF2F9166-474A-3033-1465-4FBAD401660C}"/>
              </a:ext>
            </a:extLst>
          </p:cNvPr>
          <p:cNvSpPr/>
          <p:nvPr userDrawn="1"/>
        </p:nvSpPr>
        <p:spPr>
          <a:xfrm>
            <a:off x="801165" y="3234288"/>
            <a:ext cx="1592682" cy="159947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32" name="Text Placeholder 32">
            <a:extLst>
              <a:ext uri="{FF2B5EF4-FFF2-40B4-BE49-F238E27FC236}">
                <a16:creationId xmlns:a16="http://schemas.microsoft.com/office/drawing/2014/main" id="{97E689BC-8447-E8AB-FD6E-028403EB01E5}"/>
              </a:ext>
            </a:extLst>
          </p:cNvPr>
          <p:cNvSpPr>
            <a:spLocks noGrp="1"/>
          </p:cNvSpPr>
          <p:nvPr>
            <p:ph type="body" sz="quarter" idx="63" hasCustomPrompt="1"/>
          </p:nvPr>
        </p:nvSpPr>
        <p:spPr>
          <a:xfrm>
            <a:off x="3522071" y="3032625"/>
            <a:ext cx="3322337" cy="518391"/>
          </a:xfrm>
          <a:prstGeom prst="rect">
            <a:avLst/>
          </a:prstGeom>
        </p:spPr>
        <p:txBody>
          <a:bodyPr>
            <a:noAutofit/>
          </a:bodyPr>
          <a:lstStyle>
            <a:lvl1pPr marL="0" indent="0" algn="l">
              <a:buNone/>
              <a:defRPr sz="1800" b="1" i="0">
                <a:solidFill>
                  <a:srgbClr val="F36C2F"/>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87A97CF3-988B-9B8E-8075-A0BE3DA26134}"/>
              </a:ext>
            </a:extLst>
          </p:cNvPr>
          <p:cNvSpPr>
            <a:spLocks noGrp="1"/>
          </p:cNvSpPr>
          <p:nvPr>
            <p:ph type="body" sz="quarter" idx="64" hasCustomPrompt="1"/>
          </p:nvPr>
        </p:nvSpPr>
        <p:spPr>
          <a:xfrm>
            <a:off x="3529624" y="3551016"/>
            <a:ext cx="3322336" cy="1474644"/>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4" name="Picture Placeholder 12">
            <a:extLst>
              <a:ext uri="{FF2B5EF4-FFF2-40B4-BE49-F238E27FC236}">
                <a16:creationId xmlns:a16="http://schemas.microsoft.com/office/drawing/2014/main" id="{12014CE1-AA6D-9D1D-4CC9-0FD29FFDF673}"/>
              </a:ext>
            </a:extLst>
          </p:cNvPr>
          <p:cNvSpPr>
            <a:spLocks noGrp="1"/>
          </p:cNvSpPr>
          <p:nvPr>
            <p:ph type="pic" sz="quarter" idx="65"/>
          </p:nvPr>
        </p:nvSpPr>
        <p:spPr>
          <a:xfrm>
            <a:off x="1152483" y="2912199"/>
            <a:ext cx="1584156" cy="15918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35" name="Freeform 57">
            <a:extLst>
              <a:ext uri="{FF2B5EF4-FFF2-40B4-BE49-F238E27FC236}">
                <a16:creationId xmlns:a16="http://schemas.microsoft.com/office/drawing/2014/main" id="{F169E87E-ADBF-CDEE-FD27-54A201032F08}"/>
              </a:ext>
            </a:extLst>
          </p:cNvPr>
          <p:cNvSpPr/>
          <p:nvPr userDrawn="1"/>
        </p:nvSpPr>
        <p:spPr>
          <a:xfrm>
            <a:off x="808718" y="772818"/>
            <a:ext cx="1592682" cy="159947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36" name="Text Placeholder 32">
            <a:extLst>
              <a:ext uri="{FF2B5EF4-FFF2-40B4-BE49-F238E27FC236}">
                <a16:creationId xmlns:a16="http://schemas.microsoft.com/office/drawing/2014/main" id="{6CF2247C-113F-C4E9-C73F-CC7771978B25}"/>
              </a:ext>
            </a:extLst>
          </p:cNvPr>
          <p:cNvSpPr>
            <a:spLocks noGrp="1"/>
          </p:cNvSpPr>
          <p:nvPr>
            <p:ph type="body" sz="quarter" idx="66" hasCustomPrompt="1"/>
          </p:nvPr>
        </p:nvSpPr>
        <p:spPr>
          <a:xfrm>
            <a:off x="3529624" y="571155"/>
            <a:ext cx="3322337" cy="518391"/>
          </a:xfrm>
          <a:prstGeom prst="rect">
            <a:avLst/>
          </a:prstGeom>
        </p:spPr>
        <p:txBody>
          <a:bodyPr>
            <a:noAutofit/>
          </a:bodyPr>
          <a:lstStyle>
            <a:lvl1pPr marL="0" indent="0" algn="l">
              <a:buNone/>
              <a:defRPr sz="1800" b="1" i="0">
                <a:solidFill>
                  <a:srgbClr val="F36C2F"/>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480B2B20-4B1B-B7B3-63EE-63902B639A3E}"/>
              </a:ext>
            </a:extLst>
          </p:cNvPr>
          <p:cNvSpPr>
            <a:spLocks noGrp="1"/>
          </p:cNvSpPr>
          <p:nvPr>
            <p:ph type="body" sz="quarter" idx="67" hasCustomPrompt="1"/>
          </p:nvPr>
        </p:nvSpPr>
        <p:spPr>
          <a:xfrm>
            <a:off x="3537177" y="1089546"/>
            <a:ext cx="3322336" cy="1474644"/>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1" name="Picture Placeholder 12">
            <a:extLst>
              <a:ext uri="{FF2B5EF4-FFF2-40B4-BE49-F238E27FC236}">
                <a16:creationId xmlns:a16="http://schemas.microsoft.com/office/drawing/2014/main" id="{008F4BFC-094F-FFDC-7CC6-543B663442F5}"/>
              </a:ext>
            </a:extLst>
          </p:cNvPr>
          <p:cNvSpPr>
            <a:spLocks noGrp="1"/>
          </p:cNvSpPr>
          <p:nvPr>
            <p:ph type="pic" sz="quarter" idx="68"/>
          </p:nvPr>
        </p:nvSpPr>
        <p:spPr>
          <a:xfrm>
            <a:off x="1160036" y="450729"/>
            <a:ext cx="1584156" cy="15918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778506" y="1417246"/>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506965" y="1272429"/>
            <a:ext cx="3322337" cy="518391"/>
          </a:xfrm>
          <a:prstGeom prst="rect">
            <a:avLst/>
          </a:prstGeom>
        </p:spPr>
        <p:txBody>
          <a:bodyPr>
            <a:noAutofit/>
          </a:bodyPr>
          <a:lstStyle>
            <a:lvl1pPr marL="0" indent="0" algn="l">
              <a:buNone/>
              <a:defRPr sz="18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514518" y="1790820"/>
            <a:ext cx="3322336" cy="1474644"/>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Picture Placeholder 12">
            <a:extLst>
              <a:ext uri="{FF2B5EF4-FFF2-40B4-BE49-F238E27FC236}">
                <a16:creationId xmlns:a16="http://schemas.microsoft.com/office/drawing/2014/main" id="{3AF27051-A30A-444D-B834-CDE929D2D75D}"/>
              </a:ext>
            </a:extLst>
          </p:cNvPr>
          <p:cNvSpPr>
            <a:spLocks noGrp="1"/>
          </p:cNvSpPr>
          <p:nvPr>
            <p:ph type="pic" sz="quarter" idx="16"/>
          </p:nvPr>
        </p:nvSpPr>
        <p:spPr>
          <a:xfrm>
            <a:off x="1129824" y="1096349"/>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4" name="Freeform 53">
            <a:extLst>
              <a:ext uri="{FF2B5EF4-FFF2-40B4-BE49-F238E27FC236}">
                <a16:creationId xmlns:a16="http://schemas.microsoft.com/office/drawing/2014/main" id="{70D142EB-A662-584D-9522-3092F322E555}"/>
              </a:ext>
            </a:extLst>
          </p:cNvPr>
          <p:cNvSpPr/>
          <p:nvPr userDrawn="1"/>
        </p:nvSpPr>
        <p:spPr>
          <a:xfrm>
            <a:off x="778506" y="425825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506965" y="4113438"/>
            <a:ext cx="3322337" cy="518391"/>
          </a:xfrm>
          <a:prstGeom prst="rect">
            <a:avLst/>
          </a:prstGeom>
        </p:spPr>
        <p:txBody>
          <a:bodyPr>
            <a:noAutofit/>
          </a:bodyPr>
          <a:lstStyle>
            <a:lvl1pPr marL="0" indent="0" algn="l">
              <a:buNone/>
              <a:defRPr sz="18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514518" y="4631829"/>
            <a:ext cx="3322336" cy="1474644"/>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7" name="Picture Placeholder 12">
            <a:extLst>
              <a:ext uri="{FF2B5EF4-FFF2-40B4-BE49-F238E27FC236}">
                <a16:creationId xmlns:a16="http://schemas.microsoft.com/office/drawing/2014/main" id="{B98C8422-F694-D34F-9B43-6DA13D472177}"/>
              </a:ext>
            </a:extLst>
          </p:cNvPr>
          <p:cNvSpPr>
            <a:spLocks noGrp="1"/>
          </p:cNvSpPr>
          <p:nvPr>
            <p:ph type="pic" sz="quarter" idx="53"/>
          </p:nvPr>
        </p:nvSpPr>
        <p:spPr>
          <a:xfrm>
            <a:off x="1129824" y="393735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8" name="Freeform 57">
            <a:extLst>
              <a:ext uri="{FF2B5EF4-FFF2-40B4-BE49-F238E27FC236}">
                <a16:creationId xmlns:a16="http://schemas.microsoft.com/office/drawing/2014/main" id="{D642BB82-71A2-0B41-87B7-70DDC99AE34D}"/>
              </a:ext>
            </a:extLst>
          </p:cNvPr>
          <p:cNvSpPr/>
          <p:nvPr userDrawn="1"/>
        </p:nvSpPr>
        <p:spPr>
          <a:xfrm>
            <a:off x="778506" y="705740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506965" y="6912588"/>
            <a:ext cx="3322337" cy="518391"/>
          </a:xfrm>
          <a:prstGeom prst="rect">
            <a:avLst/>
          </a:prstGeom>
        </p:spPr>
        <p:txBody>
          <a:bodyPr>
            <a:noAutofit/>
          </a:bodyPr>
          <a:lstStyle>
            <a:lvl1pPr marL="0" indent="0" algn="l">
              <a:buNone/>
              <a:defRPr sz="18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514518" y="7430979"/>
            <a:ext cx="3322336" cy="1474644"/>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1" name="Picture Placeholder 12">
            <a:extLst>
              <a:ext uri="{FF2B5EF4-FFF2-40B4-BE49-F238E27FC236}">
                <a16:creationId xmlns:a16="http://schemas.microsoft.com/office/drawing/2014/main" id="{7B7117E9-94DF-2348-9C87-2AC825D7FB1C}"/>
              </a:ext>
            </a:extLst>
          </p:cNvPr>
          <p:cNvSpPr>
            <a:spLocks noGrp="1"/>
          </p:cNvSpPr>
          <p:nvPr>
            <p:ph type="pic" sz="quarter" idx="56"/>
          </p:nvPr>
        </p:nvSpPr>
        <p:spPr>
          <a:xfrm>
            <a:off x="1129824" y="673650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62" name="Slide Number Placeholder 5">
            <a:extLst>
              <a:ext uri="{FF2B5EF4-FFF2-40B4-BE49-F238E27FC236}">
                <a16:creationId xmlns:a16="http://schemas.microsoft.com/office/drawing/2014/main" id="{BED73E24-A450-6744-8158-9406FC91C2F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605055475"/>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423000"/>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29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800" b="1"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4485121"/>
            <a:ext cx="6599988" cy="1660826"/>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093D1F9A-9672-9243-9CA3-DC6F39D9D256}"/>
              </a:ext>
            </a:extLst>
          </p:cNvPr>
          <p:cNvSpPr>
            <a:spLocks noGrp="1"/>
          </p:cNvSpPr>
          <p:nvPr>
            <p:ph type="body" sz="quarter" idx="49" hasCustomPrompt="1"/>
          </p:nvPr>
        </p:nvSpPr>
        <p:spPr>
          <a:xfrm>
            <a:off x="584393" y="3476012"/>
            <a:ext cx="6599989" cy="853742"/>
          </a:xfrm>
          <a:prstGeom prst="rect">
            <a:avLst/>
          </a:prstGeo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Your Heading</a:t>
            </a:r>
          </a:p>
        </p:txBody>
      </p:sp>
      <p:pic>
        <p:nvPicPr>
          <p:cNvPr id="27" name="Picture 26">
            <a:extLst>
              <a:ext uri="{FF2B5EF4-FFF2-40B4-BE49-F238E27FC236}">
                <a16:creationId xmlns:a16="http://schemas.microsoft.com/office/drawing/2014/main" id="{A09BAF52-66C7-5F4D-8869-0F2431F9AD7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069183" y="542985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28" name="Picture Placeholder 4">
            <a:extLst>
              <a:ext uri="{FF2B5EF4-FFF2-40B4-BE49-F238E27FC236}">
                <a16:creationId xmlns:a16="http://schemas.microsoft.com/office/drawing/2014/main" id="{4F2D0110-3726-6A48-8149-E59708540655}"/>
              </a:ext>
            </a:extLst>
          </p:cNvPr>
          <p:cNvSpPr>
            <a:spLocks noGrp="1"/>
          </p:cNvSpPr>
          <p:nvPr>
            <p:ph type="pic" sz="quarter" idx="10"/>
          </p:nvPr>
        </p:nvSpPr>
        <p:spPr>
          <a:xfrm>
            <a:off x="0" y="6923995"/>
            <a:ext cx="4642477" cy="2880154"/>
          </a:xfrm>
          <a:prstGeom prst="rect">
            <a:avLst/>
          </a:prstGeom>
          <a:solidFill>
            <a:schemeClr val="bg1">
              <a:lumMod val="85000"/>
            </a:schemeClr>
          </a:solidFill>
          <a:ln>
            <a:noFill/>
          </a:ln>
        </p:spPr>
        <p:txBody>
          <a:bodyPr/>
          <a:lstStyle/>
          <a:p>
            <a:endParaRPr lang="en-US" dirty="0"/>
          </a:p>
        </p:txBody>
      </p:sp>
      <p:sp>
        <p:nvSpPr>
          <p:cNvPr id="29" name="Slide Number Placeholder 5">
            <a:extLst>
              <a:ext uri="{FF2B5EF4-FFF2-40B4-BE49-F238E27FC236}">
                <a16:creationId xmlns:a16="http://schemas.microsoft.com/office/drawing/2014/main" id="{0A15A55D-5B03-3541-A63F-0DECD59299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 slide ful navy box">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8"/>
            <a:ext cx="7559674" cy="7121200"/>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2900" b="1" i="0">
                <a:solidFill>
                  <a:srgbClr val="F36C2F"/>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800" b="1"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4485121"/>
            <a:ext cx="6599988" cy="1660826"/>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093D1F9A-9672-9243-9CA3-DC6F39D9D256}"/>
              </a:ext>
            </a:extLst>
          </p:cNvPr>
          <p:cNvSpPr>
            <a:spLocks noGrp="1"/>
          </p:cNvSpPr>
          <p:nvPr>
            <p:ph type="body" sz="quarter" idx="49" hasCustomPrompt="1"/>
          </p:nvPr>
        </p:nvSpPr>
        <p:spPr>
          <a:xfrm>
            <a:off x="584393" y="3476012"/>
            <a:ext cx="6599989" cy="853742"/>
          </a:xfrm>
          <a:prstGeom prst="rect">
            <a:avLst/>
          </a:prstGeo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Your Heading</a:t>
            </a:r>
          </a:p>
        </p:txBody>
      </p:sp>
      <p:sp>
        <p:nvSpPr>
          <p:cNvPr id="29" name="Slide Number Placeholder 5">
            <a:extLst>
              <a:ext uri="{FF2B5EF4-FFF2-40B4-BE49-F238E27FC236}">
                <a16:creationId xmlns:a16="http://schemas.microsoft.com/office/drawing/2014/main" id="{0A15A55D-5B03-3541-A63F-0DECD59299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2" name="Freeform 11">
            <a:extLst>
              <a:ext uri="{FF2B5EF4-FFF2-40B4-BE49-F238E27FC236}">
                <a16:creationId xmlns:a16="http://schemas.microsoft.com/office/drawing/2014/main" id="{37E34AC5-B435-1FD8-5BAB-185B90066782}"/>
              </a:ext>
            </a:extLst>
          </p:cNvPr>
          <p:cNvSpPr/>
          <p:nvPr userDrawn="1"/>
        </p:nvSpPr>
        <p:spPr>
          <a:xfrm rot="16200000">
            <a:off x="6171805" y="2138703"/>
            <a:ext cx="315511" cy="162051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284038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a:prstGeom prst="rect">
            <a:avLst/>
          </a:prstGeom>
        </p:spPr>
        <p:txBody>
          <a:bodyPr>
            <a:noAutofit/>
          </a:bodyPr>
          <a:lstStyle>
            <a:lvl1pPr marL="0" indent="0" algn="l">
              <a:buNone/>
              <a:defRPr sz="2900" b="1" i="0">
                <a:solidFill>
                  <a:srgbClr val="F99F2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ONE COLUMNS</a:t>
            </a:r>
            <a:endParaRPr lang="en-US" dirty="0"/>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a:prstGeom prst="rect">
            <a:avLst/>
          </a:prstGeom>
        </p:spPr>
        <p:txBody>
          <a:bodyPr>
            <a:noAutofit/>
          </a:bodyPr>
          <a:lstStyle>
            <a:lvl1pPr marL="0" indent="0" algn="l">
              <a:buNone/>
              <a:defRPr sz="1800" b="1"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Slide Number Placeholder 5">
            <a:extLst>
              <a:ext uri="{FF2B5EF4-FFF2-40B4-BE49-F238E27FC236}">
                <a16:creationId xmlns:a16="http://schemas.microsoft.com/office/drawing/2014/main" id="{8469D253-12DF-404A-BC60-DE46EBF380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9" name="Freeform 8">
            <a:extLst>
              <a:ext uri="{FF2B5EF4-FFF2-40B4-BE49-F238E27FC236}">
                <a16:creationId xmlns:a16="http://schemas.microsoft.com/office/drawing/2014/main" id="{771103A5-1FF9-76AA-4CF9-B1FC94679130}"/>
              </a:ext>
            </a:extLst>
          </p:cNvPr>
          <p:cNvSpPr/>
          <p:nvPr userDrawn="1"/>
        </p:nvSpPr>
        <p:spPr>
          <a:xfrm rot="5400000">
            <a:off x="3622082" y="-2625537"/>
            <a:ext cx="315511" cy="558482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78311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a:prstGeom prst="rect">
            <a:avLst/>
          </a:prstGeom>
        </p:spPr>
        <p:txBody>
          <a:bodyPr>
            <a:noAutofit/>
          </a:bodyPr>
          <a:lstStyle>
            <a:lvl1pPr marL="0" indent="0" algn="l">
              <a:buNone/>
              <a:defRPr sz="29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TWO COLUMNS</a:t>
            </a:r>
            <a:endParaRPr lang="en-US" dirty="0"/>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a:prstGeom prst="rect">
            <a:avLst/>
          </a:prstGeom>
        </p:spPr>
        <p:txBody>
          <a:bodyPr>
            <a:noAutofit/>
          </a:bodyPr>
          <a:lstStyle>
            <a:lvl1pPr marL="0" indent="0" algn="l">
              <a:buNone/>
              <a:defRPr sz="1800" b="1"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a:prstGeom prst="rect">
            <a:avLst/>
          </a:prstGeom>
        </p:spPr>
        <p:txBody>
          <a:bodyPr numCol="2"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8" name="Slide Number Placeholder 5">
            <a:extLst>
              <a:ext uri="{FF2B5EF4-FFF2-40B4-BE49-F238E27FC236}">
                <a16:creationId xmlns:a16="http://schemas.microsoft.com/office/drawing/2014/main" id="{713F8AAC-B2F6-834D-8C2B-04215843A2F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9" name="Freeform 8">
            <a:extLst>
              <a:ext uri="{FF2B5EF4-FFF2-40B4-BE49-F238E27FC236}">
                <a16:creationId xmlns:a16="http://schemas.microsoft.com/office/drawing/2014/main" id="{B3018D59-A4C3-461C-2F9A-D9E97720327D}"/>
              </a:ext>
            </a:extLst>
          </p:cNvPr>
          <p:cNvSpPr/>
          <p:nvPr userDrawn="1"/>
        </p:nvSpPr>
        <p:spPr>
          <a:xfrm rot="5400000">
            <a:off x="3622082" y="-2625537"/>
            <a:ext cx="315511" cy="558482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794728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a:prstGeom prst="rect">
            <a:avLst/>
          </a:prstGeom>
        </p:spPr>
        <p:txBody>
          <a:bodyPr>
            <a:noAutofit/>
          </a:bodyPr>
          <a:lstStyle>
            <a:lvl1pPr marL="0" indent="0" algn="l">
              <a:buNone/>
              <a:defRPr sz="29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THREE COLUMNS</a:t>
            </a:r>
            <a:endParaRPr lang="en-US" dirty="0"/>
          </a:p>
        </p:txBody>
      </p:sp>
      <p:sp>
        <p:nvSpPr>
          <p:cNvPr id="11" name="Text Placeholder 32">
            <a:extLst>
              <a:ext uri="{FF2B5EF4-FFF2-40B4-BE49-F238E27FC236}">
                <a16:creationId xmlns:a16="http://schemas.microsoft.com/office/drawing/2014/main" id="{65E71303-A094-BE4A-86BB-0CC4F17507E6}"/>
              </a:ext>
            </a:extLst>
          </p:cNvPr>
          <p:cNvSpPr>
            <a:spLocks noGrp="1"/>
          </p:cNvSpPr>
          <p:nvPr>
            <p:ph type="body" sz="quarter" idx="47" hasCustomPrompt="1"/>
          </p:nvPr>
        </p:nvSpPr>
        <p:spPr>
          <a:xfrm>
            <a:off x="522147" y="1905323"/>
            <a:ext cx="6500273" cy="743603"/>
          </a:xfrm>
          <a:prstGeom prst="rect">
            <a:avLst/>
          </a:prstGeom>
        </p:spPr>
        <p:txBody>
          <a:bodyPr>
            <a:noAutofit/>
          </a:bodyPr>
          <a:lstStyle>
            <a:lvl1pPr marL="0" indent="0" algn="l">
              <a:buNone/>
              <a:defRPr sz="1800" b="1"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2" name="Text Placeholder 32">
            <a:extLst>
              <a:ext uri="{FF2B5EF4-FFF2-40B4-BE49-F238E27FC236}">
                <a16:creationId xmlns:a16="http://schemas.microsoft.com/office/drawing/2014/main" id="{BBC68E35-587E-9542-B8E5-8CAF7CFB2D3F}"/>
              </a:ext>
            </a:extLst>
          </p:cNvPr>
          <p:cNvSpPr>
            <a:spLocks noGrp="1"/>
          </p:cNvSpPr>
          <p:nvPr>
            <p:ph type="body" sz="quarter" idx="48" hasCustomPrompt="1"/>
          </p:nvPr>
        </p:nvSpPr>
        <p:spPr>
          <a:xfrm>
            <a:off x="529699" y="2906890"/>
            <a:ext cx="6500272" cy="6921424"/>
          </a:xfrm>
          <a:prstGeom prst="rect">
            <a:avLst/>
          </a:prstGeom>
        </p:spPr>
        <p:txBody>
          <a:bodyPr numCol="3"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Slide Number Placeholder 5">
            <a:extLst>
              <a:ext uri="{FF2B5EF4-FFF2-40B4-BE49-F238E27FC236}">
                <a16:creationId xmlns:a16="http://schemas.microsoft.com/office/drawing/2014/main" id="{0F02CD49-431E-E245-A85C-64267C1420D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9" name="Freeform 8">
            <a:extLst>
              <a:ext uri="{FF2B5EF4-FFF2-40B4-BE49-F238E27FC236}">
                <a16:creationId xmlns:a16="http://schemas.microsoft.com/office/drawing/2014/main" id="{C962D2F3-9D2E-CD69-286E-C3C46504B8D4}"/>
              </a:ext>
            </a:extLst>
          </p:cNvPr>
          <p:cNvSpPr/>
          <p:nvPr userDrawn="1"/>
        </p:nvSpPr>
        <p:spPr>
          <a:xfrm rot="5400000">
            <a:off x="3622082" y="-2625537"/>
            <a:ext cx="315511" cy="558482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077509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9" name="Picture Placeholder 42">
            <a:extLst>
              <a:ext uri="{FF2B5EF4-FFF2-40B4-BE49-F238E27FC236}">
                <a16:creationId xmlns:a16="http://schemas.microsoft.com/office/drawing/2014/main" id="{8B6B0331-9D02-954A-B72E-71CBB5238E3A}"/>
              </a:ext>
            </a:extLst>
          </p:cNvPr>
          <p:cNvSpPr>
            <a:spLocks noGrp="1"/>
          </p:cNvSpPr>
          <p:nvPr>
            <p:ph type="pic" sz="quarter" idx="17"/>
          </p:nvPr>
        </p:nvSpPr>
        <p:spPr>
          <a:xfrm>
            <a:off x="-1" y="2597727"/>
            <a:ext cx="7559675" cy="3424786"/>
          </a:xfrm>
          <a:prstGeom prst="rect">
            <a:avLst/>
          </a:prstGeom>
          <a:solidFill>
            <a:schemeClr val="bg1">
              <a:lumMod val="85000"/>
            </a:schemeClr>
          </a:solidFill>
        </p:spPr>
        <p:txBody>
          <a:bodyPr/>
          <a:lstStyle>
            <a:lvl1pPr marL="0" indent="0">
              <a:buNone/>
              <a:defRPr>
                <a:latin typeface="Calibri" panose="020F0502020204030204" pitchFamily="34" charset="0"/>
                <a:cs typeface="Calibri" panose="020F0502020204030204" pitchFamily="34" charset="0"/>
              </a:defRPr>
            </a:lvl1pPr>
          </a:lstStyle>
          <a:p>
            <a:endParaRPr lang="en-US" dirty="0"/>
          </a:p>
        </p:txBody>
      </p:sp>
      <p:sp>
        <p:nvSpPr>
          <p:cNvPr id="9" name="Freeform 8">
            <a:extLst>
              <a:ext uri="{FF2B5EF4-FFF2-40B4-BE49-F238E27FC236}">
                <a16:creationId xmlns:a16="http://schemas.microsoft.com/office/drawing/2014/main" id="{C2C74CEF-7606-4FD3-259F-6493EC5C27F0}"/>
              </a:ext>
            </a:extLst>
          </p:cNvPr>
          <p:cNvSpPr/>
          <p:nvPr userDrawn="1"/>
        </p:nvSpPr>
        <p:spPr>
          <a:xfrm>
            <a:off x="0" y="5773131"/>
            <a:ext cx="7602144" cy="351518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pic>
        <p:nvPicPr>
          <p:cNvPr id="13" name="Picture 12">
            <a:extLst>
              <a:ext uri="{FF2B5EF4-FFF2-40B4-BE49-F238E27FC236}">
                <a16:creationId xmlns:a16="http://schemas.microsoft.com/office/drawing/2014/main" id="{BAA8B46A-58D3-01C0-923E-66C0C464C0E0}"/>
              </a:ext>
            </a:extLst>
          </p:cNvPr>
          <p:cNvPicPr/>
          <p:nvPr userDrawn="1"/>
        </p:nvPicPr>
        <p:blipFill>
          <a:blip r:embed="rId2" cstate="email">
            <a:extLst>
              <a:ext uri="{28A0092B-C50C-407E-A947-70E740481C1C}">
                <a14:useLocalDpi xmlns:a14="http://schemas.microsoft.com/office/drawing/2010/main"/>
              </a:ext>
            </a:extLst>
          </a:blip>
          <a:srcRect l="1420" r="1420"/>
          <a:stretch/>
        </p:blipFill>
        <p:spPr bwMode="auto">
          <a:xfrm>
            <a:off x="5578165" y="10036150"/>
            <a:ext cx="1280061" cy="293943"/>
          </a:xfrm>
          <a:prstGeom prst="rect">
            <a:avLst/>
          </a:prstGeom>
          <a:ln>
            <a:noFill/>
          </a:ln>
          <a:extLst>
            <a:ext uri="{53640926-AAD7-44D8-BBD7-CCE9431645EC}">
              <a14:shadowObscured xmlns:a14="http://schemas.microsoft.com/office/drawing/2010/main"/>
            </a:ext>
          </a:extLst>
        </p:spPr>
      </p:pic>
      <p:pic>
        <p:nvPicPr>
          <p:cNvPr id="2" name="Graphic 1">
            <a:extLst>
              <a:ext uri="{FF2B5EF4-FFF2-40B4-BE49-F238E27FC236}">
                <a16:creationId xmlns:a16="http://schemas.microsoft.com/office/drawing/2014/main" id="{4C7ADF3F-2314-B6C3-61CC-DB5452DF7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318318"/>
            <a:ext cx="4283593" cy="2170354"/>
          </a:xfrm>
          <a:prstGeom prst="rect">
            <a:avLst/>
          </a:prstGeom>
        </p:spPr>
      </p:pic>
      <p:sp>
        <p:nvSpPr>
          <p:cNvPr id="3" name="Text Placeholder 32">
            <a:extLst>
              <a:ext uri="{FF2B5EF4-FFF2-40B4-BE49-F238E27FC236}">
                <a16:creationId xmlns:a16="http://schemas.microsoft.com/office/drawing/2014/main" id="{CF88506D-D118-F854-579B-D4E8C0B32FD1}"/>
              </a:ext>
            </a:extLst>
          </p:cNvPr>
          <p:cNvSpPr>
            <a:spLocks noGrp="1"/>
          </p:cNvSpPr>
          <p:nvPr>
            <p:ph type="body" sz="quarter" idx="20" hasCustomPrompt="1"/>
          </p:nvPr>
        </p:nvSpPr>
        <p:spPr>
          <a:xfrm>
            <a:off x="363447" y="9900647"/>
            <a:ext cx="3314191" cy="518298"/>
          </a:xfrm>
          <a:prstGeom prst="rect">
            <a:avLst/>
          </a:prstGeom>
        </p:spPr>
        <p:txBody>
          <a:bodyPr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www.fairpreneurs.eu</a:t>
            </a:r>
            <a:endParaRPr lang="en-GB" dirty="0"/>
          </a:p>
        </p:txBody>
      </p:sp>
      <p:sp>
        <p:nvSpPr>
          <p:cNvPr id="4" name="Text Placeholder 32">
            <a:extLst>
              <a:ext uri="{FF2B5EF4-FFF2-40B4-BE49-F238E27FC236}">
                <a16:creationId xmlns:a16="http://schemas.microsoft.com/office/drawing/2014/main" id="{F5CADC48-3DAA-56F6-8EB1-9671070AEF46}"/>
              </a:ext>
            </a:extLst>
          </p:cNvPr>
          <p:cNvSpPr>
            <a:spLocks noGrp="1"/>
          </p:cNvSpPr>
          <p:nvPr>
            <p:ph type="body" sz="quarter" idx="30" hasCustomPrompt="1"/>
          </p:nvPr>
        </p:nvSpPr>
        <p:spPr>
          <a:xfrm>
            <a:off x="526494" y="6874504"/>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1661138" y="4323851"/>
            <a:ext cx="648000" cy="348400"/>
          </a:xfrm>
          <a:prstGeom prst="rect">
            <a:avLst/>
          </a:prstGeom>
        </p:spPr>
        <p:txBody>
          <a:bodyPr anchor="ctr">
            <a:noAutofit/>
          </a:bodyPr>
          <a:lstStyle>
            <a:lvl1pPr marL="0" indent="0" algn="ctr">
              <a:buNone/>
              <a:defRPr sz="18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2364094" y="4323851"/>
            <a:ext cx="3544003" cy="348400"/>
          </a:xfrm>
          <a:prstGeom prst="rect">
            <a:avLst/>
          </a:prstGeom>
        </p:spPr>
        <p:txBody>
          <a:bodyPr anchor="ctr">
            <a:noAutofit/>
          </a:bodyPr>
          <a:lstStyle>
            <a:lvl1pPr marL="0" indent="0" algn="l">
              <a:buNone/>
              <a:defRPr sz="1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1661138" y="4799093"/>
            <a:ext cx="648000" cy="348400"/>
          </a:xfrm>
          <a:prstGeom prst="rect">
            <a:avLst/>
          </a:prstGeom>
        </p:spPr>
        <p:txBody>
          <a:bodyPr anchor="ctr">
            <a:noAutofit/>
          </a:bodyPr>
          <a:lstStyle>
            <a:lvl1pPr marL="0" indent="0" algn="ctr">
              <a:buNone/>
              <a:defRPr sz="18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2364094" y="4799093"/>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1661138" y="5300227"/>
            <a:ext cx="648000" cy="348400"/>
          </a:xfrm>
          <a:prstGeom prst="rect">
            <a:avLst/>
          </a:prstGeom>
        </p:spPr>
        <p:txBody>
          <a:bodyPr anchor="ctr">
            <a:noAutofit/>
          </a:bodyPr>
          <a:lstStyle>
            <a:lvl1pPr marL="0" indent="0" algn="ctr">
              <a:buNone/>
              <a:defRPr sz="18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2364094" y="5300227"/>
            <a:ext cx="3544003" cy="348400"/>
          </a:xfrm>
          <a:prstGeom prst="rect">
            <a:avLst/>
          </a:prstGeom>
        </p:spPr>
        <p:txBody>
          <a:bodyPr anchor="ctr">
            <a:noAutofit/>
          </a:bodyPr>
          <a:lstStyle>
            <a:lvl1pPr marL="0" indent="0" algn="l">
              <a:buNone/>
              <a:defRPr sz="1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1661138" y="5801182"/>
            <a:ext cx="648000" cy="348400"/>
          </a:xfrm>
          <a:prstGeom prst="rect">
            <a:avLst/>
          </a:prstGeom>
        </p:spPr>
        <p:txBody>
          <a:bodyPr anchor="ctr">
            <a:noAutofit/>
          </a:bodyPr>
          <a:lstStyle>
            <a:lvl1pPr marL="0" indent="0" algn="ctr">
              <a:buNone/>
              <a:defRPr sz="18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2364094" y="5801182"/>
            <a:ext cx="3544003" cy="348400"/>
          </a:xfrm>
          <a:prstGeom prst="rect">
            <a:avLst/>
          </a:prstGeom>
        </p:spPr>
        <p:txBody>
          <a:bodyPr anchor="ctr">
            <a:noAutofit/>
          </a:bodyPr>
          <a:lstStyle>
            <a:lvl1pPr marL="0" indent="0" algn="l">
              <a:buNone/>
              <a:defRPr sz="1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1661138" y="6302972"/>
            <a:ext cx="648000" cy="348400"/>
          </a:xfrm>
          <a:prstGeom prst="rect">
            <a:avLst/>
          </a:prstGeom>
        </p:spPr>
        <p:txBody>
          <a:bodyPr anchor="ctr">
            <a:noAutofit/>
          </a:bodyPr>
          <a:lstStyle>
            <a:lvl1pPr marL="0" indent="0" algn="ctr">
              <a:buNone/>
              <a:defRPr sz="18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2364094" y="6302972"/>
            <a:ext cx="3544003" cy="348400"/>
          </a:xfrm>
          <a:prstGeom prst="rect">
            <a:avLst/>
          </a:prstGeom>
        </p:spPr>
        <p:txBody>
          <a:bodyPr anchor="ctr">
            <a:noAutofit/>
          </a:bodyPr>
          <a:lstStyle>
            <a:lvl1pPr marL="0" indent="0" algn="l">
              <a:buNone/>
              <a:defRPr sz="1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1670778" y="6832168"/>
            <a:ext cx="648000" cy="348400"/>
          </a:xfrm>
          <a:prstGeom prst="rect">
            <a:avLst/>
          </a:prstGeom>
        </p:spPr>
        <p:txBody>
          <a:bodyPr anchor="ctr">
            <a:noAutofit/>
          </a:bodyPr>
          <a:lstStyle>
            <a:lvl1pPr marL="0" indent="0" algn="ctr">
              <a:buNone/>
              <a:defRPr sz="18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2373734" y="6832168"/>
            <a:ext cx="3544003" cy="348400"/>
          </a:xfrm>
          <a:prstGeom prst="rect">
            <a:avLst/>
          </a:prstGeom>
        </p:spPr>
        <p:txBody>
          <a:bodyPr anchor="ctr">
            <a:noAutofit/>
          </a:bodyPr>
          <a:lstStyle>
            <a:lvl1pPr marL="0" indent="0" algn="l">
              <a:buNone/>
              <a:defRPr sz="1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1670778" y="7322400"/>
            <a:ext cx="648000" cy="348400"/>
          </a:xfrm>
          <a:prstGeom prst="rect">
            <a:avLst/>
          </a:prstGeom>
        </p:spPr>
        <p:txBody>
          <a:bodyPr anchor="ctr">
            <a:noAutofit/>
          </a:bodyPr>
          <a:lstStyle>
            <a:lvl1pPr marL="0" indent="0" algn="ctr">
              <a:buNone/>
              <a:defRPr sz="18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2373734" y="7322400"/>
            <a:ext cx="3544003" cy="348400"/>
          </a:xfrm>
          <a:prstGeom prst="rect">
            <a:avLst/>
          </a:prstGeom>
        </p:spPr>
        <p:txBody>
          <a:bodyPr anchor="ctr">
            <a:noAutofit/>
          </a:bodyPr>
          <a:lstStyle>
            <a:lvl1pPr marL="0" indent="0" algn="l">
              <a:buNone/>
              <a:defRPr sz="1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3299182" y="9687272"/>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GB" sz="600"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6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
        <p:nvSpPr>
          <p:cNvPr id="287" name="Rectangle 286">
            <a:extLst>
              <a:ext uri="{FF2B5EF4-FFF2-40B4-BE49-F238E27FC236}">
                <a16:creationId xmlns:a16="http://schemas.microsoft.com/office/drawing/2014/main" id="{4F911FDD-D26D-9547-8FF2-DCE6196E69AD}"/>
              </a:ext>
            </a:extLst>
          </p:cNvPr>
          <p:cNvSpPr/>
          <p:nvPr userDrawn="1"/>
        </p:nvSpPr>
        <p:spPr>
          <a:xfrm>
            <a:off x="788956" y="9560668"/>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8" name="Picture 287">
            <a:extLst>
              <a:ext uri="{FF2B5EF4-FFF2-40B4-BE49-F238E27FC236}">
                <a16:creationId xmlns:a16="http://schemas.microsoft.com/office/drawing/2014/main" id="{CC634460-5E3C-1246-B07A-1708CC12960F}"/>
              </a:ext>
            </a:extLst>
          </p:cNvPr>
          <p:cNvPicPr/>
          <p:nvPr userDrawn="1"/>
        </p:nvPicPr>
        <p:blipFill>
          <a:blip r:embed="rId2" cstate="email">
            <a:extLst>
              <a:ext uri="{28A0092B-C50C-407E-A947-70E740481C1C}">
                <a14:useLocalDpi xmlns:a14="http://schemas.microsoft.com/office/drawing/2010/main"/>
              </a:ext>
            </a:extLst>
          </a:blip>
          <a:srcRect l="1420" r="1420"/>
          <a:stretch/>
        </p:blipFill>
        <p:spPr bwMode="auto">
          <a:xfrm>
            <a:off x="1685089" y="9774893"/>
            <a:ext cx="1280061" cy="293943"/>
          </a:xfrm>
          <a:prstGeom prst="rect">
            <a:avLst/>
          </a:prstGeom>
          <a:ln>
            <a:noFill/>
          </a:ln>
          <a:extLst>
            <a:ext uri="{53640926-AAD7-44D8-BBD7-CCE9431645EC}">
              <a14:shadowObscured xmlns:a14="http://schemas.microsoft.com/office/drawing/2010/main"/>
            </a:ext>
          </a:extLst>
        </p:spPr>
      </p:pic>
      <p:sp>
        <p:nvSpPr>
          <p:cNvPr id="289" name="Slide Number Placeholder 5">
            <a:extLst>
              <a:ext uri="{FF2B5EF4-FFF2-40B4-BE49-F238E27FC236}">
                <a16:creationId xmlns:a16="http://schemas.microsoft.com/office/drawing/2014/main" id="{751EED51-E62D-A344-BB9C-161037216E7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3" name="Freeform 32">
            <a:extLst>
              <a:ext uri="{FF2B5EF4-FFF2-40B4-BE49-F238E27FC236}">
                <a16:creationId xmlns:a16="http://schemas.microsoft.com/office/drawing/2014/main" id="{116D016E-22D5-112C-B72F-2CBB02F3415F}"/>
              </a:ext>
            </a:extLst>
          </p:cNvPr>
          <p:cNvSpPr/>
          <p:nvPr userDrawn="1"/>
        </p:nvSpPr>
        <p:spPr>
          <a:xfrm flipH="1">
            <a:off x="1077" y="0"/>
            <a:ext cx="7558598" cy="2990465"/>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grpSp>
        <p:nvGrpSpPr>
          <p:cNvPr id="89" name="Group 88">
            <a:extLst>
              <a:ext uri="{FF2B5EF4-FFF2-40B4-BE49-F238E27FC236}">
                <a16:creationId xmlns:a16="http://schemas.microsoft.com/office/drawing/2014/main" id="{428168CE-D22E-8878-C60B-D575B72E16DF}"/>
              </a:ext>
            </a:extLst>
          </p:cNvPr>
          <p:cNvGrpSpPr/>
          <p:nvPr userDrawn="1"/>
        </p:nvGrpSpPr>
        <p:grpSpPr>
          <a:xfrm rot="5400000">
            <a:off x="-823306" y="2529412"/>
            <a:ext cx="3088508" cy="1441896"/>
            <a:chOff x="-1871944" y="1778846"/>
            <a:chExt cx="1736764" cy="810823"/>
          </a:xfrm>
        </p:grpSpPr>
        <p:sp>
          <p:nvSpPr>
            <p:cNvPr id="82" name="Freeform 81">
              <a:extLst>
                <a:ext uri="{FF2B5EF4-FFF2-40B4-BE49-F238E27FC236}">
                  <a16:creationId xmlns:a16="http://schemas.microsoft.com/office/drawing/2014/main" id="{F9CE36E5-5D79-A23D-D143-227940F2C679}"/>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A9E4174-DA4A-1418-3CA9-A614812EB91E}"/>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1BABDF0-FD44-1827-C691-988729F5FF89}"/>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472AF0B-CF83-7A97-A540-03685CD69F8B}"/>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31480E0-9CF0-D613-701C-993A0463F30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82D1F71A-EA92-6F63-FB52-B877FB775BA0}"/>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1524766" y="1408352"/>
            <a:ext cx="2289273" cy="829919"/>
          </a:xfrm>
          <a:prstGeom prst="rect">
            <a:avLst/>
          </a:prstGeom>
        </p:spPr>
        <p:txBody>
          <a:bodyPr anchor="ctr">
            <a:noAutofit/>
          </a:bodyPr>
          <a:lstStyle>
            <a:lvl1pPr marL="0" indent="0" algn="l">
              <a:lnSpc>
                <a:spcPts val="2660"/>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TABLE OF CONTENTS</a:t>
            </a:r>
            <a:endParaRPr lang="en-US" dirty="0"/>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29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3D8BAE0-24B0-489C-8858-80548EF06EB9}"/>
              </a:ext>
            </a:extLst>
          </p:cNvPr>
          <p:cNvSpPr>
            <a:spLocks noGrp="1"/>
          </p:cNvSpPr>
          <p:nvPr>
            <p:ph type="pic" sz="quarter" idx="10"/>
          </p:nvPr>
        </p:nvSpPr>
        <p:spPr>
          <a:xfrm>
            <a:off x="0" y="0"/>
            <a:ext cx="7559675" cy="4388323"/>
          </a:xfrm>
          <a:custGeom>
            <a:avLst/>
            <a:gdLst>
              <a:gd name="connsiteX0" fmla="*/ 0 w 9654406"/>
              <a:gd name="connsiteY0" fmla="*/ 0 h 6557477"/>
              <a:gd name="connsiteX1" fmla="*/ 9654406 w 9654406"/>
              <a:gd name="connsiteY1" fmla="*/ 0 h 6557477"/>
              <a:gd name="connsiteX2" fmla="*/ 9654406 w 9654406"/>
              <a:gd name="connsiteY2" fmla="*/ 6557477 h 6557477"/>
              <a:gd name="connsiteX3" fmla="*/ 0 w 9654406"/>
              <a:gd name="connsiteY3" fmla="*/ 6557477 h 6557477"/>
            </a:gdLst>
            <a:ahLst/>
            <a:cxnLst>
              <a:cxn ang="0">
                <a:pos x="connsiteX0" y="connsiteY0"/>
              </a:cxn>
              <a:cxn ang="0">
                <a:pos x="connsiteX1" y="connsiteY1"/>
              </a:cxn>
              <a:cxn ang="0">
                <a:pos x="connsiteX2" y="connsiteY2"/>
              </a:cxn>
              <a:cxn ang="0">
                <a:pos x="connsiteX3" y="connsiteY3"/>
              </a:cxn>
            </a:cxnLst>
            <a:rect l="l" t="t" r="r" b="b"/>
            <a:pathLst>
              <a:path w="9654406" h="6557477">
                <a:moveTo>
                  <a:pt x="0" y="0"/>
                </a:moveTo>
                <a:lnTo>
                  <a:pt x="9654406" y="0"/>
                </a:lnTo>
                <a:lnTo>
                  <a:pt x="9654406" y="6557477"/>
                </a:lnTo>
                <a:lnTo>
                  <a:pt x="0" y="6557477"/>
                </a:lnTo>
                <a:close/>
              </a:path>
            </a:pathLst>
          </a:custGeom>
          <a:solidFill>
            <a:schemeClr val="bg1">
              <a:lumMod val="75000"/>
            </a:schemeClr>
          </a:solidFill>
        </p:spPr>
        <p:txBody>
          <a:bodyPr wrap="square">
            <a:noAutofit/>
          </a:bodyPr>
          <a:lstStyle>
            <a:lvl1pPr marL="0" indent="0" algn="ctr">
              <a:buFontTx/>
              <a:buNone/>
              <a:defRPr sz="1727">
                <a:latin typeface="Montserrat" panose="00000500000000000000" pitchFamily="50" charset="0"/>
              </a:defRPr>
            </a:lvl1pPr>
          </a:lstStyle>
          <a:p>
            <a:endParaRPr lang="en-US" dirty="0"/>
          </a:p>
          <a:p>
            <a:r>
              <a:rPr lang="en-US" dirty="0"/>
              <a:t>Drag Your Image Here</a:t>
            </a:r>
          </a:p>
        </p:txBody>
      </p:sp>
      <p:sp>
        <p:nvSpPr>
          <p:cNvPr id="14" name="Slide Number Placeholder 5">
            <a:extLst>
              <a:ext uri="{FF2B5EF4-FFF2-40B4-BE49-F238E27FC236}">
                <a16:creationId xmlns:a16="http://schemas.microsoft.com/office/drawing/2014/main" id="{AE298A11-3D84-2F45-BEFC-FB5CD1320E55}"/>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5" name="Text Placeholder 32">
            <a:extLst>
              <a:ext uri="{FF2B5EF4-FFF2-40B4-BE49-F238E27FC236}">
                <a16:creationId xmlns:a16="http://schemas.microsoft.com/office/drawing/2014/main" id="{0E1682C7-CB4D-C241-A1A8-103E8550CFD6}"/>
              </a:ext>
            </a:extLst>
          </p:cNvPr>
          <p:cNvSpPr>
            <a:spLocks noGrp="1"/>
          </p:cNvSpPr>
          <p:nvPr>
            <p:ph type="body" sz="quarter" idx="13" hasCustomPrompt="1"/>
          </p:nvPr>
        </p:nvSpPr>
        <p:spPr>
          <a:xfrm>
            <a:off x="831883" y="4991747"/>
            <a:ext cx="5895907"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FULL TEXT SLIDE</a:t>
            </a:r>
            <a:endParaRPr lang="en-US" dirty="0"/>
          </a:p>
        </p:txBody>
      </p:sp>
      <p:sp>
        <p:nvSpPr>
          <p:cNvPr id="16" name="Text Placeholder 3">
            <a:extLst>
              <a:ext uri="{FF2B5EF4-FFF2-40B4-BE49-F238E27FC236}">
                <a16:creationId xmlns:a16="http://schemas.microsoft.com/office/drawing/2014/main" id="{BB0CE9C5-B2BF-5B47-B191-13BA5F0C23E4}"/>
              </a:ext>
            </a:extLst>
          </p:cNvPr>
          <p:cNvSpPr>
            <a:spLocks noGrp="1"/>
          </p:cNvSpPr>
          <p:nvPr>
            <p:ph type="body" sz="quarter" idx="16" hasCustomPrompt="1"/>
          </p:nvPr>
        </p:nvSpPr>
        <p:spPr>
          <a:xfrm>
            <a:off x="831815" y="6057899"/>
            <a:ext cx="5895975" cy="3699205"/>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spTree>
    <p:extLst>
      <p:ext uri="{BB962C8B-B14F-4D97-AF65-F5344CB8AC3E}">
        <p14:creationId xmlns:p14="http://schemas.microsoft.com/office/powerpoint/2010/main" val="31152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CBBF82D6-7B19-1B48-A803-42D8E7F8BA1E}"/>
              </a:ext>
            </a:extLst>
          </p:cNvPr>
          <p:cNvSpPr>
            <a:spLocks noGrp="1"/>
          </p:cNvSpPr>
          <p:nvPr>
            <p:ph type="pic" sz="quarter" idx="10"/>
          </p:nvPr>
        </p:nvSpPr>
        <p:spPr>
          <a:xfrm>
            <a:off x="0" y="0"/>
            <a:ext cx="3644900" cy="10691813"/>
          </a:xfrm>
          <a:custGeom>
            <a:avLst/>
            <a:gdLst>
              <a:gd name="connsiteX0" fmla="*/ 0 w 3644900"/>
              <a:gd name="connsiteY0" fmla="*/ 0 h 10691813"/>
              <a:gd name="connsiteX1" fmla="*/ 3644900 w 3644900"/>
              <a:gd name="connsiteY1" fmla="*/ 0 h 10691813"/>
              <a:gd name="connsiteX2" fmla="*/ 3644900 w 3644900"/>
              <a:gd name="connsiteY2" fmla="*/ 1084456 h 10691813"/>
              <a:gd name="connsiteX3" fmla="*/ 2743073 w 3644900"/>
              <a:gd name="connsiteY3" fmla="*/ 1084456 h 10691813"/>
              <a:gd name="connsiteX4" fmla="*/ 2743073 w 3644900"/>
              <a:gd name="connsiteY4" fmla="*/ 1736109 h 10691813"/>
              <a:gd name="connsiteX5" fmla="*/ 3644900 w 3644900"/>
              <a:gd name="connsiteY5" fmla="*/ 1736109 h 10691813"/>
              <a:gd name="connsiteX6" fmla="*/ 3644900 w 3644900"/>
              <a:gd name="connsiteY6" fmla="*/ 10691813 h 10691813"/>
              <a:gd name="connsiteX7" fmla="*/ 0 w 3644900"/>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900" h="10691813">
                <a:moveTo>
                  <a:pt x="0" y="0"/>
                </a:moveTo>
                <a:lnTo>
                  <a:pt x="3644900" y="0"/>
                </a:lnTo>
                <a:lnTo>
                  <a:pt x="3644900" y="1084456"/>
                </a:lnTo>
                <a:lnTo>
                  <a:pt x="2743073" y="1084456"/>
                </a:lnTo>
                <a:lnTo>
                  <a:pt x="2743073" y="1736109"/>
                </a:lnTo>
                <a:lnTo>
                  <a:pt x="3644900" y="1736109"/>
                </a:lnTo>
                <a:lnTo>
                  <a:pt x="3644900" y="10691813"/>
                </a:lnTo>
                <a:lnTo>
                  <a:pt x="0" y="10691813"/>
                </a:lnTo>
                <a:close/>
              </a:path>
            </a:pathLst>
          </a:custGeom>
          <a:solidFill>
            <a:schemeClr val="bg1">
              <a:lumMod val="85000"/>
            </a:schemeClr>
          </a:solidFill>
        </p:spPr>
        <p:txBody>
          <a:bodyPr wrap="square">
            <a:noAutofit/>
          </a:bodyPr>
          <a:lstStyle/>
          <a:p>
            <a:endParaRPr lang="en-US" dirty="0"/>
          </a:p>
        </p:txBody>
      </p:sp>
      <p:sp>
        <p:nvSpPr>
          <p:cNvPr id="41" name="Slide Number Placeholder 5">
            <a:extLst>
              <a:ext uri="{FF2B5EF4-FFF2-40B4-BE49-F238E27FC236}">
                <a16:creationId xmlns:a16="http://schemas.microsoft.com/office/drawing/2014/main" id="{E3A04855-91F4-274D-9A9B-78507857B199}"/>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2743200" y="992506"/>
            <a:ext cx="4243789" cy="743603"/>
          </a:xfrm>
          <a:prstGeom prst="rect">
            <a:avLst/>
          </a:prstGeom>
          <a:solidFill>
            <a:srgbClr val="2094D2"/>
          </a:solidFill>
        </p:spPr>
        <p:txBody>
          <a:bodyPr anchor="ctr">
            <a:noAutofit/>
          </a:bodyPr>
          <a:lstStyle>
            <a:lvl1pPr marL="0" indent="0" algn="l">
              <a:buNone/>
              <a:defRPr sz="29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  YOUR HEADING</a:t>
            </a:r>
            <a:endParaRPr lang="en-US" dirty="0"/>
          </a:p>
        </p:txBody>
      </p:sp>
      <p:sp>
        <p:nvSpPr>
          <p:cNvPr id="38" name="Text Placeholder 32">
            <a:extLst>
              <a:ext uri="{FF2B5EF4-FFF2-40B4-BE49-F238E27FC236}">
                <a16:creationId xmlns:a16="http://schemas.microsoft.com/office/drawing/2014/main" id="{7547E802-876B-7740-8C93-4DA43471BC41}"/>
              </a:ext>
            </a:extLst>
          </p:cNvPr>
          <p:cNvSpPr>
            <a:spLocks noGrp="1"/>
          </p:cNvSpPr>
          <p:nvPr>
            <p:ph type="body" sz="quarter" idx="47" hasCustomPrompt="1"/>
          </p:nvPr>
        </p:nvSpPr>
        <p:spPr>
          <a:xfrm>
            <a:off x="4201739" y="4468635"/>
            <a:ext cx="2785251" cy="743603"/>
          </a:xfrm>
          <a:prstGeom prst="rect">
            <a:avLst/>
          </a:prstGeom>
        </p:spPr>
        <p:txBody>
          <a:bodyPr>
            <a:noAutofit/>
          </a:bodyPr>
          <a:lstStyle>
            <a:lvl1pPr marL="0" indent="0" algn="l">
              <a:buNone/>
              <a:defRPr sz="18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5E8100A4-6677-ED40-B24D-22A7219FE433}"/>
              </a:ext>
            </a:extLst>
          </p:cNvPr>
          <p:cNvSpPr>
            <a:spLocks noGrp="1"/>
          </p:cNvSpPr>
          <p:nvPr>
            <p:ph type="body" sz="quarter" idx="48" hasCustomPrompt="1"/>
          </p:nvPr>
        </p:nvSpPr>
        <p:spPr>
          <a:xfrm>
            <a:off x="4209292" y="4987026"/>
            <a:ext cx="2785250" cy="1692670"/>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E7B11294-10FD-0B44-A9DA-41BF11D1E85C}"/>
              </a:ext>
            </a:extLst>
          </p:cNvPr>
          <p:cNvSpPr>
            <a:spLocks noGrp="1"/>
          </p:cNvSpPr>
          <p:nvPr>
            <p:ph type="body" sz="quarter" idx="49" hasCustomPrompt="1"/>
          </p:nvPr>
        </p:nvSpPr>
        <p:spPr>
          <a:xfrm>
            <a:off x="4209292" y="6994025"/>
            <a:ext cx="2785251" cy="743603"/>
          </a:xfrm>
          <a:prstGeom prst="rect">
            <a:avLst/>
          </a:prstGeom>
        </p:spPr>
        <p:txBody>
          <a:bodyPr>
            <a:noAutofit/>
          </a:bodyPr>
          <a:lstStyle>
            <a:lvl1pPr marL="0" indent="0" algn="l">
              <a:buNone/>
              <a:defRPr sz="18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3" name="Text Placeholder 32">
            <a:extLst>
              <a:ext uri="{FF2B5EF4-FFF2-40B4-BE49-F238E27FC236}">
                <a16:creationId xmlns:a16="http://schemas.microsoft.com/office/drawing/2014/main" id="{16C0CD18-D5AA-2240-8921-3F6C4DE2F9F6}"/>
              </a:ext>
            </a:extLst>
          </p:cNvPr>
          <p:cNvSpPr>
            <a:spLocks noGrp="1"/>
          </p:cNvSpPr>
          <p:nvPr>
            <p:ph type="body" sz="quarter" idx="50" hasCustomPrompt="1"/>
          </p:nvPr>
        </p:nvSpPr>
        <p:spPr>
          <a:xfrm>
            <a:off x="4216845" y="7512416"/>
            <a:ext cx="2785250" cy="1692670"/>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294" userDrawn="1">
          <p15:clr>
            <a:srgbClr val="FBAE40"/>
          </p15:clr>
        </p15:guide>
        <p15:guide id="2" pos="44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ECCB797-FC0F-3523-3E3D-53EC9BBBA77F}"/>
              </a:ext>
            </a:extLst>
          </p:cNvPr>
          <p:cNvSpPr/>
          <p:nvPr userDrawn="1"/>
        </p:nvSpPr>
        <p:spPr>
          <a:xfrm>
            <a:off x="0" y="9236935"/>
            <a:ext cx="7565651" cy="898089"/>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2062919" y="975556"/>
            <a:ext cx="4019829" cy="1722726"/>
          </a:xfrm>
          <a:prstGeom prst="rect">
            <a:avLst/>
          </a:prstGeom>
          <a:effectLst>
            <a:glow rad="127000">
              <a:srgbClr val="414141"/>
            </a:glow>
          </a:effectLst>
        </p:spPr>
        <p:txBody>
          <a:bodyPr>
            <a:noAutofit/>
          </a:bodyPr>
          <a:lstStyle>
            <a:lvl1pPr marL="0" indent="0" algn="l">
              <a:buNone/>
              <a:defRPr sz="2800" b="0">
                <a:solidFill>
                  <a:srgbClr val="11496E"/>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6" name="Picture Placeholder 5">
            <a:extLst>
              <a:ext uri="{FF2B5EF4-FFF2-40B4-BE49-F238E27FC236}">
                <a16:creationId xmlns:a16="http://schemas.microsoft.com/office/drawing/2014/main" id="{B882A62F-A646-EBA5-9655-25E7165225BC}"/>
              </a:ext>
            </a:extLst>
          </p:cNvPr>
          <p:cNvSpPr>
            <a:spLocks noGrp="1"/>
          </p:cNvSpPr>
          <p:nvPr>
            <p:ph type="pic" sz="quarter" idx="19"/>
          </p:nvPr>
        </p:nvSpPr>
        <p:spPr>
          <a:xfrm>
            <a:off x="-1" y="2961861"/>
            <a:ext cx="7559676" cy="6275074"/>
          </a:xfrm>
          <a:prstGeom prst="rect">
            <a:avLst/>
          </a:prstGeom>
          <a:solidFill>
            <a:schemeClr val="bg1">
              <a:lumMod val="95000"/>
            </a:schemeClr>
          </a:solidFill>
        </p:spPr>
        <p:txBody>
          <a:bodyPr/>
          <a:lstStyle>
            <a:lvl1pPr>
              <a:defRPr>
                <a:solidFill>
                  <a:schemeClr val="bg1">
                    <a:lumMod val="95000"/>
                  </a:schemeClr>
                </a:solidFill>
              </a:defRPr>
            </a:lvl1pPr>
          </a:lstStyle>
          <a:p>
            <a:endParaRPr lang="en-US" dirty="0"/>
          </a:p>
        </p:txBody>
      </p:sp>
      <p:sp>
        <p:nvSpPr>
          <p:cNvPr id="19" name="Text Placeholder 3">
            <a:extLst>
              <a:ext uri="{FF2B5EF4-FFF2-40B4-BE49-F238E27FC236}">
                <a16:creationId xmlns:a16="http://schemas.microsoft.com/office/drawing/2014/main" id="{33D791B2-960D-1EAE-6558-1A23261CBE14}"/>
              </a:ext>
            </a:extLst>
          </p:cNvPr>
          <p:cNvSpPr>
            <a:spLocks noGrp="1"/>
          </p:cNvSpPr>
          <p:nvPr>
            <p:ph type="body" sz="quarter" idx="14" hasCustomPrompt="1"/>
          </p:nvPr>
        </p:nvSpPr>
        <p:spPr>
          <a:xfrm>
            <a:off x="2777429" y="6900763"/>
            <a:ext cx="4568533" cy="2513490"/>
          </a:xfrm>
          <a:prstGeom prst="rect">
            <a:avLst/>
          </a:prstGeo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1" name="Freeform 10">
            <a:extLst>
              <a:ext uri="{FF2B5EF4-FFF2-40B4-BE49-F238E27FC236}">
                <a16:creationId xmlns:a16="http://schemas.microsoft.com/office/drawing/2014/main" id="{ABC6E6F3-D0CE-964C-000D-5B2DEFBBA4E5}"/>
              </a:ext>
            </a:extLst>
          </p:cNvPr>
          <p:cNvSpPr/>
          <p:nvPr userDrawn="1"/>
        </p:nvSpPr>
        <p:spPr>
          <a:xfrm>
            <a:off x="1755" y="1106858"/>
            <a:ext cx="1866824" cy="8626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09403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6EF4B40-FA20-0349-952B-99D39A2D49F4}"/>
              </a:ext>
            </a:extLst>
          </p:cNvPr>
          <p:cNvSpPr>
            <a:spLocks noGrp="1"/>
          </p:cNvSpPr>
          <p:nvPr>
            <p:ph type="pic" sz="quarter" idx="14"/>
          </p:nvPr>
        </p:nvSpPr>
        <p:spPr>
          <a:xfrm>
            <a:off x="730609" y="4249812"/>
            <a:ext cx="2591917" cy="4797259"/>
          </a:xfrm>
          <a:custGeom>
            <a:avLst/>
            <a:gdLst>
              <a:gd name="connsiteX0" fmla="*/ 0 w 2591917"/>
              <a:gd name="connsiteY0" fmla="*/ 0 h 4797259"/>
              <a:gd name="connsiteX1" fmla="*/ 2591917 w 2591917"/>
              <a:gd name="connsiteY1" fmla="*/ 0 h 4797259"/>
              <a:gd name="connsiteX2" fmla="*/ 2591917 w 2591917"/>
              <a:gd name="connsiteY2" fmla="*/ 4797259 h 4797259"/>
              <a:gd name="connsiteX3" fmla="*/ 0 w 2591917"/>
              <a:gd name="connsiteY3" fmla="*/ 4797259 h 4797259"/>
              <a:gd name="connsiteX4" fmla="*/ 0 w 2591917"/>
              <a:gd name="connsiteY4" fmla="*/ 2398631 h 4797259"/>
              <a:gd name="connsiteX5" fmla="*/ 152381 w 2591917"/>
              <a:gd name="connsiteY5" fmla="*/ 2398631 h 4797259"/>
              <a:gd name="connsiteX6" fmla="*/ 152381 w 2591917"/>
              <a:gd name="connsiteY6" fmla="*/ 778117 h 4797259"/>
              <a:gd name="connsiteX7" fmla="*/ 0 w 2591917"/>
              <a:gd name="connsiteY7" fmla="*/ 778117 h 479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917" h="4797259">
                <a:moveTo>
                  <a:pt x="0" y="0"/>
                </a:moveTo>
                <a:lnTo>
                  <a:pt x="2591917" y="0"/>
                </a:lnTo>
                <a:lnTo>
                  <a:pt x="2591917" y="4797259"/>
                </a:lnTo>
                <a:lnTo>
                  <a:pt x="0" y="4797259"/>
                </a:lnTo>
                <a:lnTo>
                  <a:pt x="0" y="2398631"/>
                </a:lnTo>
                <a:lnTo>
                  <a:pt x="152381" y="2398631"/>
                </a:lnTo>
                <a:lnTo>
                  <a:pt x="152381" y="778117"/>
                </a:lnTo>
                <a:lnTo>
                  <a:pt x="0" y="778117"/>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5" name="Picture Placeholder 14">
            <a:extLst>
              <a:ext uri="{FF2B5EF4-FFF2-40B4-BE49-F238E27FC236}">
                <a16:creationId xmlns:a16="http://schemas.microsoft.com/office/drawing/2014/main" id="{5CDDA97B-52E0-6744-9E65-4AA63FB1E669}"/>
              </a:ext>
            </a:extLst>
          </p:cNvPr>
          <p:cNvSpPr>
            <a:spLocks noGrp="1"/>
          </p:cNvSpPr>
          <p:nvPr>
            <p:ph type="pic" sz="quarter" idx="13"/>
          </p:nvPr>
        </p:nvSpPr>
        <p:spPr>
          <a:xfrm>
            <a:off x="730609" y="737338"/>
            <a:ext cx="2591917" cy="3199551"/>
          </a:xfrm>
          <a:custGeom>
            <a:avLst/>
            <a:gdLst>
              <a:gd name="connsiteX0" fmla="*/ 0 w 4697808"/>
              <a:gd name="connsiteY0" fmla="*/ 0 h 5861824"/>
              <a:gd name="connsiteX1" fmla="*/ 4697808 w 4697808"/>
              <a:gd name="connsiteY1" fmla="*/ 0 h 5861824"/>
              <a:gd name="connsiteX2" fmla="*/ 4697808 w 4697808"/>
              <a:gd name="connsiteY2" fmla="*/ 5861824 h 5861824"/>
              <a:gd name="connsiteX3" fmla="*/ 0 w 4697808"/>
              <a:gd name="connsiteY3" fmla="*/ 5861824 h 5861824"/>
            </a:gdLst>
            <a:ahLst/>
            <a:cxnLst>
              <a:cxn ang="0">
                <a:pos x="connsiteX0" y="connsiteY0"/>
              </a:cxn>
              <a:cxn ang="0">
                <a:pos x="connsiteX1" y="connsiteY1"/>
              </a:cxn>
              <a:cxn ang="0">
                <a:pos x="connsiteX2" y="connsiteY2"/>
              </a:cxn>
              <a:cxn ang="0">
                <a:pos x="connsiteX3" y="connsiteY3"/>
              </a:cxn>
            </a:cxnLst>
            <a:rect l="l" t="t" r="r" b="b"/>
            <a:pathLst>
              <a:path w="4697808" h="5861824">
                <a:moveTo>
                  <a:pt x="0" y="0"/>
                </a:moveTo>
                <a:lnTo>
                  <a:pt x="4697808" y="0"/>
                </a:lnTo>
                <a:lnTo>
                  <a:pt x="4697808" y="5861824"/>
                </a:lnTo>
                <a:lnTo>
                  <a:pt x="0" y="586182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6" name="Picture Placeholder 12">
            <a:extLst>
              <a:ext uri="{FF2B5EF4-FFF2-40B4-BE49-F238E27FC236}">
                <a16:creationId xmlns:a16="http://schemas.microsoft.com/office/drawing/2014/main" id="{2ADBB328-9D3E-AF49-981A-EFA75BBBA5B5}"/>
              </a:ext>
            </a:extLst>
          </p:cNvPr>
          <p:cNvSpPr>
            <a:spLocks noGrp="1"/>
          </p:cNvSpPr>
          <p:nvPr>
            <p:ph type="pic" sz="quarter" idx="12"/>
          </p:nvPr>
        </p:nvSpPr>
        <p:spPr>
          <a:xfrm>
            <a:off x="3694263" y="737338"/>
            <a:ext cx="3103271" cy="830973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8" name="Slide Number Placeholder 5">
            <a:extLst>
              <a:ext uri="{FF2B5EF4-FFF2-40B4-BE49-F238E27FC236}">
                <a16:creationId xmlns:a16="http://schemas.microsoft.com/office/drawing/2014/main" id="{DE129B68-473D-48AF-43B2-36F5B1D9B4B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0" name="Freeform 9">
            <a:extLst>
              <a:ext uri="{FF2B5EF4-FFF2-40B4-BE49-F238E27FC236}">
                <a16:creationId xmlns:a16="http://schemas.microsoft.com/office/drawing/2014/main" id="{3FE50120-67E8-37AC-45DC-D50A3324D5A9}"/>
              </a:ext>
            </a:extLst>
          </p:cNvPr>
          <p:cNvSpPr/>
          <p:nvPr userDrawn="1"/>
        </p:nvSpPr>
        <p:spPr>
          <a:xfrm>
            <a:off x="572851" y="5027929"/>
            <a:ext cx="315511" cy="162051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3565181" y="4590288"/>
            <a:ext cx="3994494" cy="2688336"/>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3963744" y="570328"/>
            <a:ext cx="3070405" cy="743603"/>
          </a:xfrm>
          <a:prstGeom prst="rect">
            <a:avLst/>
          </a:prstGeom>
        </p:spPr>
        <p:txBody>
          <a:bodyPr>
            <a:noAutofit/>
          </a:bodyPr>
          <a:lstStyle>
            <a:lvl1pPr marL="0" indent="0" algn="l">
              <a:buNone/>
              <a:defRPr sz="29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3956191" y="1571895"/>
            <a:ext cx="3070405" cy="2325673"/>
          </a:xfrm>
          <a:prstGeom prst="rect">
            <a:avLst/>
          </a:prstGeom>
        </p:spPr>
        <p:txBody>
          <a:bodyPr>
            <a:noAutofit/>
          </a:bodyPr>
          <a:lstStyle>
            <a:lvl1pPr marL="0" indent="0" algn="l">
              <a:buNone/>
              <a:defRPr sz="18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3956192" y="7971344"/>
            <a:ext cx="3070404" cy="2092085"/>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3823415" y="5291042"/>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25" name="Text Placeholder 32">
            <a:extLst>
              <a:ext uri="{FF2B5EF4-FFF2-40B4-BE49-F238E27FC236}">
                <a16:creationId xmlns:a16="http://schemas.microsoft.com/office/drawing/2014/main" id="{0EC43F85-B158-2B4A-BFB7-B884B99E7C41}"/>
              </a:ext>
            </a:extLst>
          </p:cNvPr>
          <p:cNvSpPr>
            <a:spLocks noGrp="1"/>
          </p:cNvSpPr>
          <p:nvPr>
            <p:ph type="body" sz="quarter" idx="60" hasCustomPrompt="1"/>
          </p:nvPr>
        </p:nvSpPr>
        <p:spPr>
          <a:xfrm rot="10800000">
            <a:off x="4496710" y="3822607"/>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E87A33"/>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3815648" y="6394109"/>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
        <p:nvSpPr>
          <p:cNvPr id="22" name="Picture Placeholder 21">
            <a:extLst>
              <a:ext uri="{FF2B5EF4-FFF2-40B4-BE49-F238E27FC236}">
                <a16:creationId xmlns:a16="http://schemas.microsoft.com/office/drawing/2014/main" id="{530869C0-437B-704E-A6F7-AA39B983FF26}"/>
              </a:ext>
            </a:extLst>
          </p:cNvPr>
          <p:cNvSpPr>
            <a:spLocks noGrp="1"/>
          </p:cNvSpPr>
          <p:nvPr>
            <p:ph type="pic" sz="quarter" idx="10"/>
          </p:nvPr>
        </p:nvSpPr>
        <p:spPr>
          <a:xfrm flipH="1">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solidFill>
            <a:schemeClr val="bg1">
              <a:lumMod val="85000"/>
            </a:schemeClr>
          </a:solidFill>
        </p:spPr>
        <p:txBody>
          <a:bodyPr wrap="square">
            <a:noAutofit/>
          </a:bodyPr>
          <a:lstStyle/>
          <a:p>
            <a:endParaRPr lang="en-US"/>
          </a:p>
        </p:txBody>
      </p:sp>
      <p:sp>
        <p:nvSpPr>
          <p:cNvPr id="13" name="Slide Number Placeholder 5">
            <a:extLst>
              <a:ext uri="{FF2B5EF4-FFF2-40B4-BE49-F238E27FC236}">
                <a16:creationId xmlns:a16="http://schemas.microsoft.com/office/drawing/2014/main" id="{CC113B38-DE5B-A97C-3DC1-B1737CE027C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6" name="Freeform 15">
            <a:extLst>
              <a:ext uri="{FF2B5EF4-FFF2-40B4-BE49-F238E27FC236}">
                <a16:creationId xmlns:a16="http://schemas.microsoft.com/office/drawing/2014/main" id="{EC754889-1E2C-9375-1D58-F425734FA228}"/>
              </a:ext>
            </a:extLst>
          </p:cNvPr>
          <p:cNvSpPr/>
          <p:nvPr userDrawn="1"/>
        </p:nvSpPr>
        <p:spPr>
          <a:xfrm>
            <a:off x="3393861" y="1857019"/>
            <a:ext cx="315511" cy="162051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C838649C-169E-604F-BAAB-FE7EACC25F70}"/>
              </a:ext>
            </a:extLst>
          </p:cNvPr>
          <p:cNvSpPr>
            <a:spLocks noGrp="1"/>
          </p:cNvSpPr>
          <p:nvPr>
            <p:ph type="pic" sz="quarter" idx="10"/>
          </p:nvPr>
        </p:nvSpPr>
        <p:spPr>
          <a:xfrm>
            <a:off x="0" y="0"/>
            <a:ext cx="7559675" cy="1069181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solidFill>
            <a:schemeClr val="bg1">
              <a:lumMod val="85000"/>
            </a:schemeClr>
          </a:solidFill>
        </p:spPr>
        <p:txBody>
          <a:bodyPr wrap="square">
            <a:noAutofit/>
          </a:bodyPr>
          <a:lstStyle/>
          <a:p>
            <a:endParaRPr lang="en-US"/>
          </a:p>
        </p:txBody>
      </p:sp>
      <p:sp>
        <p:nvSpPr>
          <p:cNvPr id="50" name="Rectangle 49">
            <a:extLst>
              <a:ext uri="{FF2B5EF4-FFF2-40B4-BE49-F238E27FC236}">
                <a16:creationId xmlns:a16="http://schemas.microsoft.com/office/drawing/2014/main" id="{CF55ED84-A04B-4045-9A8D-B515DCAE81FA}"/>
              </a:ext>
            </a:extLst>
          </p:cNvPr>
          <p:cNvSpPr/>
          <p:nvPr/>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55" name="Text Placeholder 32">
            <a:extLst>
              <a:ext uri="{FF2B5EF4-FFF2-40B4-BE49-F238E27FC236}">
                <a16:creationId xmlns:a16="http://schemas.microsoft.com/office/drawing/2014/main" id="{22F4135E-1D03-B04C-BDE1-9EFEB882ABD6}"/>
              </a:ext>
            </a:extLst>
          </p:cNvPr>
          <p:cNvSpPr>
            <a:spLocks noGrp="1"/>
          </p:cNvSpPr>
          <p:nvPr>
            <p:ph type="body" sz="quarter" idx="30" hasCustomPrompt="1"/>
          </p:nvPr>
        </p:nvSpPr>
        <p:spPr>
          <a:xfrm>
            <a:off x="1342449" y="625192"/>
            <a:ext cx="4937888" cy="747096"/>
          </a:xfrm>
          <a:prstGeom prst="rect">
            <a:avLst/>
          </a:prstGeom>
        </p:spPr>
        <p:txBody>
          <a:bodyPr>
            <a:noAutofit/>
          </a:bodyPr>
          <a:lstStyle>
            <a:lvl1pPr marL="0" indent="0" algn="ctr">
              <a:buNone/>
              <a:defRPr sz="29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6" name="Text Placeholder 32">
            <a:extLst>
              <a:ext uri="{FF2B5EF4-FFF2-40B4-BE49-F238E27FC236}">
                <a16:creationId xmlns:a16="http://schemas.microsoft.com/office/drawing/2014/main" id="{254193FC-DF8D-4C4A-A1F6-F8B00EE79CBE}"/>
              </a:ext>
            </a:extLst>
          </p:cNvPr>
          <p:cNvSpPr>
            <a:spLocks noGrp="1"/>
          </p:cNvSpPr>
          <p:nvPr>
            <p:ph type="body" sz="quarter" idx="47" hasCustomPrompt="1"/>
          </p:nvPr>
        </p:nvSpPr>
        <p:spPr>
          <a:xfrm>
            <a:off x="1334896" y="1626760"/>
            <a:ext cx="4937888" cy="853742"/>
          </a:xfrm>
          <a:prstGeom prst="rect">
            <a:avLst/>
          </a:prstGeom>
        </p:spPr>
        <p:txBody>
          <a:bodyPr>
            <a:noAutofit/>
          </a:bodyPr>
          <a:lstStyle>
            <a:lvl1pPr marL="0" indent="0" algn="ctr">
              <a:buNone/>
              <a:defRPr sz="1800" b="1"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57" name="Text Placeholder 32">
            <a:extLst>
              <a:ext uri="{FF2B5EF4-FFF2-40B4-BE49-F238E27FC236}">
                <a16:creationId xmlns:a16="http://schemas.microsoft.com/office/drawing/2014/main" id="{2A09CA93-83C8-4349-B08B-71D0EB48B96E}"/>
              </a:ext>
            </a:extLst>
          </p:cNvPr>
          <p:cNvSpPr>
            <a:spLocks noGrp="1"/>
          </p:cNvSpPr>
          <p:nvPr>
            <p:ph type="body" sz="quarter" idx="48" hasCustomPrompt="1"/>
          </p:nvPr>
        </p:nvSpPr>
        <p:spPr>
          <a:xfrm>
            <a:off x="1342449" y="2658866"/>
            <a:ext cx="4931210" cy="2687040"/>
          </a:xfrm>
          <a:prstGeom prst="rect">
            <a:avLst/>
          </a:prstGeom>
        </p:spPr>
        <p:txBody>
          <a:bodyPr numCol="1" spcCol="288000" anchor="t">
            <a:noAutofit/>
          </a:bodyPr>
          <a:lstStyle>
            <a:lvl1pPr marL="0" indent="0" algn="ctr">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Freeform 10">
            <a:extLst>
              <a:ext uri="{FF2B5EF4-FFF2-40B4-BE49-F238E27FC236}">
                <a16:creationId xmlns:a16="http://schemas.microsoft.com/office/drawing/2014/main" id="{C9A06E27-60DF-BA47-FE53-61DD7FCBB98F}"/>
              </a:ext>
            </a:extLst>
          </p:cNvPr>
          <p:cNvSpPr/>
          <p:nvPr userDrawn="1"/>
        </p:nvSpPr>
        <p:spPr>
          <a:xfrm rot="5400000">
            <a:off x="3622082" y="-2625537"/>
            <a:ext cx="315511" cy="558482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238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rot="5400000">
            <a:off x="-25706" y="4364396"/>
            <a:ext cx="5334683" cy="5283272"/>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31" name="Picture Placeholder 30">
            <a:extLst>
              <a:ext uri="{FF2B5EF4-FFF2-40B4-BE49-F238E27FC236}">
                <a16:creationId xmlns:a16="http://schemas.microsoft.com/office/drawing/2014/main" id="{CAD6C2ED-FC22-B34B-88B2-DEA0B4AE7A97}"/>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7" y="4807766"/>
            <a:ext cx="4184942" cy="696129"/>
          </a:xfrm>
          <a:prstGeom prst="rect">
            <a:avLst/>
          </a:prstGeom>
        </p:spPr>
        <p:txBody>
          <a:bodyPr>
            <a:noAutofit/>
          </a:bodyPr>
          <a:lstStyle>
            <a:lvl1pPr marL="0" indent="0" algn="l">
              <a:buNone/>
              <a:defRPr sz="29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4" y="5809334"/>
            <a:ext cx="4184942" cy="795499"/>
          </a:xfrm>
          <a:prstGeom prst="rect">
            <a:avLst/>
          </a:prstGeom>
        </p:spPr>
        <p:txBody>
          <a:bodyPr>
            <a:noAutofit/>
          </a:bodyPr>
          <a:lstStyle>
            <a:lvl1pPr marL="0" indent="0" algn="l">
              <a:buNone/>
              <a:defRPr sz="1800" b="1"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Freeform 10">
            <a:extLst>
              <a:ext uri="{FF2B5EF4-FFF2-40B4-BE49-F238E27FC236}">
                <a16:creationId xmlns:a16="http://schemas.microsoft.com/office/drawing/2014/main" id="{5002302D-4C24-4FA2-F44D-AE756474EC3B}"/>
              </a:ext>
            </a:extLst>
          </p:cNvPr>
          <p:cNvSpPr/>
          <p:nvPr userDrawn="1"/>
        </p:nvSpPr>
        <p:spPr>
          <a:xfrm rot="10800000">
            <a:off x="5193830" y="4338692"/>
            <a:ext cx="315511" cy="5334682"/>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37178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1" y="371947"/>
            <a:ext cx="7559675" cy="6458950"/>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8" name="Picture Placeholder 12">
            <a:extLst>
              <a:ext uri="{FF2B5EF4-FFF2-40B4-BE49-F238E27FC236}">
                <a16:creationId xmlns:a16="http://schemas.microsoft.com/office/drawing/2014/main" id="{4271CB9E-9A14-1344-AB6E-69BC9E204EF3}"/>
              </a:ext>
            </a:extLst>
          </p:cNvPr>
          <p:cNvSpPr>
            <a:spLocks noGrp="1"/>
          </p:cNvSpPr>
          <p:nvPr>
            <p:ph type="pic" sz="quarter" idx="12"/>
          </p:nvPr>
        </p:nvSpPr>
        <p:spPr>
          <a:xfrm>
            <a:off x="4002754" y="874740"/>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19" name="Picture Placeholder 12">
            <a:extLst>
              <a:ext uri="{FF2B5EF4-FFF2-40B4-BE49-F238E27FC236}">
                <a16:creationId xmlns:a16="http://schemas.microsoft.com/office/drawing/2014/main" id="{7B52F1D9-9B8C-1B46-8A5F-7904E41CFB6F}"/>
              </a:ext>
            </a:extLst>
          </p:cNvPr>
          <p:cNvSpPr>
            <a:spLocks noGrp="1"/>
          </p:cNvSpPr>
          <p:nvPr>
            <p:ph type="pic" sz="quarter" idx="15"/>
          </p:nvPr>
        </p:nvSpPr>
        <p:spPr>
          <a:xfrm>
            <a:off x="4002754" y="3115383"/>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20" name="Picture Placeholder 12">
            <a:extLst>
              <a:ext uri="{FF2B5EF4-FFF2-40B4-BE49-F238E27FC236}">
                <a16:creationId xmlns:a16="http://schemas.microsoft.com/office/drawing/2014/main" id="{83E85E66-24F2-1345-ADE1-564B755202CD}"/>
              </a:ext>
            </a:extLst>
          </p:cNvPr>
          <p:cNvSpPr>
            <a:spLocks noGrp="1"/>
          </p:cNvSpPr>
          <p:nvPr>
            <p:ph type="pic" sz="quarter" idx="16"/>
          </p:nvPr>
        </p:nvSpPr>
        <p:spPr>
          <a:xfrm>
            <a:off x="640921" y="4587799"/>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21" name="Picture Placeholder 12">
            <a:extLst>
              <a:ext uri="{FF2B5EF4-FFF2-40B4-BE49-F238E27FC236}">
                <a16:creationId xmlns:a16="http://schemas.microsoft.com/office/drawing/2014/main" id="{482FE9BA-BF14-7A47-AAA3-68829C8443F3}"/>
              </a:ext>
            </a:extLst>
          </p:cNvPr>
          <p:cNvSpPr>
            <a:spLocks noGrp="1"/>
          </p:cNvSpPr>
          <p:nvPr>
            <p:ph type="pic" sz="quarter" idx="17"/>
          </p:nvPr>
        </p:nvSpPr>
        <p:spPr>
          <a:xfrm>
            <a:off x="684989" y="872285"/>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684990" y="7931856"/>
            <a:ext cx="2631952" cy="2099746"/>
          </a:xfrm>
          <a:prstGeom prst="rect">
            <a:avLst/>
          </a:prstGeom>
        </p:spPr>
        <p:txBody>
          <a:bodyPr>
            <a:noAutofit/>
          </a:bodyPr>
          <a:lstStyle>
            <a:lvl1pPr marL="0" indent="0" algn="l">
              <a:buNone/>
              <a:defRPr sz="2900" b="1" i="0" spc="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3583660" y="7931856"/>
            <a:ext cx="3389294" cy="2099747"/>
          </a:xfrm>
          <a:prstGeom prst="rect">
            <a:avLst/>
          </a:prstGeom>
        </p:spPr>
        <p:txBody>
          <a:bodyPr numCol="1" spcCol="288000" anchor="t">
            <a:noAutofit/>
          </a:bodyPr>
          <a:lstStyle>
            <a:lvl1pPr marL="0" indent="0" algn="l">
              <a:lnSpc>
                <a:spcPct val="100000"/>
              </a:lnSpc>
              <a:spcBef>
                <a:spcPts val="0"/>
              </a:spcBef>
              <a:buNone/>
              <a:defRPr sz="11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Slide Number Placeholder 5">
            <a:extLst>
              <a:ext uri="{FF2B5EF4-FFF2-40B4-BE49-F238E27FC236}">
                <a16:creationId xmlns:a16="http://schemas.microsoft.com/office/drawing/2014/main" id="{AE34CA4F-1F8B-7F44-AFCD-59FB4964F6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C8A0A0B-F6EC-214F-9DB8-8C5C3960A1A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11496E"/>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48" name="Graphic 47">
            <a:extLst>
              <a:ext uri="{FF2B5EF4-FFF2-40B4-BE49-F238E27FC236}">
                <a16:creationId xmlns:a16="http://schemas.microsoft.com/office/drawing/2014/main" id="{06B25B75-3BE7-2504-500F-FCAD4D96B46F}"/>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51764" y="-65801"/>
            <a:ext cx="6369960" cy="3294807"/>
          </a:xfrm>
          <a:prstGeom prst="rect">
            <a:avLst/>
          </a:prstGeom>
        </p:spPr>
      </p:pic>
      <p:sp>
        <p:nvSpPr>
          <p:cNvPr id="50" name="Rectangle 49">
            <a:extLst>
              <a:ext uri="{FF2B5EF4-FFF2-40B4-BE49-F238E27FC236}">
                <a16:creationId xmlns:a16="http://schemas.microsoft.com/office/drawing/2014/main" id="{BEC3EEC4-49F7-1DF3-0650-B3C4A5FF1F90}"/>
              </a:ext>
            </a:extLst>
          </p:cNvPr>
          <p:cNvSpPr/>
          <p:nvPr userDrawn="1"/>
        </p:nvSpPr>
        <p:spPr>
          <a:xfrm rot="16200000">
            <a:off x="5422310" y="8137133"/>
            <a:ext cx="3778250" cy="184666"/>
          </a:xfrm>
          <a:prstGeom prst="rect">
            <a:avLst/>
          </a:prstGeom>
        </p:spPr>
        <p:txBody>
          <a:bodyPr>
            <a:spAutoFit/>
          </a:bodyPr>
          <a:lstStyle/>
          <a:p>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46" r:id="rId1"/>
    <p:sldLayoutId id="2147483683" r:id="rId2"/>
    <p:sldLayoutId id="2147483697" r:id="rId3"/>
    <p:sldLayoutId id="2147483703" r:id="rId4"/>
    <p:sldLayoutId id="2147483700" r:id="rId5"/>
    <p:sldLayoutId id="2147483723" r:id="rId6"/>
    <p:sldLayoutId id="2147483698" r:id="rId7"/>
    <p:sldLayoutId id="2147483695" r:id="rId8"/>
    <p:sldLayoutId id="2147483735" r:id="rId9"/>
    <p:sldLayoutId id="2147483747" r:id="rId10"/>
    <p:sldLayoutId id="2147483748" r:id="rId11"/>
    <p:sldLayoutId id="2147483734" r:id="rId12"/>
    <p:sldLayoutId id="2147483736" r:id="rId13"/>
    <p:sldLayoutId id="2147483708" r:id="rId14"/>
    <p:sldLayoutId id="2147483743" r:id="rId15"/>
    <p:sldLayoutId id="2147483733" r:id="rId16"/>
    <p:sldLayoutId id="2147483701" r:id="rId17"/>
    <p:sldLayoutId id="2147483732" r:id="rId18"/>
    <p:sldLayoutId id="2147483702" r:id="rId19"/>
    <p:sldLayoutId id="2147483749" r:id="rId20"/>
  </p:sldLayoutIdLst>
  <p:hf hdr="0"/>
  <p:txStyles>
    <p:titleStyle>
      <a:lvl1pPr algn="l" defTabSz="2072941" rtl="0" eaLnBrk="1" latinLnBrk="0" hangingPunct="1">
        <a:lnSpc>
          <a:spcPct val="90000"/>
        </a:lnSpc>
        <a:spcBef>
          <a:spcPct val="0"/>
        </a:spcBef>
        <a:buNone/>
        <a:defRPr sz="2400" kern="1200">
          <a:solidFill>
            <a:srgbClr val="011E3B"/>
          </a:solidFill>
          <a:latin typeface="Calibri" panose="020F0502020204030204" pitchFamily="34" charset="0"/>
          <a:ea typeface="+mj-ea"/>
          <a:cs typeface="Calibri" panose="020F0502020204030204" pitchFamily="34" charset="0"/>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the-nu-company.com/"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hyperlink" Target="https://hotel-luise.de/"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sauletech.com/" TargetMode="Externa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www.allaboutkombucha.ie/" TargetMode="External"/><Relationship Id="rId2" Type="http://schemas.openxmlformats.org/officeDocument/2006/relationships/hyperlink" Target="https://www.biasol.ie/"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repot.dk/" TargetMode="External"/><Relationship Id="rId2" Type="http://schemas.openxmlformats.org/officeDocument/2006/relationships/hyperlink" Target="https://www.explore-leap.com/" TargetMode="Externa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www.gaiaolea.com/" TargetMode="External"/><Relationship Id="rId2" Type="http://schemas.openxmlformats.org/officeDocument/2006/relationships/hyperlink" Target="https://copenhagencartel.com/" TargetMode="Externa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www.dolla.pl/" TargetMode="External"/><Relationship Id="rId2" Type="http://schemas.openxmlformats.org/officeDocument/2006/relationships/hyperlink" Target="https://www.facebook.com/CreateYourBusinessdrKarolinaBeyer"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www.seed-scholars.com/" TargetMode="External"/><Relationship Id="rId2" Type="http://schemas.openxmlformats.org/officeDocument/2006/relationships/hyperlink" Target="https://dabbledoo.com/"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cophysiscy.com/website/index.php/en/" TargetMode="External"/><Relationship Id="rId2" Type="http://schemas.openxmlformats.org/officeDocument/2006/relationships/hyperlink" Target="https://www.facebook.com/bluelobsterapp/"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hyperlink" Target="https://www.facebook.com/Fairpreneurs/?_rdr" TargetMode="External"/><Relationship Id="rId3" Type="http://schemas.openxmlformats.org/officeDocument/2006/relationships/image" Target="../media/image26.jpeg"/><Relationship Id="rId7" Type="http://schemas.openxmlformats.org/officeDocument/2006/relationships/hyperlink" Target="https://x.com/fairpreneurs" TargetMode="External"/><Relationship Id="rId2" Type="http://schemas.openxmlformats.org/officeDocument/2006/relationships/image" Target="../media/image25.jpeg"/><Relationship Id="rId1" Type="http://schemas.openxmlformats.org/officeDocument/2006/relationships/slideLayout" Target="../slideLayouts/slideLayout10.xml"/><Relationship Id="rId6" Type="http://schemas.openxmlformats.org/officeDocument/2006/relationships/hyperlink" Target="https://www.linkedin.com/company/fairpreneurs-erasmus-plus-project/posts/?feedView=all" TargetMode="External"/><Relationship Id="rId5" Type="http://schemas.openxmlformats.org/officeDocument/2006/relationships/hyperlink" Target="https://fairpreneurs.eu/" TargetMode="Externa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8229CBA-116B-4E49-ACF1-D01B47015A3F}"/>
              </a:ext>
            </a:extLst>
          </p:cNvPr>
          <p:cNvSpPr>
            <a:spLocks noGrp="1"/>
          </p:cNvSpPr>
          <p:nvPr>
            <p:ph type="body" sz="quarter" idx="16"/>
          </p:nvPr>
        </p:nvSpPr>
        <p:spPr>
          <a:prstGeom prst="rect">
            <a:avLst/>
          </a:prstGeom>
        </p:spPr>
        <p:txBody>
          <a:bodyPr/>
          <a:lstStyle/>
          <a:p>
            <a:r>
              <a:rPr lang="en-US" b="1" dirty="0"/>
              <a:t>FAIRPRENEURS </a:t>
            </a:r>
            <a:br>
              <a:rPr lang="en-US" b="0" dirty="0"/>
            </a:br>
            <a:r>
              <a:rPr lang="en-US" b="0" dirty="0"/>
              <a:t>TRAINERS GUIDE</a:t>
            </a:r>
          </a:p>
        </p:txBody>
      </p:sp>
      <p:pic>
        <p:nvPicPr>
          <p:cNvPr id="14" name="Picture Placeholder 13">
            <a:extLst>
              <a:ext uri="{FF2B5EF4-FFF2-40B4-BE49-F238E27FC236}">
                <a16:creationId xmlns:a16="http://schemas.microsoft.com/office/drawing/2014/main" id="{A42584BA-14ED-3D45-42EB-528E8AD5BF36}"/>
              </a:ext>
            </a:extLst>
          </p:cNvPr>
          <p:cNvPicPr>
            <a:picLocks noGrp="1" noChangeAspect="1"/>
          </p:cNvPicPr>
          <p:nvPr>
            <p:ph type="pic" sz="quarter" idx="17"/>
          </p:nvPr>
        </p:nvPicPr>
        <p:blipFill>
          <a:blip r:embed="rId3"/>
          <a:srcRect l="29121" r="29121"/>
          <a:stretch>
            <a:fillRect/>
          </a:stretch>
        </p:blipFill>
        <p:spPr/>
      </p:pic>
      <p:sp>
        <p:nvSpPr>
          <p:cNvPr id="3" name="TextBox 2">
            <a:extLst>
              <a:ext uri="{FF2B5EF4-FFF2-40B4-BE49-F238E27FC236}">
                <a16:creationId xmlns:a16="http://schemas.microsoft.com/office/drawing/2014/main" id="{92BFE1F9-FA9F-3E2F-4C8D-18517FE0E61B}"/>
              </a:ext>
            </a:extLst>
          </p:cNvPr>
          <p:cNvSpPr txBox="1"/>
          <p:nvPr/>
        </p:nvSpPr>
        <p:spPr>
          <a:xfrm>
            <a:off x="4975531" y="10406368"/>
            <a:ext cx="4611756" cy="215444"/>
          </a:xfrm>
          <a:prstGeom prst="rect">
            <a:avLst/>
          </a:prstGeom>
          <a:noFill/>
        </p:spPr>
        <p:txBody>
          <a:bodyPr wrap="square">
            <a:spAutoFit/>
          </a:bodyPr>
          <a:lstStyle/>
          <a:p>
            <a:r>
              <a:rPr lang="en-GB" sz="800" dirty="0">
                <a:solidFill>
                  <a:srgbClr val="11496E"/>
                </a:solidFill>
                <a:latin typeface="Calibri" panose="020F0502020204030204" pitchFamily="34" charset="0"/>
                <a:ea typeface="Open Sans" panose="020B0606030504020204" pitchFamily="34" charset="0"/>
                <a:cs typeface="Calibri" panose="020F0502020204030204" pitchFamily="34" charset="0"/>
              </a:rPr>
              <a:t>This study is available under the CC BY-NC-SA license</a:t>
            </a:r>
            <a:r>
              <a:rPr lang="en-GB" sz="800" dirty="0">
                <a:latin typeface="Calibri" panose="020F0502020204030204" pitchFamily="34" charset="0"/>
                <a:cs typeface="Calibri" panose="020F0502020204030204" pitchFamily="34" charset="0"/>
              </a:rPr>
              <a:t>.</a:t>
            </a:r>
            <a:endParaRPr lang="en-IE" sz="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E529ACE-F54C-E6E2-D2E9-F7B6F4A9AF97}"/>
              </a:ext>
            </a:extLst>
          </p:cNvPr>
          <p:cNvSpPr txBox="1"/>
          <p:nvPr/>
        </p:nvSpPr>
        <p:spPr>
          <a:xfrm>
            <a:off x="-1" y="10083947"/>
            <a:ext cx="4975532" cy="584775"/>
          </a:xfrm>
          <a:prstGeom prst="rect">
            <a:avLst/>
          </a:prstGeom>
          <a:noFill/>
        </p:spPr>
        <p:txBody>
          <a:bodyPr wrap="square">
            <a:spAutoFit/>
          </a:bodyPr>
          <a:lstStyle/>
          <a:p>
            <a:pPr algn="just"/>
            <a:r>
              <a:rPr lang="en-GB" sz="800"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 2022-1-PL01-KA220-YOU-000087822</a:t>
            </a:r>
            <a:endParaRPr lang="en-IE" sz="8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927832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F0B636-6977-B6B2-C54D-45E83A283611}"/>
              </a:ext>
            </a:extLst>
          </p:cNvPr>
          <p:cNvSpPr>
            <a:spLocks noGrp="1"/>
          </p:cNvSpPr>
          <p:nvPr>
            <p:ph type="body" sz="quarter" idx="30"/>
          </p:nvPr>
        </p:nvSpPr>
        <p:spPr/>
        <p:txBody>
          <a:bodyPr/>
          <a:lstStyle/>
          <a:p>
            <a:r>
              <a:rPr lang="en-IE" dirty="0"/>
              <a:t>Course Delivery (continued)</a:t>
            </a:r>
            <a:endParaRPr lang="en-US" dirty="0"/>
          </a:p>
          <a:p>
            <a:endParaRPr lang="en-IE" dirty="0"/>
          </a:p>
        </p:txBody>
      </p:sp>
      <p:sp>
        <p:nvSpPr>
          <p:cNvPr id="4" name="Text Placeholder 3">
            <a:extLst>
              <a:ext uri="{FF2B5EF4-FFF2-40B4-BE49-F238E27FC236}">
                <a16:creationId xmlns:a16="http://schemas.microsoft.com/office/drawing/2014/main" id="{3A348269-06E3-95DB-8708-C5FAFA0CCBC8}"/>
              </a:ext>
            </a:extLst>
          </p:cNvPr>
          <p:cNvSpPr>
            <a:spLocks noGrp="1"/>
          </p:cNvSpPr>
          <p:nvPr>
            <p:ph type="body" sz="quarter" idx="48"/>
          </p:nvPr>
        </p:nvSpPr>
        <p:spPr>
          <a:xfrm>
            <a:off x="529699" y="1892300"/>
            <a:ext cx="6500272" cy="7936014"/>
          </a:xfrm>
        </p:spPr>
        <p:txBody>
          <a:bodyPr/>
          <a:lstStyle/>
          <a:p>
            <a:pPr algn="just"/>
            <a:r>
              <a:rPr lang="en-GB" b="1" dirty="0"/>
              <a:t>Suggested delivery mechanisms:</a:t>
            </a:r>
          </a:p>
          <a:p>
            <a:pPr algn="just"/>
            <a:endParaRPr lang="en-GB" b="1" dirty="0"/>
          </a:p>
          <a:p>
            <a:pPr algn="just"/>
            <a:r>
              <a:rPr lang="en-GB" b="1" dirty="0"/>
              <a:t>Small group discussions: </a:t>
            </a:r>
            <a:r>
              <a:rPr lang="en-GB" dirty="0"/>
              <a:t>Break the participants down into small groups and give them case studies or work situations to discuss or solve. This allows for knowledge transfer between learners.</a:t>
            </a:r>
          </a:p>
          <a:p>
            <a:pPr algn="just"/>
            <a:endParaRPr lang="en-GB" sz="800" b="1" dirty="0"/>
          </a:p>
          <a:p>
            <a:pPr algn="just"/>
            <a:r>
              <a:rPr lang="en-GB" b="1" dirty="0"/>
              <a:t>Q &amp; A Sessions: </a:t>
            </a:r>
            <a:r>
              <a:rPr lang="en-GB" dirty="0"/>
              <a:t>Informal question-and-answer sessions are most effective in small groups and for updating skills rather that teaching new skills. These should be used frequently across course delivery.</a:t>
            </a:r>
          </a:p>
          <a:p>
            <a:pPr algn="just"/>
            <a:endParaRPr lang="en-GB" sz="800" b="1" dirty="0"/>
          </a:p>
          <a:p>
            <a:pPr algn="just"/>
            <a:r>
              <a:rPr lang="en-GB" b="1" dirty="0"/>
              <a:t>Multimedia: </a:t>
            </a:r>
            <a:r>
              <a:rPr lang="en-GB" dirty="0"/>
              <a:t>Multimedia training materials tends to be more proactive and challenging and therefore, more stimulating to the adult mind. Trainers should ensure that all imbedded tools are used to their full potential.</a:t>
            </a:r>
          </a:p>
          <a:p>
            <a:pPr algn="just"/>
            <a:br>
              <a:rPr lang="en-GB" sz="800" b="1" dirty="0"/>
            </a:br>
            <a:r>
              <a:rPr lang="en-GB" b="1" dirty="0"/>
              <a:t>Interactive Tools: </a:t>
            </a:r>
            <a:r>
              <a:rPr lang="en-GB" dirty="0"/>
              <a:t>The engagement of learners can be easily achieved by using interactive tools. An example of a free tool is Kahoot! Which is a game-based learning and trivia platform used in classrooms, offices, and social settings. You can compline a quiz, which can be answered by the students on their phones/tablets/computers. It is possible to get immediate feedback and results.</a:t>
            </a:r>
          </a:p>
          <a:p>
            <a:pPr algn="just"/>
            <a:endParaRPr lang="en-GB" b="1" dirty="0"/>
          </a:p>
          <a:p>
            <a:pPr algn="just"/>
            <a:r>
              <a:rPr lang="en-GB" b="1" dirty="0"/>
              <a:t>Other teaching methodologies:</a:t>
            </a:r>
          </a:p>
          <a:p>
            <a:pPr algn="just"/>
            <a:endParaRPr lang="en-GB" b="1" dirty="0"/>
          </a:p>
          <a:p>
            <a:pPr algn="just"/>
            <a:r>
              <a:rPr lang="en-GB" b="1" dirty="0"/>
              <a:t>Flipped Classroom:</a:t>
            </a:r>
            <a:r>
              <a:rPr lang="en-GB" dirty="0"/>
              <a:t>  In a flipped classroom learners study the module content prior to the class with a focus on exercises and assignments in class. The classroom transfer of knowledge make way for online instruction outside the classroom. This creates more room for practicing in class, for extra explanation when needed, and offers the possibility to dive deeper into the materials during class time.</a:t>
            </a:r>
            <a:br>
              <a:rPr lang="en-GB" dirty="0"/>
            </a:br>
            <a:endParaRPr lang="en-GB" sz="800" dirty="0"/>
          </a:p>
          <a:p>
            <a:pPr algn="just"/>
            <a:r>
              <a:rPr lang="en-GB" b="1" dirty="0"/>
              <a:t>Blended Learning:</a:t>
            </a:r>
            <a:r>
              <a:rPr lang="en-GB" dirty="0"/>
              <a:t>  Combines online digital media with traditional classroom methods. It requires the physical presence of both teacher and learner, with some element of learner control over time, place, path, or pace. Learners attend a classroom setting with a trainer present, face-to-face classroom practices combined with computer-mediated activities regarding content and delivery.</a:t>
            </a:r>
            <a:br>
              <a:rPr lang="en-GB" dirty="0"/>
            </a:br>
            <a:endParaRPr lang="en-GB" sz="800" dirty="0"/>
          </a:p>
          <a:p>
            <a:pPr algn="just"/>
            <a:r>
              <a:rPr lang="en-GB" b="1" dirty="0"/>
              <a:t>Collaborative/Peer-to-Peer Learning:</a:t>
            </a:r>
            <a:r>
              <a:rPr lang="en-GB" dirty="0"/>
              <a:t> Is an educational approach to teaching and learning that involves groups of learners working together. An example for boosting collaborative and peer-to-peer learning is Peer review: Peers in the classroom are brought together to jointly evaluate the work by one or more people of similar competence to the producers of the work. Peers not only assess the performance of each other but also share their experiences and know-how.</a:t>
            </a:r>
          </a:p>
          <a:p>
            <a:pPr algn="just"/>
            <a:endParaRPr lang="en-GB" dirty="0"/>
          </a:p>
          <a:p>
            <a:pPr algn="just"/>
            <a:r>
              <a:rPr lang="en-GB" dirty="0"/>
              <a:t>---------------------------------------------------------------------------------------------------------------------------------------------------</a:t>
            </a:r>
          </a:p>
          <a:p>
            <a:pPr algn="just"/>
            <a:endParaRPr lang="en-GB" dirty="0"/>
          </a:p>
          <a:p>
            <a:pPr algn="just"/>
            <a:r>
              <a:rPr lang="en-GB" dirty="0"/>
              <a:t>If classroom-based training is not possible in your circumstances, we encourage you to direct learners to our Online Learning This delivery method uses online technologies embedded in the Fairpreneurs learning platform to deliver a broad array of solutions to enable learning. The Fairpreneurs course is provided as an online learning platform, for direct access by all stakeholders including, trainers, students, NGOs, Sustainability SMEs and employees.</a:t>
            </a:r>
          </a:p>
          <a:p>
            <a:pPr algn="just"/>
            <a:endParaRPr lang="en-GB" dirty="0"/>
          </a:p>
          <a:p>
            <a:pPr algn="just"/>
            <a:r>
              <a:rPr lang="en-GB" dirty="0"/>
              <a:t>The project platform is a multilingual, interactive site combing informative resources with vital information on Youth Entrepreneurship, Sustainability all aligning with the Sustainable Development Goals. </a:t>
            </a:r>
          </a:p>
          <a:p>
            <a:pPr algn="just"/>
            <a:endParaRPr lang="en-GB" dirty="0"/>
          </a:p>
          <a:p>
            <a:pPr algn="just"/>
            <a:endParaRPr lang="en-IE" dirty="0"/>
          </a:p>
        </p:txBody>
      </p:sp>
      <p:sp>
        <p:nvSpPr>
          <p:cNvPr id="5" name="Slide Number Placeholder 4">
            <a:extLst>
              <a:ext uri="{FF2B5EF4-FFF2-40B4-BE49-F238E27FC236}">
                <a16:creationId xmlns:a16="http://schemas.microsoft.com/office/drawing/2014/main" id="{85689D47-EF6A-9639-E1AA-65640DC57155}"/>
              </a:ext>
            </a:extLst>
          </p:cNvPr>
          <p:cNvSpPr>
            <a:spLocks noGrp="1"/>
          </p:cNvSpPr>
          <p:nvPr>
            <p:ph type="sldNum" sz="quarter" idx="4"/>
          </p:nvPr>
        </p:nvSpPr>
        <p:spPr/>
        <p:txBody>
          <a:bodyPr/>
          <a:lstStyle/>
          <a:p>
            <a:fld id="{CB2079F2-58AF-ED44-82D7-E04B2F6FD686}" type="slidenum">
              <a:rPr lang="en-US" smtClean="0"/>
              <a:pPr/>
              <a:t>10</a:t>
            </a:fld>
            <a:endParaRPr lang="en-US" dirty="0"/>
          </a:p>
        </p:txBody>
      </p:sp>
    </p:spTree>
    <p:extLst>
      <p:ext uri="{BB962C8B-B14F-4D97-AF65-F5344CB8AC3E}">
        <p14:creationId xmlns:p14="http://schemas.microsoft.com/office/powerpoint/2010/main" val="3500929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E3EE05C-00D7-D3F6-D9AD-01086693018C}"/>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t="10521" b="10521"/>
          <a:stretch>
            <a:fillRect/>
          </a:stretch>
        </p:blipFill>
        <p:spPr/>
      </p:pic>
      <p:pic>
        <p:nvPicPr>
          <p:cNvPr id="12" name="Picture Placeholder 11">
            <a:extLst>
              <a:ext uri="{FF2B5EF4-FFF2-40B4-BE49-F238E27FC236}">
                <a16:creationId xmlns:a16="http://schemas.microsoft.com/office/drawing/2014/main" id="{A88408D2-F0A8-6E09-2379-E7DDDD62E93F}"/>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t="5580" b="5580"/>
          <a:stretch>
            <a:fillRect/>
          </a:stretch>
        </p:blipFill>
        <p:spPr/>
      </p:pic>
      <p:pic>
        <p:nvPicPr>
          <p:cNvPr id="6" name="Picture Placeholder 5">
            <a:extLst>
              <a:ext uri="{FF2B5EF4-FFF2-40B4-BE49-F238E27FC236}">
                <a16:creationId xmlns:a16="http://schemas.microsoft.com/office/drawing/2014/main" id="{01CCDBBD-810C-BED2-5F00-4E77F90C1AC9}"/>
              </a:ext>
            </a:extLst>
          </p:cNvPr>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t="5173" b="5173"/>
          <a:stretch>
            <a:fillRect/>
          </a:stretch>
        </p:blipFill>
        <p:spPr/>
      </p:pic>
      <p:sp>
        <p:nvSpPr>
          <p:cNvPr id="7" name="Text Placeholder 6">
            <a:extLst>
              <a:ext uri="{FF2B5EF4-FFF2-40B4-BE49-F238E27FC236}">
                <a16:creationId xmlns:a16="http://schemas.microsoft.com/office/drawing/2014/main" id="{5B5EF38A-D15A-0D8E-8022-F22F3A8DB45A}"/>
              </a:ext>
            </a:extLst>
          </p:cNvPr>
          <p:cNvSpPr>
            <a:spLocks noGrp="1"/>
          </p:cNvSpPr>
          <p:nvPr>
            <p:ph type="body" sz="quarter" idx="48"/>
          </p:nvPr>
        </p:nvSpPr>
        <p:spPr>
          <a:xfrm>
            <a:off x="484248" y="4610630"/>
            <a:ext cx="6591178" cy="723238"/>
          </a:xfrm>
        </p:spPr>
        <p:txBody>
          <a:bodyPr/>
          <a:lstStyle/>
          <a:p>
            <a:pPr algn="just"/>
            <a:r>
              <a:rPr lang="en-GB" sz="1800" b="1" dirty="0"/>
              <a:t>What the Modules Cover</a:t>
            </a:r>
          </a:p>
          <a:p>
            <a:r>
              <a:rPr lang="en-US" sz="1100" dirty="0"/>
              <a:t>The Open Educational Resources consists of 8 Modules to introduce learners to the scope and potential of Fairpreneurs.</a:t>
            </a:r>
          </a:p>
          <a:p>
            <a:endParaRPr lang="en-US" dirty="0"/>
          </a:p>
          <a:p>
            <a:r>
              <a:rPr lang="en-GB" sz="1400" b="1" dirty="0">
                <a:solidFill>
                  <a:schemeClr val="bg1"/>
                </a:solidFill>
                <a:highlight>
                  <a:srgbClr val="EB7339"/>
                </a:highlight>
              </a:rPr>
              <a:t>MODULE 1: Sustainable Business Fundamentals </a:t>
            </a:r>
            <a:br>
              <a:rPr lang="en-GB" sz="1400" b="1" dirty="0">
                <a:solidFill>
                  <a:schemeClr val="bg1"/>
                </a:solidFill>
                <a:highlight>
                  <a:srgbClr val="EB7339"/>
                </a:highlight>
              </a:rPr>
            </a:br>
            <a:r>
              <a:rPr lang="en-GB" dirty="0"/>
              <a:t>This module introduces the core principles of sustainable entrepreneurship, focusing on integrating social and environmental responsibility into business practices. It explores key concepts like the Triple Bottom Line (TBL), ethical practices, and aligning business strategies with the UN Sustainable Development Goals (SDGs).</a:t>
            </a:r>
          </a:p>
          <a:p>
            <a:endParaRPr lang="en-US" sz="1400" b="1" dirty="0">
              <a:solidFill>
                <a:schemeClr val="bg1"/>
              </a:solidFill>
              <a:highlight>
                <a:srgbClr val="354F92"/>
              </a:highlight>
            </a:endParaRPr>
          </a:p>
          <a:p>
            <a:r>
              <a:rPr lang="en-US" sz="1400" b="1" dirty="0">
                <a:solidFill>
                  <a:schemeClr val="bg1"/>
                </a:solidFill>
                <a:highlight>
                  <a:srgbClr val="354F92"/>
                </a:highlight>
              </a:rPr>
              <a:t>MODULE 2: Innovation &amp; Technology for Sustainable Solutions</a:t>
            </a:r>
          </a:p>
          <a:p>
            <a:r>
              <a:rPr lang="en-GB" dirty="0"/>
              <a:t>This module explores how innovation and technology drive sustainable business solutions. Students will learn about agile methodologies, design thinking, and the integration of technology to create adaptable, future-ready businesses that address sustainability challenges.</a:t>
            </a:r>
          </a:p>
          <a:p>
            <a:endParaRPr lang="en-GB" dirty="0"/>
          </a:p>
          <a:p>
            <a:r>
              <a:rPr lang="en-US" sz="1400" b="1" dirty="0">
                <a:solidFill>
                  <a:schemeClr val="bg1"/>
                </a:solidFill>
                <a:highlight>
                  <a:srgbClr val="EB7339"/>
                </a:highlight>
              </a:rPr>
              <a:t> MODULE 3: Market Analysis &amp; Digital Marketing for Sustainable Ventures</a:t>
            </a:r>
          </a:p>
          <a:p>
            <a:r>
              <a:rPr lang="en-GB" dirty="0"/>
              <a:t>This module emphasises the importance of market analysis and digital marketing in promoting sustainable businesses. It covers how to identify sustainable opportunities, build a strong online presence, and communicate values effectively to drive social and environmental change.</a:t>
            </a:r>
          </a:p>
          <a:p>
            <a:endParaRPr lang="en-GB" dirty="0"/>
          </a:p>
          <a:p>
            <a:r>
              <a:rPr lang="en-GB" sz="1400" b="1" dirty="0">
                <a:solidFill>
                  <a:schemeClr val="bg1"/>
                </a:solidFill>
                <a:highlight>
                  <a:srgbClr val="354F92"/>
                </a:highlight>
              </a:rPr>
              <a:t> MODULE 4: Circular Economy and Resource Efficiency</a:t>
            </a:r>
          </a:p>
          <a:p>
            <a:r>
              <a:rPr lang="en-GB" dirty="0"/>
              <a:t>This module introduces the circular economy, focusing on minimising waste and optimising resources. Students will explore sustainable business models, lean management, and the role of technology in creating efficient, waste-reducing value chains.</a:t>
            </a:r>
          </a:p>
        </p:txBody>
      </p:sp>
      <p:sp>
        <p:nvSpPr>
          <p:cNvPr id="8" name="Slide Number Placeholder 7">
            <a:extLst>
              <a:ext uri="{FF2B5EF4-FFF2-40B4-BE49-F238E27FC236}">
                <a16:creationId xmlns:a16="http://schemas.microsoft.com/office/drawing/2014/main" id="{ED724709-49E1-8FCF-9DF0-F513FD2E891D}"/>
              </a:ext>
            </a:extLst>
          </p:cNvPr>
          <p:cNvSpPr>
            <a:spLocks noGrp="1"/>
          </p:cNvSpPr>
          <p:nvPr>
            <p:ph type="sldNum" sz="quarter" idx="4"/>
          </p:nvPr>
        </p:nvSpPr>
        <p:spPr/>
        <p:txBody>
          <a:bodyPr/>
          <a:lstStyle/>
          <a:p>
            <a:fld id="{CB2079F2-58AF-ED44-82D7-E04B2F6FD686}" type="slidenum">
              <a:rPr lang="en-US" smtClean="0"/>
              <a:pPr/>
              <a:t>11</a:t>
            </a:fld>
            <a:endParaRPr lang="en-US" dirty="0"/>
          </a:p>
        </p:txBody>
      </p:sp>
    </p:spTree>
    <p:extLst>
      <p:ext uri="{BB962C8B-B14F-4D97-AF65-F5344CB8AC3E}">
        <p14:creationId xmlns:p14="http://schemas.microsoft.com/office/powerpoint/2010/main" val="2836668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17BA8EE-CC1A-B5F4-DCB0-7A0098FF9B71}"/>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l="8135" r="8135"/>
          <a:stretch>
            <a:fillRect/>
          </a:stretch>
        </p:blipFill>
        <p:spPr/>
      </p:pic>
      <p:pic>
        <p:nvPicPr>
          <p:cNvPr id="12" name="Picture Placeholder 11">
            <a:extLst>
              <a:ext uri="{FF2B5EF4-FFF2-40B4-BE49-F238E27FC236}">
                <a16:creationId xmlns:a16="http://schemas.microsoft.com/office/drawing/2014/main" id="{BDD2C42C-4773-FBB3-D82E-07A3926ACE41}"/>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t="5639" b="5639"/>
          <a:stretch>
            <a:fillRect/>
          </a:stretch>
        </p:blipFill>
        <p:spPr/>
      </p:pic>
      <p:pic>
        <p:nvPicPr>
          <p:cNvPr id="6" name="Picture Placeholder 5">
            <a:extLst>
              <a:ext uri="{FF2B5EF4-FFF2-40B4-BE49-F238E27FC236}">
                <a16:creationId xmlns:a16="http://schemas.microsoft.com/office/drawing/2014/main" id="{7D04A81F-DF7D-CF2D-0C23-CF8C3B7583D2}"/>
              </a:ext>
            </a:extLst>
          </p:cNvPr>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t="6828" b="6828"/>
          <a:stretch>
            <a:fillRect/>
          </a:stretch>
        </p:blipFill>
        <p:spPr/>
      </p:pic>
      <p:sp>
        <p:nvSpPr>
          <p:cNvPr id="7" name="Text Placeholder 6">
            <a:extLst>
              <a:ext uri="{FF2B5EF4-FFF2-40B4-BE49-F238E27FC236}">
                <a16:creationId xmlns:a16="http://schemas.microsoft.com/office/drawing/2014/main" id="{5B5EF38A-D15A-0D8E-8022-F22F3A8DB45A}"/>
              </a:ext>
            </a:extLst>
          </p:cNvPr>
          <p:cNvSpPr>
            <a:spLocks noGrp="1"/>
          </p:cNvSpPr>
          <p:nvPr>
            <p:ph type="body" sz="quarter" idx="48"/>
          </p:nvPr>
        </p:nvSpPr>
        <p:spPr>
          <a:xfrm>
            <a:off x="484248" y="4610630"/>
            <a:ext cx="6591178" cy="723238"/>
          </a:xfrm>
        </p:spPr>
        <p:txBody>
          <a:bodyPr/>
          <a:lstStyle/>
          <a:p>
            <a:pPr algn="just"/>
            <a:r>
              <a:rPr lang="en-GB" sz="1800" b="1" dirty="0"/>
              <a:t>What the Modules Cover</a:t>
            </a:r>
          </a:p>
          <a:p>
            <a:r>
              <a:rPr lang="en-US" sz="1100" dirty="0"/>
              <a:t>The Open Educational Resources consists of 8 Modules to introduce learners to the scope and potential of Fairpreneurs.</a:t>
            </a:r>
          </a:p>
          <a:p>
            <a:endParaRPr lang="en-US" dirty="0"/>
          </a:p>
          <a:p>
            <a:r>
              <a:rPr lang="en-GB" sz="1400" b="1" dirty="0">
                <a:solidFill>
                  <a:schemeClr val="bg1"/>
                </a:solidFill>
                <a:highlight>
                  <a:srgbClr val="EB7339"/>
                </a:highlight>
              </a:rPr>
              <a:t>MODULE 5: Global Trends in Ethical Entrepreneurship</a:t>
            </a:r>
          </a:p>
          <a:p>
            <a:r>
              <a:rPr lang="en-GB" dirty="0"/>
              <a:t>This module covers emerging global trends in ethical entrepreneurship, guiding students to identify sustainable markets. Topics include sustainable fashion, climate-positive agriculture, and renewable energy, highlighting opportunities for impactful, ethical business practices.</a:t>
            </a:r>
          </a:p>
          <a:p>
            <a:endParaRPr lang="en-GB" dirty="0"/>
          </a:p>
          <a:p>
            <a:r>
              <a:rPr lang="en-GB" sz="1400" b="1" dirty="0">
                <a:solidFill>
                  <a:schemeClr val="bg1"/>
                </a:solidFill>
                <a:highlight>
                  <a:srgbClr val="354F92"/>
                </a:highlight>
              </a:rPr>
              <a:t> MODULE 6: Developing a Sustainable Business Plan</a:t>
            </a:r>
          </a:p>
          <a:p>
            <a:r>
              <a:rPr lang="en-GB" dirty="0"/>
              <a:t>This module guides students in creating a sustainable business plan that integrates ethical practices into every aspect of operations. It focuses on financial sustainability, green finance, and how to communicate a commitment to sustainability to stakeholders.</a:t>
            </a:r>
          </a:p>
          <a:p>
            <a:endParaRPr lang="en-US" dirty="0"/>
          </a:p>
          <a:p>
            <a:r>
              <a:rPr lang="en-GB" sz="1400" b="1" dirty="0">
                <a:solidFill>
                  <a:schemeClr val="bg1"/>
                </a:solidFill>
                <a:highlight>
                  <a:srgbClr val="EB7339"/>
                </a:highlight>
              </a:rPr>
              <a:t>MODULE 7: Social &amp; Community Responsibility in Entrepreneurship</a:t>
            </a:r>
          </a:p>
          <a:p>
            <a:r>
              <a:rPr lang="en-GB" dirty="0"/>
              <a:t>This module highlights the strategic advantage of social and community responsibility in entrepreneurship. Students will learn how to engage in socially beneficial initiatives, foster inclusive communities, and lead in promoting ethical business practices.</a:t>
            </a:r>
          </a:p>
          <a:p>
            <a:endParaRPr lang="en-US" dirty="0"/>
          </a:p>
          <a:p>
            <a:r>
              <a:rPr lang="en-GB" sz="1400" b="1" dirty="0">
                <a:solidFill>
                  <a:schemeClr val="bg1"/>
                </a:solidFill>
                <a:highlight>
                  <a:srgbClr val="354F92"/>
                </a:highlight>
              </a:rPr>
              <a:t>MODULE 8: Measuring and Communicating Your Business’s Impact</a:t>
            </a:r>
          </a:p>
          <a:p>
            <a:r>
              <a:rPr lang="en-GB" dirty="0"/>
              <a:t>This module focuses on the importance of measuring and communicating a business's impact. Students will learn to define impact metrics, set targets, and use frameworks to track and communicate their sustainability efforts effectively to stakeholders.</a:t>
            </a:r>
            <a:endParaRPr lang="en-US" dirty="0"/>
          </a:p>
        </p:txBody>
      </p:sp>
      <p:sp>
        <p:nvSpPr>
          <p:cNvPr id="8" name="Slide Number Placeholder 7">
            <a:extLst>
              <a:ext uri="{FF2B5EF4-FFF2-40B4-BE49-F238E27FC236}">
                <a16:creationId xmlns:a16="http://schemas.microsoft.com/office/drawing/2014/main" id="{ED724709-49E1-8FCF-9DF0-F513FD2E891D}"/>
              </a:ext>
            </a:extLst>
          </p:cNvPr>
          <p:cNvSpPr>
            <a:spLocks noGrp="1"/>
          </p:cNvSpPr>
          <p:nvPr>
            <p:ph type="sldNum" sz="quarter" idx="4"/>
          </p:nvPr>
        </p:nvSpPr>
        <p:spPr/>
        <p:txBody>
          <a:bodyPr/>
          <a:lstStyle/>
          <a:p>
            <a:fld id="{CB2079F2-58AF-ED44-82D7-E04B2F6FD686}" type="slidenum">
              <a:rPr lang="en-US" smtClean="0"/>
              <a:pPr/>
              <a:t>12</a:t>
            </a:fld>
            <a:endParaRPr lang="en-US" dirty="0"/>
          </a:p>
        </p:txBody>
      </p:sp>
    </p:spTree>
    <p:extLst>
      <p:ext uri="{BB962C8B-B14F-4D97-AF65-F5344CB8AC3E}">
        <p14:creationId xmlns:p14="http://schemas.microsoft.com/office/powerpoint/2010/main" val="694082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C821D5-8089-994E-ABC2-A036D5145F71}"/>
              </a:ext>
            </a:extLst>
          </p:cNvPr>
          <p:cNvSpPr>
            <a:spLocks noGrp="1"/>
          </p:cNvSpPr>
          <p:nvPr>
            <p:ph type="body" sz="quarter" idx="30"/>
          </p:nvPr>
        </p:nvSpPr>
        <p:spPr>
          <a:xfrm>
            <a:off x="515822" y="539217"/>
            <a:ext cx="6500273" cy="743603"/>
          </a:xfrm>
        </p:spPr>
        <p:txBody>
          <a:bodyPr/>
          <a:lstStyle/>
          <a:p>
            <a:r>
              <a:rPr lang="en-IE" dirty="0"/>
              <a:t>Course Content Overview Modules 1 - 8</a:t>
            </a:r>
          </a:p>
        </p:txBody>
      </p:sp>
      <p:sp>
        <p:nvSpPr>
          <p:cNvPr id="5" name="Slide Number Placeholder 4">
            <a:extLst>
              <a:ext uri="{FF2B5EF4-FFF2-40B4-BE49-F238E27FC236}">
                <a16:creationId xmlns:a16="http://schemas.microsoft.com/office/drawing/2014/main" id="{F9663574-1C31-4849-C589-D4FD35BB3D96}"/>
              </a:ext>
            </a:extLst>
          </p:cNvPr>
          <p:cNvSpPr>
            <a:spLocks noGrp="1"/>
          </p:cNvSpPr>
          <p:nvPr>
            <p:ph type="sldNum" sz="quarter" idx="4"/>
          </p:nvPr>
        </p:nvSpPr>
        <p:spPr/>
        <p:txBody>
          <a:bodyPr/>
          <a:lstStyle/>
          <a:p>
            <a:fld id="{CB2079F2-58AF-ED44-82D7-E04B2F6FD686}" type="slidenum">
              <a:rPr lang="en-US" smtClean="0"/>
              <a:pPr/>
              <a:t>13</a:t>
            </a:fld>
            <a:endParaRPr lang="en-US" dirty="0"/>
          </a:p>
        </p:txBody>
      </p:sp>
      <p:graphicFrame>
        <p:nvGraphicFramePr>
          <p:cNvPr id="6" name="Table 4">
            <a:extLst>
              <a:ext uri="{FF2B5EF4-FFF2-40B4-BE49-F238E27FC236}">
                <a16:creationId xmlns:a16="http://schemas.microsoft.com/office/drawing/2014/main" id="{6F47EC32-315B-2D5F-4AF0-0935ADBCE044}"/>
              </a:ext>
            </a:extLst>
          </p:cNvPr>
          <p:cNvGraphicFramePr>
            <a:graphicFrameLocks noGrp="1"/>
          </p:cNvGraphicFramePr>
          <p:nvPr>
            <p:extLst>
              <p:ext uri="{D42A27DB-BD31-4B8C-83A1-F6EECF244321}">
                <p14:modId xmlns:p14="http://schemas.microsoft.com/office/powerpoint/2010/main" val="179141230"/>
              </p:ext>
            </p:extLst>
          </p:nvPr>
        </p:nvGraphicFramePr>
        <p:xfrm>
          <a:off x="397363" y="1275557"/>
          <a:ext cx="6737192" cy="8877039"/>
        </p:xfrm>
        <a:graphic>
          <a:graphicData uri="http://schemas.openxmlformats.org/drawingml/2006/table">
            <a:tbl>
              <a:tblPr firstRow="1" bandRow="1">
                <a:tableStyleId>{21E4AEA4-8DFA-4A89-87EB-49C32662AFE0}</a:tableStyleId>
              </a:tblPr>
              <a:tblGrid>
                <a:gridCol w="1815497">
                  <a:extLst>
                    <a:ext uri="{9D8B030D-6E8A-4147-A177-3AD203B41FA5}">
                      <a16:colId xmlns:a16="http://schemas.microsoft.com/office/drawing/2014/main" val="2980202126"/>
                    </a:ext>
                  </a:extLst>
                </a:gridCol>
                <a:gridCol w="4921695">
                  <a:extLst>
                    <a:ext uri="{9D8B030D-6E8A-4147-A177-3AD203B41FA5}">
                      <a16:colId xmlns:a16="http://schemas.microsoft.com/office/drawing/2014/main" val="3496640263"/>
                    </a:ext>
                  </a:extLst>
                </a:gridCol>
              </a:tblGrid>
              <a:tr h="389467">
                <a:tc>
                  <a:txBody>
                    <a:bodyPr/>
                    <a:lstStyle/>
                    <a:p>
                      <a:r>
                        <a:rPr lang="en-IE" sz="1600" dirty="0">
                          <a:solidFill>
                            <a:schemeClr val="bg1"/>
                          </a:solidFill>
                          <a:latin typeface="Calibri" panose="020F0502020204030204" pitchFamily="34" charset="0"/>
                          <a:cs typeface="Calibri" panose="020F0502020204030204" pitchFamily="34" charset="0"/>
                        </a:rPr>
                        <a:t>MODULE 1</a:t>
                      </a:r>
                    </a:p>
                  </a:txBody>
                  <a:tcPr>
                    <a:solidFill>
                      <a:srgbClr val="F36C2F"/>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lang="en-GB" sz="1600" b="1" dirty="0">
                          <a:solidFill>
                            <a:schemeClr val="bg1"/>
                          </a:solidFill>
                          <a:highlight>
                            <a:srgbClr val="EB7339"/>
                          </a:highlight>
                          <a:latin typeface="Calibri" panose="020F0502020204030204" pitchFamily="34" charset="0"/>
                          <a:cs typeface="Calibri" panose="020F0502020204030204" pitchFamily="34" charset="0"/>
                        </a:rPr>
                        <a:t>Sustainable Business Fundamentals </a:t>
                      </a:r>
                      <a:endParaRPr kumimoji="0" lang="en-IE" sz="16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txBody>
                  <a:tcPr>
                    <a:solidFill>
                      <a:srgbClr val="F36C2F"/>
                    </a:solidFill>
                  </a:tcPr>
                </a:tc>
                <a:extLst>
                  <a:ext uri="{0D108BD9-81ED-4DB2-BD59-A6C34878D82A}">
                    <a16:rowId xmlns:a16="http://schemas.microsoft.com/office/drawing/2014/main" val="3243536706"/>
                  </a:ext>
                </a:extLst>
              </a:tr>
              <a:tr h="115560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r>
                        <a:rPr lang="en-GB" sz="1200" dirty="0">
                          <a:latin typeface="Calibri" panose="020F0502020204030204" pitchFamily="34" charset="0"/>
                          <a:cs typeface="Calibri" panose="020F0502020204030204" pitchFamily="34" charset="0"/>
                        </a:rPr>
                        <a:t>This module introduces the foundational concepts of sustainable entrepreneurship, focusing on how businesses can integrate social and environmental responsibility into their operations. Learners will explore how to create businesses that not only achieve financial success but also contribute positively to society and the environment. </a:t>
                      </a: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81801450"/>
                  </a:ext>
                </a:extLst>
              </a:tr>
              <a:tr h="680303">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lnSpc>
                          <a:spcPct val="107000"/>
                        </a:lnSpc>
                        <a:spcAft>
                          <a:spcPts val="800"/>
                        </a:spcAft>
                      </a:pPr>
                      <a:r>
                        <a:rPr lang="en-GB" sz="1200" kern="1200" dirty="0">
                          <a:solidFill>
                            <a:schemeClr val="dk1"/>
                          </a:solidFill>
                          <a:latin typeface="Calibri" panose="020F0502020204030204" pitchFamily="34" charset="0"/>
                          <a:ea typeface="+mn-ea"/>
                          <a:cs typeface="Calibri" panose="020F0502020204030204" pitchFamily="34" charset="0"/>
                        </a:rPr>
                        <a:t>To equip adult learners, youth entrepreneurs, and trainers with a strong understanding of sustainable business practices that balance profitability with social and environmental responsibilities.</a:t>
                      </a:r>
                      <a:endParaRPr lang="en-IE" sz="1200" kern="1200" dirty="0">
                        <a:solidFill>
                          <a:schemeClr val="dk1"/>
                        </a:solidFill>
                        <a:latin typeface="Calibri" panose="020F0502020204030204" pitchFamily="34" charset="0"/>
                        <a:ea typeface="+mn-ea"/>
                        <a:cs typeface="Calibri" panose="020F0502020204030204" pitchFamily="34" charset="0"/>
                      </a:endParaRPr>
                    </a:p>
                  </a:txBody>
                  <a:tcPr marL="68580" marR="68580" marT="0" marB="0">
                    <a:solidFill>
                      <a:srgbClr val="2094D2">
                        <a:alpha val="50196"/>
                      </a:srgbClr>
                    </a:solidFill>
                  </a:tcPr>
                </a:tc>
                <a:extLst>
                  <a:ext uri="{0D108BD9-81ED-4DB2-BD59-A6C34878D82A}">
                    <a16:rowId xmlns:a16="http://schemas.microsoft.com/office/drawing/2014/main" val="2433313708"/>
                  </a:ext>
                </a:extLst>
              </a:tr>
              <a:tr h="115560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just">
                        <a:buClr>
                          <a:srgbClr val="86D3E2"/>
                        </a:buClr>
                        <a:buFont typeface="Wingdings" panose="05000000000000000000" pitchFamily="2" charset="2"/>
                        <a:buNone/>
                      </a:pPr>
                      <a:r>
                        <a:rPr lang="en-GB" sz="1200" dirty="0">
                          <a:latin typeface="Calibri" panose="020F0502020204030204" pitchFamily="34" charset="0"/>
                          <a:cs typeface="Calibri" panose="020F0502020204030204" pitchFamily="34" charset="0"/>
                        </a:rPr>
                        <a:t>The module covers key concepts like integrating the Triple Bottom Line approach into business strategies, focusing on ethical business practices, long-term thinking, and environmental stewardship. It also discusses the importance of aligning business objectives with the SDGs and promoting transparency and social responsibility in all business dealings.</a:t>
                      </a:r>
                      <a:endParaRPr lang="en-US"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376724937"/>
                  </a:ext>
                </a:extLst>
              </a:tr>
              <a:tr h="115560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Table of contents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Introduction to the Triple Bottom Line (TBL) Approach</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Ethical Business Practices and Environmental Stewardship</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Social Responsibility &amp; Transparency in Business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Long-Term Thinking in Business Strategy</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Aligning Business Practices with the UN SDGs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Summary &amp; Review</a:t>
                      </a:r>
                    </a:p>
                  </a:txBody>
                  <a:tcPr>
                    <a:solidFill>
                      <a:srgbClr val="2094D2">
                        <a:alpha val="50196"/>
                      </a:srgbClr>
                    </a:solidFill>
                  </a:tcPr>
                </a:tc>
                <a:extLst>
                  <a:ext uri="{0D108BD9-81ED-4DB2-BD59-A6C34878D82A}">
                    <a16:rowId xmlns:a16="http://schemas.microsoft.com/office/drawing/2014/main" val="1616137772"/>
                  </a:ext>
                </a:extLst>
              </a:tr>
              <a:tr h="73538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Case studies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171450" indent="-171450">
                        <a:buFont typeface="Arial" panose="020B0604020202020204" pitchFamily="34" charset="0"/>
                        <a:buChar char="•"/>
                      </a:pPr>
                      <a:r>
                        <a:rPr lang="en-IE" sz="1200" dirty="0">
                          <a:latin typeface="Calibri" panose="020F0502020204030204" pitchFamily="34" charset="0"/>
                          <a:cs typeface="Calibri" panose="020F0502020204030204" pitchFamily="34" charset="0"/>
                        </a:rPr>
                        <a:t>Slide 28 &amp; 29 - </a:t>
                      </a:r>
                      <a:r>
                        <a:rPr lang="en-IE" sz="1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The nu company GmbH</a:t>
                      </a:r>
                      <a:r>
                        <a:rPr lang="en-IE" sz="1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Slide 36 &amp; 37 - </a:t>
                      </a:r>
                      <a:r>
                        <a:rPr lang="en-IE" sz="1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Hotel Luise </a:t>
                      </a:r>
                      <a:endParaRPr lang="en-IE" sz="1200" kern="1200" dirty="0">
                        <a:solidFill>
                          <a:schemeClr val="dk1"/>
                        </a:solidFill>
                        <a:latin typeface="Calibri" panose="020F0502020204030204" pitchFamily="34" charset="0"/>
                        <a:ea typeface="+mn-ea"/>
                        <a:cs typeface="Calibri" panose="020F0502020204030204" pitchFamily="34" charset="0"/>
                      </a:endParaRPr>
                    </a:p>
                    <a:p>
                      <a:pPr marL="0" indent="0">
                        <a:buFont typeface="Arial" panose="020B0604020202020204" pitchFamily="34" charset="0"/>
                        <a:buNone/>
                      </a:pP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2484982787"/>
                  </a:ext>
                </a:extLst>
              </a:tr>
              <a:tr h="110307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Practical Exercises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16 </a:t>
                      </a:r>
                      <a:r>
                        <a:rPr lang="en-IE" sz="1200" kern="1200" dirty="0">
                          <a:solidFill>
                            <a:schemeClr val="dk1"/>
                          </a:solidFill>
                          <a:latin typeface="Calibri" panose="020F0502020204030204" pitchFamily="34" charset="0"/>
                          <a:ea typeface="+mn-ea"/>
                          <a:cs typeface="Calibri" panose="020F0502020204030204" pitchFamily="34" charset="0"/>
                        </a:rPr>
                        <a:t>– Business Plan Development – </a:t>
                      </a:r>
                      <a:r>
                        <a:rPr lang="en-IE" sz="1200" i="1" kern="1200" dirty="0">
                          <a:solidFill>
                            <a:schemeClr val="dk1"/>
                          </a:solidFill>
                          <a:latin typeface="Calibri" panose="020F0502020204030204" pitchFamily="34" charset="0"/>
                          <a:ea typeface="+mn-ea"/>
                          <a:cs typeface="Calibri" panose="020F0502020204030204" pitchFamily="34" charset="0"/>
                        </a:rPr>
                        <a:t>Practical</a:t>
                      </a:r>
                    </a:p>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31 </a:t>
                      </a:r>
                      <a:r>
                        <a:rPr lang="en-IE" sz="1200" kern="1200" dirty="0">
                          <a:solidFill>
                            <a:schemeClr val="dk1"/>
                          </a:solidFill>
                          <a:latin typeface="Calibri" panose="020F0502020204030204" pitchFamily="34" charset="0"/>
                          <a:ea typeface="+mn-ea"/>
                          <a:cs typeface="Calibri" panose="020F0502020204030204" pitchFamily="34" charset="0"/>
                        </a:rPr>
                        <a:t>- </a:t>
                      </a:r>
                      <a:r>
                        <a:rPr lang="en-GB" sz="1200" kern="1200" dirty="0">
                          <a:solidFill>
                            <a:schemeClr val="dk1"/>
                          </a:solidFill>
                          <a:latin typeface="Calibri" panose="020F0502020204030204" pitchFamily="34" charset="0"/>
                          <a:ea typeface="+mn-ea"/>
                          <a:cs typeface="Calibri" panose="020F0502020204030204" pitchFamily="34" charset="0"/>
                        </a:rPr>
                        <a:t>Apply ethical principles in business decision-making – </a:t>
                      </a:r>
                      <a:r>
                        <a:rPr lang="en-GB" sz="1200" i="1" kern="1200" dirty="0">
                          <a:solidFill>
                            <a:schemeClr val="dk1"/>
                          </a:solidFill>
                          <a:latin typeface="Calibri" panose="020F0502020204030204" pitchFamily="34" charset="0"/>
                          <a:ea typeface="+mn-ea"/>
                          <a:cs typeface="Calibri" panose="020F0502020204030204" pitchFamily="34" charset="0"/>
                        </a:rPr>
                        <a:t>Practical</a:t>
                      </a:r>
                    </a:p>
                    <a:p>
                      <a:pPr marL="0" indent="0" algn="l" defTabSz="755934" rtl="0" eaLnBrk="1" latinLnBrk="0" hangingPunct="1">
                        <a:buClr>
                          <a:srgbClr val="6FC0CA"/>
                        </a:buClr>
                        <a:buFont typeface="Wingdings" panose="05000000000000000000" pitchFamily="2" charset="2"/>
                        <a:buNone/>
                      </a:pPr>
                      <a:r>
                        <a:rPr lang="en-GB" sz="1200" b="1" kern="1200" dirty="0">
                          <a:solidFill>
                            <a:schemeClr val="dk1"/>
                          </a:solidFill>
                          <a:latin typeface="Calibri" panose="020F0502020204030204" pitchFamily="34" charset="0"/>
                          <a:ea typeface="+mn-ea"/>
                          <a:cs typeface="Calibri" panose="020F0502020204030204" pitchFamily="34" charset="0"/>
                        </a:rPr>
                        <a:t>Slide 42</a:t>
                      </a:r>
                      <a:r>
                        <a:rPr lang="en-GB" sz="1200" kern="1200" dirty="0">
                          <a:solidFill>
                            <a:schemeClr val="dk1"/>
                          </a:solidFill>
                          <a:latin typeface="Calibri" panose="020F0502020204030204" pitchFamily="34" charset="0"/>
                          <a:ea typeface="+mn-ea"/>
                          <a:cs typeface="Calibri" panose="020F0502020204030204" pitchFamily="34" charset="0"/>
                        </a:rPr>
                        <a:t> - </a:t>
                      </a:r>
                      <a:r>
                        <a:rPr lang="en-US" sz="1200" kern="1200" dirty="0">
                          <a:solidFill>
                            <a:schemeClr val="dk1"/>
                          </a:solidFill>
                          <a:latin typeface="Calibri" panose="020F0502020204030204" pitchFamily="34" charset="0"/>
                          <a:ea typeface="+mn-ea"/>
                          <a:cs typeface="Calibri" panose="020F0502020204030204" pitchFamily="34" charset="0"/>
                        </a:rPr>
                        <a:t>Eco-Audit Exercise – </a:t>
                      </a:r>
                      <a:r>
                        <a:rPr lang="en-US" sz="1200" i="1" kern="1200" dirty="0">
                          <a:solidFill>
                            <a:schemeClr val="dk1"/>
                          </a:solidFill>
                          <a:latin typeface="Calibri" panose="020F0502020204030204" pitchFamily="34" charset="0"/>
                          <a:ea typeface="+mn-ea"/>
                          <a:cs typeface="Calibri" panose="020F0502020204030204" pitchFamily="34" charset="0"/>
                        </a:rPr>
                        <a:t>Practical</a:t>
                      </a:r>
                    </a:p>
                    <a:p>
                      <a:pPr marL="0" indent="0" algn="l" defTabSz="755934" rtl="0" eaLnBrk="1" latinLnBrk="0" hangingPunct="1">
                        <a:buClr>
                          <a:srgbClr val="6FC0CA"/>
                        </a:buClr>
                        <a:buFont typeface="Wingdings" panose="05000000000000000000" pitchFamily="2" charset="2"/>
                        <a:buNone/>
                      </a:pPr>
                      <a:r>
                        <a:rPr lang="en-US" sz="1200" b="1" i="0" kern="1200" dirty="0">
                          <a:solidFill>
                            <a:schemeClr val="dk1"/>
                          </a:solidFill>
                          <a:latin typeface="Calibri" panose="020F0502020204030204" pitchFamily="34" charset="0"/>
                          <a:ea typeface="+mn-ea"/>
                          <a:cs typeface="Calibri" panose="020F0502020204030204" pitchFamily="34" charset="0"/>
                        </a:rPr>
                        <a:t>Slide 54 – </a:t>
                      </a:r>
                      <a:r>
                        <a:rPr lang="en-US" sz="1200" b="0" i="0" kern="1200" dirty="0">
                          <a:solidFill>
                            <a:schemeClr val="dk1"/>
                          </a:solidFill>
                          <a:latin typeface="Calibri" panose="020F0502020204030204" pitchFamily="34" charset="0"/>
                          <a:ea typeface="+mn-ea"/>
                          <a:cs typeface="Calibri" panose="020F0502020204030204" pitchFamily="34" charset="0"/>
                        </a:rPr>
                        <a:t>CSR Action Plan – </a:t>
                      </a:r>
                      <a:r>
                        <a:rPr lang="en-US" sz="1200" b="0" i="1" kern="1200" dirty="0">
                          <a:solidFill>
                            <a:schemeClr val="dk1"/>
                          </a:solidFill>
                          <a:latin typeface="Calibri" panose="020F0502020204030204" pitchFamily="34" charset="0"/>
                          <a:ea typeface="+mn-ea"/>
                          <a:cs typeface="Calibri" panose="020F0502020204030204" pitchFamily="34" charset="0"/>
                        </a:rPr>
                        <a:t>Practical</a:t>
                      </a:r>
                    </a:p>
                    <a:p>
                      <a:pPr marL="0" indent="0" algn="l" defTabSz="755934" rtl="0" eaLnBrk="1" latinLnBrk="0" hangingPunct="1">
                        <a:buClr>
                          <a:srgbClr val="6FC0CA"/>
                        </a:buClr>
                        <a:buFont typeface="Wingdings" panose="05000000000000000000" pitchFamily="2" charset="2"/>
                        <a:buNone/>
                      </a:pPr>
                      <a:r>
                        <a:rPr lang="en-US" sz="1200" b="1" i="0" kern="1200" dirty="0">
                          <a:solidFill>
                            <a:schemeClr val="dk1"/>
                          </a:solidFill>
                          <a:latin typeface="Calibri" panose="020F0502020204030204" pitchFamily="34" charset="0"/>
                          <a:ea typeface="+mn-ea"/>
                          <a:cs typeface="Calibri" panose="020F0502020204030204" pitchFamily="34" charset="0"/>
                        </a:rPr>
                        <a:t>Slide 64 </a:t>
                      </a:r>
                      <a:r>
                        <a:rPr lang="en-US" sz="1200" b="0" i="0" kern="1200" dirty="0">
                          <a:solidFill>
                            <a:schemeClr val="dk1"/>
                          </a:solidFill>
                          <a:latin typeface="Calibri" panose="020F0502020204030204" pitchFamily="34" charset="0"/>
                          <a:ea typeface="+mn-ea"/>
                          <a:cs typeface="Calibri" panose="020F0502020204030204" pitchFamily="34" charset="0"/>
                        </a:rPr>
                        <a:t>- </a:t>
                      </a:r>
                      <a:r>
                        <a:rPr lang="en-GB" sz="1200" b="0" i="0" kern="1200" dirty="0">
                          <a:solidFill>
                            <a:schemeClr val="dk1"/>
                          </a:solidFill>
                          <a:latin typeface="Calibri" panose="020F0502020204030204" pitchFamily="34" charset="0"/>
                          <a:ea typeface="+mn-ea"/>
                          <a:cs typeface="Calibri" panose="020F0502020204030204" pitchFamily="34" charset="0"/>
                        </a:rPr>
                        <a:t>Scenario Analysis for Strategic Decision-Making – </a:t>
                      </a:r>
                      <a:r>
                        <a:rPr lang="en-GB" sz="1200" b="0" i="1" kern="1200" dirty="0">
                          <a:solidFill>
                            <a:schemeClr val="dk1"/>
                          </a:solidFill>
                          <a:latin typeface="Calibri" panose="020F0502020204030204" pitchFamily="34" charset="0"/>
                          <a:ea typeface="+mn-ea"/>
                          <a:cs typeface="Calibri" panose="020F0502020204030204" pitchFamily="34" charset="0"/>
                        </a:rPr>
                        <a:t>Practical</a:t>
                      </a:r>
                      <a:endParaRPr lang="en-IE" sz="1200" b="0" i="1"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4138694532"/>
                  </a:ext>
                </a:extLst>
              </a:tr>
              <a:tr h="1103077">
                <a:tc>
                  <a:txBody>
                    <a:bodyPr/>
                    <a:lstStyle/>
                    <a:p>
                      <a:pPr>
                        <a:lnSpc>
                          <a:spcPct val="107000"/>
                        </a:lnSpc>
                        <a:spcAft>
                          <a:spcPts val="800"/>
                        </a:spcAft>
                      </a:pPr>
                      <a:r>
                        <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Extra Resources</a:t>
                      </a: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a:t>
                      </a:r>
                      <a:r>
                        <a:rPr lang="en-IE" sz="1200" b="0" i="0" kern="1200" baseline="0" dirty="0">
                          <a:solidFill>
                            <a:schemeClr val="dk1"/>
                          </a:solidFill>
                          <a:latin typeface="Calibri" panose="020F0502020204030204" pitchFamily="34" charset="0"/>
                          <a:ea typeface="+mn-ea"/>
                          <a:cs typeface="Calibri" panose="020F0502020204030204" pitchFamily="34" charset="0"/>
                        </a:rPr>
                        <a:t> 17 – What is the Triple Bottom Line?</a:t>
                      </a:r>
                      <a:br>
                        <a:rPr lang="en-IE" sz="1200" b="0" i="0" kern="1200" baseline="0" dirty="0">
                          <a:solidFill>
                            <a:schemeClr val="dk1"/>
                          </a:solidFill>
                          <a:latin typeface="Calibri" panose="020F0502020204030204" pitchFamily="34" charset="0"/>
                          <a:ea typeface="+mn-ea"/>
                          <a:cs typeface="Calibri" panose="020F0502020204030204" pitchFamily="34" charset="0"/>
                        </a:rPr>
                      </a:br>
                      <a:r>
                        <a:rPr lang="en-IE" sz="1200" b="0" i="0" kern="1200" baseline="0" dirty="0">
                          <a:solidFill>
                            <a:schemeClr val="dk1"/>
                          </a:solidFill>
                          <a:latin typeface="Calibri" panose="020F0502020204030204" pitchFamily="34" charset="0"/>
                          <a:ea typeface="+mn-ea"/>
                          <a:cs typeface="Calibri" panose="020F0502020204030204" pitchFamily="34" charset="0"/>
                        </a:rPr>
                        <a:t>Slide 17 – Sustainability and Triple Bottom Line</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17 – Triple Bottom Line TBL</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32 – What is Business Ethics?</a:t>
                      </a:r>
                      <a:br>
                        <a:rPr lang="en-IE" sz="1200" b="0" i="0" kern="1200" baseline="0" dirty="0">
                          <a:solidFill>
                            <a:schemeClr val="dk1"/>
                          </a:solidFill>
                          <a:latin typeface="Calibri" panose="020F0502020204030204" pitchFamily="34" charset="0"/>
                          <a:ea typeface="+mn-ea"/>
                          <a:cs typeface="Calibri" panose="020F0502020204030204" pitchFamily="34" charset="0"/>
                        </a:rPr>
                      </a:br>
                      <a:r>
                        <a:rPr lang="en-IE" sz="1200" b="0" i="0" kern="1200" baseline="0" dirty="0">
                          <a:solidFill>
                            <a:schemeClr val="dk1"/>
                          </a:solidFill>
                          <a:latin typeface="Calibri" panose="020F0502020204030204" pitchFamily="34" charset="0"/>
                          <a:ea typeface="+mn-ea"/>
                          <a:cs typeface="Calibri" panose="020F0502020204030204" pitchFamily="34" charset="0"/>
                        </a:rPr>
                        <a:t>Slide 32 – 7 ways to improve your ethical decision making</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32 – 10 things transparency can do for your company</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43 – Environmental Stewardship </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43 – What is Sustainable Resource Management </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43 – Business Strategies to Address Climate Change</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55 – Creating Share Value</a:t>
                      </a:r>
                      <a:br>
                        <a:rPr lang="en-IE" sz="1200" b="0" i="0" kern="1200" baseline="0" dirty="0">
                          <a:solidFill>
                            <a:schemeClr val="dk1"/>
                          </a:solidFill>
                          <a:latin typeface="Calibri" panose="020F0502020204030204" pitchFamily="34" charset="0"/>
                          <a:ea typeface="+mn-ea"/>
                          <a:cs typeface="Calibri" panose="020F0502020204030204" pitchFamily="34" charset="0"/>
                        </a:rPr>
                      </a:br>
                      <a:r>
                        <a:rPr lang="en-IE" sz="1200" b="0" i="0" kern="1200" baseline="0" dirty="0">
                          <a:solidFill>
                            <a:schemeClr val="dk1"/>
                          </a:solidFill>
                          <a:latin typeface="Calibri" panose="020F0502020204030204" pitchFamily="34" charset="0"/>
                          <a:ea typeface="+mn-ea"/>
                          <a:cs typeface="Calibri" panose="020F0502020204030204" pitchFamily="34" charset="0"/>
                        </a:rPr>
                        <a:t>Slide 55 – The Business Case for Corporate Social Responsibility </a:t>
                      </a:r>
                      <a:br>
                        <a:rPr lang="en-IE" sz="1200" b="0" i="0" kern="1200" baseline="0" dirty="0">
                          <a:solidFill>
                            <a:schemeClr val="dk1"/>
                          </a:solidFill>
                          <a:latin typeface="Calibri" panose="020F0502020204030204" pitchFamily="34" charset="0"/>
                          <a:ea typeface="+mn-ea"/>
                          <a:cs typeface="Calibri" panose="020F0502020204030204" pitchFamily="34" charset="0"/>
                        </a:rPr>
                      </a:br>
                      <a:r>
                        <a:rPr lang="en-IE" sz="1200" b="0" i="0" kern="1200" baseline="0" dirty="0">
                          <a:solidFill>
                            <a:schemeClr val="dk1"/>
                          </a:solidFill>
                          <a:latin typeface="Calibri" panose="020F0502020204030204" pitchFamily="34" charset="0"/>
                          <a:ea typeface="+mn-ea"/>
                          <a:cs typeface="Calibri" panose="020F0502020204030204" pitchFamily="34" charset="0"/>
                        </a:rPr>
                        <a:t>Slide 55 – The Social Responsibility of business</a:t>
                      </a:r>
                    </a:p>
                    <a:p>
                      <a:pPr marL="0" indent="0" algn="l" defTabSz="755934" rtl="0" eaLnBrk="1" latinLnBrk="0" hangingPunct="1">
                        <a:buClr>
                          <a:srgbClr val="6FC0CA"/>
                        </a:buClr>
                        <a:buFont typeface="Wingdings" panose="05000000000000000000" pitchFamily="2" charset="2"/>
                        <a:buNone/>
                      </a:pPr>
                      <a:endParaRPr lang="en-IE" sz="1200" b="0" i="0"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56157708"/>
                  </a:ext>
                </a:extLst>
              </a:tr>
            </a:tbl>
          </a:graphicData>
        </a:graphic>
      </p:graphicFrame>
    </p:spTree>
    <p:extLst>
      <p:ext uri="{BB962C8B-B14F-4D97-AF65-F5344CB8AC3E}">
        <p14:creationId xmlns:p14="http://schemas.microsoft.com/office/powerpoint/2010/main" val="2498397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663574-1C31-4849-C589-D4FD35BB3D96}"/>
              </a:ext>
            </a:extLst>
          </p:cNvPr>
          <p:cNvSpPr>
            <a:spLocks noGrp="1"/>
          </p:cNvSpPr>
          <p:nvPr>
            <p:ph type="sldNum" sz="quarter" idx="4"/>
          </p:nvPr>
        </p:nvSpPr>
        <p:spPr/>
        <p:txBody>
          <a:bodyPr/>
          <a:lstStyle/>
          <a:p>
            <a:fld id="{CB2079F2-58AF-ED44-82D7-E04B2F6FD686}" type="slidenum">
              <a:rPr lang="en-US" smtClean="0"/>
              <a:pPr/>
              <a:t>14</a:t>
            </a:fld>
            <a:endParaRPr lang="en-US" dirty="0"/>
          </a:p>
        </p:txBody>
      </p:sp>
      <p:graphicFrame>
        <p:nvGraphicFramePr>
          <p:cNvPr id="3" name="Table 4">
            <a:extLst>
              <a:ext uri="{FF2B5EF4-FFF2-40B4-BE49-F238E27FC236}">
                <a16:creationId xmlns:a16="http://schemas.microsoft.com/office/drawing/2014/main" id="{3CFF1E8B-7C46-5D08-24AA-EAC467C62521}"/>
              </a:ext>
            </a:extLst>
          </p:cNvPr>
          <p:cNvGraphicFramePr>
            <a:graphicFrameLocks noGrp="1"/>
          </p:cNvGraphicFramePr>
          <p:nvPr>
            <p:extLst>
              <p:ext uri="{D42A27DB-BD31-4B8C-83A1-F6EECF244321}">
                <p14:modId xmlns:p14="http://schemas.microsoft.com/office/powerpoint/2010/main" val="2231546920"/>
              </p:ext>
            </p:extLst>
          </p:nvPr>
        </p:nvGraphicFramePr>
        <p:xfrm>
          <a:off x="403060" y="707880"/>
          <a:ext cx="6753554" cy="9245571"/>
        </p:xfrm>
        <a:graphic>
          <a:graphicData uri="http://schemas.openxmlformats.org/drawingml/2006/table">
            <a:tbl>
              <a:tblPr firstRow="1" bandRow="1">
                <a:tableStyleId>{21E4AEA4-8DFA-4A89-87EB-49C32662AFE0}</a:tableStyleId>
              </a:tblPr>
              <a:tblGrid>
                <a:gridCol w="1819906">
                  <a:extLst>
                    <a:ext uri="{9D8B030D-6E8A-4147-A177-3AD203B41FA5}">
                      <a16:colId xmlns:a16="http://schemas.microsoft.com/office/drawing/2014/main" val="2980202126"/>
                    </a:ext>
                  </a:extLst>
                </a:gridCol>
                <a:gridCol w="4933648">
                  <a:extLst>
                    <a:ext uri="{9D8B030D-6E8A-4147-A177-3AD203B41FA5}">
                      <a16:colId xmlns:a16="http://schemas.microsoft.com/office/drawing/2014/main" val="3496640263"/>
                    </a:ext>
                  </a:extLst>
                </a:gridCol>
              </a:tblGrid>
              <a:tr h="372677">
                <a:tc>
                  <a:txBody>
                    <a:bodyPr/>
                    <a:lstStyle/>
                    <a:p>
                      <a:r>
                        <a:rPr lang="en-IE" sz="1600" dirty="0">
                          <a:solidFill>
                            <a:schemeClr val="bg1"/>
                          </a:solidFill>
                          <a:latin typeface="Calibri" panose="020F0502020204030204" pitchFamily="34" charset="0"/>
                          <a:cs typeface="Calibri" panose="020F0502020204030204" pitchFamily="34" charset="0"/>
                        </a:rPr>
                        <a:t>MODULE 2</a:t>
                      </a:r>
                    </a:p>
                  </a:txBody>
                  <a:tcPr>
                    <a:solidFill>
                      <a:srgbClr val="F36C2F"/>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lang="en-GB" sz="1600" b="1" dirty="0">
                          <a:solidFill>
                            <a:schemeClr val="bg1"/>
                          </a:solidFill>
                          <a:latin typeface="Calibri" panose="020F0502020204030204" pitchFamily="34" charset="0"/>
                          <a:cs typeface="Calibri" panose="020F0502020204030204" pitchFamily="34" charset="0"/>
                        </a:rPr>
                        <a:t>Innovation &amp; Technology for Sustainable Solutions</a:t>
                      </a:r>
                      <a:endParaRPr kumimoji="0" lang="en-IE" sz="16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txBody>
                  <a:tcPr>
                    <a:solidFill>
                      <a:srgbClr val="F36C2F"/>
                    </a:solidFill>
                  </a:tcPr>
                </a:tc>
                <a:extLst>
                  <a:ext uri="{0D108BD9-81ED-4DB2-BD59-A6C34878D82A}">
                    <a16:rowId xmlns:a16="http://schemas.microsoft.com/office/drawing/2014/main" val="3243536706"/>
                  </a:ext>
                </a:extLst>
              </a:tr>
              <a:tr h="1105785">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r>
                        <a:rPr lang="en-GB" sz="1200" dirty="0">
                          <a:latin typeface="Calibri" panose="020F0502020204030204" pitchFamily="34" charset="0"/>
                          <a:cs typeface="Calibri" panose="020F0502020204030204" pitchFamily="34" charset="0"/>
                        </a:rPr>
                        <a:t>This module highlights the importance of innovation and technology in driving sustainable solutions. It focuses on how businesses can leverage agile methodologies, design thinking, and emerging technologies to create sustainable solutions. </a:t>
                      </a: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81801450"/>
                  </a:ext>
                </a:extLst>
              </a:tr>
              <a:tr h="6509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lnSpc>
                          <a:spcPct val="107000"/>
                        </a:lnSpc>
                        <a:spcAft>
                          <a:spcPts val="800"/>
                        </a:spcAft>
                      </a:pPr>
                      <a:r>
                        <a:rPr lang="en-GB" sz="1200" kern="1200" dirty="0">
                          <a:solidFill>
                            <a:schemeClr val="dk1"/>
                          </a:solidFill>
                          <a:latin typeface="Calibri" panose="020F0502020204030204" pitchFamily="34" charset="0"/>
                          <a:ea typeface="+mn-ea"/>
                          <a:cs typeface="Calibri" panose="020F0502020204030204" pitchFamily="34" charset="0"/>
                        </a:rPr>
                        <a:t>To equip learners with the skills to apply innovative methodologies and cutting-edge technologies in their sustainable business ventures.</a:t>
                      </a:r>
                      <a:endParaRPr lang="en-IE" sz="1200" kern="1200" dirty="0">
                        <a:solidFill>
                          <a:schemeClr val="dk1"/>
                        </a:solidFill>
                        <a:latin typeface="Calibri" panose="020F0502020204030204" pitchFamily="34" charset="0"/>
                        <a:ea typeface="+mn-ea"/>
                        <a:cs typeface="Calibri" panose="020F0502020204030204" pitchFamily="34" charset="0"/>
                      </a:endParaRPr>
                    </a:p>
                  </a:txBody>
                  <a:tcPr marL="68580" marR="68580" marT="0" marB="0">
                    <a:solidFill>
                      <a:srgbClr val="2094D2">
                        <a:alpha val="50196"/>
                      </a:srgbClr>
                    </a:solidFill>
                  </a:tcPr>
                </a:tc>
                <a:extLst>
                  <a:ext uri="{0D108BD9-81ED-4DB2-BD59-A6C34878D82A}">
                    <a16:rowId xmlns:a16="http://schemas.microsoft.com/office/drawing/2014/main" val="2433313708"/>
                  </a:ext>
                </a:extLst>
              </a:tr>
              <a:tr h="1105785">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just">
                        <a:buClr>
                          <a:srgbClr val="86D3E2"/>
                        </a:buClr>
                        <a:buFont typeface="Wingdings" panose="05000000000000000000" pitchFamily="2" charset="2"/>
                        <a:buNone/>
                      </a:pPr>
                      <a:r>
                        <a:rPr lang="en-GB" sz="1200" dirty="0">
                          <a:latin typeface="Calibri" panose="020F0502020204030204" pitchFamily="34" charset="0"/>
                          <a:cs typeface="Calibri" panose="020F0502020204030204" pitchFamily="34" charset="0"/>
                        </a:rPr>
                        <a:t>This module covers how agile methodologies and design thinking can foster innovative solutions in business. It also delves into the integration of technology such as big data and analytics, environmental solutions, and frugal innovations that promote sustainability.</a:t>
                      </a:r>
                      <a:endParaRPr lang="en-US"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376724937"/>
                  </a:ext>
                </a:extLst>
              </a:tr>
              <a:tr h="1137473">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Table of contents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Innovation and Adaptability – Agile Methodologies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Design Thinking for Sustainable Solutions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Integrating Technology for Sustainable Businesses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Big Data and Analytics in Sustainable Business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Environmental and Clean-Tech Innovations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Frugal Innovations for Resource Efficiency</a:t>
                      </a:r>
                    </a:p>
                  </a:txBody>
                  <a:tcPr>
                    <a:solidFill>
                      <a:srgbClr val="2094D2">
                        <a:alpha val="50196"/>
                      </a:srgbClr>
                    </a:solidFill>
                  </a:tcPr>
                </a:tc>
                <a:extLst>
                  <a:ext uri="{0D108BD9-81ED-4DB2-BD59-A6C34878D82A}">
                    <a16:rowId xmlns:a16="http://schemas.microsoft.com/office/drawing/2014/main" val="1616137772"/>
                  </a:ext>
                </a:extLst>
              </a:tr>
              <a:tr h="703681">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Case studies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171450" indent="-171450">
                        <a:buFont typeface="Arial" panose="020B0604020202020204" pitchFamily="34" charset="0"/>
                        <a:buChar char="•"/>
                      </a:pPr>
                      <a:r>
                        <a:rPr lang="en-IE" sz="1200" dirty="0">
                          <a:latin typeface="Calibri" panose="020F0502020204030204" pitchFamily="34" charset="0"/>
                          <a:cs typeface="Calibri" panose="020F0502020204030204" pitchFamily="34" charset="0"/>
                        </a:rPr>
                        <a:t>Slide 60</a:t>
                      </a:r>
                      <a:r>
                        <a:rPr lang="en-IE" sz="1200" baseline="0" dirty="0">
                          <a:latin typeface="Calibri" panose="020F0502020204030204" pitchFamily="34" charset="0"/>
                          <a:cs typeface="Calibri" panose="020F0502020204030204" pitchFamily="34" charset="0"/>
                        </a:rPr>
                        <a:t> &amp; 61 - </a:t>
                      </a:r>
                      <a:r>
                        <a:rPr lang="en-GB" sz="1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Saule Technologies </a:t>
                      </a: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2484982787"/>
                  </a:ext>
                </a:extLst>
              </a:tr>
              <a:tr h="1055522">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Practical Exercises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17 </a:t>
                      </a:r>
                      <a:r>
                        <a:rPr lang="en-IE" sz="1200" kern="1200" dirty="0">
                          <a:solidFill>
                            <a:schemeClr val="dk1"/>
                          </a:solidFill>
                          <a:latin typeface="Calibri" panose="020F0502020204030204" pitchFamily="34" charset="0"/>
                          <a:ea typeface="+mn-ea"/>
                          <a:cs typeface="Calibri" panose="020F0502020204030204" pitchFamily="34" charset="0"/>
                        </a:rPr>
                        <a:t>– Kanban Board Workshop</a:t>
                      </a:r>
                      <a:endParaRPr lang="en-IE" sz="1200" i="1" kern="1200" dirty="0">
                        <a:solidFill>
                          <a:schemeClr val="dk1"/>
                        </a:solidFill>
                        <a:latin typeface="Calibri" panose="020F0502020204030204" pitchFamily="34" charset="0"/>
                        <a:ea typeface="+mn-ea"/>
                        <a:cs typeface="Calibri" panose="020F0502020204030204" pitchFamily="34" charset="0"/>
                      </a:endParaRPr>
                    </a:p>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33 </a:t>
                      </a:r>
                      <a:r>
                        <a:rPr lang="en-IE" sz="1200" kern="1200" dirty="0">
                          <a:solidFill>
                            <a:schemeClr val="dk1"/>
                          </a:solidFill>
                          <a:latin typeface="Calibri" panose="020F0502020204030204" pitchFamily="34" charset="0"/>
                          <a:ea typeface="+mn-ea"/>
                          <a:cs typeface="Calibri" panose="020F0502020204030204" pitchFamily="34" charset="0"/>
                        </a:rPr>
                        <a:t>– </a:t>
                      </a:r>
                      <a:r>
                        <a:rPr lang="en-GB" sz="1200" kern="1200" dirty="0">
                          <a:solidFill>
                            <a:schemeClr val="dk1"/>
                          </a:solidFill>
                          <a:latin typeface="Calibri" panose="020F0502020204030204" pitchFamily="34" charset="0"/>
                          <a:ea typeface="+mn-ea"/>
                          <a:cs typeface="Calibri" panose="020F0502020204030204" pitchFamily="34" charset="0"/>
                        </a:rPr>
                        <a:t>Empathy Mapping Workshop</a:t>
                      </a:r>
                      <a:endParaRPr lang="en-GB" sz="1200" i="1" kern="1200" dirty="0">
                        <a:solidFill>
                          <a:schemeClr val="dk1"/>
                        </a:solidFill>
                        <a:latin typeface="Calibri" panose="020F0502020204030204" pitchFamily="34" charset="0"/>
                        <a:ea typeface="+mn-ea"/>
                        <a:cs typeface="Calibri" panose="020F0502020204030204" pitchFamily="34" charset="0"/>
                      </a:endParaRPr>
                    </a:p>
                    <a:p>
                      <a:pPr marL="0" indent="0" algn="l" defTabSz="755934" rtl="0" eaLnBrk="1" latinLnBrk="0" hangingPunct="1">
                        <a:buClr>
                          <a:srgbClr val="6FC0CA"/>
                        </a:buClr>
                        <a:buFont typeface="Wingdings" panose="05000000000000000000" pitchFamily="2" charset="2"/>
                        <a:buNone/>
                      </a:pPr>
                      <a:r>
                        <a:rPr lang="en-GB" sz="1200" b="1" kern="1200" dirty="0">
                          <a:solidFill>
                            <a:schemeClr val="dk1"/>
                          </a:solidFill>
                          <a:latin typeface="Calibri" panose="020F0502020204030204" pitchFamily="34" charset="0"/>
                          <a:ea typeface="+mn-ea"/>
                          <a:cs typeface="Calibri" panose="020F0502020204030204" pitchFamily="34" charset="0"/>
                        </a:rPr>
                        <a:t>Slide 43 –</a:t>
                      </a:r>
                      <a:r>
                        <a:rPr lang="en-GB" sz="1200" b="1" kern="1200" baseline="0" dirty="0">
                          <a:solidFill>
                            <a:schemeClr val="dk1"/>
                          </a:solidFill>
                          <a:latin typeface="Calibri" panose="020F0502020204030204" pitchFamily="34" charset="0"/>
                          <a:ea typeface="+mn-ea"/>
                          <a:cs typeface="Calibri" panose="020F0502020204030204" pitchFamily="34" charset="0"/>
                        </a:rPr>
                        <a:t> </a:t>
                      </a:r>
                      <a:r>
                        <a:rPr lang="en-GB" sz="1200" b="0" kern="1200" baseline="0" dirty="0">
                          <a:solidFill>
                            <a:schemeClr val="dk1"/>
                          </a:solidFill>
                          <a:latin typeface="Calibri" panose="020F0502020204030204" pitchFamily="34" charset="0"/>
                          <a:ea typeface="+mn-ea"/>
                          <a:cs typeface="Calibri" panose="020F0502020204030204" pitchFamily="34" charset="0"/>
                        </a:rPr>
                        <a:t>Digital Transformation Workshop</a:t>
                      </a:r>
                    </a:p>
                    <a:p>
                      <a:pPr marL="0" indent="0" algn="l" defTabSz="755934" rtl="0" eaLnBrk="1" latinLnBrk="0" hangingPunct="1">
                        <a:buClr>
                          <a:srgbClr val="6FC0CA"/>
                        </a:buClr>
                        <a:buFont typeface="Wingdings" panose="05000000000000000000" pitchFamily="2" charset="2"/>
                        <a:buNone/>
                      </a:pPr>
                      <a:r>
                        <a:rPr lang="en-GB" sz="1200" b="1" i="0" kern="1200" baseline="0" dirty="0">
                          <a:solidFill>
                            <a:schemeClr val="dk1"/>
                          </a:solidFill>
                          <a:latin typeface="Calibri" panose="020F0502020204030204" pitchFamily="34" charset="0"/>
                          <a:ea typeface="+mn-ea"/>
                          <a:cs typeface="Calibri" panose="020F0502020204030204" pitchFamily="34" charset="0"/>
                        </a:rPr>
                        <a:t>Slide 69 – </a:t>
                      </a:r>
                      <a:r>
                        <a:rPr lang="en-GB" sz="1200" b="0" i="0" kern="1200" baseline="0" dirty="0">
                          <a:solidFill>
                            <a:schemeClr val="dk1"/>
                          </a:solidFill>
                          <a:latin typeface="Calibri" panose="020F0502020204030204" pitchFamily="34" charset="0"/>
                          <a:ea typeface="+mn-ea"/>
                          <a:cs typeface="Calibri" panose="020F0502020204030204" pitchFamily="34" charset="0"/>
                        </a:rPr>
                        <a:t>Designing a Clean-Tech Solution</a:t>
                      </a:r>
                      <a:endParaRPr lang="en-IE" sz="1200" b="1" i="0"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4138694532"/>
                  </a:ext>
                </a:extLst>
              </a:tr>
              <a:tr h="3062427">
                <a:tc>
                  <a:txBody>
                    <a:bodyPr/>
                    <a:lstStyle/>
                    <a:p>
                      <a:pPr>
                        <a:lnSpc>
                          <a:spcPct val="107000"/>
                        </a:lnSpc>
                        <a:spcAft>
                          <a:spcPts val="800"/>
                        </a:spcAft>
                      </a:pPr>
                      <a:r>
                        <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Extra Resources</a:t>
                      </a: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a:t>
                      </a:r>
                      <a:r>
                        <a:rPr lang="en-IE" sz="1200" b="0" i="0" kern="1200" baseline="0" dirty="0">
                          <a:solidFill>
                            <a:schemeClr val="dk1"/>
                          </a:solidFill>
                          <a:latin typeface="Calibri" panose="020F0502020204030204" pitchFamily="34" charset="0"/>
                          <a:ea typeface="+mn-ea"/>
                          <a:cs typeface="Calibri" panose="020F0502020204030204" pitchFamily="34" charset="0"/>
                        </a:rPr>
                        <a:t> 17 – What is Scrum?</a:t>
                      </a:r>
                      <a:br>
                        <a:rPr lang="en-IE" sz="1200" b="0" i="0" kern="1200" baseline="0" dirty="0">
                          <a:solidFill>
                            <a:schemeClr val="dk1"/>
                          </a:solidFill>
                          <a:latin typeface="Calibri" panose="020F0502020204030204" pitchFamily="34" charset="0"/>
                          <a:ea typeface="+mn-ea"/>
                          <a:cs typeface="Calibri" panose="020F0502020204030204" pitchFamily="34" charset="0"/>
                        </a:rPr>
                      </a:br>
                      <a:r>
                        <a:rPr lang="en-IE" sz="1200" b="0" i="0" kern="1200" baseline="0" dirty="0">
                          <a:solidFill>
                            <a:schemeClr val="dk1"/>
                          </a:solidFill>
                          <a:latin typeface="Calibri" panose="020F0502020204030204" pitchFamily="34" charset="0"/>
                          <a:ea typeface="+mn-ea"/>
                          <a:cs typeface="Calibri" panose="020F0502020204030204" pitchFamily="34" charset="0"/>
                        </a:rPr>
                        <a:t>Slide 17 – What is Agile?</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17 – Strategic Planning, the agile way</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17 – What is Kanban?</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34 – Empathy Mapping</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34 – Guide to Co-design</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34 – Prototyping in Design Thinking</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44 – Exploring Green Technologies</a:t>
                      </a:r>
                      <a:br>
                        <a:rPr lang="en-IE" sz="1200" b="0" i="0" kern="1200" baseline="0" dirty="0">
                          <a:solidFill>
                            <a:schemeClr val="dk1"/>
                          </a:solidFill>
                          <a:latin typeface="Calibri" panose="020F0502020204030204" pitchFamily="34" charset="0"/>
                          <a:ea typeface="+mn-ea"/>
                          <a:cs typeface="Calibri" panose="020F0502020204030204" pitchFamily="34" charset="0"/>
                        </a:rPr>
                      </a:br>
                      <a:r>
                        <a:rPr lang="en-IE" sz="1200" b="0" i="0" kern="1200" baseline="0" dirty="0">
                          <a:solidFill>
                            <a:schemeClr val="dk1"/>
                          </a:solidFill>
                          <a:latin typeface="Calibri" panose="020F0502020204030204" pitchFamily="34" charset="0"/>
                          <a:ea typeface="+mn-ea"/>
                          <a:cs typeface="Calibri" panose="020F0502020204030204" pitchFamily="34" charset="0"/>
                        </a:rPr>
                        <a:t>Slide 44 – Technology for Sustainability</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70 – Factors Affecting Clean-Tech Start ups</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70 – Capitalising on Clean Tech</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70 – Exploring Green Technologies</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83 – Frugal Innovations</a:t>
                      </a:r>
                      <a:br>
                        <a:rPr lang="en-IE" sz="1200" b="0" i="0" kern="1200" baseline="0" dirty="0">
                          <a:solidFill>
                            <a:schemeClr val="dk1"/>
                          </a:solidFill>
                          <a:latin typeface="Calibri" panose="020F0502020204030204" pitchFamily="34" charset="0"/>
                          <a:ea typeface="+mn-ea"/>
                          <a:cs typeface="Calibri" panose="020F0502020204030204" pitchFamily="34" charset="0"/>
                        </a:rPr>
                      </a:br>
                      <a:r>
                        <a:rPr lang="en-IE" sz="1200" b="0" i="0" kern="1200" baseline="0" dirty="0">
                          <a:solidFill>
                            <a:schemeClr val="dk1"/>
                          </a:solidFill>
                          <a:latin typeface="Calibri" panose="020F0502020204030204" pitchFamily="34" charset="0"/>
                          <a:ea typeface="+mn-ea"/>
                          <a:cs typeface="Calibri" panose="020F0502020204030204" pitchFamily="34" charset="0"/>
                        </a:rPr>
                        <a:t>Slide 83 – Frugal Innovation &amp; Entrepreneurship</a:t>
                      </a:r>
                    </a:p>
                    <a:p>
                      <a:pPr marL="0" indent="0" algn="l" defTabSz="755934" rtl="0" eaLnBrk="1" latinLnBrk="0" hangingPunct="1">
                        <a:buClr>
                          <a:srgbClr val="6FC0CA"/>
                        </a:buClr>
                        <a:buFont typeface="Wingdings" panose="05000000000000000000" pitchFamily="2" charset="2"/>
                        <a:buNone/>
                      </a:pPr>
                      <a:endParaRPr lang="en-IE" sz="1200" b="0" i="0"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56157708"/>
                  </a:ext>
                </a:extLst>
              </a:tr>
            </a:tbl>
          </a:graphicData>
        </a:graphic>
      </p:graphicFrame>
    </p:spTree>
    <p:extLst>
      <p:ext uri="{BB962C8B-B14F-4D97-AF65-F5344CB8AC3E}">
        <p14:creationId xmlns:p14="http://schemas.microsoft.com/office/powerpoint/2010/main" val="998979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663574-1C31-4849-C589-D4FD35BB3D96}"/>
              </a:ext>
            </a:extLst>
          </p:cNvPr>
          <p:cNvSpPr>
            <a:spLocks noGrp="1"/>
          </p:cNvSpPr>
          <p:nvPr>
            <p:ph type="sldNum" sz="quarter" idx="4"/>
          </p:nvPr>
        </p:nvSpPr>
        <p:spPr/>
        <p:txBody>
          <a:bodyPr/>
          <a:lstStyle/>
          <a:p>
            <a:fld id="{CB2079F2-58AF-ED44-82D7-E04B2F6FD686}" type="slidenum">
              <a:rPr lang="en-US" smtClean="0"/>
              <a:pPr/>
              <a:t>15</a:t>
            </a:fld>
            <a:endParaRPr lang="en-US" dirty="0"/>
          </a:p>
        </p:txBody>
      </p:sp>
      <p:graphicFrame>
        <p:nvGraphicFramePr>
          <p:cNvPr id="3" name="Table 4">
            <a:extLst>
              <a:ext uri="{FF2B5EF4-FFF2-40B4-BE49-F238E27FC236}">
                <a16:creationId xmlns:a16="http://schemas.microsoft.com/office/drawing/2014/main" id="{69B479E6-EDC3-CF22-0C74-DF0A86ED0B19}"/>
              </a:ext>
            </a:extLst>
          </p:cNvPr>
          <p:cNvGraphicFramePr>
            <a:graphicFrameLocks noGrp="1"/>
          </p:cNvGraphicFramePr>
          <p:nvPr>
            <p:extLst>
              <p:ext uri="{D42A27DB-BD31-4B8C-83A1-F6EECF244321}">
                <p14:modId xmlns:p14="http://schemas.microsoft.com/office/powerpoint/2010/main" val="2074516012"/>
              </p:ext>
            </p:extLst>
          </p:nvPr>
        </p:nvGraphicFramePr>
        <p:xfrm>
          <a:off x="357339" y="733032"/>
          <a:ext cx="6844995" cy="9225747"/>
        </p:xfrm>
        <a:graphic>
          <a:graphicData uri="http://schemas.openxmlformats.org/drawingml/2006/table">
            <a:tbl>
              <a:tblPr firstRow="1" bandRow="1">
                <a:tableStyleId>{21E4AEA4-8DFA-4A89-87EB-49C32662AFE0}</a:tableStyleId>
              </a:tblPr>
              <a:tblGrid>
                <a:gridCol w="1844547">
                  <a:extLst>
                    <a:ext uri="{9D8B030D-6E8A-4147-A177-3AD203B41FA5}">
                      <a16:colId xmlns:a16="http://schemas.microsoft.com/office/drawing/2014/main" val="2980202126"/>
                    </a:ext>
                  </a:extLst>
                </a:gridCol>
                <a:gridCol w="5000448">
                  <a:extLst>
                    <a:ext uri="{9D8B030D-6E8A-4147-A177-3AD203B41FA5}">
                      <a16:colId xmlns:a16="http://schemas.microsoft.com/office/drawing/2014/main" val="3496640263"/>
                    </a:ext>
                  </a:extLst>
                </a:gridCol>
              </a:tblGrid>
              <a:tr h="579790">
                <a:tc>
                  <a:txBody>
                    <a:bodyPr/>
                    <a:lstStyle/>
                    <a:p>
                      <a:r>
                        <a:rPr lang="en-IE" sz="1600" dirty="0">
                          <a:solidFill>
                            <a:schemeClr val="bg1"/>
                          </a:solidFill>
                          <a:latin typeface="Calibri" panose="020F0502020204030204" pitchFamily="34" charset="0"/>
                          <a:cs typeface="Calibri" panose="020F0502020204030204" pitchFamily="34" charset="0"/>
                        </a:rPr>
                        <a:t>MODULE 3</a:t>
                      </a:r>
                    </a:p>
                  </a:txBody>
                  <a:tcPr>
                    <a:solidFill>
                      <a:srgbClr val="F36C2F"/>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lang="en-GB" sz="1600" b="1" dirty="0">
                          <a:solidFill>
                            <a:schemeClr val="bg1"/>
                          </a:solidFill>
                          <a:latin typeface="Calibri" panose="020F0502020204030204" pitchFamily="34" charset="0"/>
                          <a:cs typeface="Calibri" panose="020F0502020204030204" pitchFamily="34" charset="0"/>
                        </a:rPr>
                        <a:t>Market Analysis &amp; Digital Marketing for Sustainable Ventures</a:t>
                      </a:r>
                      <a:endParaRPr kumimoji="0" lang="en-IE" sz="16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txBody>
                  <a:tcPr>
                    <a:solidFill>
                      <a:srgbClr val="F36C2F"/>
                    </a:solidFill>
                  </a:tcPr>
                </a:tc>
                <a:extLst>
                  <a:ext uri="{0D108BD9-81ED-4DB2-BD59-A6C34878D82A}">
                    <a16:rowId xmlns:a16="http://schemas.microsoft.com/office/drawing/2014/main" val="3243536706"/>
                  </a:ext>
                </a:extLst>
              </a:tr>
              <a:tr h="1145506">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r>
                        <a:rPr lang="en-GB" sz="1200" dirty="0">
                          <a:latin typeface="Calibri" panose="020F0502020204030204" pitchFamily="34" charset="0"/>
                          <a:cs typeface="Calibri" panose="020F0502020204030204" pitchFamily="34" charset="0"/>
                        </a:rPr>
                        <a:t>This module focuses on equipping learners with the tools and skills necessary for analysing sustainable markets and implementing effective digital marketing strategies. Learners will explore the significance of identifying sustainable business opportunities, establishing a strong online presence, and using storytelling to communicate business values. It also emphasizes the role of sustainability reporting in maintaining transparency.</a:t>
                      </a: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81801450"/>
                  </a:ext>
                </a:extLst>
              </a:tr>
              <a:tr h="627309">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lnSpc>
                          <a:spcPct val="107000"/>
                        </a:lnSpc>
                        <a:spcAft>
                          <a:spcPts val="800"/>
                        </a:spcAft>
                      </a:pPr>
                      <a:r>
                        <a:rPr lang="en-GB" sz="1200" kern="1200" dirty="0">
                          <a:solidFill>
                            <a:schemeClr val="dk1"/>
                          </a:solidFill>
                          <a:latin typeface="Calibri" panose="020F0502020204030204" pitchFamily="34" charset="0"/>
                          <a:ea typeface="+mn-ea"/>
                          <a:cs typeface="Calibri" panose="020F0502020204030204" pitchFamily="34" charset="0"/>
                        </a:rPr>
                        <a:t>To provide learners with the ability to identify market opportunities for sustainable ventures and to promote these ventures using digital marketing strategies.</a:t>
                      </a:r>
                      <a:endParaRPr lang="en-IE" sz="1200" kern="1200" dirty="0">
                        <a:solidFill>
                          <a:schemeClr val="dk1"/>
                        </a:solidFill>
                        <a:latin typeface="Calibri" panose="020F0502020204030204" pitchFamily="34" charset="0"/>
                        <a:ea typeface="+mn-ea"/>
                        <a:cs typeface="Calibri" panose="020F0502020204030204" pitchFamily="34" charset="0"/>
                      </a:endParaRPr>
                    </a:p>
                  </a:txBody>
                  <a:tcPr marL="68580" marR="68580" marT="0" marB="0">
                    <a:solidFill>
                      <a:srgbClr val="2094D2">
                        <a:alpha val="50196"/>
                      </a:srgbClr>
                    </a:solidFill>
                  </a:tcPr>
                </a:tc>
                <a:extLst>
                  <a:ext uri="{0D108BD9-81ED-4DB2-BD59-A6C34878D82A}">
                    <a16:rowId xmlns:a16="http://schemas.microsoft.com/office/drawing/2014/main" val="2433313708"/>
                  </a:ext>
                </a:extLst>
              </a:tr>
              <a:tr h="1065586">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just">
                        <a:buClr>
                          <a:srgbClr val="86D3E2"/>
                        </a:buClr>
                        <a:buFont typeface="Wingdings" panose="05000000000000000000" pitchFamily="2" charset="2"/>
                        <a:buNone/>
                      </a:pPr>
                      <a:r>
                        <a:rPr lang="en-GB" sz="1200" dirty="0">
                          <a:latin typeface="Calibri" panose="020F0502020204030204" pitchFamily="34" charset="0"/>
                          <a:cs typeface="Calibri" panose="020F0502020204030204" pitchFamily="34" charset="0"/>
                        </a:rPr>
                        <a:t>This module addresses market analysis techniques for recognizing sustainable opportunities, the significance of digital marketing for ethical businesses, strategies for creating an impactful online presence, storytelling as a marketing tool, and the role of sustainability reporting.</a:t>
                      </a:r>
                      <a:endParaRPr lang="en-US"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376724937"/>
                  </a:ext>
                </a:extLst>
              </a:tr>
              <a:tr h="1096122">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Table of contents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Market Analysis for Sustainable Ventures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Importance of Digital Marketing for Sustainable Businesses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Strategies for Building an Effective Online Presence</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Storytelling for Communicating Business Values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The Role of Sustainability Reporting in Transparency</a:t>
                      </a:r>
                    </a:p>
                  </a:txBody>
                  <a:tcPr>
                    <a:solidFill>
                      <a:srgbClr val="2094D2">
                        <a:alpha val="50196"/>
                      </a:srgbClr>
                    </a:solidFill>
                  </a:tcPr>
                </a:tc>
                <a:extLst>
                  <a:ext uri="{0D108BD9-81ED-4DB2-BD59-A6C34878D82A}">
                    <a16:rowId xmlns:a16="http://schemas.microsoft.com/office/drawing/2014/main" val="1616137772"/>
                  </a:ext>
                </a:extLst>
              </a:tr>
              <a:tr h="678100">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Case studies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171450" indent="-171450">
                        <a:buFont typeface="Arial" panose="020B0604020202020204" pitchFamily="34" charset="0"/>
                        <a:buChar char="•"/>
                      </a:pPr>
                      <a:r>
                        <a:rPr lang="en-IE" sz="1200" dirty="0">
                          <a:latin typeface="Calibri" panose="020F0502020204030204" pitchFamily="34" charset="0"/>
                          <a:cs typeface="Calibri" panose="020F0502020204030204" pitchFamily="34" charset="0"/>
                        </a:rPr>
                        <a:t>Slide 20</a:t>
                      </a:r>
                      <a:r>
                        <a:rPr lang="en-IE" sz="1200" baseline="0" dirty="0">
                          <a:latin typeface="Calibri" panose="020F0502020204030204" pitchFamily="34" charset="0"/>
                          <a:cs typeface="Calibri" panose="020F0502020204030204" pitchFamily="34" charset="0"/>
                        </a:rPr>
                        <a:t> &amp; 21 – </a:t>
                      </a:r>
                      <a:r>
                        <a:rPr lang="en-IE" sz="1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Biasol</a:t>
                      </a:r>
                      <a:endParaRPr lang="en-IE" sz="1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IE" sz="1200" kern="1200" baseline="0" dirty="0">
                          <a:solidFill>
                            <a:schemeClr val="dk1"/>
                          </a:solidFill>
                          <a:latin typeface="Calibri" panose="020F0502020204030204" pitchFamily="34" charset="0"/>
                          <a:ea typeface="+mn-ea"/>
                          <a:cs typeface="Calibri" panose="020F0502020204030204" pitchFamily="34" charset="0"/>
                        </a:rPr>
                        <a:t>Slide 30 &amp; 31 </a:t>
                      </a:r>
                      <a:r>
                        <a:rPr lang="en-IE" sz="1200" b="1" kern="100" baseline="0" dirty="0">
                          <a:solidFill>
                            <a:srgbClr val="F36C2F"/>
                          </a:solidFill>
                          <a:effectLst/>
                          <a:latin typeface="Calibri" panose="020F0502020204030204" pitchFamily="34" charset="0"/>
                          <a:cs typeface="Times New Roman" panose="02020603050405020304" pitchFamily="18" charset="0"/>
                        </a:rPr>
                        <a:t>- </a:t>
                      </a:r>
                      <a:r>
                        <a:rPr lang="en-IE" sz="1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All About Kombucha</a:t>
                      </a:r>
                      <a:r>
                        <a:rPr lang="en-IE" sz="1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2484982787"/>
                  </a:ext>
                </a:extLst>
              </a:tr>
              <a:tr h="1017150">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Practical Exercises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12 </a:t>
                      </a:r>
                      <a:r>
                        <a:rPr lang="en-IE" sz="1200" kern="1200" dirty="0">
                          <a:solidFill>
                            <a:schemeClr val="dk1"/>
                          </a:solidFill>
                          <a:latin typeface="Calibri" panose="020F0502020204030204" pitchFamily="34" charset="0"/>
                          <a:ea typeface="+mn-ea"/>
                          <a:cs typeface="Calibri" panose="020F0502020204030204" pitchFamily="34" charset="0"/>
                        </a:rPr>
                        <a:t>– Market</a:t>
                      </a:r>
                      <a:r>
                        <a:rPr lang="en-IE" sz="1200" kern="1200" baseline="0" dirty="0">
                          <a:solidFill>
                            <a:schemeClr val="dk1"/>
                          </a:solidFill>
                          <a:latin typeface="Calibri" panose="020F0502020204030204" pitchFamily="34" charset="0"/>
                          <a:ea typeface="+mn-ea"/>
                          <a:cs typeface="Calibri" panose="020F0502020204030204" pitchFamily="34" charset="0"/>
                        </a:rPr>
                        <a:t> Analysis Workshop</a:t>
                      </a:r>
                    </a:p>
                    <a:p>
                      <a:pPr marL="0" indent="0" algn="l" defTabSz="755934" rtl="0" eaLnBrk="1" latinLnBrk="0" hangingPunct="1">
                        <a:buClr>
                          <a:srgbClr val="6FC0CA"/>
                        </a:buClr>
                        <a:buFont typeface="Wingdings" panose="05000000000000000000" pitchFamily="2" charset="2"/>
                        <a:buNone/>
                      </a:pPr>
                      <a:r>
                        <a:rPr lang="en-IE" sz="1200" b="1" i="0" kern="1200" baseline="0" dirty="0">
                          <a:solidFill>
                            <a:schemeClr val="dk1"/>
                          </a:solidFill>
                          <a:latin typeface="Calibri" panose="020F0502020204030204" pitchFamily="34" charset="0"/>
                          <a:ea typeface="+mn-ea"/>
                          <a:cs typeface="Calibri" panose="020F0502020204030204" pitchFamily="34" charset="0"/>
                        </a:rPr>
                        <a:t>Slide 22 – </a:t>
                      </a:r>
                      <a:r>
                        <a:rPr lang="en-IE" sz="1200" b="0" i="0" kern="1200" baseline="0" dirty="0">
                          <a:solidFill>
                            <a:schemeClr val="dk1"/>
                          </a:solidFill>
                          <a:latin typeface="Calibri" panose="020F0502020204030204" pitchFamily="34" charset="0"/>
                          <a:ea typeface="+mn-ea"/>
                          <a:cs typeface="Calibri" panose="020F0502020204030204" pitchFamily="34" charset="0"/>
                        </a:rPr>
                        <a:t>Social Media Challenge </a:t>
                      </a:r>
                    </a:p>
                    <a:p>
                      <a:pPr marL="0" indent="0" algn="l" defTabSz="755934" rtl="0" eaLnBrk="1" latinLnBrk="0" hangingPunct="1">
                        <a:buClr>
                          <a:srgbClr val="6FC0CA"/>
                        </a:buClr>
                        <a:buFont typeface="Wingdings" panose="05000000000000000000" pitchFamily="2" charset="2"/>
                        <a:buNone/>
                      </a:pPr>
                      <a:r>
                        <a:rPr lang="en-IE" sz="1200" b="1" i="0" kern="1200" baseline="0" dirty="0">
                          <a:solidFill>
                            <a:schemeClr val="dk1"/>
                          </a:solidFill>
                          <a:latin typeface="Calibri" panose="020F0502020204030204" pitchFamily="34" charset="0"/>
                          <a:ea typeface="+mn-ea"/>
                          <a:cs typeface="Calibri" panose="020F0502020204030204" pitchFamily="34" charset="0"/>
                        </a:rPr>
                        <a:t>Slide 32 – </a:t>
                      </a:r>
                      <a:r>
                        <a:rPr lang="en-IE" sz="1200" b="0" i="0" kern="1200" baseline="0" dirty="0">
                          <a:solidFill>
                            <a:schemeClr val="dk1"/>
                          </a:solidFill>
                          <a:latin typeface="Calibri" panose="020F0502020204030204" pitchFamily="34" charset="0"/>
                          <a:ea typeface="+mn-ea"/>
                          <a:cs typeface="Calibri" panose="020F0502020204030204" pitchFamily="34" charset="0"/>
                        </a:rPr>
                        <a:t>Stakeholder Mapping and Engagement</a:t>
                      </a:r>
                    </a:p>
                    <a:p>
                      <a:pPr marL="0" indent="0" algn="l" defTabSz="755934" rtl="0" eaLnBrk="1" latinLnBrk="0" hangingPunct="1">
                        <a:buClr>
                          <a:srgbClr val="6FC0CA"/>
                        </a:buClr>
                        <a:buFont typeface="Wingdings" panose="05000000000000000000" pitchFamily="2" charset="2"/>
                        <a:buNone/>
                      </a:pPr>
                      <a:r>
                        <a:rPr lang="en-IE" sz="1200" b="1" i="0" kern="1200" baseline="0" dirty="0">
                          <a:solidFill>
                            <a:schemeClr val="dk1"/>
                          </a:solidFill>
                          <a:latin typeface="Calibri" panose="020F0502020204030204" pitchFamily="34" charset="0"/>
                          <a:ea typeface="+mn-ea"/>
                          <a:cs typeface="Calibri" panose="020F0502020204030204" pitchFamily="34" charset="0"/>
                        </a:rPr>
                        <a:t>Slide 44 – </a:t>
                      </a:r>
                      <a:r>
                        <a:rPr lang="en-IE" sz="1200" b="0" i="0" kern="1200" baseline="0" dirty="0">
                          <a:solidFill>
                            <a:schemeClr val="dk1"/>
                          </a:solidFill>
                          <a:latin typeface="Calibri" panose="020F0502020204030204" pitchFamily="34" charset="0"/>
                          <a:ea typeface="+mn-ea"/>
                          <a:cs typeface="Calibri" panose="020F0502020204030204" pitchFamily="34" charset="0"/>
                        </a:rPr>
                        <a:t>Sustainability Storytelling Workshop</a:t>
                      </a:r>
                    </a:p>
                    <a:p>
                      <a:pPr marL="0" indent="0" algn="l" defTabSz="755934" rtl="0" eaLnBrk="1" latinLnBrk="0" hangingPunct="1">
                        <a:buClr>
                          <a:srgbClr val="6FC0CA"/>
                        </a:buClr>
                        <a:buFont typeface="Wingdings" panose="05000000000000000000" pitchFamily="2" charset="2"/>
                        <a:buNone/>
                      </a:pPr>
                      <a:r>
                        <a:rPr lang="en-IE" sz="1200" b="1" i="0" kern="1200" baseline="0" dirty="0">
                          <a:solidFill>
                            <a:schemeClr val="dk1"/>
                          </a:solidFill>
                          <a:latin typeface="Calibri" panose="020F0502020204030204" pitchFamily="34" charset="0"/>
                          <a:ea typeface="+mn-ea"/>
                          <a:cs typeface="Calibri" panose="020F0502020204030204" pitchFamily="34" charset="0"/>
                        </a:rPr>
                        <a:t>Slide 60 – </a:t>
                      </a:r>
                      <a:r>
                        <a:rPr lang="en-IE" sz="1200" b="0" i="0" kern="1200" baseline="0" dirty="0">
                          <a:solidFill>
                            <a:schemeClr val="dk1"/>
                          </a:solidFill>
                          <a:latin typeface="Calibri" panose="020F0502020204030204" pitchFamily="34" charset="0"/>
                          <a:ea typeface="+mn-ea"/>
                          <a:cs typeface="Calibri" panose="020F0502020204030204" pitchFamily="34" charset="0"/>
                        </a:rPr>
                        <a:t>Sustainability Report Workshop</a:t>
                      </a:r>
                      <a:endParaRPr lang="en-IE" sz="1200" b="0" i="0"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4138694532"/>
                  </a:ext>
                </a:extLst>
              </a:tr>
              <a:tr h="2951097">
                <a:tc>
                  <a:txBody>
                    <a:bodyPr/>
                    <a:lstStyle/>
                    <a:p>
                      <a:pPr>
                        <a:lnSpc>
                          <a:spcPct val="107000"/>
                        </a:lnSpc>
                        <a:spcAft>
                          <a:spcPts val="800"/>
                        </a:spcAft>
                      </a:pPr>
                      <a:r>
                        <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Extra Resources</a:t>
                      </a: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14 – The Importance of Conducting a Market</a:t>
                      </a:r>
                      <a:r>
                        <a:rPr lang="en-IE" sz="1200" b="0" i="0" kern="1200" baseline="0" dirty="0">
                          <a:solidFill>
                            <a:schemeClr val="dk1"/>
                          </a:solidFill>
                          <a:latin typeface="Calibri" panose="020F0502020204030204" pitchFamily="34" charset="0"/>
                          <a:ea typeface="+mn-ea"/>
                          <a:cs typeface="Calibri" panose="020F0502020204030204" pitchFamily="34" charset="0"/>
                        </a:rPr>
                        <a:t> Analysis</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14 – Opportunities &amp; Challenges of Sustainable Marketing</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14 – Consumer Trends &amp; Insights for 2024.</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24 – Sustainable Digital Marketing</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24 – Driving Growth Responsibly </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24 – Leveraging Social Media</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36 – The impact of Online Presence</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36 – Sustainability in Social Media Marketing</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49 – The power of Storytelling</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49 – The Power of Storytelling in Promoting Sustainable Consumption</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49 – Storytelling to save the planet</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64</a:t>
                      </a:r>
                      <a:r>
                        <a:rPr lang="en-IE" sz="1200" b="0" i="0" kern="1200" baseline="0" dirty="0">
                          <a:solidFill>
                            <a:schemeClr val="dk1"/>
                          </a:solidFill>
                          <a:latin typeface="Calibri" panose="020F0502020204030204" pitchFamily="34" charset="0"/>
                          <a:ea typeface="+mn-ea"/>
                          <a:cs typeface="Calibri" panose="020F0502020204030204" pitchFamily="34" charset="0"/>
                        </a:rPr>
                        <a:t> – Get Started with Reporting</a:t>
                      </a:r>
                    </a:p>
                    <a:p>
                      <a:pPr marL="0" indent="0" algn="l" defTabSz="755934" rtl="0" eaLnBrk="1" latinLnBrk="0" hangingPunct="1">
                        <a:buClr>
                          <a:srgbClr val="6FC0CA"/>
                        </a:buClr>
                        <a:buFont typeface="Wingdings" panose="05000000000000000000" pitchFamily="2" charset="2"/>
                        <a:buNone/>
                      </a:pPr>
                      <a:r>
                        <a:rPr lang="en-IE" sz="1200" b="0" i="0" kern="1200" baseline="0" dirty="0">
                          <a:solidFill>
                            <a:schemeClr val="dk1"/>
                          </a:solidFill>
                          <a:latin typeface="Calibri" panose="020F0502020204030204" pitchFamily="34" charset="0"/>
                          <a:ea typeface="+mn-ea"/>
                          <a:cs typeface="Calibri" panose="020F0502020204030204" pitchFamily="34" charset="0"/>
                        </a:rPr>
                        <a:t>Slide 64 – Sustainability Reporting in the Era of ESG.</a:t>
                      </a:r>
                      <a:endParaRPr lang="en-IE" sz="1200" b="0" i="0"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56157708"/>
                  </a:ext>
                </a:extLst>
              </a:tr>
            </a:tbl>
          </a:graphicData>
        </a:graphic>
      </p:graphicFrame>
    </p:spTree>
    <p:extLst>
      <p:ext uri="{BB962C8B-B14F-4D97-AF65-F5344CB8AC3E}">
        <p14:creationId xmlns:p14="http://schemas.microsoft.com/office/powerpoint/2010/main" val="2994239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663574-1C31-4849-C589-D4FD35BB3D96}"/>
              </a:ext>
            </a:extLst>
          </p:cNvPr>
          <p:cNvSpPr>
            <a:spLocks noGrp="1"/>
          </p:cNvSpPr>
          <p:nvPr>
            <p:ph type="sldNum" sz="quarter" idx="4"/>
          </p:nvPr>
        </p:nvSpPr>
        <p:spPr/>
        <p:txBody>
          <a:bodyPr/>
          <a:lstStyle/>
          <a:p>
            <a:fld id="{CB2079F2-58AF-ED44-82D7-E04B2F6FD686}" type="slidenum">
              <a:rPr lang="en-US" smtClean="0"/>
              <a:pPr/>
              <a:t>16</a:t>
            </a:fld>
            <a:endParaRPr lang="en-US" dirty="0"/>
          </a:p>
        </p:txBody>
      </p:sp>
      <p:graphicFrame>
        <p:nvGraphicFramePr>
          <p:cNvPr id="3" name="Table 4">
            <a:extLst>
              <a:ext uri="{FF2B5EF4-FFF2-40B4-BE49-F238E27FC236}">
                <a16:creationId xmlns:a16="http://schemas.microsoft.com/office/drawing/2014/main" id="{E38C38EC-F366-272A-D033-6FE3CF56EDA5}"/>
              </a:ext>
            </a:extLst>
          </p:cNvPr>
          <p:cNvGraphicFramePr>
            <a:graphicFrameLocks noGrp="1"/>
          </p:cNvGraphicFramePr>
          <p:nvPr>
            <p:extLst>
              <p:ext uri="{D42A27DB-BD31-4B8C-83A1-F6EECF244321}">
                <p14:modId xmlns:p14="http://schemas.microsoft.com/office/powerpoint/2010/main" val="3680904856"/>
              </p:ext>
            </p:extLst>
          </p:nvPr>
        </p:nvGraphicFramePr>
        <p:xfrm>
          <a:off x="426721" y="660695"/>
          <a:ext cx="6707834" cy="9072031"/>
        </p:xfrm>
        <a:graphic>
          <a:graphicData uri="http://schemas.openxmlformats.org/drawingml/2006/table">
            <a:tbl>
              <a:tblPr firstRow="1" bandRow="1">
                <a:tableStyleId>{21E4AEA4-8DFA-4A89-87EB-49C32662AFE0}</a:tableStyleId>
              </a:tblPr>
              <a:tblGrid>
                <a:gridCol w="1807586">
                  <a:extLst>
                    <a:ext uri="{9D8B030D-6E8A-4147-A177-3AD203B41FA5}">
                      <a16:colId xmlns:a16="http://schemas.microsoft.com/office/drawing/2014/main" val="2980202126"/>
                    </a:ext>
                  </a:extLst>
                </a:gridCol>
                <a:gridCol w="4900248">
                  <a:extLst>
                    <a:ext uri="{9D8B030D-6E8A-4147-A177-3AD203B41FA5}">
                      <a16:colId xmlns:a16="http://schemas.microsoft.com/office/drawing/2014/main" val="3496640263"/>
                    </a:ext>
                  </a:extLst>
                </a:gridCol>
              </a:tblGrid>
              <a:tr h="582427">
                <a:tc>
                  <a:txBody>
                    <a:bodyPr/>
                    <a:lstStyle/>
                    <a:p>
                      <a:r>
                        <a:rPr lang="en-IE" sz="1600" dirty="0">
                          <a:solidFill>
                            <a:schemeClr val="bg1"/>
                          </a:solidFill>
                          <a:latin typeface="Calibri" panose="020F0502020204030204" pitchFamily="34" charset="0"/>
                          <a:cs typeface="Calibri" panose="020F0502020204030204" pitchFamily="34" charset="0"/>
                        </a:rPr>
                        <a:t>MODULE 4</a:t>
                      </a:r>
                    </a:p>
                  </a:txBody>
                  <a:tcPr>
                    <a:solidFill>
                      <a:srgbClr val="F36C2F"/>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lang="en-GB" sz="1600" b="1" dirty="0">
                          <a:solidFill>
                            <a:schemeClr val="bg1"/>
                          </a:solidFill>
                          <a:latin typeface="Calibri" panose="020F0502020204030204" pitchFamily="34" charset="0"/>
                          <a:cs typeface="Calibri" panose="020F0502020204030204" pitchFamily="34" charset="0"/>
                        </a:rPr>
                        <a:t>Circular Economy and Resource Efficiency</a:t>
                      </a:r>
                      <a:endParaRPr kumimoji="0" lang="en-IE" sz="16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txBody>
                  <a:tcPr>
                    <a:solidFill>
                      <a:srgbClr val="F36C2F"/>
                    </a:solidFill>
                  </a:tcPr>
                </a:tc>
                <a:extLst>
                  <a:ext uri="{0D108BD9-81ED-4DB2-BD59-A6C34878D82A}">
                    <a16:rowId xmlns:a16="http://schemas.microsoft.com/office/drawing/2014/main" val="3243536706"/>
                  </a:ext>
                </a:extLst>
              </a:tr>
              <a:tr h="932811">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r>
                        <a:rPr lang="en-GB" sz="1200" dirty="0">
                          <a:latin typeface="Calibri" panose="020F0502020204030204" pitchFamily="34" charset="0"/>
                          <a:cs typeface="Calibri" panose="020F0502020204030204" pitchFamily="34" charset="0"/>
                        </a:rPr>
                        <a:t>This module introduces the concept of a circular economy and its relevance to sustainable business practices. It covers strategies to minimise waste, optimise resource use, and create value by rethinking how products are designed, produced, consumed, and disposed of. </a:t>
                      </a: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81801450"/>
                  </a:ext>
                </a:extLst>
              </a:tr>
              <a:tr h="630162">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lnSpc>
                          <a:spcPct val="107000"/>
                        </a:lnSpc>
                        <a:spcAft>
                          <a:spcPts val="800"/>
                        </a:spcAft>
                      </a:pPr>
                      <a:r>
                        <a:rPr lang="en-GB" sz="1200" kern="1200" dirty="0">
                          <a:solidFill>
                            <a:schemeClr val="dk1"/>
                          </a:solidFill>
                          <a:latin typeface="Calibri" panose="020F0502020204030204" pitchFamily="34" charset="0"/>
                          <a:ea typeface="+mn-ea"/>
                          <a:cs typeface="Calibri" panose="020F0502020204030204" pitchFamily="34" charset="0"/>
                        </a:rPr>
                        <a:t>To equip learners with an understanding of circular economy principles and how to apply resource efficiency in business operations to minimise waste and environmental impact.</a:t>
                      </a:r>
                      <a:endParaRPr lang="en-IE" sz="1200" kern="1200" dirty="0">
                        <a:solidFill>
                          <a:schemeClr val="dk1"/>
                        </a:solidFill>
                        <a:latin typeface="Calibri" panose="020F0502020204030204" pitchFamily="34" charset="0"/>
                        <a:ea typeface="+mn-ea"/>
                        <a:cs typeface="Calibri" panose="020F0502020204030204" pitchFamily="34" charset="0"/>
                      </a:endParaRPr>
                    </a:p>
                  </a:txBody>
                  <a:tcPr marL="68580" marR="68580" marT="0" marB="0">
                    <a:solidFill>
                      <a:srgbClr val="2094D2">
                        <a:alpha val="50196"/>
                      </a:srgbClr>
                    </a:solidFill>
                  </a:tcPr>
                </a:tc>
                <a:extLst>
                  <a:ext uri="{0D108BD9-81ED-4DB2-BD59-A6C34878D82A}">
                    <a16:rowId xmlns:a16="http://schemas.microsoft.com/office/drawing/2014/main" val="2433313708"/>
                  </a:ext>
                </a:extLst>
              </a:tr>
              <a:tr h="1070432">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just">
                        <a:buClr>
                          <a:srgbClr val="86D3E2"/>
                        </a:buClr>
                        <a:buFont typeface="Wingdings" panose="05000000000000000000" pitchFamily="2" charset="2"/>
                        <a:buNone/>
                      </a:pPr>
                      <a:r>
                        <a:rPr lang="en-GB" sz="1200" dirty="0">
                          <a:latin typeface="Calibri" panose="020F0502020204030204" pitchFamily="34" charset="0"/>
                          <a:cs typeface="Calibri" panose="020F0502020204030204" pitchFamily="34" charset="0"/>
                        </a:rPr>
                        <a:t>This module explores the fundamentals of the circular economy, the business models associated with it, and the role of technology and digitalisation. It also covers lean management techniques to reduce waste and discusses global and regional efforts toward a more sustainable future, including the Green Deal 2050.</a:t>
                      </a:r>
                      <a:endParaRPr lang="en-US"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376724937"/>
                  </a:ext>
                </a:extLst>
              </a:tr>
              <a:tr h="110110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Table of contents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Understanding the Circular Economy</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Circular Economy Business Models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Role of Technology and Digitalisation in Circular Economy</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Lean Management for Waste Reduction</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Global Perspective: Green Deal 2050</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Regionalisation and Policy Efforts for Circularity</a:t>
                      </a:r>
                    </a:p>
                  </a:txBody>
                  <a:tcPr>
                    <a:solidFill>
                      <a:srgbClr val="2094D2">
                        <a:alpha val="50196"/>
                      </a:srgbClr>
                    </a:solidFill>
                  </a:tcPr>
                </a:tc>
                <a:extLst>
                  <a:ext uri="{0D108BD9-81ED-4DB2-BD59-A6C34878D82A}">
                    <a16:rowId xmlns:a16="http://schemas.microsoft.com/office/drawing/2014/main" val="1616137772"/>
                  </a:ext>
                </a:extLst>
              </a:tr>
              <a:tr h="68118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Case studies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171450" indent="-171450">
                        <a:buFont typeface="Arial" panose="020B0604020202020204" pitchFamily="34" charset="0"/>
                        <a:buChar char="•"/>
                      </a:pPr>
                      <a:r>
                        <a:rPr lang="en-IE" sz="1200" dirty="0">
                          <a:latin typeface="Calibri" panose="020F0502020204030204" pitchFamily="34" charset="0"/>
                          <a:cs typeface="Calibri" panose="020F0502020204030204" pitchFamily="34" charset="0"/>
                        </a:rPr>
                        <a:t>Slide 17 &amp; 18 </a:t>
                      </a:r>
                      <a:r>
                        <a:rPr lang="en-IE" sz="1200" baseline="0" dirty="0">
                          <a:latin typeface="Calibri" panose="020F0502020204030204" pitchFamily="34" charset="0"/>
                          <a:cs typeface="Calibri" panose="020F0502020204030204" pitchFamily="34" charset="0"/>
                        </a:rPr>
                        <a:t>– </a:t>
                      </a:r>
                      <a:r>
                        <a:rPr lang="en-GB" sz="1200" b="1" kern="100" dirty="0">
                          <a:solidFill>
                            <a:srgbClr val="F36C2F"/>
                          </a:solidFill>
                          <a:effectLst/>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Beyond Leather Materials APS </a:t>
                      </a:r>
                      <a:endParaRPr lang="en-IE" sz="1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IE" sz="1200" kern="1200" baseline="0" dirty="0">
                          <a:solidFill>
                            <a:schemeClr val="dk1"/>
                          </a:solidFill>
                          <a:latin typeface="Calibri" panose="020F0502020204030204" pitchFamily="34" charset="0"/>
                          <a:ea typeface="+mn-ea"/>
                          <a:cs typeface="Calibri" panose="020F0502020204030204" pitchFamily="34" charset="0"/>
                        </a:rPr>
                        <a:t>Slide 37 &amp; 38 -</a:t>
                      </a:r>
                      <a:r>
                        <a:rPr lang="en-IE" sz="1200" b="1" kern="100" baseline="0" dirty="0">
                          <a:solidFill>
                            <a:srgbClr val="F36C2F"/>
                          </a:solidFill>
                          <a:effectLst/>
                          <a:latin typeface="Calibri" panose="020F0502020204030204" pitchFamily="34" charset="0"/>
                          <a:cs typeface="Times New Roman" panose="02020603050405020304" pitchFamily="18" charset="0"/>
                        </a:rPr>
                        <a:t> </a:t>
                      </a:r>
                      <a:r>
                        <a:rPr lang="en-IE" sz="1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Repot aps</a:t>
                      </a:r>
                      <a:r>
                        <a:rPr lang="en-IE"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2484982787"/>
                  </a:ext>
                </a:extLst>
              </a:tr>
              <a:tr h="1021776">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Practical Exercises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8 – Circular Product Design</a:t>
                      </a:r>
                      <a:endParaRPr lang="en-IE" sz="1200" kern="1200" baseline="0" dirty="0">
                        <a:solidFill>
                          <a:schemeClr val="dk1"/>
                        </a:solidFill>
                        <a:latin typeface="Calibri" panose="020F0502020204030204" pitchFamily="34" charset="0"/>
                        <a:ea typeface="+mn-ea"/>
                        <a:cs typeface="Calibri" panose="020F0502020204030204" pitchFamily="34" charset="0"/>
                      </a:endParaRPr>
                    </a:p>
                    <a:p>
                      <a:pPr marL="0" indent="0" algn="l" defTabSz="755934" rtl="0" eaLnBrk="1" latinLnBrk="0" hangingPunct="1">
                        <a:buClr>
                          <a:srgbClr val="6FC0CA"/>
                        </a:buClr>
                        <a:buFont typeface="Wingdings" panose="05000000000000000000" pitchFamily="2" charset="2"/>
                        <a:buNone/>
                      </a:pPr>
                      <a:r>
                        <a:rPr lang="en-IE" sz="1200" b="1" i="0" kern="1200" baseline="0" dirty="0">
                          <a:solidFill>
                            <a:schemeClr val="dk1"/>
                          </a:solidFill>
                          <a:latin typeface="Calibri" panose="020F0502020204030204" pitchFamily="34" charset="0"/>
                          <a:ea typeface="+mn-ea"/>
                          <a:cs typeface="Calibri" panose="020F0502020204030204" pitchFamily="34" charset="0"/>
                        </a:rPr>
                        <a:t>Slide 19 – Supply Chain Mapping</a:t>
                      </a:r>
                    </a:p>
                    <a:p>
                      <a:pPr marL="0" indent="0" algn="l" defTabSz="755934" rtl="0" eaLnBrk="1" latinLnBrk="0" hangingPunct="1">
                        <a:buClr>
                          <a:srgbClr val="6FC0CA"/>
                        </a:buClr>
                        <a:buFont typeface="Wingdings" panose="05000000000000000000" pitchFamily="2" charset="2"/>
                        <a:buNone/>
                      </a:pPr>
                      <a:r>
                        <a:rPr lang="en-IE" sz="1200" b="1" i="0" kern="1200" baseline="0" dirty="0">
                          <a:solidFill>
                            <a:schemeClr val="dk1"/>
                          </a:solidFill>
                          <a:latin typeface="Calibri" panose="020F0502020204030204" pitchFamily="34" charset="0"/>
                          <a:ea typeface="+mn-ea"/>
                          <a:cs typeface="Calibri" panose="020F0502020204030204" pitchFamily="34" charset="0"/>
                        </a:rPr>
                        <a:t>Slide 41 – 5s Implementation</a:t>
                      </a:r>
                    </a:p>
                    <a:p>
                      <a:pPr marL="0" indent="0" algn="l" defTabSz="755934" rtl="0" eaLnBrk="1" latinLnBrk="0" hangingPunct="1">
                        <a:buClr>
                          <a:srgbClr val="6FC0CA"/>
                        </a:buClr>
                        <a:buFont typeface="Wingdings" panose="05000000000000000000" pitchFamily="2" charset="2"/>
                        <a:buNone/>
                      </a:pPr>
                      <a:r>
                        <a:rPr lang="en-IE" sz="1200" b="1" i="0" kern="1200" baseline="0" dirty="0">
                          <a:solidFill>
                            <a:schemeClr val="dk1"/>
                          </a:solidFill>
                          <a:latin typeface="Calibri" panose="020F0502020204030204" pitchFamily="34" charset="0"/>
                          <a:ea typeface="+mn-ea"/>
                          <a:cs typeface="Calibri" panose="020F0502020204030204" pitchFamily="34" charset="0"/>
                        </a:rPr>
                        <a:t>Slide 52 – Policy Impact Analysis of the European Green Deal 2050</a:t>
                      </a:r>
                    </a:p>
                    <a:p>
                      <a:pPr marL="0" indent="0" algn="l" defTabSz="755934" rtl="0" eaLnBrk="1" latinLnBrk="0" hangingPunct="1">
                        <a:buClr>
                          <a:srgbClr val="6FC0CA"/>
                        </a:buClr>
                        <a:buFont typeface="Wingdings" panose="05000000000000000000" pitchFamily="2" charset="2"/>
                        <a:buNone/>
                      </a:pPr>
                      <a:r>
                        <a:rPr lang="en-IE" sz="1200" b="1" i="0" kern="1200" baseline="0" dirty="0">
                          <a:solidFill>
                            <a:schemeClr val="dk1"/>
                          </a:solidFill>
                          <a:latin typeface="Calibri" panose="020F0502020204030204" pitchFamily="34" charset="0"/>
                          <a:ea typeface="+mn-ea"/>
                          <a:cs typeface="Calibri" panose="020F0502020204030204" pitchFamily="34" charset="0"/>
                        </a:rPr>
                        <a:t>Slide 65 – Policy Analysis</a:t>
                      </a:r>
                      <a:endParaRPr lang="en-IE" sz="1200" b="0" i="0"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4138694532"/>
                  </a:ext>
                </a:extLst>
              </a:tr>
              <a:tr h="2964519">
                <a:tc>
                  <a:txBody>
                    <a:bodyPr/>
                    <a:lstStyle/>
                    <a:p>
                      <a:pPr>
                        <a:lnSpc>
                          <a:spcPct val="107000"/>
                        </a:lnSpc>
                        <a:spcAft>
                          <a:spcPts val="800"/>
                        </a:spcAft>
                      </a:pPr>
                      <a:r>
                        <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Extra Resources</a:t>
                      </a: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9 – It’s time for a Circular Economy</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9 – Circular Economy</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20 – Circular Business Models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20 – Remanufacturing for the Circular Economy </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30 – IoT for Sustainability</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30 – What is the Internet of Things (IoT)</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30 – The role of Blockchain in Supply Chain management</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42 – Kaizen Methodology</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42 – 5S System</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42 – Lean Continuous Improvement </a:t>
                      </a:r>
                    </a:p>
                  </a:txBody>
                  <a:tcPr>
                    <a:solidFill>
                      <a:srgbClr val="2094D2">
                        <a:alpha val="50196"/>
                      </a:srgbClr>
                    </a:solidFill>
                  </a:tcPr>
                </a:tc>
                <a:extLst>
                  <a:ext uri="{0D108BD9-81ED-4DB2-BD59-A6C34878D82A}">
                    <a16:rowId xmlns:a16="http://schemas.microsoft.com/office/drawing/2014/main" val="3656157708"/>
                  </a:ext>
                </a:extLst>
              </a:tr>
            </a:tbl>
          </a:graphicData>
        </a:graphic>
      </p:graphicFrame>
    </p:spTree>
    <p:extLst>
      <p:ext uri="{BB962C8B-B14F-4D97-AF65-F5344CB8AC3E}">
        <p14:creationId xmlns:p14="http://schemas.microsoft.com/office/powerpoint/2010/main" val="788255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663574-1C31-4849-C589-D4FD35BB3D96}"/>
              </a:ext>
            </a:extLst>
          </p:cNvPr>
          <p:cNvSpPr>
            <a:spLocks noGrp="1"/>
          </p:cNvSpPr>
          <p:nvPr>
            <p:ph type="sldNum" sz="quarter" idx="4"/>
          </p:nvPr>
        </p:nvSpPr>
        <p:spPr/>
        <p:txBody>
          <a:bodyPr/>
          <a:lstStyle/>
          <a:p>
            <a:fld id="{CB2079F2-58AF-ED44-82D7-E04B2F6FD686}" type="slidenum">
              <a:rPr lang="en-US" smtClean="0"/>
              <a:pPr/>
              <a:t>17</a:t>
            </a:fld>
            <a:endParaRPr lang="en-US" dirty="0"/>
          </a:p>
        </p:txBody>
      </p:sp>
      <p:graphicFrame>
        <p:nvGraphicFramePr>
          <p:cNvPr id="3" name="Table 4">
            <a:extLst>
              <a:ext uri="{FF2B5EF4-FFF2-40B4-BE49-F238E27FC236}">
                <a16:creationId xmlns:a16="http://schemas.microsoft.com/office/drawing/2014/main" id="{8D90A433-81F6-4C5F-0549-717121CAA736}"/>
              </a:ext>
            </a:extLst>
          </p:cNvPr>
          <p:cNvGraphicFramePr>
            <a:graphicFrameLocks noGrp="1"/>
          </p:cNvGraphicFramePr>
          <p:nvPr>
            <p:extLst>
              <p:ext uri="{D42A27DB-BD31-4B8C-83A1-F6EECF244321}">
                <p14:modId xmlns:p14="http://schemas.microsoft.com/office/powerpoint/2010/main" val="3699196195"/>
              </p:ext>
            </p:extLst>
          </p:nvPr>
        </p:nvGraphicFramePr>
        <p:xfrm>
          <a:off x="334480" y="583050"/>
          <a:ext cx="6890714" cy="10331197"/>
        </p:xfrm>
        <a:graphic>
          <a:graphicData uri="http://schemas.openxmlformats.org/drawingml/2006/table">
            <a:tbl>
              <a:tblPr firstRow="1" bandRow="1">
                <a:tableStyleId>{21E4AEA4-8DFA-4A89-87EB-49C32662AFE0}</a:tableStyleId>
              </a:tblPr>
              <a:tblGrid>
                <a:gridCol w="1856867">
                  <a:extLst>
                    <a:ext uri="{9D8B030D-6E8A-4147-A177-3AD203B41FA5}">
                      <a16:colId xmlns:a16="http://schemas.microsoft.com/office/drawing/2014/main" val="2980202126"/>
                    </a:ext>
                  </a:extLst>
                </a:gridCol>
                <a:gridCol w="5033847">
                  <a:extLst>
                    <a:ext uri="{9D8B030D-6E8A-4147-A177-3AD203B41FA5}">
                      <a16:colId xmlns:a16="http://schemas.microsoft.com/office/drawing/2014/main" val="3496640263"/>
                    </a:ext>
                  </a:extLst>
                </a:gridCol>
              </a:tblGrid>
              <a:tr h="372677">
                <a:tc>
                  <a:txBody>
                    <a:bodyPr/>
                    <a:lstStyle/>
                    <a:p>
                      <a:r>
                        <a:rPr lang="en-IE" sz="1600" dirty="0">
                          <a:solidFill>
                            <a:schemeClr val="bg1"/>
                          </a:solidFill>
                          <a:latin typeface="Calibri" panose="020F0502020204030204" pitchFamily="34" charset="0"/>
                          <a:cs typeface="Calibri" panose="020F0502020204030204" pitchFamily="34" charset="0"/>
                        </a:rPr>
                        <a:t>MODULE 5</a:t>
                      </a:r>
                    </a:p>
                  </a:txBody>
                  <a:tcPr>
                    <a:solidFill>
                      <a:srgbClr val="F36C2F"/>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lang="en-GB" sz="1600" b="1" dirty="0">
                          <a:solidFill>
                            <a:schemeClr val="bg1"/>
                          </a:solidFill>
                          <a:latin typeface="Calibri" panose="020F0502020204030204" pitchFamily="34" charset="0"/>
                          <a:cs typeface="Calibri" panose="020F0502020204030204" pitchFamily="34" charset="0"/>
                        </a:rPr>
                        <a:t>Global Trends in Ethical Entrepreneurship</a:t>
                      </a:r>
                      <a:endParaRPr kumimoji="0" lang="en-IE" sz="16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txBody>
                  <a:tcPr>
                    <a:solidFill>
                      <a:srgbClr val="F36C2F"/>
                    </a:solidFill>
                  </a:tcPr>
                </a:tc>
                <a:extLst>
                  <a:ext uri="{0D108BD9-81ED-4DB2-BD59-A6C34878D82A}">
                    <a16:rowId xmlns:a16="http://schemas.microsoft.com/office/drawing/2014/main" val="3243536706"/>
                  </a:ext>
                </a:extLst>
              </a:tr>
              <a:tr h="1105785">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r>
                        <a:rPr lang="en-GB" sz="1200" dirty="0">
                          <a:latin typeface="Calibri" panose="020F0502020204030204" pitchFamily="34" charset="0"/>
                          <a:cs typeface="Calibri" panose="020F0502020204030204" pitchFamily="34" charset="0"/>
                        </a:rPr>
                        <a:t>This module focuses on the emerging global trends in ethical entrepreneurship. Learners will explore diverse sectors, including sustainable fashion, plant-based foods, eco-tourism, and renewable energy. The module aims to inspire young entrepreneurs by identifying new markets and opportunities for ethical businesses that address social and environmental challenges.</a:t>
                      </a: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81801450"/>
                  </a:ext>
                </a:extLst>
              </a:tr>
              <a:tr h="6509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lnSpc>
                          <a:spcPct val="107000"/>
                        </a:lnSpc>
                        <a:spcAft>
                          <a:spcPts val="800"/>
                        </a:spcAft>
                      </a:pPr>
                      <a:r>
                        <a:rPr lang="en-GB" sz="1200" kern="1200" dirty="0">
                          <a:solidFill>
                            <a:schemeClr val="dk1"/>
                          </a:solidFill>
                          <a:latin typeface="Calibri" panose="020F0502020204030204" pitchFamily="34" charset="0"/>
                          <a:ea typeface="+mn-ea"/>
                          <a:cs typeface="Calibri" panose="020F0502020204030204" pitchFamily="34" charset="0"/>
                        </a:rPr>
                        <a:t>To familiarise learners with global trends in ethical entrepreneurship and equip them with the tools to identify and capitalise on emerging sustainable business opportunities.</a:t>
                      </a:r>
                      <a:endParaRPr lang="en-IE" sz="1200" kern="1200" dirty="0">
                        <a:solidFill>
                          <a:schemeClr val="dk1"/>
                        </a:solidFill>
                        <a:latin typeface="Calibri" panose="020F0502020204030204" pitchFamily="34" charset="0"/>
                        <a:ea typeface="+mn-ea"/>
                        <a:cs typeface="Calibri" panose="020F0502020204030204" pitchFamily="34" charset="0"/>
                      </a:endParaRPr>
                    </a:p>
                  </a:txBody>
                  <a:tcPr marL="68580" marR="68580" marT="0" marB="0">
                    <a:solidFill>
                      <a:srgbClr val="2094D2">
                        <a:alpha val="50196"/>
                      </a:srgbClr>
                    </a:solidFill>
                  </a:tcPr>
                </a:tc>
                <a:extLst>
                  <a:ext uri="{0D108BD9-81ED-4DB2-BD59-A6C34878D82A}">
                    <a16:rowId xmlns:a16="http://schemas.microsoft.com/office/drawing/2014/main" val="2433313708"/>
                  </a:ext>
                </a:extLst>
              </a:tr>
              <a:tr h="1105785">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just">
                        <a:buClr>
                          <a:srgbClr val="86D3E2"/>
                        </a:buClr>
                        <a:buFont typeface="Wingdings" panose="05000000000000000000" pitchFamily="2" charset="2"/>
                        <a:buNone/>
                      </a:pPr>
                      <a:r>
                        <a:rPr lang="en-GB" sz="1200" dirty="0">
                          <a:latin typeface="Calibri" panose="020F0502020204030204" pitchFamily="34" charset="0"/>
                          <a:cs typeface="Calibri" panose="020F0502020204030204" pitchFamily="34" charset="0"/>
                        </a:rPr>
                        <a:t>This module examines the latest global trends in sectors such as sustainable fashion, plant-based food, climate-positive agriculture, eco-tourism, ethical supply chain management, and renewable energy solutions. It encourages learners to recognise and explore niches where ethical entrepreneurship can thrive.</a:t>
                      </a:r>
                      <a:endParaRPr lang="en-US"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376724937"/>
                  </a:ext>
                </a:extLst>
              </a:tr>
              <a:tr h="1137473">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Table of contents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Sustainable Fashion: Ethics and Innovation</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The Rise of Plant-Based and Alternative Proteins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Climate-Positive Agriculture for a Sustainable Future</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Eco-Tourism and Sustainable Travel Practices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Ethical Supply Chain Management for Social Responsibility</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Renewable Energy Solutions and Resource Protection</a:t>
                      </a:r>
                    </a:p>
                  </a:txBody>
                  <a:tcPr>
                    <a:solidFill>
                      <a:srgbClr val="2094D2">
                        <a:alpha val="50196"/>
                      </a:srgbClr>
                    </a:solidFill>
                  </a:tcPr>
                </a:tc>
                <a:extLst>
                  <a:ext uri="{0D108BD9-81ED-4DB2-BD59-A6C34878D82A}">
                    <a16:rowId xmlns:a16="http://schemas.microsoft.com/office/drawing/2014/main" val="1616137772"/>
                  </a:ext>
                </a:extLst>
              </a:tr>
              <a:tr h="703681">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Case studies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171450" indent="-171450">
                        <a:buFont typeface="Arial" panose="020B0604020202020204" pitchFamily="34" charset="0"/>
                        <a:buChar char="•"/>
                      </a:pPr>
                      <a:r>
                        <a:rPr lang="en-IE" sz="1200" dirty="0">
                          <a:latin typeface="Calibri" panose="020F0502020204030204" pitchFamily="34" charset="0"/>
                          <a:cs typeface="Calibri" panose="020F0502020204030204" pitchFamily="34" charset="0"/>
                        </a:rPr>
                        <a:t>Slide 8 &amp; 9 </a:t>
                      </a:r>
                      <a:r>
                        <a:rPr lang="en-IE" sz="1200" baseline="0" dirty="0">
                          <a:latin typeface="Calibri" panose="020F0502020204030204" pitchFamily="34" charset="0"/>
                          <a:cs typeface="Calibri" panose="020F0502020204030204" pitchFamily="34" charset="0"/>
                        </a:rPr>
                        <a:t>– </a:t>
                      </a:r>
                      <a:r>
                        <a:rPr lang="en-GB" sz="1200" b="1" kern="100" dirty="0">
                          <a:solidFill>
                            <a:srgbClr val="F36C2F"/>
                          </a:solidFill>
                          <a:effectLst/>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Copenhagen Cartel </a:t>
                      </a:r>
                      <a:endParaRPr lang="en-GB" sz="1200" b="1" kern="100" dirty="0">
                        <a:solidFill>
                          <a:srgbClr val="F36C2F"/>
                        </a:solidFill>
                        <a:effectLst/>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IE" sz="1200" kern="1200" baseline="0" dirty="0">
                          <a:solidFill>
                            <a:schemeClr val="dk1"/>
                          </a:solidFill>
                          <a:latin typeface="Calibri" panose="020F0502020204030204" pitchFamily="34" charset="0"/>
                          <a:ea typeface="+mn-ea"/>
                          <a:cs typeface="Calibri" panose="020F0502020204030204" pitchFamily="34" charset="0"/>
                        </a:rPr>
                        <a:t>Slide 63 &amp; 64 </a:t>
                      </a:r>
                      <a:r>
                        <a:rPr lang="en-IE" sz="1200" b="1" kern="100" baseline="0" dirty="0">
                          <a:solidFill>
                            <a:srgbClr val="F36C2F"/>
                          </a:solidFill>
                          <a:effectLst/>
                          <a:latin typeface="Calibri" panose="020F0502020204030204" pitchFamily="34" charset="0"/>
                          <a:cs typeface="Times New Roman" panose="02020603050405020304" pitchFamily="18" charset="0"/>
                        </a:rPr>
                        <a:t>- </a:t>
                      </a:r>
                      <a:r>
                        <a:rPr lang="en-GB" sz="1200" b="1" kern="100" dirty="0">
                          <a:solidFill>
                            <a:srgbClr val="F36C2F"/>
                          </a:solidFill>
                          <a:effectLst/>
                          <a:latin typeface="Calibri" panose="020F0502020204030204" pitchFamily="34"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Gaia Olea </a:t>
                      </a:r>
                      <a:endParaRPr lang="en-IE" sz="1200" b="1" kern="100" dirty="0">
                        <a:solidFill>
                          <a:srgbClr val="F36C2F"/>
                        </a:solidFill>
                        <a:effectLst/>
                        <a:latin typeface="Calibri" panose="020F0502020204030204" pitchFamily="34" charset="0"/>
                        <a:ea typeface="+mn-ea"/>
                        <a:cs typeface="Times New Roman" panose="02020603050405020304" pitchFamily="18" charset="0"/>
                      </a:endParaRPr>
                    </a:p>
                  </a:txBody>
                  <a:tcPr>
                    <a:solidFill>
                      <a:srgbClr val="2094D2">
                        <a:alpha val="50196"/>
                      </a:srgbClr>
                    </a:solidFill>
                  </a:tcPr>
                </a:tc>
                <a:extLst>
                  <a:ext uri="{0D108BD9-81ED-4DB2-BD59-A6C34878D82A}">
                    <a16:rowId xmlns:a16="http://schemas.microsoft.com/office/drawing/2014/main" val="2484982787"/>
                  </a:ext>
                </a:extLst>
              </a:tr>
              <a:tr h="1055522">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Practical Exercises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18 – Assessing Sustainability Workshop</a:t>
                      </a:r>
                      <a:br>
                        <a:rPr lang="en-IE" sz="1200" b="1" kern="1200" dirty="0">
                          <a:solidFill>
                            <a:schemeClr val="dk1"/>
                          </a:solidFill>
                          <a:latin typeface="Calibri" panose="020F0502020204030204" pitchFamily="34" charset="0"/>
                          <a:ea typeface="+mn-ea"/>
                          <a:cs typeface="Calibri" panose="020F0502020204030204" pitchFamily="34" charset="0"/>
                        </a:rPr>
                      </a:br>
                      <a:r>
                        <a:rPr lang="en-IE" sz="1200" b="1" kern="1200" dirty="0">
                          <a:solidFill>
                            <a:schemeClr val="dk1"/>
                          </a:solidFill>
                          <a:latin typeface="Calibri" panose="020F0502020204030204" pitchFamily="34" charset="0"/>
                          <a:ea typeface="+mn-ea"/>
                          <a:cs typeface="Calibri" panose="020F0502020204030204" pitchFamily="34" charset="0"/>
                        </a:rPr>
                        <a:t>Slide 19 – Assessing Sustainability Social Media Campaign </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28 – Adopting to a Plant Based Diet</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29 – Preparing an Alternative Protein Meal</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40 – Set up a small scale Garden or Farm Plot</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40 – Exploring Regenerative Farming</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53 – Designing a Sustainable Itinerary</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65 – Assessing Ethical Risk</a:t>
                      </a:r>
                    </a:p>
                    <a:p>
                      <a:pPr marL="0" indent="0" algn="l" defTabSz="755934" rtl="0" eaLnBrk="1" latinLnBrk="0" hangingPunct="1">
                        <a:buClr>
                          <a:srgbClr val="6FC0CA"/>
                        </a:buClr>
                        <a:buFont typeface="Wingdings" panose="05000000000000000000" pitchFamily="2" charset="2"/>
                        <a:buNone/>
                      </a:pPr>
                      <a:endParaRPr lang="en-IE" sz="1200" b="0" i="0"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4138694532"/>
                  </a:ext>
                </a:extLst>
              </a:tr>
              <a:tr h="854420">
                <a:tc>
                  <a:txBody>
                    <a:bodyPr/>
                    <a:lstStyle/>
                    <a:p>
                      <a:pPr>
                        <a:lnSpc>
                          <a:spcPct val="107000"/>
                        </a:lnSpc>
                        <a:spcAft>
                          <a:spcPts val="800"/>
                        </a:spcAft>
                      </a:pPr>
                      <a:r>
                        <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Extra Resources</a:t>
                      </a: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22 – Changing Consumer Behaviour</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22 – 10 Simple Steps to being more Sustainable</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22 – What is Circular Fashion?</a:t>
                      </a:r>
                      <a:br>
                        <a:rPr lang="en-IE" sz="1200" b="0" i="0" kern="1200" dirty="0">
                          <a:solidFill>
                            <a:schemeClr val="dk1"/>
                          </a:solidFill>
                          <a:latin typeface="Calibri" panose="020F0502020204030204" pitchFamily="34" charset="0"/>
                          <a:ea typeface="+mn-ea"/>
                          <a:cs typeface="Calibri" panose="020F0502020204030204" pitchFamily="34" charset="0"/>
                        </a:rPr>
                      </a:br>
                      <a:r>
                        <a:rPr lang="en-IE" sz="1200" b="0" i="0" kern="1200" dirty="0">
                          <a:solidFill>
                            <a:schemeClr val="dk1"/>
                          </a:solidFill>
                          <a:latin typeface="Calibri" panose="020F0502020204030204" pitchFamily="34" charset="0"/>
                          <a:ea typeface="+mn-ea"/>
                          <a:cs typeface="Calibri" panose="020F0502020204030204" pitchFamily="34" charset="0"/>
                        </a:rPr>
                        <a:t>Slide 33 – Environmental Impacts of Alternative Proteins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33 – Plant-Based Profits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33 – Alternative Proteins: Shaping the Future of Sustainable Nutrition</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45 – The benefits of Regenerative Agriculture</a:t>
                      </a:r>
                      <a:br>
                        <a:rPr lang="en-IE" sz="1200" b="0" i="0" kern="1200" dirty="0">
                          <a:solidFill>
                            <a:schemeClr val="dk1"/>
                          </a:solidFill>
                          <a:latin typeface="Calibri" panose="020F0502020204030204" pitchFamily="34" charset="0"/>
                          <a:ea typeface="+mn-ea"/>
                          <a:cs typeface="Calibri" panose="020F0502020204030204" pitchFamily="34" charset="0"/>
                        </a:rPr>
                      </a:br>
                      <a:r>
                        <a:rPr lang="en-IE" sz="1200" b="0" i="0" kern="1200" dirty="0">
                          <a:solidFill>
                            <a:schemeClr val="dk1"/>
                          </a:solidFill>
                          <a:latin typeface="Calibri" panose="020F0502020204030204" pitchFamily="34" charset="0"/>
                          <a:ea typeface="+mn-ea"/>
                          <a:cs typeface="Calibri" panose="020F0502020204030204" pitchFamily="34" charset="0"/>
                        </a:rPr>
                        <a:t>Slide 45 – Regenerative Agriculture can play a key role in climate change</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45 – Tackling Climate Change</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59 – What is Ecotourism?</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59 – The difference between Ecotourism and Sustainable Tourism</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59 – Eco-friendly Tourism</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72 – The Ethical Supply Chain</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72 – Ethical Supply chain and its relevance</a:t>
                      </a:r>
                      <a:br>
                        <a:rPr lang="en-IE" sz="1200" b="0" i="0" kern="1200" dirty="0">
                          <a:solidFill>
                            <a:schemeClr val="dk1"/>
                          </a:solidFill>
                          <a:latin typeface="Calibri" panose="020F0502020204030204" pitchFamily="34" charset="0"/>
                          <a:ea typeface="+mn-ea"/>
                          <a:cs typeface="Calibri" panose="020F0502020204030204" pitchFamily="34" charset="0"/>
                        </a:rPr>
                      </a:br>
                      <a:r>
                        <a:rPr lang="en-IE" sz="1200" b="0" i="0" kern="1200" dirty="0">
                          <a:solidFill>
                            <a:schemeClr val="dk1"/>
                          </a:solidFill>
                          <a:latin typeface="Calibri" panose="020F0502020204030204" pitchFamily="34" charset="0"/>
                          <a:ea typeface="+mn-ea"/>
                          <a:cs typeface="Calibri" panose="020F0502020204030204" pitchFamily="34" charset="0"/>
                        </a:rPr>
                        <a:t>Slide 72 – Ethical Issues in Supply Chain Management</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82 – What is Sustainability?</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82 – Renewable Energy – Powering a safer future</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82 – Protecting Natural Resources with Renewable Energy</a:t>
                      </a:r>
                    </a:p>
                  </a:txBody>
                  <a:tcPr>
                    <a:solidFill>
                      <a:srgbClr val="2094D2">
                        <a:alpha val="50196"/>
                      </a:srgbClr>
                    </a:solidFill>
                  </a:tcPr>
                </a:tc>
                <a:extLst>
                  <a:ext uri="{0D108BD9-81ED-4DB2-BD59-A6C34878D82A}">
                    <a16:rowId xmlns:a16="http://schemas.microsoft.com/office/drawing/2014/main" val="3656157708"/>
                  </a:ext>
                </a:extLst>
              </a:tr>
            </a:tbl>
          </a:graphicData>
        </a:graphic>
      </p:graphicFrame>
    </p:spTree>
    <p:extLst>
      <p:ext uri="{BB962C8B-B14F-4D97-AF65-F5344CB8AC3E}">
        <p14:creationId xmlns:p14="http://schemas.microsoft.com/office/powerpoint/2010/main" val="3020825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663574-1C31-4849-C589-D4FD35BB3D96}"/>
              </a:ext>
            </a:extLst>
          </p:cNvPr>
          <p:cNvSpPr>
            <a:spLocks noGrp="1"/>
          </p:cNvSpPr>
          <p:nvPr>
            <p:ph type="sldNum" sz="quarter" idx="4"/>
          </p:nvPr>
        </p:nvSpPr>
        <p:spPr/>
        <p:txBody>
          <a:bodyPr/>
          <a:lstStyle/>
          <a:p>
            <a:fld id="{CB2079F2-58AF-ED44-82D7-E04B2F6FD686}" type="slidenum">
              <a:rPr lang="en-US" smtClean="0"/>
              <a:pPr/>
              <a:t>18</a:t>
            </a:fld>
            <a:endParaRPr lang="en-US" dirty="0"/>
          </a:p>
        </p:txBody>
      </p:sp>
      <p:graphicFrame>
        <p:nvGraphicFramePr>
          <p:cNvPr id="3" name="Table 4">
            <a:extLst>
              <a:ext uri="{FF2B5EF4-FFF2-40B4-BE49-F238E27FC236}">
                <a16:creationId xmlns:a16="http://schemas.microsoft.com/office/drawing/2014/main" id="{186F094F-CC1E-9454-2D05-AD41C356F88F}"/>
              </a:ext>
            </a:extLst>
          </p:cNvPr>
          <p:cNvGraphicFramePr>
            <a:graphicFrameLocks noGrp="1"/>
          </p:cNvGraphicFramePr>
          <p:nvPr>
            <p:extLst>
              <p:ext uri="{D42A27DB-BD31-4B8C-83A1-F6EECF244321}">
                <p14:modId xmlns:p14="http://schemas.microsoft.com/office/powerpoint/2010/main" val="3014912647"/>
              </p:ext>
            </p:extLst>
          </p:nvPr>
        </p:nvGraphicFramePr>
        <p:xfrm>
          <a:off x="380200" y="792480"/>
          <a:ext cx="6799274" cy="7920129"/>
        </p:xfrm>
        <a:graphic>
          <a:graphicData uri="http://schemas.openxmlformats.org/drawingml/2006/table">
            <a:tbl>
              <a:tblPr firstRow="1" bandRow="1">
                <a:tableStyleId>{21E4AEA4-8DFA-4A89-87EB-49C32662AFE0}</a:tableStyleId>
              </a:tblPr>
              <a:tblGrid>
                <a:gridCol w="1832226">
                  <a:extLst>
                    <a:ext uri="{9D8B030D-6E8A-4147-A177-3AD203B41FA5}">
                      <a16:colId xmlns:a16="http://schemas.microsoft.com/office/drawing/2014/main" val="2980202126"/>
                    </a:ext>
                  </a:extLst>
                </a:gridCol>
                <a:gridCol w="4967048">
                  <a:extLst>
                    <a:ext uri="{9D8B030D-6E8A-4147-A177-3AD203B41FA5}">
                      <a16:colId xmlns:a16="http://schemas.microsoft.com/office/drawing/2014/main" val="3496640263"/>
                    </a:ext>
                  </a:extLst>
                </a:gridCol>
              </a:tblGrid>
              <a:tr h="387268">
                <a:tc>
                  <a:txBody>
                    <a:bodyPr/>
                    <a:lstStyle/>
                    <a:p>
                      <a:r>
                        <a:rPr lang="en-IE" sz="1600" dirty="0">
                          <a:solidFill>
                            <a:schemeClr val="bg1"/>
                          </a:solidFill>
                          <a:latin typeface="Calibri" panose="020F0502020204030204" pitchFamily="34" charset="0"/>
                          <a:cs typeface="Calibri" panose="020F0502020204030204" pitchFamily="34" charset="0"/>
                        </a:rPr>
                        <a:t>MODULE 6</a:t>
                      </a:r>
                    </a:p>
                  </a:txBody>
                  <a:tcPr>
                    <a:solidFill>
                      <a:srgbClr val="F36C2F"/>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lang="en-GB" sz="1600" b="1" dirty="0">
                          <a:solidFill>
                            <a:schemeClr val="bg1"/>
                          </a:solidFill>
                          <a:latin typeface="Calibri" panose="020F0502020204030204" pitchFamily="34" charset="0"/>
                          <a:cs typeface="Calibri" panose="020F0502020204030204" pitchFamily="34" charset="0"/>
                        </a:rPr>
                        <a:t>Developing a Sustainable Business Plan</a:t>
                      </a:r>
                      <a:endParaRPr kumimoji="0" lang="en-IE" sz="16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txBody>
                  <a:tcPr>
                    <a:solidFill>
                      <a:srgbClr val="F36C2F"/>
                    </a:solidFill>
                  </a:tcPr>
                </a:tc>
                <a:extLst>
                  <a:ext uri="{0D108BD9-81ED-4DB2-BD59-A6C34878D82A}">
                    <a16:rowId xmlns:a16="http://schemas.microsoft.com/office/drawing/2014/main" val="3243536706"/>
                  </a:ext>
                </a:extLst>
              </a:tr>
              <a:tr h="1149080">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r>
                        <a:rPr lang="en-GB" sz="1200" dirty="0">
                          <a:latin typeface="Calibri" panose="020F0502020204030204" pitchFamily="34" charset="0"/>
                          <a:cs typeface="Calibri" panose="020F0502020204030204" pitchFamily="34" charset="0"/>
                        </a:rPr>
                        <a:t>This module provides a comprehensive guide to developing a business plan with a focus on sustainability. Learners will follow a step-by-step process to integrate sustainability principles into their business plans, ensuring long-term viability. The module also covers the financial aspects of sustainable businesses, including funding options such as green finance.</a:t>
                      </a: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81801450"/>
                  </a:ext>
                </a:extLst>
              </a:tr>
              <a:tr h="676462">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lnSpc>
                          <a:spcPct val="107000"/>
                        </a:lnSpc>
                        <a:spcAft>
                          <a:spcPts val="800"/>
                        </a:spcAft>
                      </a:pPr>
                      <a:r>
                        <a:rPr lang="en-GB" sz="1200" kern="1200" dirty="0">
                          <a:solidFill>
                            <a:schemeClr val="dk1"/>
                          </a:solidFill>
                          <a:latin typeface="Calibri" panose="020F0502020204030204" pitchFamily="34" charset="0"/>
                          <a:ea typeface="+mn-ea"/>
                          <a:cs typeface="Calibri" panose="020F0502020204030204" pitchFamily="34" charset="0"/>
                        </a:rPr>
                        <a:t>To guide learners in developing a sustainable business plan that integrates financial and environmental responsibility, along with access to funding options for green ventures.</a:t>
                      </a:r>
                      <a:endParaRPr lang="en-IE" sz="1200" kern="1200" dirty="0">
                        <a:solidFill>
                          <a:schemeClr val="dk1"/>
                        </a:solidFill>
                        <a:latin typeface="Calibri" panose="020F0502020204030204" pitchFamily="34" charset="0"/>
                        <a:ea typeface="+mn-ea"/>
                        <a:cs typeface="Calibri" panose="020F0502020204030204" pitchFamily="34" charset="0"/>
                      </a:endParaRPr>
                    </a:p>
                  </a:txBody>
                  <a:tcPr marL="68580" marR="68580" marT="0" marB="0">
                    <a:solidFill>
                      <a:srgbClr val="2094D2">
                        <a:alpha val="50196"/>
                      </a:srgbClr>
                    </a:solidFill>
                  </a:tcPr>
                </a:tc>
                <a:extLst>
                  <a:ext uri="{0D108BD9-81ED-4DB2-BD59-A6C34878D82A}">
                    <a16:rowId xmlns:a16="http://schemas.microsoft.com/office/drawing/2014/main" val="2433313708"/>
                  </a:ext>
                </a:extLst>
              </a:tr>
              <a:tr h="1149080">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just">
                        <a:buClr>
                          <a:srgbClr val="86D3E2"/>
                        </a:buClr>
                        <a:buFont typeface="Wingdings" panose="05000000000000000000" pitchFamily="2" charset="2"/>
                        <a:buNone/>
                      </a:pPr>
                      <a:r>
                        <a:rPr lang="en-GB" sz="1200" dirty="0">
                          <a:latin typeface="Calibri" panose="020F0502020204030204" pitchFamily="34" charset="0"/>
                          <a:cs typeface="Calibri" panose="020F0502020204030204" pitchFamily="34" charset="0"/>
                        </a:rPr>
                        <a:t>This module focuses on the step-by-step process of creating a sustainable business plan, integrating financial planning with sustainability goals, and exploring funding opportunities such as green finance for ethical ventures.</a:t>
                      </a:r>
                      <a:endParaRPr lang="en-US"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376724937"/>
                  </a:ext>
                </a:extLst>
              </a:tr>
              <a:tr h="1175678">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Table of contents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Step-by-Step Guide to Developing a Sustainable Business Plan</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Integrating Sustainability with Financial Elements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Funding Options for Sustainable Ventures: Green Finance</a:t>
                      </a:r>
                    </a:p>
                  </a:txBody>
                  <a:tcPr>
                    <a:solidFill>
                      <a:srgbClr val="2094D2">
                        <a:alpha val="50196"/>
                      </a:srgbClr>
                    </a:solidFill>
                  </a:tcPr>
                </a:tc>
                <a:extLst>
                  <a:ext uri="{0D108BD9-81ED-4DB2-BD59-A6C34878D82A}">
                    <a16:rowId xmlns:a16="http://schemas.microsoft.com/office/drawing/2014/main" val="1616137772"/>
                  </a:ext>
                </a:extLst>
              </a:tr>
              <a:tr h="731232">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Case studies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171450" indent="-171450">
                        <a:buFont typeface="Arial" panose="020B0604020202020204" pitchFamily="34" charset="0"/>
                        <a:buChar char="•"/>
                      </a:pPr>
                      <a:r>
                        <a:rPr lang="en-IE" sz="1200" dirty="0">
                          <a:latin typeface="Calibri" panose="020F0502020204030204" pitchFamily="34" charset="0"/>
                          <a:cs typeface="Calibri" panose="020F0502020204030204" pitchFamily="34" charset="0"/>
                        </a:rPr>
                        <a:t>Slide 12 &amp; 13 </a:t>
                      </a:r>
                      <a:r>
                        <a:rPr lang="en-IE" sz="1200" baseline="0" dirty="0">
                          <a:latin typeface="Calibri" panose="020F0502020204030204" pitchFamily="34" charset="0"/>
                          <a:cs typeface="Calibri" panose="020F0502020204030204" pitchFamily="34" charset="0"/>
                        </a:rPr>
                        <a:t>– </a:t>
                      </a:r>
                      <a:r>
                        <a:rPr lang="en-GB" sz="1200" b="1" kern="100" dirty="0">
                          <a:solidFill>
                            <a:srgbClr val="F36C2F"/>
                          </a:solidFill>
                          <a:effectLst/>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Create Your Business</a:t>
                      </a:r>
                      <a:r>
                        <a:rPr lang="en-GB" sz="1200" b="1" kern="100" dirty="0">
                          <a:solidFill>
                            <a:srgbClr val="F36C2F"/>
                          </a:solidFill>
                          <a:effectLst/>
                          <a:latin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r>
                        <a:rPr lang="en-IE" sz="1200" kern="1200" baseline="0" dirty="0">
                          <a:solidFill>
                            <a:schemeClr val="dk1"/>
                          </a:solidFill>
                          <a:latin typeface="Calibri" panose="020F0502020204030204" pitchFamily="34" charset="0"/>
                          <a:ea typeface="+mn-ea"/>
                          <a:cs typeface="Calibri" panose="020F0502020204030204" pitchFamily="34" charset="0"/>
                        </a:rPr>
                        <a:t>Slide 24 &amp; 25</a:t>
                      </a:r>
                      <a:r>
                        <a:rPr lang="en-IE" sz="1200" b="1" kern="100" baseline="0" dirty="0">
                          <a:solidFill>
                            <a:srgbClr val="F36C2F"/>
                          </a:solidFill>
                          <a:effectLst/>
                          <a:latin typeface="Calibri" panose="020F0502020204030204" pitchFamily="34" charset="0"/>
                          <a:cs typeface="Times New Roman" panose="02020603050405020304" pitchFamily="18" charset="0"/>
                        </a:rPr>
                        <a:t>- </a:t>
                      </a:r>
                      <a:r>
                        <a:rPr lang="en-GB" sz="1200" b="1" kern="100" dirty="0">
                          <a:solidFill>
                            <a:srgbClr val="F36C2F"/>
                          </a:solidFill>
                          <a:effectLst/>
                          <a:latin typeface="Calibri" panose="020F0502020204030204" pitchFamily="34"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Dolla</a:t>
                      </a:r>
                      <a:endParaRPr lang="en-GB" sz="1200" b="1" kern="100" dirty="0">
                        <a:solidFill>
                          <a:srgbClr val="F36C2F"/>
                        </a:solidFill>
                        <a:effectLst/>
                        <a:latin typeface="Calibri" panose="020F0502020204030204" pitchFamily="34" charset="0"/>
                        <a:ea typeface="+mn-ea"/>
                        <a:cs typeface="Times New Roman" panose="02020603050405020304" pitchFamily="18" charset="0"/>
                      </a:endParaRPr>
                    </a:p>
                  </a:txBody>
                  <a:tcPr>
                    <a:solidFill>
                      <a:srgbClr val="2094D2">
                        <a:alpha val="50196"/>
                      </a:srgbClr>
                    </a:solidFill>
                  </a:tcPr>
                </a:tc>
                <a:extLst>
                  <a:ext uri="{0D108BD9-81ED-4DB2-BD59-A6C34878D82A}">
                    <a16:rowId xmlns:a16="http://schemas.microsoft.com/office/drawing/2014/main" val="2484982787"/>
                  </a:ext>
                </a:extLst>
              </a:tr>
              <a:tr h="1096849">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Practical Exercises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14 – Developing a Sustainability Vision Statement</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14 – Creating a Business Plan Section</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26 – Develop a Financial Plan</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37 – Develop a Funding Proposal</a:t>
                      </a:r>
                    </a:p>
                  </a:txBody>
                  <a:tcPr>
                    <a:solidFill>
                      <a:srgbClr val="2094D2">
                        <a:alpha val="50196"/>
                      </a:srgbClr>
                    </a:solidFill>
                  </a:tcPr>
                </a:tc>
                <a:extLst>
                  <a:ext uri="{0D108BD9-81ED-4DB2-BD59-A6C34878D82A}">
                    <a16:rowId xmlns:a16="http://schemas.microsoft.com/office/drawing/2014/main" val="4138694532"/>
                  </a:ext>
                </a:extLst>
              </a:tr>
              <a:tr h="1019311">
                <a:tc>
                  <a:txBody>
                    <a:bodyPr/>
                    <a:lstStyle/>
                    <a:p>
                      <a:pPr>
                        <a:lnSpc>
                          <a:spcPct val="107000"/>
                        </a:lnSpc>
                        <a:spcAft>
                          <a:spcPts val="800"/>
                        </a:spcAft>
                      </a:pPr>
                      <a:r>
                        <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Extra Resources</a:t>
                      </a: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16 – How to Write a sustainability plan for your business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16 – How to develop a Small Business Sustainability plan</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16 – How to achieve financial sustainability for your business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30 – Sustainable Finance Explained</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30 – Overview of Sustainable Finance </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30 – Financing Sustainable Entrepreneurships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42 – Green Finance: Unlocking Investments in Sustainability</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42 – Explore Green &amp; Sustainable Finance</a:t>
                      </a:r>
                    </a:p>
                  </a:txBody>
                  <a:tcPr>
                    <a:solidFill>
                      <a:srgbClr val="2094D2">
                        <a:alpha val="50196"/>
                      </a:srgbClr>
                    </a:solidFill>
                  </a:tcPr>
                </a:tc>
                <a:extLst>
                  <a:ext uri="{0D108BD9-81ED-4DB2-BD59-A6C34878D82A}">
                    <a16:rowId xmlns:a16="http://schemas.microsoft.com/office/drawing/2014/main" val="3656157708"/>
                  </a:ext>
                </a:extLst>
              </a:tr>
            </a:tbl>
          </a:graphicData>
        </a:graphic>
      </p:graphicFrame>
    </p:spTree>
    <p:extLst>
      <p:ext uri="{BB962C8B-B14F-4D97-AF65-F5344CB8AC3E}">
        <p14:creationId xmlns:p14="http://schemas.microsoft.com/office/powerpoint/2010/main" val="2647599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663574-1C31-4849-C589-D4FD35BB3D96}"/>
              </a:ext>
            </a:extLst>
          </p:cNvPr>
          <p:cNvSpPr>
            <a:spLocks noGrp="1"/>
          </p:cNvSpPr>
          <p:nvPr>
            <p:ph type="sldNum" sz="quarter" idx="4"/>
          </p:nvPr>
        </p:nvSpPr>
        <p:spPr/>
        <p:txBody>
          <a:bodyPr/>
          <a:lstStyle/>
          <a:p>
            <a:fld id="{CB2079F2-58AF-ED44-82D7-E04B2F6FD686}" type="slidenum">
              <a:rPr lang="en-US" smtClean="0"/>
              <a:pPr/>
              <a:t>19</a:t>
            </a:fld>
            <a:endParaRPr lang="en-US" dirty="0"/>
          </a:p>
        </p:txBody>
      </p:sp>
      <p:graphicFrame>
        <p:nvGraphicFramePr>
          <p:cNvPr id="3" name="Table 4">
            <a:extLst>
              <a:ext uri="{FF2B5EF4-FFF2-40B4-BE49-F238E27FC236}">
                <a16:creationId xmlns:a16="http://schemas.microsoft.com/office/drawing/2014/main" id="{3607DFCA-8059-9ED5-16A1-4D64DBEB6DC6}"/>
              </a:ext>
            </a:extLst>
          </p:cNvPr>
          <p:cNvGraphicFramePr>
            <a:graphicFrameLocks noGrp="1"/>
          </p:cNvGraphicFramePr>
          <p:nvPr>
            <p:extLst>
              <p:ext uri="{D42A27DB-BD31-4B8C-83A1-F6EECF244321}">
                <p14:modId xmlns:p14="http://schemas.microsoft.com/office/powerpoint/2010/main" val="4016927528"/>
              </p:ext>
            </p:extLst>
          </p:nvPr>
        </p:nvGraphicFramePr>
        <p:xfrm>
          <a:off x="380200" y="748744"/>
          <a:ext cx="6799274" cy="9698057"/>
        </p:xfrm>
        <a:graphic>
          <a:graphicData uri="http://schemas.openxmlformats.org/drawingml/2006/table">
            <a:tbl>
              <a:tblPr firstRow="1" bandRow="1">
                <a:tableStyleId>{21E4AEA4-8DFA-4A89-87EB-49C32662AFE0}</a:tableStyleId>
              </a:tblPr>
              <a:tblGrid>
                <a:gridCol w="1832226">
                  <a:extLst>
                    <a:ext uri="{9D8B030D-6E8A-4147-A177-3AD203B41FA5}">
                      <a16:colId xmlns:a16="http://schemas.microsoft.com/office/drawing/2014/main" val="2980202126"/>
                    </a:ext>
                  </a:extLst>
                </a:gridCol>
                <a:gridCol w="4967048">
                  <a:extLst>
                    <a:ext uri="{9D8B030D-6E8A-4147-A177-3AD203B41FA5}">
                      <a16:colId xmlns:a16="http://schemas.microsoft.com/office/drawing/2014/main" val="3496640263"/>
                    </a:ext>
                  </a:extLst>
                </a:gridCol>
              </a:tblGrid>
              <a:tr h="372677">
                <a:tc>
                  <a:txBody>
                    <a:bodyPr/>
                    <a:lstStyle/>
                    <a:p>
                      <a:r>
                        <a:rPr lang="en-IE" sz="1600" dirty="0">
                          <a:solidFill>
                            <a:schemeClr val="bg1"/>
                          </a:solidFill>
                          <a:latin typeface="Calibri" panose="020F0502020204030204" pitchFamily="34" charset="0"/>
                          <a:cs typeface="Calibri" panose="020F0502020204030204" pitchFamily="34" charset="0"/>
                        </a:rPr>
                        <a:t>MODULE 7</a:t>
                      </a:r>
                    </a:p>
                  </a:txBody>
                  <a:tcPr>
                    <a:solidFill>
                      <a:srgbClr val="F36C2F"/>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lang="en-GB" sz="1600" b="1" dirty="0">
                          <a:solidFill>
                            <a:schemeClr val="bg1"/>
                          </a:solidFill>
                          <a:latin typeface="Calibri" panose="020F0502020204030204" pitchFamily="34" charset="0"/>
                          <a:cs typeface="Calibri" panose="020F0502020204030204" pitchFamily="34" charset="0"/>
                        </a:rPr>
                        <a:t>Social &amp; Community Responsibility in Entrepreneurship</a:t>
                      </a:r>
                      <a:endParaRPr kumimoji="0" lang="en-IE" sz="16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txBody>
                  <a:tcPr>
                    <a:solidFill>
                      <a:srgbClr val="F36C2F"/>
                    </a:solidFill>
                  </a:tcPr>
                </a:tc>
                <a:extLst>
                  <a:ext uri="{0D108BD9-81ED-4DB2-BD59-A6C34878D82A}">
                    <a16:rowId xmlns:a16="http://schemas.microsoft.com/office/drawing/2014/main" val="3243536706"/>
                  </a:ext>
                </a:extLst>
              </a:tr>
              <a:tr h="1105785">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r>
                        <a:rPr lang="en-GB" sz="1200" dirty="0">
                          <a:latin typeface="Calibri" panose="020F0502020204030204" pitchFamily="34" charset="0"/>
                          <a:cs typeface="Calibri" panose="020F0502020204030204" pitchFamily="34" charset="0"/>
                        </a:rPr>
                        <a:t>This module emphasizes the importance of social and community responsibility in entrepreneurship. It encourages learners to consider how their businesses can positively impact society by engaging in community-building initiatives, promoting diversity, and making ethical choices. </a:t>
                      </a: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81801450"/>
                  </a:ext>
                </a:extLst>
              </a:tr>
              <a:tr h="6509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lnSpc>
                          <a:spcPct val="107000"/>
                        </a:lnSpc>
                        <a:spcAft>
                          <a:spcPts val="800"/>
                        </a:spcAft>
                      </a:pPr>
                      <a:r>
                        <a:rPr lang="en-GB" sz="1200" kern="1200" dirty="0">
                          <a:solidFill>
                            <a:schemeClr val="dk1"/>
                          </a:solidFill>
                          <a:latin typeface="Calibri" panose="020F0502020204030204" pitchFamily="34" charset="0"/>
                          <a:ea typeface="+mn-ea"/>
                          <a:cs typeface="Calibri" panose="020F0502020204030204" pitchFamily="34" charset="0"/>
                        </a:rPr>
                        <a:t>To instil a sense of social responsibility in learners, encouraging them to engage with communities, promote diversity, and lead with integrity in their business practices.</a:t>
                      </a:r>
                      <a:endParaRPr lang="en-IE" sz="1200" kern="1200" dirty="0">
                        <a:solidFill>
                          <a:schemeClr val="dk1"/>
                        </a:solidFill>
                        <a:latin typeface="Calibri" panose="020F0502020204030204" pitchFamily="34" charset="0"/>
                        <a:ea typeface="+mn-ea"/>
                        <a:cs typeface="Calibri" panose="020F0502020204030204" pitchFamily="34" charset="0"/>
                      </a:endParaRPr>
                    </a:p>
                  </a:txBody>
                  <a:tcPr marL="68580" marR="68580" marT="0" marB="0">
                    <a:solidFill>
                      <a:srgbClr val="2094D2">
                        <a:alpha val="50196"/>
                      </a:srgbClr>
                    </a:solidFill>
                  </a:tcPr>
                </a:tc>
                <a:extLst>
                  <a:ext uri="{0D108BD9-81ED-4DB2-BD59-A6C34878D82A}">
                    <a16:rowId xmlns:a16="http://schemas.microsoft.com/office/drawing/2014/main" val="2433313708"/>
                  </a:ext>
                </a:extLst>
              </a:tr>
              <a:tr h="1105785">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just">
                        <a:buClr>
                          <a:srgbClr val="86D3E2"/>
                        </a:buClr>
                        <a:buFont typeface="Wingdings" panose="05000000000000000000" pitchFamily="2" charset="2"/>
                        <a:buNone/>
                      </a:pPr>
                      <a:r>
                        <a:rPr lang="en-GB" sz="1200" dirty="0">
                          <a:latin typeface="Calibri" panose="020F0502020204030204" pitchFamily="34" charset="0"/>
                          <a:cs typeface="Calibri" panose="020F0502020204030204" pitchFamily="34" charset="0"/>
                        </a:rPr>
                        <a:t>This module explores how entrepreneurs can engage with communities, promote diversity and inclusion, demonstrate leadership, and collaborate on initiatives that benefit society. It also covers strategies for creating informed, ethical consumers.</a:t>
                      </a:r>
                      <a:endParaRPr lang="en-US"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376724937"/>
                  </a:ext>
                </a:extLst>
              </a:tr>
              <a:tr h="1137473">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Table of contents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Engaging in Initiatives that benefit society</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Building Communities through Engagement</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Demonstrating Leadership &amp; Collaboration</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Creating Informed Consumers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Promoting Diversity &amp; Inclusion</a:t>
                      </a:r>
                    </a:p>
                  </a:txBody>
                  <a:tcPr>
                    <a:solidFill>
                      <a:srgbClr val="2094D2">
                        <a:alpha val="50196"/>
                      </a:srgbClr>
                    </a:solidFill>
                  </a:tcPr>
                </a:tc>
                <a:extLst>
                  <a:ext uri="{0D108BD9-81ED-4DB2-BD59-A6C34878D82A}">
                    <a16:rowId xmlns:a16="http://schemas.microsoft.com/office/drawing/2014/main" val="1616137772"/>
                  </a:ext>
                </a:extLst>
              </a:tr>
              <a:tr h="703681">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Case studies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171450" indent="-171450">
                        <a:buFont typeface="Arial" panose="020B0604020202020204" pitchFamily="34" charset="0"/>
                        <a:buChar char="•"/>
                      </a:pPr>
                      <a:r>
                        <a:rPr lang="en-IE" sz="1200" dirty="0">
                          <a:latin typeface="Calibri" panose="020F0502020204030204" pitchFamily="34" charset="0"/>
                          <a:cs typeface="Calibri" panose="020F0502020204030204" pitchFamily="34" charset="0"/>
                        </a:rPr>
                        <a:t>Slide 9 &amp; 10 </a:t>
                      </a:r>
                      <a:r>
                        <a:rPr lang="en-IE" sz="1200" baseline="0" dirty="0">
                          <a:latin typeface="Calibri" panose="020F0502020204030204" pitchFamily="34" charset="0"/>
                          <a:cs typeface="Calibri" panose="020F0502020204030204" pitchFamily="34" charset="0"/>
                        </a:rPr>
                        <a:t>– </a:t>
                      </a:r>
                      <a:r>
                        <a:rPr lang="en-GB" sz="1200" b="1" kern="100" dirty="0">
                          <a:solidFill>
                            <a:srgbClr val="F36C2F"/>
                          </a:solidFill>
                          <a:effectLst/>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DABBLEDOO</a:t>
                      </a:r>
                      <a:endParaRPr lang="en-GB" sz="1200" b="1" kern="100" dirty="0">
                        <a:solidFill>
                          <a:srgbClr val="F36C2F"/>
                        </a:solidFill>
                        <a:effectLst/>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IE" sz="1200" kern="1200" baseline="0" dirty="0">
                          <a:solidFill>
                            <a:schemeClr val="dk1"/>
                          </a:solidFill>
                          <a:latin typeface="Calibri" panose="020F0502020204030204" pitchFamily="34" charset="0"/>
                          <a:ea typeface="+mn-ea"/>
                          <a:cs typeface="Calibri" panose="020F0502020204030204" pitchFamily="34" charset="0"/>
                        </a:rPr>
                        <a:t>Slide 19 &amp; 20</a:t>
                      </a:r>
                      <a:r>
                        <a:rPr lang="en-IE" sz="1200" b="1" kern="100" baseline="0" dirty="0">
                          <a:solidFill>
                            <a:srgbClr val="F36C2F"/>
                          </a:solidFill>
                          <a:effectLst/>
                          <a:latin typeface="Calibri" panose="020F0502020204030204" pitchFamily="34" charset="0"/>
                          <a:cs typeface="Times New Roman" panose="02020603050405020304" pitchFamily="18" charset="0"/>
                        </a:rPr>
                        <a:t>- </a:t>
                      </a:r>
                      <a:r>
                        <a:rPr lang="en-GB" sz="1200" b="1" kern="100" dirty="0">
                          <a:solidFill>
                            <a:srgbClr val="F36C2F"/>
                          </a:solidFill>
                          <a:effectLst/>
                          <a:latin typeface="Calibri" panose="020F0502020204030204" pitchFamily="34"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Seed Scholars</a:t>
                      </a:r>
                      <a:r>
                        <a:rPr lang="en-GB" sz="1200" b="1" kern="100" dirty="0">
                          <a:solidFill>
                            <a:srgbClr val="F36C2F"/>
                          </a:solidFill>
                          <a:effectLst/>
                          <a:latin typeface="Calibri" panose="020F0502020204030204" pitchFamily="34" charset="0"/>
                          <a:ea typeface="+mn-ea"/>
                          <a:cs typeface="Times New Roman" panose="02020603050405020304" pitchFamily="18" charset="0"/>
                        </a:rPr>
                        <a:t> </a:t>
                      </a:r>
                      <a:endParaRPr lang="en-IE" sz="1200" b="1" kern="100" dirty="0">
                        <a:solidFill>
                          <a:srgbClr val="F36C2F"/>
                        </a:solidFill>
                        <a:effectLst/>
                        <a:latin typeface="Calibri" panose="020F0502020204030204" pitchFamily="34" charset="0"/>
                        <a:ea typeface="+mn-ea"/>
                        <a:cs typeface="Times New Roman" panose="02020603050405020304" pitchFamily="18" charset="0"/>
                      </a:endParaRPr>
                    </a:p>
                  </a:txBody>
                  <a:tcPr>
                    <a:solidFill>
                      <a:srgbClr val="2094D2">
                        <a:alpha val="50196"/>
                      </a:srgbClr>
                    </a:solidFill>
                  </a:tcPr>
                </a:tc>
                <a:extLst>
                  <a:ext uri="{0D108BD9-81ED-4DB2-BD59-A6C34878D82A}">
                    <a16:rowId xmlns:a16="http://schemas.microsoft.com/office/drawing/2014/main" val="2484982787"/>
                  </a:ext>
                </a:extLst>
              </a:tr>
              <a:tr h="1055522">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Practical Exercises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11 – Community Needs Assessment </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21 – Community Outreach</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27 – Role-playing Scenarios Exercise</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34 – Analysing Sustainability Reports</a:t>
                      </a:r>
                    </a:p>
                    <a:p>
                      <a:pPr marL="0" indent="0" algn="l" defTabSz="755934" rtl="0" eaLnBrk="1" latinLnBrk="0" hangingPunct="1">
                        <a:buClr>
                          <a:srgbClr val="6FC0CA"/>
                        </a:buClr>
                        <a:buFont typeface="Wingdings" panose="05000000000000000000" pitchFamily="2" charset="2"/>
                        <a:buNone/>
                      </a:pPr>
                      <a:r>
                        <a:rPr lang="en-IE" sz="1200" b="1" i="0" kern="1200" dirty="0">
                          <a:solidFill>
                            <a:schemeClr val="dk1"/>
                          </a:solidFill>
                          <a:latin typeface="Calibri" panose="020F0502020204030204" pitchFamily="34" charset="0"/>
                          <a:ea typeface="+mn-ea"/>
                          <a:cs typeface="Calibri" panose="020F0502020204030204" pitchFamily="34" charset="0"/>
                        </a:rPr>
                        <a:t>Slide 46 – Inclusive Business Plan workshop</a:t>
                      </a:r>
                      <a:endParaRPr lang="en-IE" sz="1200" b="0" i="0"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4138694532"/>
                  </a:ext>
                </a:extLst>
              </a:tr>
              <a:tr h="3062427">
                <a:tc>
                  <a:txBody>
                    <a:bodyPr/>
                    <a:lstStyle/>
                    <a:p>
                      <a:pPr>
                        <a:lnSpc>
                          <a:spcPct val="107000"/>
                        </a:lnSpc>
                        <a:spcAft>
                          <a:spcPts val="800"/>
                        </a:spcAft>
                      </a:pPr>
                      <a:r>
                        <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Extra Resources</a:t>
                      </a: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14 – Making an Impact: The benefits of CSR</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14 – What is Corporate Social Reasonability?</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14 – Social Responsibility in Business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24 – Why is community engagement important?</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24 – What is Community Engagement</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24 – Corporate Community Engagement</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24 – Corporate Engagement with the Community</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32 – Winning the hearts as a Leader</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32 – Collaborative Leadership</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32 – Leading for Organisational Impact</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32 – What the Collaborative Leadership style is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39 – Navigating the conscious economy</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39 – Corporate Sustainability Reporting</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39 – The Power of Conscious Consumerism</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39 – The role of Transparency in building trust</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53 – 15 ways to improve diversity &amp; inclusion in the workplace</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53 – How to promote Diversity &amp; inclusion in the Workplace</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53 – What is Diversity, Equity and Inclusion?</a:t>
                      </a:r>
                    </a:p>
                    <a:p>
                      <a:pPr marL="0" indent="0" algn="l" defTabSz="755934" rtl="0" eaLnBrk="1" latinLnBrk="0" hangingPunct="1">
                        <a:buClr>
                          <a:srgbClr val="6FC0CA"/>
                        </a:buClr>
                        <a:buFont typeface="Wingdings" panose="05000000000000000000" pitchFamily="2" charset="2"/>
                        <a:buNone/>
                      </a:pPr>
                      <a:endParaRPr lang="en-IE" sz="1200" b="0" i="0"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56157708"/>
                  </a:ext>
                </a:extLst>
              </a:tr>
            </a:tbl>
          </a:graphicData>
        </a:graphic>
      </p:graphicFrame>
    </p:spTree>
    <p:extLst>
      <p:ext uri="{BB962C8B-B14F-4D97-AF65-F5344CB8AC3E}">
        <p14:creationId xmlns:p14="http://schemas.microsoft.com/office/powerpoint/2010/main" val="152043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p:txBody>
          <a:bodyPr/>
          <a:lstStyle/>
          <a:p>
            <a:r>
              <a:rPr lang="en-US" dirty="0"/>
              <a:t>Welcome</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dirty="0"/>
              <a:t>About the Curriculum	</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a:t>General Instructions for Trainers &amp; Educators</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Course Delivery Options</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05</a:t>
            </a:r>
          </a:p>
        </p:txBody>
      </p:sp>
      <p:sp>
        <p:nvSpPr>
          <p:cNvPr id="33" name="Text Placeholder 32">
            <a:extLst>
              <a:ext uri="{FF2B5EF4-FFF2-40B4-BE49-F238E27FC236}">
                <a16:creationId xmlns:a16="http://schemas.microsoft.com/office/drawing/2014/main" id="{1903ADF1-3706-16A2-1219-9EF3ABD4658F}"/>
              </a:ext>
            </a:extLst>
          </p:cNvPr>
          <p:cNvSpPr>
            <a:spLocks noGrp="1"/>
          </p:cNvSpPr>
          <p:nvPr>
            <p:ph type="body" sz="quarter" idx="22"/>
          </p:nvPr>
        </p:nvSpPr>
        <p:spPr/>
        <p:txBody>
          <a:bodyPr/>
          <a:lstStyle/>
          <a:p>
            <a:r>
              <a:rPr lang="en-US" dirty="0"/>
              <a:t>Course Content Overview</a:t>
            </a:r>
          </a:p>
        </p:txBody>
      </p:sp>
      <p:sp>
        <p:nvSpPr>
          <p:cNvPr id="34" name="Text Placeholder 33">
            <a:extLst>
              <a:ext uri="{FF2B5EF4-FFF2-40B4-BE49-F238E27FC236}">
                <a16:creationId xmlns:a16="http://schemas.microsoft.com/office/drawing/2014/main" id="{17D70720-147B-370F-DADA-1326DBC24683}"/>
              </a:ext>
            </a:extLst>
          </p:cNvPr>
          <p:cNvSpPr>
            <a:spLocks noGrp="1"/>
          </p:cNvSpPr>
          <p:nvPr>
            <p:ph type="body" sz="quarter" idx="51"/>
          </p:nvPr>
        </p:nvSpPr>
        <p:spPr/>
        <p:txBody>
          <a:bodyPr/>
          <a:lstStyle/>
          <a:p>
            <a:r>
              <a:rPr lang="en-US" dirty="0"/>
              <a:t>06</a:t>
            </a:r>
          </a:p>
        </p:txBody>
      </p:sp>
      <p:sp>
        <p:nvSpPr>
          <p:cNvPr id="20" name="Text Placeholder 19">
            <a:extLst>
              <a:ext uri="{FF2B5EF4-FFF2-40B4-BE49-F238E27FC236}">
                <a16:creationId xmlns:a16="http://schemas.microsoft.com/office/drawing/2014/main" id="{E794E5C9-0EA8-BF47-A0AF-E0B7D9858292}"/>
              </a:ext>
            </a:extLst>
          </p:cNvPr>
          <p:cNvSpPr>
            <a:spLocks noGrp="1"/>
          </p:cNvSpPr>
          <p:nvPr>
            <p:ph type="body" sz="quarter" idx="52"/>
          </p:nvPr>
        </p:nvSpPr>
        <p:spPr/>
        <p:txBody>
          <a:bodyPr/>
          <a:lstStyle/>
          <a:p>
            <a:r>
              <a:rPr lang="en-US" dirty="0"/>
              <a:t>Useful Links</a:t>
            </a:r>
          </a:p>
        </p:txBody>
      </p:sp>
      <p:sp>
        <p:nvSpPr>
          <p:cNvPr id="35" name="Text Placeholder 34">
            <a:extLst>
              <a:ext uri="{FF2B5EF4-FFF2-40B4-BE49-F238E27FC236}">
                <a16:creationId xmlns:a16="http://schemas.microsoft.com/office/drawing/2014/main" id="{C0BDF020-EAAD-A764-B9C4-78A9B57D574E}"/>
              </a:ext>
            </a:extLst>
          </p:cNvPr>
          <p:cNvSpPr>
            <a:spLocks noGrp="1"/>
          </p:cNvSpPr>
          <p:nvPr>
            <p:ph type="body" sz="quarter" idx="53"/>
          </p:nvPr>
        </p:nvSpPr>
        <p:spPr/>
        <p:txBody>
          <a:bodyPr/>
          <a:lstStyle/>
          <a:p>
            <a:r>
              <a:rPr lang="en-US" dirty="0"/>
              <a:t>07</a:t>
            </a:r>
          </a:p>
        </p:txBody>
      </p:sp>
      <p:sp>
        <p:nvSpPr>
          <p:cNvPr id="17" name="Text Placeholder 16">
            <a:extLst>
              <a:ext uri="{FF2B5EF4-FFF2-40B4-BE49-F238E27FC236}">
                <a16:creationId xmlns:a16="http://schemas.microsoft.com/office/drawing/2014/main" id="{860D0A57-53C2-97F6-1787-9937178481E7}"/>
              </a:ext>
            </a:extLst>
          </p:cNvPr>
          <p:cNvSpPr>
            <a:spLocks noGrp="1"/>
          </p:cNvSpPr>
          <p:nvPr>
            <p:ph type="body" sz="quarter" idx="54"/>
          </p:nvPr>
        </p:nvSpPr>
        <p:spPr/>
        <p:txBody>
          <a:bodyPr/>
          <a:lstStyle/>
          <a:p>
            <a:r>
              <a:rPr lang="en-US" dirty="0"/>
              <a:t>Sample Timetable</a:t>
            </a:r>
          </a:p>
        </p:txBody>
      </p:sp>
      <p:sp>
        <p:nvSpPr>
          <p:cNvPr id="3" name="Slide Number Placeholder 2">
            <a:extLst>
              <a:ext uri="{FF2B5EF4-FFF2-40B4-BE49-F238E27FC236}">
                <a16:creationId xmlns:a16="http://schemas.microsoft.com/office/drawing/2014/main" id="{75825C16-B171-4E4C-B8D6-F0EEA42D18C5}"/>
              </a:ext>
            </a:extLst>
          </p:cNvPr>
          <p:cNvSpPr>
            <a:spLocks noGrp="1"/>
          </p:cNvSpPr>
          <p:nvPr>
            <p:ph type="sldNum" sz="quarter" idx="4"/>
          </p:nvPr>
        </p:nvSpPr>
        <p:spPr/>
        <p:txBody>
          <a:bodyPr/>
          <a:lstStyle/>
          <a:p>
            <a:fld id="{CB2079F2-58AF-ED44-82D7-E04B2F6FD686}" type="slidenum">
              <a:rPr lang="en-US" smtClean="0"/>
              <a:pPr/>
              <a:t>2</a:t>
            </a:fld>
            <a:endParaRPr lang="en-US" dirty="0"/>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TABLE OF CONTENTS</a:t>
            </a:r>
          </a:p>
        </p:txBody>
      </p:sp>
      <p:grpSp>
        <p:nvGrpSpPr>
          <p:cNvPr id="26" name="Graphic 95">
            <a:extLst>
              <a:ext uri="{FF2B5EF4-FFF2-40B4-BE49-F238E27FC236}">
                <a16:creationId xmlns:a16="http://schemas.microsoft.com/office/drawing/2014/main" id="{B9B73112-2B6A-777D-834C-34CDC078845B}"/>
              </a:ext>
            </a:extLst>
          </p:cNvPr>
          <p:cNvGrpSpPr/>
          <p:nvPr/>
        </p:nvGrpSpPr>
        <p:grpSpPr>
          <a:xfrm>
            <a:off x="1559424" y="8622107"/>
            <a:ext cx="1509109" cy="423922"/>
            <a:chOff x="584588" y="9078286"/>
            <a:chExt cx="1509109" cy="423922"/>
          </a:xfrm>
          <a:solidFill>
            <a:srgbClr val="000000"/>
          </a:solidFill>
        </p:grpSpPr>
        <p:sp>
          <p:nvSpPr>
            <p:cNvPr id="27" name="Freeform 26">
              <a:extLst>
                <a:ext uri="{FF2B5EF4-FFF2-40B4-BE49-F238E27FC236}">
                  <a16:creationId xmlns:a16="http://schemas.microsoft.com/office/drawing/2014/main" id="{6BC086BC-B2F5-1DB0-69A6-C8AE1CA0D045}"/>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D9287D"/>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5ADFBC7-51B1-54AF-BF0F-3B44A543245C}"/>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D9287D"/>
              </a:solidFill>
              <a:prstDash val="solid"/>
              <a:miter/>
            </a:ln>
          </p:spPr>
          <p:txBody>
            <a:bodyPr rtlCol="0" anchor="ctr"/>
            <a:lstStyle/>
            <a:p>
              <a:endParaRPr lang="en-US"/>
            </a:p>
          </p:txBody>
        </p:sp>
      </p:grpSp>
      <p:sp>
        <p:nvSpPr>
          <p:cNvPr id="29" name="Text Placeholder 23">
            <a:extLst>
              <a:ext uri="{FF2B5EF4-FFF2-40B4-BE49-F238E27FC236}">
                <a16:creationId xmlns:a16="http://schemas.microsoft.com/office/drawing/2014/main" id="{4A4943F1-99A2-A3DB-CAD8-65FDC0AAC6AD}"/>
              </a:ext>
            </a:extLst>
          </p:cNvPr>
          <p:cNvSpPr txBox="1">
            <a:spLocks/>
          </p:cNvSpPr>
          <p:nvPr/>
        </p:nvSpPr>
        <p:spPr>
          <a:xfrm>
            <a:off x="1603754" y="8654840"/>
            <a:ext cx="1230818" cy="419205"/>
          </a:xfrm>
          <a:prstGeom prst="rect">
            <a:avLst/>
          </a:prstGeom>
        </p:spPr>
        <p:txBody>
          <a:bodyPr vert="horz" lIns="91440" tIns="45720" rIns="91440" bIns="4572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000" b="0" i="0" kern="1200">
                <a:solidFill>
                  <a:srgbClr val="58595B"/>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b="1" dirty="0">
                <a:solidFill>
                  <a:srgbClr val="262626"/>
                </a:solidFill>
              </a:rPr>
              <a:t>Educators &amp; Trainers Guide Fairpreneurs</a:t>
            </a:r>
          </a:p>
        </p:txBody>
      </p:sp>
      <p:sp>
        <p:nvSpPr>
          <p:cNvPr id="30" name="Text Placeholder 23">
            <a:extLst>
              <a:ext uri="{FF2B5EF4-FFF2-40B4-BE49-F238E27FC236}">
                <a16:creationId xmlns:a16="http://schemas.microsoft.com/office/drawing/2014/main" id="{3EDF14A2-9154-1498-89ED-8F0AC20C4183}"/>
              </a:ext>
            </a:extLst>
          </p:cNvPr>
          <p:cNvSpPr txBox="1">
            <a:spLocks/>
          </p:cNvSpPr>
          <p:nvPr/>
        </p:nvSpPr>
        <p:spPr>
          <a:xfrm>
            <a:off x="3168021" y="8654840"/>
            <a:ext cx="1779692" cy="419205"/>
          </a:xfrm>
          <a:prstGeom prst="rect">
            <a:avLst/>
          </a:prstGeom>
        </p:spPr>
        <p:txBody>
          <a:bodyPr>
            <a:noAutofit/>
          </a:bodyPr>
          <a:lstStyle>
            <a:lvl1pPr marL="0" indent="0" algn="l" defTabSz="2072941" rtl="0" eaLnBrk="1" latinLnBrk="0" hangingPunct="1">
              <a:lnSpc>
                <a:spcPct val="100000"/>
              </a:lnSpc>
              <a:spcBef>
                <a:spcPts val="0"/>
              </a:spcBef>
              <a:buFont typeface="Arial" panose="020B0604020202020204" pitchFamily="34" charset="0"/>
              <a:buNone/>
              <a:defRPr sz="1000" b="0" i="0" kern="1200">
                <a:solidFill>
                  <a:srgbClr val="58595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dirty="0">
              <a:solidFill>
                <a:srgbClr val="262626"/>
              </a:solidFill>
            </a:endParaRP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663574-1C31-4849-C589-D4FD35BB3D96}"/>
              </a:ext>
            </a:extLst>
          </p:cNvPr>
          <p:cNvSpPr>
            <a:spLocks noGrp="1"/>
          </p:cNvSpPr>
          <p:nvPr>
            <p:ph type="sldNum" sz="quarter" idx="4"/>
          </p:nvPr>
        </p:nvSpPr>
        <p:spPr/>
        <p:txBody>
          <a:bodyPr/>
          <a:lstStyle/>
          <a:p>
            <a:fld id="{CB2079F2-58AF-ED44-82D7-E04B2F6FD686}" type="slidenum">
              <a:rPr lang="en-US" smtClean="0"/>
              <a:pPr/>
              <a:t>20</a:t>
            </a:fld>
            <a:endParaRPr lang="en-US" dirty="0"/>
          </a:p>
        </p:txBody>
      </p:sp>
      <p:graphicFrame>
        <p:nvGraphicFramePr>
          <p:cNvPr id="3" name="Table 4">
            <a:extLst>
              <a:ext uri="{FF2B5EF4-FFF2-40B4-BE49-F238E27FC236}">
                <a16:creationId xmlns:a16="http://schemas.microsoft.com/office/drawing/2014/main" id="{9FC93247-0FEA-E684-97BA-70C24DF85B43}"/>
              </a:ext>
            </a:extLst>
          </p:cNvPr>
          <p:cNvGraphicFramePr>
            <a:graphicFrameLocks noGrp="1"/>
          </p:cNvGraphicFramePr>
          <p:nvPr>
            <p:extLst>
              <p:ext uri="{D42A27DB-BD31-4B8C-83A1-F6EECF244321}">
                <p14:modId xmlns:p14="http://schemas.microsoft.com/office/powerpoint/2010/main" val="1902752971"/>
              </p:ext>
            </p:extLst>
          </p:nvPr>
        </p:nvGraphicFramePr>
        <p:xfrm>
          <a:off x="343463" y="804700"/>
          <a:ext cx="6872748" cy="9511601"/>
        </p:xfrm>
        <a:graphic>
          <a:graphicData uri="http://schemas.openxmlformats.org/drawingml/2006/table">
            <a:tbl>
              <a:tblPr firstRow="1" bandRow="1">
                <a:tableStyleId>{21E4AEA4-8DFA-4A89-87EB-49C32662AFE0}</a:tableStyleId>
              </a:tblPr>
              <a:tblGrid>
                <a:gridCol w="1852025">
                  <a:extLst>
                    <a:ext uri="{9D8B030D-6E8A-4147-A177-3AD203B41FA5}">
                      <a16:colId xmlns:a16="http://schemas.microsoft.com/office/drawing/2014/main" val="2980202126"/>
                    </a:ext>
                  </a:extLst>
                </a:gridCol>
                <a:gridCol w="5020723">
                  <a:extLst>
                    <a:ext uri="{9D8B030D-6E8A-4147-A177-3AD203B41FA5}">
                      <a16:colId xmlns:a16="http://schemas.microsoft.com/office/drawing/2014/main" val="3496640263"/>
                    </a:ext>
                  </a:extLst>
                </a:gridCol>
              </a:tblGrid>
              <a:tr h="372677">
                <a:tc>
                  <a:txBody>
                    <a:bodyPr/>
                    <a:lstStyle/>
                    <a:p>
                      <a:r>
                        <a:rPr lang="en-IE" sz="1600" dirty="0">
                          <a:solidFill>
                            <a:schemeClr val="bg1"/>
                          </a:solidFill>
                          <a:latin typeface="Calibri" panose="020F0502020204030204" pitchFamily="34" charset="0"/>
                          <a:cs typeface="Calibri" panose="020F0502020204030204" pitchFamily="34" charset="0"/>
                        </a:rPr>
                        <a:t>MODULE 8</a:t>
                      </a:r>
                    </a:p>
                  </a:txBody>
                  <a:tcPr>
                    <a:solidFill>
                      <a:srgbClr val="F36C2F"/>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lang="en-GB" sz="1600" b="1" dirty="0">
                          <a:solidFill>
                            <a:schemeClr val="bg1"/>
                          </a:solidFill>
                          <a:latin typeface="Calibri" panose="020F0502020204030204" pitchFamily="34" charset="0"/>
                          <a:cs typeface="Calibri" panose="020F0502020204030204" pitchFamily="34" charset="0"/>
                        </a:rPr>
                        <a:t>Market Analysis &amp; Digital Marketing for Sustainable Ventures</a:t>
                      </a:r>
                      <a:endParaRPr kumimoji="0" lang="en-IE" sz="16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txBody>
                  <a:tcPr>
                    <a:solidFill>
                      <a:srgbClr val="F36C2F"/>
                    </a:solidFill>
                  </a:tcPr>
                </a:tc>
                <a:extLst>
                  <a:ext uri="{0D108BD9-81ED-4DB2-BD59-A6C34878D82A}">
                    <a16:rowId xmlns:a16="http://schemas.microsoft.com/office/drawing/2014/main" val="3243536706"/>
                  </a:ext>
                </a:extLst>
              </a:tr>
              <a:tr h="1105785">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r>
                        <a:rPr lang="en-GB" sz="1200" dirty="0">
                          <a:latin typeface="Calibri" panose="020F0502020204030204" pitchFamily="34" charset="0"/>
                          <a:cs typeface="Calibri" panose="020F0502020204030204" pitchFamily="34" charset="0"/>
                        </a:rPr>
                        <a:t>This module focuses on how businesses can measure and communicate their social and environmental impact. Learners will explore various frameworks for setting impact metrics, establishing baselines, and engaging with stakeholders. The module also covers strategies for adopting continuous improvement and communicating sustainability goals effectively.</a:t>
                      </a:r>
                      <a:endParaRPr lang="en-IE"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81801450"/>
                  </a:ext>
                </a:extLst>
              </a:tr>
              <a:tr h="6509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algn="just">
                        <a:lnSpc>
                          <a:spcPct val="107000"/>
                        </a:lnSpc>
                        <a:spcAft>
                          <a:spcPts val="800"/>
                        </a:spcAft>
                      </a:pPr>
                      <a:r>
                        <a:rPr lang="en-GB" sz="1200" kern="1200" dirty="0">
                          <a:solidFill>
                            <a:schemeClr val="dk1"/>
                          </a:solidFill>
                          <a:latin typeface="Calibri" panose="020F0502020204030204" pitchFamily="34" charset="0"/>
                          <a:ea typeface="+mn-ea"/>
                          <a:cs typeface="Calibri" panose="020F0502020204030204" pitchFamily="34" charset="0"/>
                        </a:rPr>
                        <a:t>To equip learners with the tools to measure their business’s impact on society and the environment and to communicate these results effectively to stakeholders.</a:t>
                      </a:r>
                      <a:endParaRPr lang="en-IE" sz="1200" kern="1200" dirty="0">
                        <a:solidFill>
                          <a:schemeClr val="dk1"/>
                        </a:solidFill>
                        <a:latin typeface="Calibri" panose="020F0502020204030204" pitchFamily="34" charset="0"/>
                        <a:ea typeface="+mn-ea"/>
                        <a:cs typeface="Calibri" panose="020F0502020204030204" pitchFamily="34" charset="0"/>
                      </a:endParaRPr>
                    </a:p>
                  </a:txBody>
                  <a:tcPr marL="68580" marR="68580" marT="0" marB="0">
                    <a:solidFill>
                      <a:srgbClr val="2094D2">
                        <a:alpha val="50196"/>
                      </a:srgbClr>
                    </a:solidFill>
                  </a:tcPr>
                </a:tc>
                <a:extLst>
                  <a:ext uri="{0D108BD9-81ED-4DB2-BD59-A6C34878D82A}">
                    <a16:rowId xmlns:a16="http://schemas.microsoft.com/office/drawing/2014/main" val="2433313708"/>
                  </a:ext>
                </a:extLst>
              </a:tr>
              <a:tr h="1105785">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just">
                        <a:buClr>
                          <a:srgbClr val="86D3E2"/>
                        </a:buClr>
                        <a:buFont typeface="Wingdings" panose="05000000000000000000" pitchFamily="2" charset="2"/>
                        <a:buNone/>
                      </a:pPr>
                      <a:r>
                        <a:rPr lang="en-GB" sz="1200" dirty="0">
                          <a:latin typeface="Calibri" panose="020F0502020204030204" pitchFamily="34" charset="0"/>
                          <a:cs typeface="Calibri" panose="020F0502020204030204" pitchFamily="34" charset="0"/>
                        </a:rPr>
                        <a:t>This module explores impact metrics, frameworks for measuring impact, setting baselines and targets, and engaging with stakeholders through effective communication. It also discusses the importance of continuous improvement and adaptability in sustainable ventures.</a:t>
                      </a:r>
                      <a:endParaRPr lang="en-US" sz="1200" dirty="0">
                        <a:latin typeface="Calibri" panose="020F0502020204030204" pitchFamily="34" charset="0"/>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376724937"/>
                  </a:ext>
                </a:extLst>
              </a:tr>
              <a:tr h="1137473">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Table of contents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Defining Impact Metrics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Setting Baselines and Targets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Using Frameworks and Standards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Communicating and Engaging with your stakeholders</a:t>
                      </a:r>
                    </a:p>
                    <a:p>
                      <a:pPr marL="285750" indent="-285750">
                        <a:buClr>
                          <a:srgbClr val="6FC0CA"/>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Adopting continuous improvement and adaptability</a:t>
                      </a:r>
                    </a:p>
                  </a:txBody>
                  <a:tcPr>
                    <a:solidFill>
                      <a:srgbClr val="2094D2">
                        <a:alpha val="50196"/>
                      </a:srgbClr>
                    </a:solidFill>
                  </a:tcPr>
                </a:tc>
                <a:extLst>
                  <a:ext uri="{0D108BD9-81ED-4DB2-BD59-A6C34878D82A}">
                    <a16:rowId xmlns:a16="http://schemas.microsoft.com/office/drawing/2014/main" val="1616137772"/>
                  </a:ext>
                </a:extLst>
              </a:tr>
              <a:tr h="703681">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Case studies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171450" indent="-171450">
                        <a:buFont typeface="Arial" panose="020B0604020202020204" pitchFamily="34" charset="0"/>
                        <a:buChar char="•"/>
                      </a:pPr>
                      <a:r>
                        <a:rPr lang="en-IE" sz="1200" dirty="0">
                          <a:latin typeface="Calibri" panose="020F0502020204030204" pitchFamily="34" charset="0"/>
                          <a:cs typeface="Calibri" panose="020F0502020204030204" pitchFamily="34" charset="0"/>
                        </a:rPr>
                        <a:t>Slide 13 &amp; 14</a:t>
                      </a:r>
                      <a:r>
                        <a:rPr lang="en-IE" sz="1200" baseline="0" dirty="0">
                          <a:latin typeface="Calibri" panose="020F0502020204030204" pitchFamily="34" charset="0"/>
                          <a:cs typeface="Calibri" panose="020F0502020204030204" pitchFamily="34" charset="0"/>
                        </a:rPr>
                        <a:t> – </a:t>
                      </a:r>
                      <a:r>
                        <a:rPr lang="en-GB" sz="1200" b="1" kern="100" dirty="0">
                          <a:solidFill>
                            <a:srgbClr val="F36C2F"/>
                          </a:solidFill>
                          <a:effectLst/>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Blue Lobster</a:t>
                      </a:r>
                      <a:r>
                        <a:rPr lang="en-GB" sz="1200" b="1" kern="100" dirty="0">
                          <a:solidFill>
                            <a:srgbClr val="F36C2F"/>
                          </a:solidFill>
                          <a:effectLst/>
                          <a:latin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r>
                        <a:rPr lang="en-IE" sz="1200" kern="1200" baseline="0" dirty="0">
                          <a:solidFill>
                            <a:schemeClr val="dk1"/>
                          </a:solidFill>
                          <a:latin typeface="Calibri" panose="020F0502020204030204" pitchFamily="34" charset="0"/>
                          <a:ea typeface="+mn-ea"/>
                          <a:cs typeface="Calibri" panose="020F0502020204030204" pitchFamily="34" charset="0"/>
                        </a:rPr>
                        <a:t>Slide 54 &amp; 55</a:t>
                      </a:r>
                      <a:r>
                        <a:rPr lang="en-IE" sz="1200" b="1" kern="100" baseline="0" dirty="0">
                          <a:solidFill>
                            <a:srgbClr val="F36C2F"/>
                          </a:solidFill>
                          <a:effectLst/>
                          <a:latin typeface="Calibri" panose="020F0502020204030204" pitchFamily="34" charset="0"/>
                          <a:cs typeface="Times New Roman" panose="02020603050405020304" pitchFamily="18" charset="0"/>
                        </a:rPr>
                        <a:t>- </a:t>
                      </a:r>
                      <a:r>
                        <a:rPr lang="en-GB" sz="1200" b="1" kern="100" dirty="0">
                          <a:solidFill>
                            <a:srgbClr val="F36C2F"/>
                          </a:solidFill>
                          <a:effectLst/>
                          <a:latin typeface="Calibri" panose="020F0502020204030204" pitchFamily="34"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Ecophysis Bee &amp; Nature Centre </a:t>
                      </a:r>
                      <a:endParaRPr lang="en-IE" sz="1200" b="1" kern="100" dirty="0">
                        <a:solidFill>
                          <a:srgbClr val="F36C2F"/>
                        </a:solidFill>
                        <a:effectLst/>
                        <a:latin typeface="Calibri" panose="020F0502020204030204" pitchFamily="34" charset="0"/>
                        <a:ea typeface="+mn-ea"/>
                        <a:cs typeface="Times New Roman" panose="02020603050405020304" pitchFamily="18" charset="0"/>
                      </a:endParaRPr>
                    </a:p>
                  </a:txBody>
                  <a:tcPr>
                    <a:solidFill>
                      <a:srgbClr val="2094D2">
                        <a:alpha val="50196"/>
                      </a:srgbClr>
                    </a:solidFill>
                  </a:tcPr>
                </a:tc>
                <a:extLst>
                  <a:ext uri="{0D108BD9-81ED-4DB2-BD59-A6C34878D82A}">
                    <a16:rowId xmlns:a16="http://schemas.microsoft.com/office/drawing/2014/main" val="2484982787"/>
                  </a:ext>
                </a:extLst>
              </a:tr>
              <a:tr h="1055522">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Practical Exercises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15 – Developing Customised Impact Metrics for energy Startup</a:t>
                      </a:r>
                    </a:p>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24 – Baseline Development Exercise</a:t>
                      </a:r>
                    </a:p>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25 – Target Setting Exercise</a:t>
                      </a:r>
                    </a:p>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33 – Framework Application Exercise</a:t>
                      </a:r>
                    </a:p>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40 – Identifying Key Stakeholders Exercise</a:t>
                      </a:r>
                    </a:p>
                    <a:p>
                      <a:pPr marL="0" indent="0" algn="l" defTabSz="755934" rtl="0" eaLnBrk="1" latinLnBrk="0" hangingPunct="1">
                        <a:buClr>
                          <a:srgbClr val="6FC0CA"/>
                        </a:buClr>
                        <a:buFont typeface="Wingdings" panose="05000000000000000000" pitchFamily="2" charset="2"/>
                        <a:buNone/>
                      </a:pPr>
                      <a:r>
                        <a:rPr lang="en-IE" sz="1200" b="1" kern="1200" dirty="0">
                          <a:solidFill>
                            <a:schemeClr val="dk1"/>
                          </a:solidFill>
                          <a:latin typeface="Calibri" panose="020F0502020204030204" pitchFamily="34" charset="0"/>
                          <a:ea typeface="+mn-ea"/>
                          <a:cs typeface="Calibri" panose="020F0502020204030204" pitchFamily="34" charset="0"/>
                        </a:rPr>
                        <a:t>Slide 56 – Sustainability Performance Assessment Exercise</a:t>
                      </a:r>
                    </a:p>
                    <a:p>
                      <a:pPr marL="0" indent="0" algn="l" defTabSz="755934" rtl="0" eaLnBrk="1" latinLnBrk="0" hangingPunct="1">
                        <a:buClr>
                          <a:srgbClr val="6FC0CA"/>
                        </a:buClr>
                        <a:buFont typeface="Wingdings" panose="05000000000000000000" pitchFamily="2" charset="2"/>
                        <a:buNone/>
                      </a:pPr>
                      <a:endParaRPr lang="en-IE" sz="1200" b="0" i="0"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4138694532"/>
                  </a:ext>
                </a:extLst>
              </a:tr>
              <a:tr h="2761174">
                <a:tc>
                  <a:txBody>
                    <a:bodyPr/>
                    <a:lstStyle/>
                    <a:p>
                      <a:pPr>
                        <a:lnSpc>
                          <a:spcPct val="107000"/>
                        </a:lnSpc>
                        <a:spcAft>
                          <a:spcPts val="800"/>
                        </a:spcAft>
                      </a:pPr>
                      <a:r>
                        <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Extra Resources</a:t>
                      </a:r>
                    </a:p>
                  </a:txBody>
                  <a:tcPr marL="68580" marR="68580" marT="0" marB="0">
                    <a:solidFill>
                      <a:srgbClr val="2094D2">
                        <a:alpha val="50196"/>
                      </a:srgbClr>
                    </a:solidFill>
                  </a:tcPr>
                </a:tc>
                <a:tc>
                  <a:txBody>
                    <a:bodyPr/>
                    <a:lstStyle/>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18 – Impact Reporting &amp; Investment Standards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18 – The Basics of Impact Measurement</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18 – What is Impact Measurement?</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27 – The Ultimate Guide to Sustainability goals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27 – Your guide to Sustainability Reporting Frameworks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27 – Science Based Targets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35 – Sustainability Reporting Frameworks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35 – Navigating the IFRS Sustainability Standards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43 – Stakeholder Communication</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43- Why Effective Stakeholder Engagement matters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43 – Building Trust between companies and people</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59 – The Business Sustainability Scorecard</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59 – Example of Sustainability Balance Scorecard with KPIs</a:t>
                      </a:r>
                    </a:p>
                    <a:p>
                      <a:pPr marL="0" indent="0" algn="l" defTabSz="755934" rtl="0" eaLnBrk="1" latinLnBrk="0" hangingPunct="1">
                        <a:buClr>
                          <a:srgbClr val="6FC0CA"/>
                        </a:buClr>
                        <a:buFont typeface="Wingdings" panose="05000000000000000000" pitchFamily="2" charset="2"/>
                        <a:buNone/>
                      </a:pPr>
                      <a:r>
                        <a:rPr lang="en-IE" sz="1200" b="0" i="0" kern="1200" dirty="0">
                          <a:solidFill>
                            <a:schemeClr val="dk1"/>
                          </a:solidFill>
                          <a:latin typeface="Calibri" panose="020F0502020204030204" pitchFamily="34" charset="0"/>
                          <a:ea typeface="+mn-ea"/>
                          <a:cs typeface="Calibri" panose="020F0502020204030204" pitchFamily="34" charset="0"/>
                        </a:rPr>
                        <a:t>Slide 59 – Social Impact Assessment Guide</a:t>
                      </a:r>
                    </a:p>
                    <a:p>
                      <a:pPr marL="0" indent="0" algn="l" defTabSz="755934" rtl="0" eaLnBrk="1" latinLnBrk="0" hangingPunct="1">
                        <a:buClr>
                          <a:srgbClr val="6FC0CA"/>
                        </a:buClr>
                        <a:buFont typeface="Wingdings" panose="05000000000000000000" pitchFamily="2" charset="2"/>
                        <a:buNone/>
                      </a:pPr>
                      <a:endParaRPr lang="en-IE" sz="1200" b="0" i="0" kern="1200" dirty="0">
                        <a:solidFill>
                          <a:schemeClr val="dk1"/>
                        </a:solidFill>
                        <a:latin typeface="Calibri" panose="020F0502020204030204" pitchFamily="34" charset="0"/>
                        <a:ea typeface="+mn-ea"/>
                        <a:cs typeface="Calibri" panose="020F0502020204030204" pitchFamily="34" charset="0"/>
                      </a:endParaRPr>
                    </a:p>
                  </a:txBody>
                  <a:tcPr>
                    <a:solidFill>
                      <a:srgbClr val="2094D2">
                        <a:alpha val="50196"/>
                      </a:srgbClr>
                    </a:solidFill>
                  </a:tcPr>
                </a:tc>
                <a:extLst>
                  <a:ext uri="{0D108BD9-81ED-4DB2-BD59-A6C34878D82A}">
                    <a16:rowId xmlns:a16="http://schemas.microsoft.com/office/drawing/2014/main" val="3656157708"/>
                  </a:ext>
                </a:extLst>
              </a:tr>
            </a:tbl>
          </a:graphicData>
        </a:graphic>
      </p:graphicFrame>
    </p:spTree>
    <p:extLst>
      <p:ext uri="{BB962C8B-B14F-4D97-AF65-F5344CB8AC3E}">
        <p14:creationId xmlns:p14="http://schemas.microsoft.com/office/powerpoint/2010/main" val="2012968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6D3EBE6-DE2F-E4B9-7BC9-EA749694D69E}"/>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t="5639" b="5639"/>
          <a:stretch>
            <a:fillRect/>
          </a:stretch>
        </p:blipFill>
        <p:spPr/>
      </p:pic>
      <p:pic>
        <p:nvPicPr>
          <p:cNvPr id="12" name="Picture Placeholder 11">
            <a:extLst>
              <a:ext uri="{FF2B5EF4-FFF2-40B4-BE49-F238E27FC236}">
                <a16:creationId xmlns:a16="http://schemas.microsoft.com/office/drawing/2014/main" id="{EB0A8000-9163-9561-B7C0-6475E4CFD7A7}"/>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t="5580" b="5580"/>
          <a:stretch>
            <a:fillRect/>
          </a:stretch>
        </p:blipFill>
        <p:spPr/>
      </p:pic>
      <p:pic>
        <p:nvPicPr>
          <p:cNvPr id="6" name="Picture Placeholder 5">
            <a:extLst>
              <a:ext uri="{FF2B5EF4-FFF2-40B4-BE49-F238E27FC236}">
                <a16:creationId xmlns:a16="http://schemas.microsoft.com/office/drawing/2014/main" id="{32F3378E-3483-75DE-6E28-787BC486E40F}"/>
              </a:ext>
            </a:extLst>
          </p:cNvPr>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t="6789" b="6789"/>
          <a:stretch>
            <a:fillRect/>
          </a:stretch>
        </p:blipFill>
        <p:spPr/>
      </p:pic>
      <p:sp>
        <p:nvSpPr>
          <p:cNvPr id="7" name="Text Placeholder 6">
            <a:extLst>
              <a:ext uri="{FF2B5EF4-FFF2-40B4-BE49-F238E27FC236}">
                <a16:creationId xmlns:a16="http://schemas.microsoft.com/office/drawing/2014/main" id="{5B5EF38A-D15A-0D8E-8022-F22F3A8DB45A}"/>
              </a:ext>
            </a:extLst>
          </p:cNvPr>
          <p:cNvSpPr>
            <a:spLocks noGrp="1"/>
          </p:cNvSpPr>
          <p:nvPr>
            <p:ph type="body" sz="quarter" idx="48"/>
          </p:nvPr>
        </p:nvSpPr>
        <p:spPr>
          <a:xfrm>
            <a:off x="484248" y="4712362"/>
            <a:ext cx="6591178" cy="3821452"/>
          </a:xfrm>
        </p:spPr>
        <p:txBody>
          <a:bodyPr/>
          <a:lstStyle/>
          <a:p>
            <a:pPr algn="just"/>
            <a:r>
              <a:rPr lang="en-GB" sz="1600" b="1" dirty="0"/>
              <a:t>Useful Links</a:t>
            </a:r>
          </a:p>
          <a:p>
            <a:pPr algn="just"/>
            <a:r>
              <a:rPr lang="en-GB" sz="1600" b="1" dirty="0"/>
              <a:t>To deepen the learning experience, please utilise our other resources</a:t>
            </a:r>
          </a:p>
        </p:txBody>
      </p:sp>
      <p:sp>
        <p:nvSpPr>
          <p:cNvPr id="8" name="Slide Number Placeholder 7">
            <a:extLst>
              <a:ext uri="{FF2B5EF4-FFF2-40B4-BE49-F238E27FC236}">
                <a16:creationId xmlns:a16="http://schemas.microsoft.com/office/drawing/2014/main" id="{ED724709-49E1-8FCF-9DF0-F513FD2E891D}"/>
              </a:ext>
            </a:extLst>
          </p:cNvPr>
          <p:cNvSpPr>
            <a:spLocks noGrp="1"/>
          </p:cNvSpPr>
          <p:nvPr>
            <p:ph type="sldNum" sz="quarter" idx="4"/>
          </p:nvPr>
        </p:nvSpPr>
        <p:spPr/>
        <p:txBody>
          <a:bodyPr/>
          <a:lstStyle/>
          <a:p>
            <a:fld id="{CB2079F2-58AF-ED44-82D7-E04B2F6FD686}" type="slidenum">
              <a:rPr lang="en-US" smtClean="0"/>
              <a:pPr/>
              <a:t>21</a:t>
            </a:fld>
            <a:endParaRPr lang="en-US" dirty="0"/>
          </a:p>
        </p:txBody>
      </p:sp>
      <p:graphicFrame>
        <p:nvGraphicFramePr>
          <p:cNvPr id="13" name="Table 7">
            <a:extLst>
              <a:ext uri="{FF2B5EF4-FFF2-40B4-BE49-F238E27FC236}">
                <a16:creationId xmlns:a16="http://schemas.microsoft.com/office/drawing/2014/main" id="{1F4C6A77-CCCF-2B17-F1B8-20B491929768}"/>
              </a:ext>
            </a:extLst>
          </p:cNvPr>
          <p:cNvGraphicFramePr>
            <a:graphicFrameLocks noGrp="1"/>
          </p:cNvGraphicFramePr>
          <p:nvPr>
            <p:extLst>
              <p:ext uri="{D42A27DB-BD31-4B8C-83A1-F6EECF244321}">
                <p14:modId xmlns:p14="http://schemas.microsoft.com/office/powerpoint/2010/main" val="1241816245"/>
              </p:ext>
            </p:extLst>
          </p:nvPr>
        </p:nvGraphicFramePr>
        <p:xfrm>
          <a:off x="434503" y="5549900"/>
          <a:ext cx="6640923" cy="3490268"/>
        </p:xfrm>
        <a:graphic>
          <a:graphicData uri="http://schemas.openxmlformats.org/drawingml/2006/table">
            <a:tbl>
              <a:tblPr firstRow="1" bandRow="1">
                <a:tableStyleId>{5C22544A-7EE6-4342-B048-85BDC9FD1C3A}</a:tableStyleId>
              </a:tblPr>
              <a:tblGrid>
                <a:gridCol w="1509409">
                  <a:extLst>
                    <a:ext uri="{9D8B030D-6E8A-4147-A177-3AD203B41FA5}">
                      <a16:colId xmlns:a16="http://schemas.microsoft.com/office/drawing/2014/main" val="3903941124"/>
                    </a:ext>
                  </a:extLst>
                </a:gridCol>
                <a:gridCol w="5131514">
                  <a:extLst>
                    <a:ext uri="{9D8B030D-6E8A-4147-A177-3AD203B41FA5}">
                      <a16:colId xmlns:a16="http://schemas.microsoft.com/office/drawing/2014/main" val="2417487657"/>
                    </a:ext>
                  </a:extLst>
                </a:gridCol>
              </a:tblGrid>
              <a:tr h="876454">
                <a:tc>
                  <a:txBody>
                    <a:bodyPr/>
                    <a:lstStyle/>
                    <a:p>
                      <a:pPr algn="ctr"/>
                      <a:r>
                        <a:rPr lang="en-IE" sz="1600" dirty="0">
                          <a:solidFill>
                            <a:schemeClr val="bg1"/>
                          </a:solidFill>
                          <a:latin typeface="Calibri" panose="020F0502020204030204" pitchFamily="34" charset="0"/>
                          <a:cs typeface="Calibri" panose="020F0502020204030204" pitchFamily="34" charset="0"/>
                        </a:rPr>
                        <a:t>Destination</a:t>
                      </a:r>
                    </a:p>
                  </a:txBody>
                  <a:tcPr anchor="ctr">
                    <a:solidFill>
                      <a:srgbClr val="354F92"/>
                    </a:solidFill>
                  </a:tcPr>
                </a:tc>
                <a:tc>
                  <a:txBody>
                    <a:bodyPr/>
                    <a:lstStyle/>
                    <a:p>
                      <a:pPr algn="ctr"/>
                      <a:r>
                        <a:rPr lang="en-IE" sz="1600" dirty="0">
                          <a:solidFill>
                            <a:schemeClr val="bg1"/>
                          </a:solidFill>
                          <a:latin typeface="Calibri" panose="020F0502020204030204" pitchFamily="34" charset="0"/>
                          <a:cs typeface="Calibri" panose="020F0502020204030204" pitchFamily="34" charset="0"/>
                        </a:rPr>
                        <a:t>Links</a:t>
                      </a:r>
                    </a:p>
                  </a:txBody>
                  <a:tcPr anchor="ctr">
                    <a:solidFill>
                      <a:srgbClr val="354F92"/>
                    </a:solidFill>
                  </a:tcPr>
                </a:tc>
                <a:extLst>
                  <a:ext uri="{0D108BD9-81ED-4DB2-BD59-A6C34878D82A}">
                    <a16:rowId xmlns:a16="http://schemas.microsoft.com/office/drawing/2014/main" val="2338061450"/>
                  </a:ext>
                </a:extLst>
              </a:tr>
              <a:tr h="419100">
                <a:tc>
                  <a:txBody>
                    <a:bodyPr/>
                    <a:lstStyle/>
                    <a:p>
                      <a:pPr algn="ctr"/>
                      <a:r>
                        <a:rPr lang="en-IE" sz="1600" b="1" dirty="0">
                          <a:latin typeface="Calibri" panose="020F0502020204030204" pitchFamily="34" charset="0"/>
                          <a:cs typeface="Calibri" panose="020F0502020204030204" pitchFamily="34" charset="0"/>
                        </a:rPr>
                        <a:t>Project Website</a:t>
                      </a:r>
                    </a:p>
                  </a:txBody>
                  <a:tcPr anchor="ctr">
                    <a:solidFill>
                      <a:srgbClr val="2094D2">
                        <a:alpha val="40000"/>
                      </a:srgbClr>
                    </a:solidFill>
                  </a:tcPr>
                </a:tc>
                <a:tc>
                  <a:txBody>
                    <a:bodyPr/>
                    <a:lstStyle/>
                    <a:p>
                      <a:pPr algn="ctr"/>
                      <a:r>
                        <a:rPr lang="en-IE" sz="2000" b="1" dirty="0">
                          <a:latin typeface="Calibri" panose="020F0502020204030204" pitchFamily="34" charset="0"/>
                          <a:cs typeface="Calibri" panose="020F0502020204030204" pitchFamily="34" charset="0"/>
                          <a:hlinkClick r:id="rId5"/>
                        </a:rPr>
                        <a:t>https://fairpreneurs.eu/</a:t>
                      </a:r>
                      <a:endParaRPr lang="en-IE" sz="2000" b="1" dirty="0">
                        <a:latin typeface="Calibri" panose="020F0502020204030204" pitchFamily="34" charset="0"/>
                        <a:cs typeface="Calibri" panose="020F0502020204030204" pitchFamily="34" charset="0"/>
                      </a:endParaRPr>
                    </a:p>
                  </a:txBody>
                  <a:tcPr anchor="ctr">
                    <a:solidFill>
                      <a:srgbClr val="2094D2">
                        <a:alpha val="40000"/>
                      </a:srgbClr>
                    </a:solidFill>
                  </a:tcPr>
                </a:tc>
                <a:extLst>
                  <a:ext uri="{0D108BD9-81ED-4DB2-BD59-A6C34878D82A}">
                    <a16:rowId xmlns:a16="http://schemas.microsoft.com/office/drawing/2014/main" val="3637798547"/>
                  </a:ext>
                </a:extLst>
              </a:tr>
              <a:tr h="876454">
                <a:tc>
                  <a:txBody>
                    <a:bodyPr/>
                    <a:lstStyle/>
                    <a:p>
                      <a:pPr algn="ctr"/>
                      <a:r>
                        <a:rPr lang="en-IE" sz="1600" b="1" dirty="0">
                          <a:latin typeface="Calibri" panose="020F0502020204030204" pitchFamily="34" charset="0"/>
                          <a:cs typeface="Calibri" panose="020F0502020204030204" pitchFamily="34" charset="0"/>
                        </a:rPr>
                        <a:t>Project LinkedIn</a:t>
                      </a:r>
                    </a:p>
                  </a:txBody>
                  <a:tcPr anchor="ctr">
                    <a:solidFill>
                      <a:srgbClr val="2094D2">
                        <a:alpha val="40000"/>
                      </a:srgbClr>
                    </a:solidFill>
                  </a:tcPr>
                </a:tc>
                <a:tc>
                  <a:txBody>
                    <a:bodyPr/>
                    <a:lstStyle/>
                    <a:p>
                      <a:pPr algn="ctr"/>
                      <a:r>
                        <a:rPr lang="en-IE" sz="1800" b="1" dirty="0">
                          <a:latin typeface="Calibri" panose="020F0502020204030204" pitchFamily="34" charset="0"/>
                          <a:cs typeface="Calibri" panose="020F0502020204030204" pitchFamily="34" charset="0"/>
                          <a:hlinkClick r:id="rId6"/>
                        </a:rPr>
                        <a:t>https://www.linkedin.com/company/fairpreneurs-erasmus-plus-project/posts/?feedView=all</a:t>
                      </a:r>
                      <a:endParaRPr lang="en-IE" sz="1800" b="1" dirty="0">
                        <a:latin typeface="Calibri" panose="020F0502020204030204" pitchFamily="34" charset="0"/>
                        <a:cs typeface="Calibri" panose="020F0502020204030204" pitchFamily="34" charset="0"/>
                      </a:endParaRPr>
                    </a:p>
                  </a:txBody>
                  <a:tcPr anchor="ctr">
                    <a:solidFill>
                      <a:srgbClr val="2094D2">
                        <a:alpha val="40000"/>
                      </a:srgbClr>
                    </a:solidFill>
                  </a:tcPr>
                </a:tc>
                <a:extLst>
                  <a:ext uri="{0D108BD9-81ED-4DB2-BD59-A6C34878D82A}">
                    <a16:rowId xmlns:a16="http://schemas.microsoft.com/office/drawing/2014/main" val="1919567722"/>
                  </a:ext>
                </a:extLst>
              </a:tr>
              <a:tr h="438227">
                <a:tc>
                  <a:txBody>
                    <a:bodyPr/>
                    <a:lstStyle/>
                    <a:p>
                      <a:pPr algn="ctr"/>
                      <a:r>
                        <a:rPr lang="en-IE" sz="1600" b="1" dirty="0">
                          <a:latin typeface="Calibri" panose="020F0502020204030204" pitchFamily="34" charset="0"/>
                          <a:cs typeface="Calibri" panose="020F0502020204030204" pitchFamily="34" charset="0"/>
                        </a:rPr>
                        <a:t>Project </a:t>
                      </a:r>
                      <a:br>
                        <a:rPr lang="en-IE" sz="1600" b="1" dirty="0">
                          <a:latin typeface="Calibri" panose="020F0502020204030204" pitchFamily="34" charset="0"/>
                          <a:cs typeface="Calibri" panose="020F0502020204030204" pitchFamily="34" charset="0"/>
                        </a:rPr>
                      </a:br>
                      <a:r>
                        <a:rPr lang="en-IE" sz="1600" b="1" dirty="0">
                          <a:latin typeface="Calibri" panose="020F0502020204030204" pitchFamily="34" charset="0"/>
                          <a:cs typeface="Calibri" panose="020F0502020204030204" pitchFamily="34" charset="0"/>
                        </a:rPr>
                        <a:t>Twitter/X</a:t>
                      </a:r>
                    </a:p>
                  </a:txBody>
                  <a:tcPr anchor="ctr">
                    <a:solidFill>
                      <a:srgbClr val="2094D2">
                        <a:alpha val="40000"/>
                      </a:srgbClr>
                    </a:solidFill>
                  </a:tcPr>
                </a:tc>
                <a:tc>
                  <a:txBody>
                    <a:bodyPr/>
                    <a:lstStyle/>
                    <a:p>
                      <a:pPr algn="ctr"/>
                      <a:r>
                        <a:rPr lang="en-IE" sz="2000" b="1">
                          <a:latin typeface="Calibri" panose="020F0502020204030204" pitchFamily="34" charset="0"/>
                          <a:cs typeface="Calibri" panose="020F0502020204030204" pitchFamily="34" charset="0"/>
                          <a:hlinkClick r:id="rId7"/>
                        </a:rPr>
                        <a:t>https://x.com/fairpreneurs</a:t>
                      </a:r>
                      <a:endParaRPr lang="en-IE" sz="2000" b="1">
                        <a:latin typeface="Calibri" panose="020F0502020204030204" pitchFamily="34" charset="0"/>
                        <a:cs typeface="Calibri" panose="020F0502020204030204" pitchFamily="34" charset="0"/>
                      </a:endParaRPr>
                    </a:p>
                  </a:txBody>
                  <a:tcPr anchor="ctr">
                    <a:solidFill>
                      <a:srgbClr val="2094D2">
                        <a:alpha val="40000"/>
                      </a:srgbClr>
                    </a:solidFill>
                  </a:tcPr>
                </a:tc>
                <a:extLst>
                  <a:ext uri="{0D108BD9-81ED-4DB2-BD59-A6C34878D82A}">
                    <a16:rowId xmlns:a16="http://schemas.microsoft.com/office/drawing/2014/main" val="1544839967"/>
                  </a:ext>
                </a:extLst>
              </a:tr>
              <a:tr h="438227">
                <a:tc>
                  <a:txBody>
                    <a:bodyPr/>
                    <a:lstStyle/>
                    <a:p>
                      <a:pPr algn="ctr"/>
                      <a:r>
                        <a:rPr lang="en-IE" sz="1600" b="1" dirty="0">
                          <a:latin typeface="Calibri" panose="020F0502020204030204" pitchFamily="34" charset="0"/>
                          <a:cs typeface="Calibri" panose="020F0502020204030204" pitchFamily="34" charset="0"/>
                        </a:rPr>
                        <a:t>Project Facebook</a:t>
                      </a:r>
                    </a:p>
                  </a:txBody>
                  <a:tcPr anchor="ctr">
                    <a:solidFill>
                      <a:srgbClr val="2094D2">
                        <a:alpha val="40000"/>
                      </a:srgbClr>
                    </a:solidFill>
                  </a:tcPr>
                </a:tc>
                <a:tc>
                  <a:txBody>
                    <a:bodyPr/>
                    <a:lstStyle/>
                    <a:p>
                      <a:pPr algn="ctr"/>
                      <a:r>
                        <a:rPr lang="en-IE" sz="1800" b="1" dirty="0">
                          <a:latin typeface="Calibri" panose="020F0502020204030204" pitchFamily="34" charset="0"/>
                          <a:cs typeface="Calibri" panose="020F0502020204030204" pitchFamily="34" charset="0"/>
                          <a:hlinkClick r:id="rId8"/>
                        </a:rPr>
                        <a:t>https://www.facebook.com/Fairpreneurs/?_rdr</a:t>
                      </a:r>
                      <a:endParaRPr lang="en-IE" sz="1800" b="1" dirty="0">
                        <a:latin typeface="Calibri" panose="020F0502020204030204" pitchFamily="34" charset="0"/>
                        <a:cs typeface="Calibri" panose="020F0502020204030204" pitchFamily="34" charset="0"/>
                      </a:endParaRPr>
                    </a:p>
                  </a:txBody>
                  <a:tcPr anchor="ctr">
                    <a:solidFill>
                      <a:srgbClr val="2094D2">
                        <a:alpha val="40000"/>
                      </a:srgbClr>
                    </a:solidFill>
                  </a:tcPr>
                </a:tc>
                <a:extLst>
                  <a:ext uri="{0D108BD9-81ED-4DB2-BD59-A6C34878D82A}">
                    <a16:rowId xmlns:a16="http://schemas.microsoft.com/office/drawing/2014/main" val="152098313"/>
                  </a:ext>
                </a:extLst>
              </a:tr>
            </a:tbl>
          </a:graphicData>
        </a:graphic>
      </p:graphicFrame>
    </p:spTree>
    <p:extLst>
      <p:ext uri="{BB962C8B-B14F-4D97-AF65-F5344CB8AC3E}">
        <p14:creationId xmlns:p14="http://schemas.microsoft.com/office/powerpoint/2010/main" val="2976802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CF867EF2-DE68-EF49-905B-2FFF0662F383}"/>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22</a:t>
            </a:fld>
            <a:endParaRPr lang="en-US" dirty="0"/>
          </a:p>
        </p:txBody>
      </p:sp>
      <p:sp>
        <p:nvSpPr>
          <p:cNvPr id="4" name="Text Placeholder 5">
            <a:extLst>
              <a:ext uri="{FF2B5EF4-FFF2-40B4-BE49-F238E27FC236}">
                <a16:creationId xmlns:a16="http://schemas.microsoft.com/office/drawing/2014/main" id="{A48CF526-7C2F-024E-A733-A1C8E41B615E}"/>
              </a:ext>
            </a:extLst>
          </p:cNvPr>
          <p:cNvSpPr txBox="1">
            <a:spLocks/>
          </p:cNvSpPr>
          <p:nvPr/>
        </p:nvSpPr>
        <p:spPr>
          <a:xfrm>
            <a:off x="269887" y="4918544"/>
            <a:ext cx="6952724"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sz="1100" b="0" dirty="0">
              <a:solidFill>
                <a:srgbClr val="404040"/>
              </a:solidFill>
            </a:endParaRPr>
          </a:p>
          <a:p>
            <a:pPr>
              <a:lnSpc>
                <a:spcPct val="100000"/>
              </a:lnSpc>
            </a:pPr>
            <a:r>
              <a:rPr lang="en-GB" sz="1000" dirty="0">
                <a:solidFill>
                  <a:srgbClr val="354F92"/>
                </a:solidFill>
              </a:rPr>
              <a:t>Week 1: Module 1 - Sustainable Business Fundamentals </a:t>
            </a:r>
            <a:br>
              <a:rPr lang="en-GB" sz="1000" dirty="0">
                <a:solidFill>
                  <a:srgbClr val="354F92"/>
                </a:solidFill>
              </a:rPr>
            </a:br>
            <a:r>
              <a:rPr lang="en-GB" sz="1000" dirty="0">
                <a:solidFill>
                  <a:srgbClr val="11496E"/>
                </a:solidFill>
                <a:ea typeface="Open Sans" panose="020B0606030504020204" pitchFamily="34" charset="0"/>
              </a:rPr>
              <a:t>Session 1: </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1.1: </a:t>
            </a:r>
            <a:r>
              <a:rPr lang="en-GB" sz="1000" b="0" dirty="0">
                <a:solidFill>
                  <a:srgbClr val="11496E"/>
                </a:solidFill>
                <a:ea typeface="Open Sans" panose="020B0606030504020204" pitchFamily="34" charset="0"/>
              </a:rPr>
              <a:t>Triple Bottom Line: Understand the balance between profit, people, and the planet in business decision-making.</a:t>
            </a:r>
            <a:br>
              <a:rPr lang="en-GB" sz="1000" b="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1.2: </a:t>
            </a:r>
            <a:r>
              <a:rPr lang="en-GB" sz="1000" b="0" dirty="0">
                <a:solidFill>
                  <a:srgbClr val="11496E"/>
                </a:solidFill>
                <a:ea typeface="Open Sans" panose="020B0606030504020204" pitchFamily="34" charset="0"/>
              </a:rPr>
              <a:t>Ethical Business Practices: Explore the importance of integrating ethics into business models.</a:t>
            </a:r>
            <a:br>
              <a:rPr lang="en-GB" sz="100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Practical</a:t>
            </a:r>
            <a:r>
              <a:rPr lang="en-GB" sz="1000" dirty="0">
                <a:solidFill>
                  <a:srgbClr val="11496E"/>
                </a:solidFill>
                <a:ea typeface="Open Sans" panose="020B0606030504020204" pitchFamily="34" charset="0"/>
              </a:rPr>
              <a:t>: </a:t>
            </a:r>
            <a:r>
              <a:rPr lang="en-GB" sz="1000" b="0" dirty="0">
                <a:solidFill>
                  <a:srgbClr val="11496E"/>
                </a:solidFill>
                <a:ea typeface="Open Sans" panose="020B0606030504020204" pitchFamily="34" charset="0"/>
              </a:rPr>
              <a:t>Business Plan Development – Learn how to start creating a sustainable business plan.</a:t>
            </a:r>
            <a:br>
              <a:rPr lang="en-GB" sz="1000" b="0" dirty="0">
                <a:solidFill>
                  <a:srgbClr val="404040"/>
                </a:solidFill>
              </a:rPr>
            </a:br>
            <a:br>
              <a:rPr lang="en-GB" sz="1000" b="0" dirty="0">
                <a:solidFill>
                  <a:srgbClr val="404040"/>
                </a:solidFill>
              </a:rPr>
            </a:br>
            <a:r>
              <a:rPr lang="en-GB" sz="1000" dirty="0">
                <a:solidFill>
                  <a:srgbClr val="11496E"/>
                </a:solidFill>
                <a:ea typeface="Open Sans" panose="020B0606030504020204" pitchFamily="34" charset="0"/>
              </a:rPr>
              <a:t>Session 2: </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1.3: </a:t>
            </a:r>
            <a:r>
              <a:rPr lang="en-GB" sz="1000" b="0" dirty="0">
                <a:solidFill>
                  <a:srgbClr val="11496E"/>
                </a:solidFill>
                <a:ea typeface="Open Sans" panose="020B0606030504020204" pitchFamily="34" charset="0"/>
              </a:rPr>
              <a:t>Environmental Stewardship: Understand how businesses can positively impact the environment.</a:t>
            </a:r>
            <a:br>
              <a:rPr lang="en-GB" sz="1000" b="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1.4: </a:t>
            </a:r>
            <a:r>
              <a:rPr lang="en-GB" sz="1000" b="0" dirty="0">
                <a:solidFill>
                  <a:srgbClr val="11496E"/>
                </a:solidFill>
                <a:ea typeface="Open Sans" panose="020B0606030504020204" pitchFamily="34" charset="0"/>
              </a:rPr>
              <a:t>Social Responsibility &amp; Transparency: Explore the importance of being accountable and transparent in business operations.</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1.5</a:t>
            </a:r>
            <a:r>
              <a:rPr lang="en-GB" sz="1000" b="0" dirty="0">
                <a:solidFill>
                  <a:srgbClr val="11496E"/>
                </a:solidFill>
                <a:ea typeface="Open Sans" panose="020B0606030504020204" pitchFamily="34" charset="0"/>
              </a:rPr>
              <a:t>: Long-Term Thinking: Learn about strategies for sustaining a business over the long haul.</a:t>
            </a:r>
          </a:p>
          <a:p>
            <a:pPr>
              <a:lnSpc>
                <a:spcPct val="100000"/>
              </a:lnSpc>
            </a:pP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Apply Ethical Principles in Business Decision-Making</a:t>
            </a:r>
          </a:p>
          <a:p>
            <a:pPr>
              <a:lnSpc>
                <a:spcPct val="100000"/>
              </a:lnSpc>
            </a:pPr>
            <a:r>
              <a:rPr lang="en-GB" sz="1000" dirty="0">
                <a:solidFill>
                  <a:srgbClr val="F36C2F"/>
                </a:solidFill>
                <a:ea typeface="Open Sans" panose="020B0606030504020204" pitchFamily="34" charset="0"/>
              </a:rPr>
              <a:t>Additional Practical Assignments: </a:t>
            </a:r>
            <a:r>
              <a:rPr lang="en-GB" sz="1000" b="0" dirty="0">
                <a:solidFill>
                  <a:srgbClr val="11496E"/>
                </a:solidFill>
                <a:ea typeface="Open Sans" panose="020B0606030504020204" pitchFamily="34" charset="0"/>
              </a:rPr>
              <a:t>Eco-Audit Exercise, CSR Action Plan, Scenario Analysis for Strategic Decision-Making.</a:t>
            </a:r>
          </a:p>
          <a:p>
            <a:pPr>
              <a:lnSpc>
                <a:spcPct val="100000"/>
              </a:lnSpc>
            </a:pPr>
            <a:r>
              <a:rPr lang="en-GB" sz="1000" b="0" dirty="0">
                <a:solidFill>
                  <a:srgbClr val="11496E"/>
                </a:solidFill>
                <a:ea typeface="Open Sans" panose="020B0606030504020204" pitchFamily="34" charset="0"/>
              </a:rPr>
              <a:t>--------------------------------------------------------------------------------------------------------------------------------------------------------------------------------</a:t>
            </a:r>
          </a:p>
          <a:p>
            <a:r>
              <a:rPr lang="en-GB" sz="1000" dirty="0">
                <a:solidFill>
                  <a:srgbClr val="354F92"/>
                </a:solidFill>
              </a:rPr>
              <a:t>Week 2: Module 2 – Innovation &amp; Technology for Sustainable Solutions</a:t>
            </a:r>
          </a:p>
          <a:p>
            <a:r>
              <a:rPr lang="en-GB" sz="1000" dirty="0">
                <a:solidFill>
                  <a:srgbClr val="11496E"/>
                </a:solidFill>
                <a:ea typeface="Open Sans" panose="020B0606030504020204" pitchFamily="34" charset="0"/>
              </a:rPr>
              <a:t>Session 1:</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2.1: </a:t>
            </a:r>
            <a:r>
              <a:rPr lang="en-GB" sz="1000" b="0" dirty="0">
                <a:solidFill>
                  <a:srgbClr val="11496E"/>
                </a:solidFill>
                <a:ea typeface="Open Sans" panose="020B0606030504020204" pitchFamily="34" charset="0"/>
              </a:rPr>
              <a:t>Innovation &amp; Adaptability (Agile Methodologies)</a:t>
            </a:r>
            <a:r>
              <a:rPr lang="en-GB" sz="800" b="0" dirty="0">
                <a:solidFill>
                  <a:srgbClr val="11496E"/>
                </a:solidFill>
                <a:ea typeface="Open Sans" panose="020B0606030504020204" pitchFamily="34" charset="0"/>
              </a:rPr>
              <a:t>: </a:t>
            </a:r>
            <a:r>
              <a:rPr lang="en-GB" sz="1000" b="0" dirty="0">
                <a:solidFill>
                  <a:srgbClr val="11496E"/>
                </a:solidFill>
                <a:ea typeface="Open Sans" panose="020B0606030504020204" pitchFamily="34" charset="0"/>
              </a:rPr>
              <a:t>Learn how agile methods help businesses innovate sustainably.</a:t>
            </a:r>
            <a:br>
              <a:rPr lang="en-GB" sz="1000" b="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2.2: </a:t>
            </a:r>
            <a:r>
              <a:rPr lang="en-GB" sz="1000" b="0" dirty="0">
                <a:solidFill>
                  <a:srgbClr val="11496E"/>
                </a:solidFill>
                <a:ea typeface="Open Sans" panose="020B0606030504020204" pitchFamily="34" charset="0"/>
              </a:rPr>
              <a:t>Design Thinking: Explore creative problem-solving to meet sustainability challenges.</a:t>
            </a:r>
          </a:p>
          <a:p>
            <a:r>
              <a:rPr lang="en-GB" sz="1000" dirty="0">
                <a:solidFill>
                  <a:srgbClr val="11496E"/>
                </a:solidFill>
                <a:ea typeface="Open Sans" panose="020B0606030504020204" pitchFamily="34" charset="0"/>
              </a:rPr>
              <a:t>Session 2:</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2.3: </a:t>
            </a:r>
            <a:r>
              <a:rPr lang="en-GB" sz="1000" b="0" dirty="0">
                <a:solidFill>
                  <a:srgbClr val="11496E"/>
                </a:solidFill>
                <a:ea typeface="Open Sans" panose="020B0606030504020204" pitchFamily="34" charset="0"/>
              </a:rPr>
              <a:t>Technology Integration: Understand the role of modern technology in driving sustainable solutions.</a:t>
            </a:r>
            <a:br>
              <a:rPr lang="en-GB" sz="1000" b="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2.4: </a:t>
            </a:r>
            <a:r>
              <a:rPr lang="en-GB" sz="1000" b="0" dirty="0">
                <a:solidFill>
                  <a:srgbClr val="11496E"/>
                </a:solidFill>
                <a:ea typeface="Open Sans" panose="020B0606030504020204" pitchFamily="34" charset="0"/>
              </a:rPr>
              <a:t>Big Data &amp; Analytics: Explore how data can drive sustainability-focused decisions.</a:t>
            </a:r>
            <a:br>
              <a:rPr lang="en-GB" sz="1000" b="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2.5: </a:t>
            </a:r>
            <a:r>
              <a:rPr lang="en-GB" sz="1000" b="0" dirty="0">
                <a:solidFill>
                  <a:srgbClr val="11496E"/>
                </a:solidFill>
                <a:ea typeface="Open Sans" panose="020B0606030504020204" pitchFamily="34" charset="0"/>
              </a:rPr>
              <a:t>Environmental &amp; Clean-Tech Solutions: Learn about clean technologies that help reduce environmental impact.</a:t>
            </a:r>
            <a:br>
              <a:rPr lang="en-GB" sz="1000" b="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2.6: </a:t>
            </a:r>
            <a:r>
              <a:rPr lang="en-GB" sz="1000" b="0" dirty="0">
                <a:solidFill>
                  <a:srgbClr val="11496E"/>
                </a:solidFill>
                <a:ea typeface="Open Sans" panose="020B0606030504020204" pitchFamily="34" charset="0"/>
              </a:rPr>
              <a:t>Frugal Innovations: Discover cost-effective and resource-conscious innovations.</a:t>
            </a:r>
          </a:p>
          <a:p>
            <a:r>
              <a:rPr lang="en-GB" sz="1000" dirty="0">
                <a:solidFill>
                  <a:srgbClr val="F36C2F"/>
                </a:solidFill>
                <a:ea typeface="Open Sans" panose="020B0606030504020204" pitchFamily="34" charset="0"/>
              </a:rPr>
              <a:t>Practical Workshops: </a:t>
            </a:r>
            <a:r>
              <a:rPr lang="en-GB" sz="1000" b="0" dirty="0">
                <a:solidFill>
                  <a:srgbClr val="11496E"/>
                </a:solidFill>
                <a:ea typeface="Open Sans" panose="020B0606030504020204" pitchFamily="34" charset="0"/>
              </a:rPr>
              <a:t>Kanban Board Workshop, Empathy Mapping Workshop, Digital Transformation Workshop, Designing a Clean-Tech Solution</a:t>
            </a:r>
          </a:p>
          <a:p>
            <a:pPr>
              <a:lnSpc>
                <a:spcPct val="100000"/>
              </a:lnSpc>
            </a:pPr>
            <a:endParaRPr lang="en-GB" sz="1000" dirty="0"/>
          </a:p>
          <a:p>
            <a:pPr>
              <a:lnSpc>
                <a:spcPct val="100000"/>
              </a:lnSpc>
            </a:pPr>
            <a:endParaRPr lang="en-GB" sz="1000" b="0" dirty="0">
              <a:solidFill>
                <a:srgbClr val="404040"/>
              </a:solidFill>
            </a:endParaRPr>
          </a:p>
        </p:txBody>
      </p:sp>
      <p:pic>
        <p:nvPicPr>
          <p:cNvPr id="16" name="Picture Placeholder 15" descr="Calendar dates">
            <a:extLst>
              <a:ext uri="{FF2B5EF4-FFF2-40B4-BE49-F238E27FC236}">
                <a16:creationId xmlns:a16="http://schemas.microsoft.com/office/drawing/2014/main" id="{9F8685D8-2F0B-F13D-4D2C-276B869ED3AE}"/>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4851" b="36627"/>
          <a:stretch/>
        </p:blipFill>
        <p:spPr>
          <a:xfrm>
            <a:off x="0" y="0"/>
            <a:ext cx="7559675" cy="2844000"/>
          </a:xfrm>
        </p:spPr>
      </p:pic>
      <p:sp>
        <p:nvSpPr>
          <p:cNvPr id="19" name="TextBox 18">
            <a:extLst>
              <a:ext uri="{FF2B5EF4-FFF2-40B4-BE49-F238E27FC236}">
                <a16:creationId xmlns:a16="http://schemas.microsoft.com/office/drawing/2014/main" id="{7CCAB89C-3CA9-D638-BA0F-DB4D9B5DE0E3}"/>
              </a:ext>
            </a:extLst>
          </p:cNvPr>
          <p:cNvSpPr txBox="1"/>
          <p:nvPr/>
        </p:nvSpPr>
        <p:spPr>
          <a:xfrm>
            <a:off x="223769" y="2782862"/>
            <a:ext cx="7044961" cy="2351862"/>
          </a:xfrm>
          <a:prstGeom prst="rect">
            <a:avLst/>
          </a:prstGeom>
          <a:noFill/>
        </p:spPr>
        <p:txBody>
          <a:bodyPr wrap="square">
            <a:spAutoFit/>
          </a:bodyPr>
          <a:lstStyle/>
          <a:p>
            <a:endParaRPr lang="en-IE" b="1" dirty="0">
              <a:solidFill>
                <a:srgbClr val="EB7339"/>
              </a:solidFill>
              <a:latin typeface="Calibri" panose="020F0502020204030204" pitchFamily="34" charset="0"/>
              <a:cs typeface="Calibri" panose="020F0502020204030204" pitchFamily="34" charset="0"/>
            </a:endParaRPr>
          </a:p>
          <a:p>
            <a:r>
              <a:rPr lang="en-IE" sz="2400" b="1" dirty="0">
                <a:solidFill>
                  <a:srgbClr val="EB7339"/>
                </a:solidFill>
                <a:latin typeface="Calibri" panose="020F0502020204030204" pitchFamily="34" charset="0"/>
                <a:cs typeface="Calibri" panose="020F0502020204030204" pitchFamily="34" charset="0"/>
              </a:rPr>
              <a:t>7.0 Sample Timetable</a:t>
            </a:r>
            <a:endParaRPr lang="en-US" sz="2400" b="1" dirty="0">
              <a:solidFill>
                <a:srgbClr val="EB7339"/>
              </a:solidFill>
              <a:latin typeface="Calibri" panose="020F0502020204030204" pitchFamily="34" charset="0"/>
              <a:cs typeface="Calibri" panose="020F0502020204030204" pitchFamily="34" charset="0"/>
            </a:endParaRPr>
          </a:p>
          <a:p>
            <a:pPr algn="just"/>
            <a:r>
              <a:rPr lang="en-GB" sz="1100" dirty="0">
                <a:solidFill>
                  <a:srgbClr val="11496E"/>
                </a:solidFill>
                <a:latin typeface="Calibri" panose="020F0502020204030204" pitchFamily="34" charset="0"/>
                <a:ea typeface="Open Sans" panose="020B0606030504020204" pitchFamily="34" charset="0"/>
                <a:cs typeface="Calibri" panose="020F0502020204030204" pitchFamily="34" charset="0"/>
              </a:rPr>
              <a:t>It is recommended to structure the Fairpreneurs course over 8 weeks, with two sessions per week lasting around 2.5 hours. Given the depth of the material, which blends both theoretical concepts and practical exercises, this format allows participants to engage with the content in manageable portions. </a:t>
            </a:r>
          </a:p>
          <a:p>
            <a:pPr algn="just"/>
            <a:endParaRPr lang="en-GB" sz="11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a:p>
            <a:pPr algn="just"/>
            <a:r>
              <a:rPr lang="en-GB" sz="1100" dirty="0">
                <a:solidFill>
                  <a:srgbClr val="11496E"/>
                </a:solidFill>
                <a:latin typeface="Calibri" panose="020F0502020204030204" pitchFamily="34" charset="0"/>
                <a:ea typeface="Open Sans" panose="020B0606030504020204" pitchFamily="34" charset="0"/>
                <a:cs typeface="Calibri" panose="020F0502020204030204" pitchFamily="34" charset="0"/>
              </a:rPr>
              <a:t>To ensure the best learning outcomes, it is suggested that the sessions incorporate hands-on activities alongside discussions to help reinforce key concepts in sustainable entrepreneurship. Spreading the course across multiple days each week helps prevent cognitive overload and allows participants time to reflect and absorb the material. </a:t>
            </a:r>
          </a:p>
          <a:p>
            <a:pPr algn="just"/>
            <a:endParaRPr lang="en-GB" sz="11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a:p>
            <a:pPr algn="just"/>
            <a:r>
              <a:rPr lang="en-GB" sz="1100" dirty="0">
                <a:solidFill>
                  <a:srgbClr val="11496E"/>
                </a:solidFill>
                <a:latin typeface="Calibri" panose="020F0502020204030204" pitchFamily="34" charset="0"/>
                <a:ea typeface="Open Sans" panose="020B0606030504020204" pitchFamily="34" charset="0"/>
                <a:cs typeface="Calibri" panose="020F0502020204030204" pitchFamily="34" charset="0"/>
              </a:rPr>
              <a:t>This approach is flexible and can be tailored based on the needs of your participants, ensuring a balanced and comprehensive exploration of sustainable business strategies without overwhelming the learners.</a:t>
            </a:r>
            <a:endParaRPr lang="en-US" sz="11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164010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77BFA80-A318-6F4F-8F0F-0779B87571DC}"/>
              </a:ext>
            </a:extLst>
          </p:cNvPr>
          <p:cNvSpPr>
            <a:spLocks noGrp="1"/>
          </p:cNvSpPr>
          <p:nvPr>
            <p:ph type="body" sz="quarter" idx="13"/>
          </p:nvPr>
        </p:nvSpPr>
        <p:spPr>
          <a:xfrm>
            <a:off x="336515" y="3046654"/>
            <a:ext cx="5895907" cy="708318"/>
          </a:xfrm>
          <a:prstGeom prst="rect">
            <a:avLst/>
          </a:prstGeom>
        </p:spPr>
        <p:txBody>
          <a:bodyPr/>
          <a:lstStyle/>
          <a:p>
            <a:r>
              <a:rPr lang="en-IE" dirty="0"/>
              <a:t>7.0 Sample Timetable (continued)</a:t>
            </a:r>
            <a:endParaRPr lang="en-US" dirty="0"/>
          </a:p>
        </p:txBody>
      </p:sp>
      <p:sp>
        <p:nvSpPr>
          <p:cNvPr id="15" name="Slide Number Placeholder 2">
            <a:extLst>
              <a:ext uri="{FF2B5EF4-FFF2-40B4-BE49-F238E27FC236}">
                <a16:creationId xmlns:a16="http://schemas.microsoft.com/office/drawing/2014/main" id="{CF867EF2-DE68-EF49-905B-2FFF0662F383}"/>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23</a:t>
            </a:fld>
            <a:endParaRPr lang="en-US" dirty="0"/>
          </a:p>
        </p:txBody>
      </p:sp>
      <p:pic>
        <p:nvPicPr>
          <p:cNvPr id="5" name="Picture Placeholder 15" descr="Calendar dates">
            <a:extLst>
              <a:ext uri="{FF2B5EF4-FFF2-40B4-BE49-F238E27FC236}">
                <a16:creationId xmlns:a16="http://schemas.microsoft.com/office/drawing/2014/main" id="{6C4EB1FC-AC1E-96A1-9D20-4EBBCEED5B13}"/>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t="4851" b="36627"/>
          <a:stretch/>
        </p:blipFill>
        <p:spPr>
          <a:xfrm>
            <a:off x="0" y="0"/>
            <a:ext cx="7559675" cy="2844000"/>
          </a:xfrm>
        </p:spPr>
      </p:pic>
      <p:sp>
        <p:nvSpPr>
          <p:cNvPr id="2" name="Text Placeholder 5">
            <a:extLst>
              <a:ext uri="{FF2B5EF4-FFF2-40B4-BE49-F238E27FC236}">
                <a16:creationId xmlns:a16="http://schemas.microsoft.com/office/drawing/2014/main" id="{1887D7E6-37F4-90EF-CFB6-5ACE377701F9}"/>
              </a:ext>
            </a:extLst>
          </p:cNvPr>
          <p:cNvSpPr txBox="1">
            <a:spLocks/>
          </p:cNvSpPr>
          <p:nvPr/>
        </p:nvSpPr>
        <p:spPr>
          <a:xfrm>
            <a:off x="269887" y="3300577"/>
            <a:ext cx="6952724"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sz="1100" b="0" dirty="0">
              <a:solidFill>
                <a:srgbClr val="404040"/>
              </a:solidFill>
            </a:endParaRPr>
          </a:p>
          <a:p>
            <a:pPr>
              <a:lnSpc>
                <a:spcPct val="100000"/>
              </a:lnSpc>
            </a:pPr>
            <a:r>
              <a:rPr lang="en-GB" sz="1000" dirty="0">
                <a:solidFill>
                  <a:srgbClr val="354F92"/>
                </a:solidFill>
              </a:rPr>
              <a:t>Week 3: Module 3 – Market Analysis &amp; Digital Marketing for Sustainable Ventures </a:t>
            </a:r>
            <a:br>
              <a:rPr lang="en-GB" sz="1000" dirty="0">
                <a:solidFill>
                  <a:srgbClr val="354F92"/>
                </a:solidFill>
              </a:rPr>
            </a:br>
            <a:r>
              <a:rPr lang="en-GB" sz="1000" dirty="0">
                <a:solidFill>
                  <a:srgbClr val="11496E"/>
                </a:solidFill>
                <a:ea typeface="Open Sans" panose="020B0606030504020204" pitchFamily="34" charset="0"/>
              </a:rPr>
              <a:t>Session 1: </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3.1: </a:t>
            </a:r>
            <a:r>
              <a:rPr lang="en-GB" sz="1000" b="0" dirty="0">
                <a:solidFill>
                  <a:srgbClr val="11496E"/>
                </a:solidFill>
                <a:ea typeface="Open Sans" panose="020B0606030504020204" pitchFamily="34" charset="0"/>
              </a:rPr>
              <a:t>Market Analysis &amp; Sustainable Opportunity Recognition: Learn to identify sustainable business opportunities through market analysis.</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3.2: </a:t>
            </a:r>
            <a:r>
              <a:rPr lang="en-GB" sz="1000" b="0" dirty="0">
                <a:solidFill>
                  <a:srgbClr val="11496E"/>
                </a:solidFill>
                <a:ea typeface="Open Sans" panose="020B0606030504020204" pitchFamily="34" charset="0"/>
              </a:rPr>
              <a:t>Importance of Digital Marketing: Explore the role of digital marketing in promoting sustainable businesses.</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3.3: </a:t>
            </a:r>
            <a:r>
              <a:rPr lang="en-GB" sz="1000" b="0" dirty="0">
                <a:solidFill>
                  <a:srgbClr val="11496E"/>
                </a:solidFill>
                <a:ea typeface="Open Sans" panose="020B0606030504020204" pitchFamily="34" charset="0"/>
              </a:rPr>
              <a:t>Strategies for Effective Online Presence :Discover how to create an impactful digital presence for your business..</a:t>
            </a:r>
            <a:br>
              <a:rPr lang="en-GB" sz="1000" b="0" dirty="0">
                <a:solidFill>
                  <a:srgbClr val="404040"/>
                </a:solidFill>
              </a:rPr>
            </a:br>
            <a:br>
              <a:rPr lang="en-GB" sz="1000" b="0" dirty="0">
                <a:solidFill>
                  <a:srgbClr val="404040"/>
                </a:solidFill>
              </a:rPr>
            </a:br>
            <a:r>
              <a:rPr lang="en-GB" sz="1000" dirty="0">
                <a:solidFill>
                  <a:srgbClr val="11496E"/>
                </a:solidFill>
                <a:ea typeface="Open Sans" panose="020B0606030504020204" pitchFamily="34" charset="0"/>
              </a:rPr>
              <a:t>Session 2: </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3.4: </a:t>
            </a:r>
            <a:r>
              <a:rPr lang="en-GB" sz="1000" b="0" dirty="0">
                <a:solidFill>
                  <a:srgbClr val="11496E"/>
                </a:solidFill>
                <a:ea typeface="Open Sans" panose="020B0606030504020204" pitchFamily="34" charset="0"/>
              </a:rPr>
              <a:t>Storytelling: Understand the art of storytelling to communicate your brand’s sustainable vision.</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3.5: </a:t>
            </a:r>
            <a:r>
              <a:rPr lang="en-GB" sz="1000" b="0" dirty="0">
                <a:solidFill>
                  <a:srgbClr val="11496E"/>
                </a:solidFill>
                <a:ea typeface="Open Sans" panose="020B0606030504020204" pitchFamily="34" charset="0"/>
              </a:rPr>
              <a:t>Sustainability Reporting: Learn how to effectively report on sustainability initiatives.</a:t>
            </a:r>
          </a:p>
          <a:p>
            <a:pPr>
              <a:lnSpc>
                <a:spcPct val="100000"/>
              </a:lnSpc>
            </a:pPr>
            <a:r>
              <a:rPr lang="en-GB" sz="1000" dirty="0">
                <a:solidFill>
                  <a:srgbClr val="F36C2F"/>
                </a:solidFill>
                <a:ea typeface="Open Sans" panose="020B0606030504020204" pitchFamily="34" charset="0"/>
              </a:rPr>
              <a:t>Practical:</a:t>
            </a:r>
            <a:r>
              <a:rPr lang="en-GB" sz="1000" dirty="0">
                <a:solidFill>
                  <a:srgbClr val="11496E"/>
                </a:solidFill>
                <a:ea typeface="Open Sans" panose="020B0606030504020204" pitchFamily="34" charset="0"/>
              </a:rPr>
              <a:t> </a:t>
            </a:r>
            <a:r>
              <a:rPr lang="en-GB" sz="1000" b="0" dirty="0">
                <a:solidFill>
                  <a:srgbClr val="11496E"/>
                </a:solidFill>
                <a:ea typeface="Open Sans" panose="020B0606030504020204" pitchFamily="34" charset="0"/>
              </a:rPr>
              <a:t>Market Analysis Workshop</a:t>
            </a:r>
            <a:br>
              <a:rPr lang="en-GB" sz="100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Practical:</a:t>
            </a:r>
            <a:r>
              <a:rPr lang="en-GB" sz="1000" dirty="0">
                <a:solidFill>
                  <a:srgbClr val="11496E"/>
                </a:solidFill>
                <a:ea typeface="Open Sans" panose="020B0606030504020204" pitchFamily="34" charset="0"/>
              </a:rPr>
              <a:t> </a:t>
            </a:r>
            <a:r>
              <a:rPr lang="en-GB" sz="1000" b="0" dirty="0">
                <a:solidFill>
                  <a:srgbClr val="11496E"/>
                </a:solidFill>
                <a:ea typeface="Open Sans" panose="020B0606030504020204" pitchFamily="34" charset="0"/>
              </a:rPr>
              <a:t>Social Media Challenge</a:t>
            </a:r>
            <a:br>
              <a:rPr lang="en-GB" sz="100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Stakeholder Mapping &amp; Engagement</a:t>
            </a:r>
            <a:br>
              <a:rPr lang="en-GB" sz="1000" b="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Additional Practical Assignments: </a:t>
            </a:r>
            <a:r>
              <a:rPr lang="en-GB" sz="1000" b="0" dirty="0">
                <a:solidFill>
                  <a:srgbClr val="11496E"/>
                </a:solidFill>
                <a:ea typeface="Open Sans" panose="020B0606030504020204" pitchFamily="34" charset="0"/>
              </a:rPr>
              <a:t>Sustainability Storytelling Workshop, Sustainability Report Workshop</a:t>
            </a:r>
          </a:p>
          <a:p>
            <a:pPr>
              <a:lnSpc>
                <a:spcPct val="100000"/>
              </a:lnSpc>
            </a:pPr>
            <a:r>
              <a:rPr lang="en-GB" sz="1000" b="0" dirty="0">
                <a:solidFill>
                  <a:srgbClr val="11496E"/>
                </a:solidFill>
                <a:ea typeface="Open Sans" panose="020B0606030504020204" pitchFamily="34" charset="0"/>
              </a:rPr>
              <a:t>--------------------------------------------------------------------------------------------------------------------------------------------------------------------------------</a:t>
            </a:r>
          </a:p>
          <a:p>
            <a:r>
              <a:rPr lang="en-GB" sz="1000" dirty="0">
                <a:solidFill>
                  <a:srgbClr val="354F92"/>
                </a:solidFill>
              </a:rPr>
              <a:t>Week 4: Module 4 – Circular Economy &amp; Resource Efficiency</a:t>
            </a:r>
            <a:br>
              <a:rPr lang="en-GB" sz="1000" dirty="0">
                <a:solidFill>
                  <a:srgbClr val="354F92"/>
                </a:solidFill>
              </a:rPr>
            </a:br>
            <a:r>
              <a:rPr lang="en-GB" sz="1000" dirty="0">
                <a:solidFill>
                  <a:srgbClr val="11496E"/>
                </a:solidFill>
                <a:ea typeface="Open Sans" panose="020B0606030504020204" pitchFamily="34" charset="0"/>
              </a:rPr>
              <a:t>Session 1:</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4.1: </a:t>
            </a:r>
            <a:r>
              <a:rPr lang="en-GB" sz="1000" b="0" dirty="0">
                <a:solidFill>
                  <a:srgbClr val="11496E"/>
                </a:solidFill>
                <a:ea typeface="Open Sans" panose="020B0606030504020204" pitchFamily="34" charset="0"/>
              </a:rPr>
              <a:t>Understanding the Circular Economy: Explore how businesses can reduce waste and close the loop in product life cycles.</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4.2: </a:t>
            </a:r>
            <a:r>
              <a:rPr lang="en-GB" sz="1000" b="0" dirty="0">
                <a:solidFill>
                  <a:srgbClr val="11496E"/>
                </a:solidFill>
                <a:ea typeface="Open Sans" panose="020B0606030504020204" pitchFamily="34" charset="0"/>
              </a:rPr>
              <a:t>Business Models in a Circular Economy: Learn about business models that thrive in a circular economy.</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4.3: </a:t>
            </a:r>
            <a:r>
              <a:rPr lang="en-GB" sz="1000" b="0" dirty="0">
                <a:solidFill>
                  <a:srgbClr val="11496E"/>
                </a:solidFill>
                <a:ea typeface="Open Sans" panose="020B0606030504020204" pitchFamily="34" charset="0"/>
              </a:rPr>
              <a:t>Role of Technology &amp; Digitalisation: Discover how digital tools can promote resource efficiency.</a:t>
            </a:r>
            <a:br>
              <a:rPr lang="en-GB" sz="1000" b="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Circular Product Design</a:t>
            </a:r>
          </a:p>
          <a:p>
            <a:r>
              <a:rPr lang="en-GB" sz="1000" dirty="0">
                <a:solidFill>
                  <a:srgbClr val="11496E"/>
                </a:solidFill>
                <a:ea typeface="Open Sans" panose="020B0606030504020204" pitchFamily="34" charset="0"/>
              </a:rPr>
              <a:t>Session 2:</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4.4: </a:t>
            </a:r>
            <a:r>
              <a:rPr lang="en-GB" sz="1000" b="0" dirty="0">
                <a:solidFill>
                  <a:srgbClr val="11496E"/>
                </a:solidFill>
                <a:ea typeface="Open Sans" panose="020B0606030504020204" pitchFamily="34" charset="0"/>
              </a:rPr>
              <a:t>Lean Management – How to Reduce Waste: Understand strategies to minimise waste in operations.</a:t>
            </a:r>
            <a:br>
              <a:rPr lang="en-GB" sz="1000" b="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4.5: </a:t>
            </a:r>
            <a:r>
              <a:rPr lang="en-GB" sz="1000" b="0" dirty="0">
                <a:solidFill>
                  <a:srgbClr val="11496E"/>
                </a:solidFill>
                <a:ea typeface="Open Sans" panose="020B0606030504020204" pitchFamily="34" charset="0"/>
              </a:rPr>
              <a:t>The Global Perspective &amp; Green Deal 2050: Learn about international policies and their impact on sustainability</a:t>
            </a:r>
            <a:r>
              <a:rPr lang="en-GB" sz="1000" dirty="0">
                <a:solidFill>
                  <a:srgbClr val="11496E"/>
                </a:solidFill>
                <a:ea typeface="Open Sans" panose="020B0606030504020204" pitchFamily="34" charset="0"/>
              </a:rPr>
              <a:t>.</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4.6: </a:t>
            </a:r>
            <a:r>
              <a:rPr lang="en-GB" sz="1000" b="0" dirty="0">
                <a:solidFill>
                  <a:srgbClr val="11496E"/>
                </a:solidFill>
                <a:ea typeface="Open Sans" panose="020B0606030504020204" pitchFamily="34" charset="0"/>
              </a:rPr>
              <a:t>Country Policy – Regionalisation Efforts: Explore how regional efforts align with sustainability goals.</a:t>
            </a:r>
            <a:br>
              <a:rPr lang="en-GB" sz="1000" b="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Supply Chain Mapping</a:t>
            </a:r>
            <a:br>
              <a:rPr lang="en-GB" sz="1000" dirty="0">
                <a:solidFill>
                  <a:srgbClr val="11496E"/>
                </a:solidFill>
                <a:ea typeface="Open Sans" panose="020B0606030504020204" pitchFamily="34" charset="0"/>
              </a:rPr>
            </a:br>
            <a:br>
              <a:rPr lang="en-GB" sz="100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Additional Practical Assignments:</a:t>
            </a:r>
            <a:r>
              <a:rPr lang="en-GB" sz="1000" dirty="0">
                <a:solidFill>
                  <a:srgbClr val="11496E"/>
                </a:solidFill>
                <a:ea typeface="Open Sans" panose="020B0606030504020204" pitchFamily="34" charset="0"/>
              </a:rPr>
              <a:t> </a:t>
            </a:r>
            <a:r>
              <a:rPr lang="en-GB" sz="1000" b="0" dirty="0">
                <a:solidFill>
                  <a:srgbClr val="11496E"/>
                </a:solidFill>
                <a:ea typeface="Open Sans" panose="020B0606030504020204" pitchFamily="34" charset="0"/>
              </a:rPr>
              <a:t>5s Implementation, Policy Impact Analysis, Policy Analysis</a:t>
            </a:r>
          </a:p>
          <a:p>
            <a:r>
              <a:rPr lang="en-GB" sz="1000" dirty="0"/>
              <a:t>---------------------------------------------------------------------------------------------------------------------------------------------------------------------------------</a:t>
            </a:r>
          </a:p>
          <a:p>
            <a:r>
              <a:rPr lang="en-GB" sz="1000" dirty="0">
                <a:solidFill>
                  <a:srgbClr val="354F92"/>
                </a:solidFill>
              </a:rPr>
              <a:t>Week 5: Module 5 – Global Trends in Ethical Entrepreneurship</a:t>
            </a:r>
            <a:br>
              <a:rPr lang="en-GB" sz="1000" dirty="0">
                <a:solidFill>
                  <a:srgbClr val="354F92"/>
                </a:solidFill>
              </a:rPr>
            </a:br>
            <a:r>
              <a:rPr lang="en-GB" sz="1000" dirty="0">
                <a:solidFill>
                  <a:srgbClr val="11496E"/>
                </a:solidFill>
                <a:ea typeface="Open Sans" panose="020B0606030504020204" pitchFamily="34" charset="0"/>
              </a:rPr>
              <a:t>Session 1:</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5.1: </a:t>
            </a:r>
            <a:r>
              <a:rPr lang="en-GB" sz="1000" b="0" dirty="0">
                <a:solidFill>
                  <a:srgbClr val="11496E"/>
                </a:solidFill>
                <a:ea typeface="Open Sans" panose="020B0606030504020204" pitchFamily="34" charset="0"/>
              </a:rPr>
              <a:t>Sustainable Fashion: Explore the rise of ethical practices in the fashion industry.</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5.2: </a:t>
            </a:r>
            <a:r>
              <a:rPr lang="en-GB" sz="1000" b="0" dirty="0">
                <a:solidFill>
                  <a:srgbClr val="11496E"/>
                </a:solidFill>
                <a:ea typeface="Open Sans" panose="020B0606030504020204" pitchFamily="34" charset="0"/>
              </a:rPr>
              <a:t>Sustainable Food – Plant-Based &amp; Alternative Proteins: Learn about sustainable practices in food production.</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5.3: </a:t>
            </a:r>
            <a:r>
              <a:rPr lang="en-GB" sz="1000" b="0" dirty="0">
                <a:solidFill>
                  <a:srgbClr val="11496E"/>
                </a:solidFill>
                <a:ea typeface="Open Sans" panose="020B0606030504020204" pitchFamily="34" charset="0"/>
              </a:rPr>
              <a:t>Climate-Positive Agriculture: Understand how agriculture can contribute positively to the climate.</a:t>
            </a:r>
            <a:br>
              <a:rPr lang="en-GB" sz="100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Assessing Sustainability Workshop</a:t>
            </a:r>
          </a:p>
          <a:p>
            <a:r>
              <a:rPr lang="en-GB" sz="1000" dirty="0">
                <a:solidFill>
                  <a:srgbClr val="11496E"/>
                </a:solidFill>
                <a:ea typeface="Open Sans" panose="020B0606030504020204" pitchFamily="34" charset="0"/>
              </a:rPr>
              <a:t>Session 2:</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5.4: </a:t>
            </a:r>
            <a:r>
              <a:rPr lang="en-GB" sz="1000" b="0" dirty="0">
                <a:solidFill>
                  <a:srgbClr val="11496E"/>
                </a:solidFill>
                <a:ea typeface="Open Sans" panose="020B0606030504020204" pitchFamily="34" charset="0"/>
              </a:rPr>
              <a:t>Eco-Tourism &amp; Sustainable Travel: Discover sustainable approaches in the travel and tourism industry.</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5.5: </a:t>
            </a:r>
            <a:r>
              <a:rPr lang="en-GB" sz="1000" b="0" dirty="0">
                <a:solidFill>
                  <a:srgbClr val="11496E"/>
                </a:solidFill>
                <a:ea typeface="Open Sans" panose="020B0606030504020204" pitchFamily="34" charset="0"/>
              </a:rPr>
              <a:t>Ethical Supply Chain Management: Learn how to develop a sustainable and ethical supply chain.</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5.6: </a:t>
            </a:r>
            <a:r>
              <a:rPr lang="en-GB" sz="1000" b="0" dirty="0">
                <a:solidFill>
                  <a:srgbClr val="11496E"/>
                </a:solidFill>
                <a:ea typeface="Open Sans" panose="020B0606030504020204" pitchFamily="34" charset="0"/>
              </a:rPr>
              <a:t>Renewable Energy Solutions: Explore renewable energy technologies and their role in sustainable business.</a:t>
            </a:r>
            <a:br>
              <a:rPr lang="en-GB" sz="100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Assessing Ethical Risk</a:t>
            </a:r>
          </a:p>
          <a:p>
            <a:r>
              <a:rPr lang="en-GB" sz="1000" dirty="0">
                <a:solidFill>
                  <a:srgbClr val="F36C2F"/>
                </a:solidFill>
                <a:ea typeface="Open Sans" panose="020B0606030504020204" pitchFamily="34" charset="0"/>
              </a:rPr>
              <a:t>Additional Practical Assignments: </a:t>
            </a:r>
            <a:r>
              <a:rPr lang="en-GB" sz="1000" b="0" dirty="0">
                <a:solidFill>
                  <a:srgbClr val="11496E"/>
                </a:solidFill>
                <a:ea typeface="Open Sans" panose="020B0606030504020204" pitchFamily="34" charset="0"/>
              </a:rPr>
              <a:t>Social Media Campaign, Plant-Based Diet and Alternative Protein Meal Prep, Small-Scale Garden/Farm Plot Setup, Regenerative Farming, Designing a Sustainable Itinerary</a:t>
            </a:r>
            <a:endParaRPr lang="en-GB" sz="1000" b="0" dirty="0">
              <a:solidFill>
                <a:srgbClr val="404040"/>
              </a:solidFill>
            </a:endParaRPr>
          </a:p>
        </p:txBody>
      </p:sp>
    </p:spTree>
    <p:extLst>
      <p:ext uri="{BB962C8B-B14F-4D97-AF65-F5344CB8AC3E}">
        <p14:creationId xmlns:p14="http://schemas.microsoft.com/office/powerpoint/2010/main" val="4969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77BFA80-A318-6F4F-8F0F-0779B87571DC}"/>
              </a:ext>
            </a:extLst>
          </p:cNvPr>
          <p:cNvSpPr>
            <a:spLocks noGrp="1"/>
          </p:cNvSpPr>
          <p:nvPr>
            <p:ph type="body" sz="quarter" idx="13"/>
          </p:nvPr>
        </p:nvSpPr>
        <p:spPr>
          <a:xfrm>
            <a:off x="336515" y="3046654"/>
            <a:ext cx="5895907" cy="708318"/>
          </a:xfrm>
          <a:prstGeom prst="rect">
            <a:avLst/>
          </a:prstGeom>
        </p:spPr>
        <p:txBody>
          <a:bodyPr/>
          <a:lstStyle/>
          <a:p>
            <a:r>
              <a:rPr lang="en-IE" dirty="0"/>
              <a:t>7.0 Sample Timetable (continued)</a:t>
            </a:r>
            <a:endParaRPr lang="en-US" dirty="0"/>
          </a:p>
        </p:txBody>
      </p:sp>
      <p:sp>
        <p:nvSpPr>
          <p:cNvPr id="15" name="Slide Number Placeholder 2">
            <a:extLst>
              <a:ext uri="{FF2B5EF4-FFF2-40B4-BE49-F238E27FC236}">
                <a16:creationId xmlns:a16="http://schemas.microsoft.com/office/drawing/2014/main" id="{CF867EF2-DE68-EF49-905B-2FFF0662F383}"/>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24</a:t>
            </a:fld>
            <a:endParaRPr lang="en-US" dirty="0"/>
          </a:p>
        </p:txBody>
      </p:sp>
      <p:pic>
        <p:nvPicPr>
          <p:cNvPr id="5" name="Picture Placeholder 15" descr="Calendar dates">
            <a:extLst>
              <a:ext uri="{FF2B5EF4-FFF2-40B4-BE49-F238E27FC236}">
                <a16:creationId xmlns:a16="http://schemas.microsoft.com/office/drawing/2014/main" id="{6C4EB1FC-AC1E-96A1-9D20-4EBBCEED5B13}"/>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t="4851" b="36627"/>
          <a:stretch/>
        </p:blipFill>
        <p:spPr>
          <a:xfrm>
            <a:off x="0" y="0"/>
            <a:ext cx="7559675" cy="2844000"/>
          </a:xfrm>
        </p:spPr>
      </p:pic>
      <p:sp>
        <p:nvSpPr>
          <p:cNvPr id="2" name="Text Placeholder 5">
            <a:extLst>
              <a:ext uri="{FF2B5EF4-FFF2-40B4-BE49-F238E27FC236}">
                <a16:creationId xmlns:a16="http://schemas.microsoft.com/office/drawing/2014/main" id="{1887D7E6-37F4-90EF-CFB6-5ACE377701F9}"/>
              </a:ext>
            </a:extLst>
          </p:cNvPr>
          <p:cNvSpPr txBox="1">
            <a:spLocks/>
          </p:cNvSpPr>
          <p:nvPr/>
        </p:nvSpPr>
        <p:spPr>
          <a:xfrm>
            <a:off x="269887" y="3300577"/>
            <a:ext cx="6952724"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sz="1100" b="0" dirty="0">
              <a:solidFill>
                <a:srgbClr val="404040"/>
              </a:solidFill>
            </a:endParaRPr>
          </a:p>
          <a:p>
            <a:pPr>
              <a:lnSpc>
                <a:spcPct val="100000"/>
              </a:lnSpc>
            </a:pPr>
            <a:r>
              <a:rPr lang="en-GB" sz="1000" dirty="0">
                <a:solidFill>
                  <a:srgbClr val="354F92"/>
                </a:solidFill>
              </a:rPr>
              <a:t>Week 6: Module 6 – Developing a Sustainable Business Plan</a:t>
            </a:r>
            <a:br>
              <a:rPr lang="en-GB" sz="1000" dirty="0">
                <a:solidFill>
                  <a:srgbClr val="354F92"/>
                </a:solidFill>
              </a:rPr>
            </a:br>
            <a:r>
              <a:rPr lang="en-GB" sz="1000" dirty="0">
                <a:solidFill>
                  <a:srgbClr val="11496E"/>
                </a:solidFill>
                <a:ea typeface="Open Sans" panose="020B0606030504020204" pitchFamily="34" charset="0"/>
              </a:rPr>
              <a:t>Session 1: </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6.1: </a:t>
            </a:r>
            <a:r>
              <a:rPr lang="en-GB" sz="1000" b="0" dirty="0">
                <a:solidFill>
                  <a:srgbClr val="11496E"/>
                </a:solidFill>
                <a:ea typeface="Open Sans" panose="020B0606030504020204" pitchFamily="34" charset="0"/>
              </a:rPr>
              <a:t>Creating a Business Plan: Learn the key components of a sustainable business plan.</a:t>
            </a:r>
          </a:p>
          <a:p>
            <a:pPr>
              <a:lnSpc>
                <a:spcPct val="100000"/>
              </a:lnSpc>
            </a:pP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Developing a Sustainability Vision Statement</a:t>
            </a:r>
            <a:br>
              <a:rPr lang="en-GB" sz="1000" b="0" dirty="0">
                <a:solidFill>
                  <a:srgbClr val="404040"/>
                </a:solidFill>
              </a:rPr>
            </a:br>
            <a:br>
              <a:rPr lang="en-GB" sz="1000" b="0" dirty="0">
                <a:solidFill>
                  <a:srgbClr val="404040"/>
                </a:solidFill>
              </a:rPr>
            </a:br>
            <a:r>
              <a:rPr lang="en-GB" sz="1000" dirty="0">
                <a:solidFill>
                  <a:srgbClr val="11496E"/>
                </a:solidFill>
                <a:ea typeface="Open Sans" panose="020B0606030504020204" pitchFamily="34" charset="0"/>
              </a:rPr>
              <a:t>Session 2: </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6.2: </a:t>
            </a:r>
            <a:r>
              <a:rPr lang="en-GB" sz="1000" b="0" dirty="0">
                <a:solidFill>
                  <a:srgbClr val="11496E"/>
                </a:solidFill>
                <a:ea typeface="Open Sans" panose="020B0606030504020204" pitchFamily="34" charset="0"/>
              </a:rPr>
              <a:t>Financial Plan Development: Understand how to develop a financial plan that supports sustainability goals.</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6.3: </a:t>
            </a:r>
            <a:r>
              <a:rPr lang="en-GB" sz="1000" b="0" dirty="0">
                <a:solidFill>
                  <a:srgbClr val="11496E"/>
                </a:solidFill>
                <a:ea typeface="Open Sans" panose="020B0606030504020204" pitchFamily="34" charset="0"/>
              </a:rPr>
              <a:t>Funding for Sustainable Ventures – Green Finance: Explore financing options that support sustainable businesses.</a:t>
            </a:r>
          </a:p>
          <a:p>
            <a:pPr>
              <a:lnSpc>
                <a:spcPct val="100000"/>
              </a:lnSpc>
            </a:pP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Develop a Funding Proposal</a:t>
            </a:r>
          </a:p>
          <a:p>
            <a:pPr>
              <a:lnSpc>
                <a:spcPct val="100000"/>
              </a:lnSpc>
            </a:pPr>
            <a:r>
              <a:rPr lang="en-GB" sz="1000" b="0" dirty="0">
                <a:solidFill>
                  <a:srgbClr val="11496E"/>
                </a:solidFill>
                <a:ea typeface="Open Sans" panose="020B0606030504020204" pitchFamily="34" charset="0"/>
              </a:rPr>
              <a:t>--------------------------------------------------------------------------------------------------------------------------------------------------------------------------------</a:t>
            </a:r>
          </a:p>
          <a:p>
            <a:r>
              <a:rPr lang="en-GB" sz="1000" dirty="0">
                <a:solidFill>
                  <a:srgbClr val="354F92"/>
                </a:solidFill>
              </a:rPr>
              <a:t>Week 7: Module 7 – Social &amp; Community Responsibility in Entrepreneurship</a:t>
            </a:r>
            <a:br>
              <a:rPr lang="en-GB" sz="1000" dirty="0">
                <a:solidFill>
                  <a:srgbClr val="354F92"/>
                </a:solidFill>
              </a:rPr>
            </a:br>
            <a:r>
              <a:rPr lang="en-GB" sz="1000" dirty="0">
                <a:solidFill>
                  <a:srgbClr val="11496E"/>
                </a:solidFill>
                <a:ea typeface="Open Sans" panose="020B0606030504020204" pitchFamily="34" charset="0"/>
              </a:rPr>
              <a:t>Session 1:</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7.1: </a:t>
            </a:r>
            <a:r>
              <a:rPr lang="en-GB" sz="1000" b="0" dirty="0">
                <a:solidFill>
                  <a:srgbClr val="11496E"/>
                </a:solidFill>
                <a:ea typeface="Open Sans" panose="020B0606030504020204" pitchFamily="34" charset="0"/>
              </a:rPr>
              <a:t>Engaging in Initiatives That Benefit Society: Learn how businesses can support societal wellbeing.</a:t>
            </a:r>
            <a:br>
              <a:rPr lang="en-GB" sz="1000" b="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7.2: </a:t>
            </a:r>
            <a:r>
              <a:rPr lang="en-GB" sz="1000" b="0" dirty="0">
                <a:solidFill>
                  <a:srgbClr val="11496E"/>
                </a:solidFill>
                <a:ea typeface="Open Sans" panose="020B0606030504020204" pitchFamily="34" charset="0"/>
              </a:rPr>
              <a:t>Building Communities Through Engagement: Discover how to foster community support for your business.</a:t>
            </a:r>
            <a:br>
              <a:rPr lang="en-GB" sz="1000" b="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Community Needs Assessment</a:t>
            </a:r>
          </a:p>
          <a:p>
            <a:r>
              <a:rPr lang="en-GB" sz="1000" dirty="0">
                <a:solidFill>
                  <a:srgbClr val="11496E"/>
                </a:solidFill>
                <a:ea typeface="Open Sans" panose="020B0606030504020204" pitchFamily="34" charset="0"/>
              </a:rPr>
              <a:t>Session 2:</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7.3: </a:t>
            </a:r>
            <a:r>
              <a:rPr lang="en-GB" sz="1000" b="0" dirty="0">
                <a:solidFill>
                  <a:srgbClr val="11496E"/>
                </a:solidFill>
                <a:ea typeface="Open Sans" panose="020B0606030504020204" pitchFamily="34" charset="0"/>
              </a:rPr>
              <a:t>Demonstrating Leadership &amp; Collaboration: Understand the role of leadership in driving community-based projects.</a:t>
            </a:r>
            <a:br>
              <a:rPr lang="en-GB" sz="1000" b="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7.4: </a:t>
            </a:r>
            <a:r>
              <a:rPr lang="en-GB" sz="1000" b="0" dirty="0">
                <a:solidFill>
                  <a:srgbClr val="11496E"/>
                </a:solidFill>
                <a:ea typeface="Open Sans" panose="020B0606030504020204" pitchFamily="34" charset="0"/>
              </a:rPr>
              <a:t>Creating Informed Consumers &amp; Sustainability Reporting: Learn how to educate consumers on making ethical choices.</a:t>
            </a:r>
            <a:br>
              <a:rPr lang="en-GB" sz="1000" b="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7.5: </a:t>
            </a:r>
            <a:r>
              <a:rPr lang="en-GB" sz="1000" b="0" dirty="0">
                <a:solidFill>
                  <a:srgbClr val="11496E"/>
                </a:solidFill>
                <a:ea typeface="Open Sans" panose="020B0606030504020204" pitchFamily="34" charset="0"/>
              </a:rPr>
              <a:t>Promoting Diversity &amp; Inclusion: Explore the importance of diversity and inclusion in sustainable business.</a:t>
            </a:r>
            <a:br>
              <a:rPr lang="en-GB" sz="1000" b="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Community Outreach</a:t>
            </a:r>
          </a:p>
          <a:p>
            <a:r>
              <a:rPr lang="en-GB" sz="1000" dirty="0">
                <a:solidFill>
                  <a:srgbClr val="F36C2F"/>
                </a:solidFill>
                <a:ea typeface="Open Sans" panose="020B0606030504020204" pitchFamily="34" charset="0"/>
              </a:rPr>
              <a:t>Additional Practical Assignments: </a:t>
            </a:r>
            <a:r>
              <a:rPr lang="en-GB" sz="1000" b="0" dirty="0">
                <a:solidFill>
                  <a:srgbClr val="11496E"/>
                </a:solidFill>
                <a:ea typeface="Open Sans" panose="020B0606030504020204" pitchFamily="34" charset="0"/>
              </a:rPr>
              <a:t>Role-Playing Scenarios, Analysing Sustainability Reports, Inclusive Business Plan Workshop</a:t>
            </a:r>
          </a:p>
          <a:p>
            <a:r>
              <a:rPr lang="en-GB" sz="1000" dirty="0"/>
              <a:t>---------------------------------------------------------------------------------------------------------------------------------------------------------------------------------</a:t>
            </a:r>
          </a:p>
          <a:p>
            <a:r>
              <a:rPr lang="en-GB" sz="1000" dirty="0">
                <a:solidFill>
                  <a:srgbClr val="354F92"/>
                </a:solidFill>
              </a:rPr>
              <a:t>Week 8: Module 8 – Measuring &amp; Communicating Business Impact</a:t>
            </a:r>
            <a:br>
              <a:rPr lang="en-GB" sz="1000" dirty="0">
                <a:solidFill>
                  <a:srgbClr val="354F92"/>
                </a:solidFill>
              </a:rPr>
            </a:br>
            <a:r>
              <a:rPr lang="en-GB" sz="1000" dirty="0">
                <a:solidFill>
                  <a:srgbClr val="11496E"/>
                </a:solidFill>
                <a:ea typeface="Open Sans" panose="020B0606030504020204" pitchFamily="34" charset="0"/>
              </a:rPr>
              <a:t>Session 1:</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8.1: </a:t>
            </a:r>
            <a:r>
              <a:rPr lang="en-GB" sz="1000" b="0" dirty="0">
                <a:solidFill>
                  <a:srgbClr val="11496E"/>
                </a:solidFill>
                <a:ea typeface="Open Sans" panose="020B0606030504020204" pitchFamily="34" charset="0"/>
              </a:rPr>
              <a:t>Defining Impact Metrics: Learn how to measure the environmental and social impact of your business.</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8.2: </a:t>
            </a:r>
            <a:r>
              <a:rPr lang="en-GB" sz="1000" b="0" dirty="0">
                <a:solidFill>
                  <a:srgbClr val="11496E"/>
                </a:solidFill>
                <a:ea typeface="Open Sans" panose="020B0606030504020204" pitchFamily="34" charset="0"/>
              </a:rPr>
              <a:t>Setting Baselines &amp; Targets: Understand how to establish benchmarks for sustainability goals.</a:t>
            </a:r>
            <a:br>
              <a:rPr lang="en-GB" sz="100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Baseline Development</a:t>
            </a:r>
          </a:p>
          <a:p>
            <a:r>
              <a:rPr lang="en-GB" sz="1000" dirty="0">
                <a:solidFill>
                  <a:srgbClr val="11496E"/>
                </a:solidFill>
                <a:ea typeface="Open Sans" panose="020B0606030504020204" pitchFamily="34" charset="0"/>
              </a:rPr>
              <a:t>Session 2:</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8.3: </a:t>
            </a:r>
            <a:r>
              <a:rPr lang="en-GB" sz="1000" b="0" dirty="0">
                <a:solidFill>
                  <a:srgbClr val="11496E"/>
                </a:solidFill>
                <a:ea typeface="Open Sans" panose="020B0606030504020204" pitchFamily="34" charset="0"/>
              </a:rPr>
              <a:t>Using Frameworks &amp; Standards: Explore global standards for sustainability reporting.</a:t>
            </a:r>
            <a:br>
              <a:rPr lang="en-GB" sz="1000" b="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8.4: </a:t>
            </a:r>
            <a:r>
              <a:rPr lang="en-GB" sz="1000" b="0" dirty="0">
                <a:solidFill>
                  <a:srgbClr val="11496E"/>
                </a:solidFill>
                <a:ea typeface="Open Sans" panose="020B0606030504020204" pitchFamily="34" charset="0"/>
              </a:rPr>
              <a:t>Communicating &amp; Engaging Stakeholders: Learn how to effectively communicate sustainability efforts to key stakeholders.</a:t>
            </a:r>
            <a:br>
              <a:rPr lang="en-GB" sz="1000" dirty="0">
                <a:solidFill>
                  <a:srgbClr val="11496E"/>
                </a:solidFill>
                <a:ea typeface="Open Sans" panose="020B0606030504020204" pitchFamily="34" charset="0"/>
              </a:rPr>
            </a:br>
            <a:r>
              <a:rPr lang="en-GB" sz="1000" dirty="0">
                <a:solidFill>
                  <a:srgbClr val="11496E"/>
                </a:solidFill>
                <a:ea typeface="Open Sans" panose="020B0606030504020204" pitchFamily="34" charset="0"/>
              </a:rPr>
              <a:t>Unit 8.5: </a:t>
            </a:r>
            <a:r>
              <a:rPr lang="en-GB" sz="1000" b="0" dirty="0">
                <a:solidFill>
                  <a:srgbClr val="11496E"/>
                </a:solidFill>
                <a:ea typeface="Open Sans" panose="020B0606030504020204" pitchFamily="34" charset="0"/>
              </a:rPr>
              <a:t>Continuous Improvement &amp; Adaptability: Understand how businesses can stay adaptable and improve their sustainability initiatives.</a:t>
            </a:r>
            <a:br>
              <a:rPr lang="en-GB" sz="1000" dirty="0">
                <a:solidFill>
                  <a:srgbClr val="11496E"/>
                </a:solidFill>
                <a:ea typeface="Open Sans" panose="020B0606030504020204" pitchFamily="34" charset="0"/>
              </a:rPr>
            </a:br>
            <a:r>
              <a:rPr lang="en-GB" sz="1000" dirty="0">
                <a:solidFill>
                  <a:srgbClr val="F36C2F"/>
                </a:solidFill>
                <a:ea typeface="Open Sans" panose="020B0606030504020204" pitchFamily="34" charset="0"/>
              </a:rPr>
              <a:t>Practical: </a:t>
            </a:r>
            <a:r>
              <a:rPr lang="en-GB" sz="1000" b="0" dirty="0">
                <a:solidFill>
                  <a:srgbClr val="11496E"/>
                </a:solidFill>
                <a:ea typeface="Open Sans" panose="020B0606030504020204" pitchFamily="34" charset="0"/>
              </a:rPr>
              <a:t>Sustainability Performance Assessment</a:t>
            </a:r>
            <a:endParaRPr lang="en-GB" sz="1000" b="0" dirty="0">
              <a:solidFill>
                <a:srgbClr val="404040"/>
              </a:solidFill>
            </a:endParaRPr>
          </a:p>
        </p:txBody>
      </p:sp>
    </p:spTree>
    <p:extLst>
      <p:ext uri="{BB962C8B-B14F-4D97-AF65-F5344CB8AC3E}">
        <p14:creationId xmlns:p14="http://schemas.microsoft.com/office/powerpoint/2010/main" val="166494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734BCB4-FFA8-B289-0772-24ACCDE8D23B}"/>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t="15955" b="15955"/>
          <a:stretch>
            <a:fillRect/>
          </a:stretch>
        </p:blipFill>
        <p:spPr/>
      </p:pic>
      <p:grpSp>
        <p:nvGrpSpPr>
          <p:cNvPr id="48" name="Graphic 3">
            <a:extLst>
              <a:ext uri="{FF2B5EF4-FFF2-40B4-BE49-F238E27FC236}">
                <a16:creationId xmlns:a16="http://schemas.microsoft.com/office/drawing/2014/main" id="{0557F4AC-9229-E78D-C673-560ED42EACDD}"/>
              </a:ext>
            </a:extLst>
          </p:cNvPr>
          <p:cNvGrpSpPr/>
          <p:nvPr/>
        </p:nvGrpSpPr>
        <p:grpSpPr>
          <a:xfrm>
            <a:off x="1690573" y="7566767"/>
            <a:ext cx="280634" cy="280634"/>
            <a:chOff x="1950027" y="2499889"/>
            <a:chExt cx="850463" cy="850463"/>
          </a:xfrm>
        </p:grpSpPr>
        <p:sp>
          <p:nvSpPr>
            <p:cNvPr id="49" name="Freeform 48">
              <a:extLst>
                <a:ext uri="{FF2B5EF4-FFF2-40B4-BE49-F238E27FC236}">
                  <a16:creationId xmlns:a16="http://schemas.microsoft.com/office/drawing/2014/main" id="{2CE2BB50-9710-4BB1-8B09-72A77723EE5F}"/>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50" name="Graphic 3">
              <a:extLst>
                <a:ext uri="{FF2B5EF4-FFF2-40B4-BE49-F238E27FC236}">
                  <a16:creationId xmlns:a16="http://schemas.microsoft.com/office/drawing/2014/main" id="{26A6CF68-92BD-378E-80B0-5DC6313CA739}"/>
                </a:ext>
              </a:extLst>
            </p:cNvPr>
            <p:cNvGrpSpPr/>
            <p:nvPr/>
          </p:nvGrpSpPr>
          <p:grpSpPr>
            <a:xfrm>
              <a:off x="2107521" y="2657382"/>
              <a:ext cx="535476" cy="535477"/>
              <a:chOff x="2107521" y="2657382"/>
              <a:chExt cx="535476" cy="535477"/>
            </a:xfrm>
            <a:solidFill>
              <a:srgbClr val="FFFFFF"/>
            </a:solidFill>
          </p:grpSpPr>
          <p:sp>
            <p:nvSpPr>
              <p:cNvPr id="51" name="Freeform 50">
                <a:extLst>
                  <a:ext uri="{FF2B5EF4-FFF2-40B4-BE49-F238E27FC236}">
                    <a16:creationId xmlns:a16="http://schemas.microsoft.com/office/drawing/2014/main" id="{404A5C57-7CA5-9FBB-6A70-97C63313748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D3DD31D7-E7B7-86F4-DA19-63D3EF5DD1F9}"/>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82B68AD6-F2EC-9BF1-BFF7-C70AAA45DFC5}"/>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54" name="Graphic 3">
            <a:extLst>
              <a:ext uri="{FF2B5EF4-FFF2-40B4-BE49-F238E27FC236}">
                <a16:creationId xmlns:a16="http://schemas.microsoft.com/office/drawing/2014/main" id="{06BFF224-02F2-CE2E-B261-7514D7976BA3}"/>
              </a:ext>
            </a:extLst>
          </p:cNvPr>
          <p:cNvGrpSpPr/>
          <p:nvPr/>
        </p:nvGrpSpPr>
        <p:grpSpPr>
          <a:xfrm>
            <a:off x="998342" y="7566767"/>
            <a:ext cx="280634" cy="280634"/>
            <a:chOff x="-147782" y="2499889"/>
            <a:chExt cx="850463" cy="850463"/>
          </a:xfrm>
        </p:grpSpPr>
        <p:sp>
          <p:nvSpPr>
            <p:cNvPr id="55" name="Freeform 54">
              <a:extLst>
                <a:ext uri="{FF2B5EF4-FFF2-40B4-BE49-F238E27FC236}">
                  <a16:creationId xmlns:a16="http://schemas.microsoft.com/office/drawing/2014/main" id="{B9FCE560-47BE-1B1D-53B8-58859E703376}"/>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926AC215-1AEC-B69D-BDBB-4AA306E3C25F}"/>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57" name="Graphic 3">
            <a:extLst>
              <a:ext uri="{FF2B5EF4-FFF2-40B4-BE49-F238E27FC236}">
                <a16:creationId xmlns:a16="http://schemas.microsoft.com/office/drawing/2014/main" id="{64C9AFF5-7DF6-F296-22A4-9DBF053DA3E9}"/>
              </a:ext>
            </a:extLst>
          </p:cNvPr>
          <p:cNvGrpSpPr/>
          <p:nvPr/>
        </p:nvGrpSpPr>
        <p:grpSpPr>
          <a:xfrm>
            <a:off x="2036481" y="7566767"/>
            <a:ext cx="280634" cy="280634"/>
            <a:chOff x="2998302" y="2499889"/>
            <a:chExt cx="850463" cy="850463"/>
          </a:xfrm>
        </p:grpSpPr>
        <p:sp>
          <p:nvSpPr>
            <p:cNvPr id="58" name="Freeform 57">
              <a:extLst>
                <a:ext uri="{FF2B5EF4-FFF2-40B4-BE49-F238E27FC236}">
                  <a16:creationId xmlns:a16="http://schemas.microsoft.com/office/drawing/2014/main" id="{08BDDCA5-41FA-AE32-A800-66BBF51F9BC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EB4EA48D-1707-F50E-67DC-74AC7274604A}"/>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60" name="Graphic 3">
            <a:extLst>
              <a:ext uri="{FF2B5EF4-FFF2-40B4-BE49-F238E27FC236}">
                <a16:creationId xmlns:a16="http://schemas.microsoft.com/office/drawing/2014/main" id="{285C41F5-FE47-5C40-95BD-910AB0CB54FD}"/>
              </a:ext>
            </a:extLst>
          </p:cNvPr>
          <p:cNvGrpSpPr/>
          <p:nvPr/>
        </p:nvGrpSpPr>
        <p:grpSpPr>
          <a:xfrm>
            <a:off x="652435" y="7566767"/>
            <a:ext cx="280634" cy="280842"/>
            <a:chOff x="-1196056" y="2499889"/>
            <a:chExt cx="850463" cy="851093"/>
          </a:xfrm>
        </p:grpSpPr>
        <p:sp>
          <p:nvSpPr>
            <p:cNvPr id="61" name="Freeform 60">
              <a:extLst>
                <a:ext uri="{FF2B5EF4-FFF2-40B4-BE49-F238E27FC236}">
                  <a16:creationId xmlns:a16="http://schemas.microsoft.com/office/drawing/2014/main" id="{B379F611-F84C-0CCB-4ABB-AEBE7D01135A}"/>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6F49677A-2CEC-CB4C-32A4-31054021574F}"/>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64" name="Freeform 63">
            <a:extLst>
              <a:ext uri="{FF2B5EF4-FFF2-40B4-BE49-F238E27FC236}">
                <a16:creationId xmlns:a16="http://schemas.microsoft.com/office/drawing/2014/main" id="{1C5AB930-1DC9-0E5F-8BB0-DE28808DB81F}"/>
              </a:ext>
            </a:extLst>
          </p:cNvPr>
          <p:cNvSpPr/>
          <p:nvPr/>
        </p:nvSpPr>
        <p:spPr>
          <a:xfrm>
            <a:off x="1344458" y="7566767"/>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67" name="Graphic 66" descr="World with solid fill">
            <a:extLst>
              <a:ext uri="{FF2B5EF4-FFF2-40B4-BE49-F238E27FC236}">
                <a16:creationId xmlns:a16="http://schemas.microsoft.com/office/drawing/2014/main" id="{DA2B7C6E-570D-E930-7D5E-ECC241B9E1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2992" y="7591528"/>
            <a:ext cx="246077" cy="246077"/>
          </a:xfrm>
          <a:prstGeom prst="rect">
            <a:avLst/>
          </a:prstGeom>
        </p:spPr>
      </p:pic>
      <p:sp>
        <p:nvSpPr>
          <p:cNvPr id="2" name="Text Placeholder 1">
            <a:extLst>
              <a:ext uri="{FF2B5EF4-FFF2-40B4-BE49-F238E27FC236}">
                <a16:creationId xmlns:a16="http://schemas.microsoft.com/office/drawing/2014/main" id="{1991DFFA-C0AF-CB47-BA09-F5281D015B86}"/>
              </a:ext>
            </a:extLst>
          </p:cNvPr>
          <p:cNvSpPr>
            <a:spLocks noGrp="1"/>
          </p:cNvSpPr>
          <p:nvPr>
            <p:ph type="body" sz="quarter" idx="20"/>
          </p:nvPr>
        </p:nvSpPr>
        <p:spPr>
          <a:xfrm>
            <a:off x="318476" y="9645814"/>
            <a:ext cx="3314191" cy="518298"/>
          </a:xfrm>
          <a:prstGeom prst="rect">
            <a:avLst/>
          </a:prstGeom>
        </p:spPr>
        <p:txBody>
          <a:bodyPr/>
          <a:lstStyle/>
          <a:p>
            <a:pPr marL="187325"/>
            <a:r>
              <a:rPr lang="en-US" sz="2400" dirty="0" err="1"/>
              <a:t>www.</a:t>
            </a:r>
            <a:r>
              <a:rPr lang="en-US" sz="2400" b="1" dirty="0" err="1"/>
              <a:t>fairpreneurs</a:t>
            </a:r>
            <a:r>
              <a:rPr lang="en-US" sz="2400" dirty="0" err="1"/>
              <a:t>.eu</a:t>
            </a:r>
            <a:endParaRPr lang="en-US" sz="2400" dirty="0"/>
          </a:p>
        </p:txBody>
      </p:sp>
      <p:sp>
        <p:nvSpPr>
          <p:cNvPr id="6" name="Text Placeholder 5">
            <a:extLst>
              <a:ext uri="{FF2B5EF4-FFF2-40B4-BE49-F238E27FC236}">
                <a16:creationId xmlns:a16="http://schemas.microsoft.com/office/drawing/2014/main" id="{995F22B5-E16E-A874-F227-974EFE657E79}"/>
              </a:ext>
            </a:extLst>
          </p:cNvPr>
          <p:cNvSpPr>
            <a:spLocks noGrp="1"/>
          </p:cNvSpPr>
          <p:nvPr>
            <p:ph type="body" sz="quarter" idx="30"/>
          </p:nvPr>
        </p:nvSpPr>
        <p:spPr/>
        <p:txBody>
          <a:bodyPr/>
          <a:lstStyle/>
          <a:p>
            <a:r>
              <a:rPr lang="en-US" dirty="0"/>
              <a:t>Follow our Journey</a:t>
            </a:r>
          </a:p>
        </p:txBody>
      </p:sp>
      <p:grpSp>
        <p:nvGrpSpPr>
          <p:cNvPr id="7" name="Group 6">
            <a:extLst>
              <a:ext uri="{FF2B5EF4-FFF2-40B4-BE49-F238E27FC236}">
                <a16:creationId xmlns:a16="http://schemas.microsoft.com/office/drawing/2014/main" id="{56B2C547-4665-27B1-3FD5-67572C460119}"/>
              </a:ext>
            </a:extLst>
          </p:cNvPr>
          <p:cNvGrpSpPr/>
          <p:nvPr/>
        </p:nvGrpSpPr>
        <p:grpSpPr>
          <a:xfrm rot="16200000">
            <a:off x="4412596" y="4783652"/>
            <a:ext cx="4269146" cy="1993087"/>
            <a:chOff x="-1871944" y="1778846"/>
            <a:chExt cx="1736764" cy="810823"/>
          </a:xfrm>
        </p:grpSpPr>
        <p:sp>
          <p:nvSpPr>
            <p:cNvPr id="8" name="Freeform 7">
              <a:extLst>
                <a:ext uri="{FF2B5EF4-FFF2-40B4-BE49-F238E27FC236}">
                  <a16:creationId xmlns:a16="http://schemas.microsoft.com/office/drawing/2014/main" id="{BBD9E0D8-AA38-D01C-69B5-6BAF62CDFDD5}"/>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AFA3C71-2FDE-2536-2B6C-3C9EBE44B019}"/>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D743483-D890-ABD1-F489-D551FB2FEEF5}"/>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0424FC-849D-5D97-27FB-B271D238B341}"/>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65F8272-CC52-7733-9ACD-7D10DBF8280F}"/>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C75761A-7CFF-D095-2406-29CEDDA068A7}"/>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787134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577484B2-FB12-E097-DD2A-947E9D9DDB79}"/>
              </a:ext>
            </a:extLst>
          </p:cNvPr>
          <p:cNvSpPr>
            <a:spLocks noGrp="1"/>
          </p:cNvSpPr>
          <p:nvPr>
            <p:ph type="sldNum" sz="quarter" idx="4"/>
          </p:nvPr>
        </p:nvSpPr>
        <p:spPr/>
        <p:txBody>
          <a:bodyPr/>
          <a:lstStyle/>
          <a:p>
            <a:fld id="{CB2079F2-58AF-ED44-82D7-E04B2F6FD686}" type="slidenum">
              <a:rPr lang="en-US" smtClean="0"/>
              <a:pPr/>
              <a:t>3</a:t>
            </a:fld>
            <a:endParaRPr lang="en-US" dirty="0"/>
          </a:p>
        </p:txBody>
      </p:sp>
      <p:sp>
        <p:nvSpPr>
          <p:cNvPr id="21" name="Text Placeholder 20">
            <a:extLst>
              <a:ext uri="{FF2B5EF4-FFF2-40B4-BE49-F238E27FC236}">
                <a16:creationId xmlns:a16="http://schemas.microsoft.com/office/drawing/2014/main" id="{BAA87B1A-3A1D-AF0B-045B-C3EDFB45E747}"/>
              </a:ext>
            </a:extLst>
          </p:cNvPr>
          <p:cNvSpPr>
            <a:spLocks noGrp="1"/>
          </p:cNvSpPr>
          <p:nvPr>
            <p:ph type="body" sz="quarter" idx="48"/>
          </p:nvPr>
        </p:nvSpPr>
        <p:spPr>
          <a:xfrm>
            <a:off x="3914777" y="1998133"/>
            <a:ext cx="3219778" cy="4704471"/>
          </a:xfrm>
        </p:spPr>
        <p:txBody>
          <a:bodyPr/>
          <a:lstStyle/>
          <a:p>
            <a:pPr algn="just"/>
            <a:r>
              <a:rPr lang="en-GB" sz="1400" dirty="0"/>
              <a:t>Fairpreneurs empowers youth educators to nurture the next generation of ethical entrepreneurs. We guide them in creating sustainable businesses that align with the SDGs. </a:t>
            </a:r>
          </a:p>
          <a:p>
            <a:pPr algn="just"/>
            <a:endParaRPr lang="en-GB" sz="1400" dirty="0"/>
          </a:p>
          <a:p>
            <a:pPr algn="just"/>
            <a:r>
              <a:rPr lang="en-GB" sz="1400" dirty="0"/>
              <a:t>By bridging knowledge gaps and developing entrepreneurial skills, we aim to heighten awareness of social and environmental sustainability in entrepreneurship.</a:t>
            </a:r>
          </a:p>
          <a:p>
            <a:pPr algn="just"/>
            <a:endParaRPr lang="en-GB" sz="1400" dirty="0"/>
          </a:p>
          <a:p>
            <a:pPr algn="just"/>
            <a:endParaRPr lang="en-GB" sz="1400" dirty="0"/>
          </a:p>
          <a:p>
            <a:pPr algn="just"/>
            <a:r>
              <a:rPr lang="en-GB" sz="1400" dirty="0"/>
              <a:t>Studies suggest that young people have a high interest in entrepreneurship, yet only a small fraction start their own business due to barriers such as lack of knowledge, skills, and fear of failure. The youth of today are politically and ethically involved, as evidenced by movements like Fridays for Future and protests against the Ukraine war. </a:t>
            </a:r>
          </a:p>
          <a:p>
            <a:pPr algn="just"/>
            <a:endParaRPr lang="en-GB" sz="1400" dirty="0"/>
          </a:p>
          <a:p>
            <a:pPr algn="just"/>
            <a:r>
              <a:rPr lang="en-GB" sz="1400" dirty="0"/>
              <a:t>They are the future driving force for sustainable development. However, they need the right tools today to change the world tomorrow. The Sustainable Development Goals (SDGs), integrated into Youth Entrepreneurship Education and operationalised in entrepreneurial action, are such tools. The project aims to offer specific, inclusive entrepreneurship education resources to empower young people to start sustainable businesses and promote ethical, sustainable, and fair entrepreneurial behaviour.</a:t>
            </a:r>
            <a:endParaRPr lang="en-US" sz="1400" dirty="0"/>
          </a:p>
        </p:txBody>
      </p:sp>
      <p:pic>
        <p:nvPicPr>
          <p:cNvPr id="5" name="Picture Placeholder 4">
            <a:extLst>
              <a:ext uri="{FF2B5EF4-FFF2-40B4-BE49-F238E27FC236}">
                <a16:creationId xmlns:a16="http://schemas.microsoft.com/office/drawing/2014/main" id="{9238464B-845E-CD7C-6F67-81E6E10CA385}"/>
              </a:ext>
            </a:extLst>
          </p:cNvPr>
          <p:cNvPicPr>
            <a:picLocks noGrp="1" noChangeAspect="1"/>
          </p:cNvPicPr>
          <p:nvPr>
            <p:ph type="pic" sz="quarter" idx="10"/>
          </p:nvPr>
        </p:nvPicPr>
        <p:blipFill>
          <a:blip r:embed="rId2"/>
          <a:srcRect l="38627" r="38627"/>
          <a:stretch>
            <a:fillRect/>
          </a:stretch>
        </p:blipFill>
        <p:spPr/>
      </p:pic>
      <p:grpSp>
        <p:nvGrpSpPr>
          <p:cNvPr id="4" name="Group 3">
            <a:extLst>
              <a:ext uri="{FF2B5EF4-FFF2-40B4-BE49-F238E27FC236}">
                <a16:creationId xmlns:a16="http://schemas.microsoft.com/office/drawing/2014/main" id="{0EBE531C-F2DB-DEBA-BA41-90A39C5510D0}"/>
              </a:ext>
            </a:extLst>
          </p:cNvPr>
          <p:cNvGrpSpPr/>
          <p:nvPr/>
        </p:nvGrpSpPr>
        <p:grpSpPr>
          <a:xfrm rot="5400000">
            <a:off x="-1135540" y="6664717"/>
            <a:ext cx="4231475" cy="1975500"/>
            <a:chOff x="-1871944" y="1778846"/>
            <a:chExt cx="1736764" cy="810823"/>
          </a:xfrm>
          <a:solidFill>
            <a:schemeClr val="bg1">
              <a:alpha val="56867"/>
            </a:schemeClr>
          </a:solidFill>
        </p:grpSpPr>
        <p:sp>
          <p:nvSpPr>
            <p:cNvPr id="6" name="Freeform 5">
              <a:extLst>
                <a:ext uri="{FF2B5EF4-FFF2-40B4-BE49-F238E27FC236}">
                  <a16:creationId xmlns:a16="http://schemas.microsoft.com/office/drawing/2014/main" id="{73F1A969-437B-5426-A5A5-19F6A6EE967C}"/>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380AE3B-4255-0F73-0B1C-B101BF5E05E3}"/>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C42171-8350-B1B7-4CA7-C2728E2BD8DC}"/>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020D93E-1819-4B01-4258-B94ED945E578}"/>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91FC263-AC2D-8816-823A-47ACF3F5176F}"/>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BA8D7F8-761D-A2CC-962E-5483081B495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19" name="Text Placeholder 18">
            <a:extLst>
              <a:ext uri="{FF2B5EF4-FFF2-40B4-BE49-F238E27FC236}">
                <a16:creationId xmlns:a16="http://schemas.microsoft.com/office/drawing/2014/main" id="{B7CBCCF3-96B1-A7DD-B7A1-54DC39C8DCEB}"/>
              </a:ext>
            </a:extLst>
          </p:cNvPr>
          <p:cNvSpPr>
            <a:spLocks noGrp="1"/>
          </p:cNvSpPr>
          <p:nvPr>
            <p:ph type="body" sz="quarter" idx="30"/>
          </p:nvPr>
        </p:nvSpPr>
        <p:spPr>
          <a:xfrm>
            <a:off x="2758306" y="972628"/>
            <a:ext cx="4243789" cy="743603"/>
          </a:xfrm>
        </p:spPr>
        <p:txBody>
          <a:bodyPr/>
          <a:lstStyle/>
          <a:p>
            <a:r>
              <a:rPr lang="en-US" dirty="0"/>
              <a:t>ABOUT OUR PROJECT</a:t>
            </a:r>
          </a:p>
        </p:txBody>
      </p:sp>
    </p:spTree>
    <p:extLst>
      <p:ext uri="{BB962C8B-B14F-4D97-AF65-F5344CB8AC3E}">
        <p14:creationId xmlns:p14="http://schemas.microsoft.com/office/powerpoint/2010/main" val="1977397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5">
            <a:extLst>
              <a:ext uri="{FF2B5EF4-FFF2-40B4-BE49-F238E27FC236}">
                <a16:creationId xmlns:a16="http://schemas.microsoft.com/office/drawing/2014/main" id="{8B216CBD-106D-73EF-FC73-6B8694BF9E4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a:t>
            </a:fld>
            <a:endParaRPr lang="en-US" dirty="0"/>
          </a:p>
        </p:txBody>
      </p:sp>
      <p:pic>
        <p:nvPicPr>
          <p:cNvPr id="4" name="Picture Placeholder 3">
            <a:extLst>
              <a:ext uri="{FF2B5EF4-FFF2-40B4-BE49-F238E27FC236}">
                <a16:creationId xmlns:a16="http://schemas.microsoft.com/office/drawing/2014/main" id="{87282670-4EF4-CCF3-B7E5-8257D6667369}"/>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23045" r="23045"/>
          <a:stretch>
            <a:fillRect/>
          </a:stretch>
        </p:blipFill>
        <p:spPr/>
      </p:pic>
      <p:pic>
        <p:nvPicPr>
          <p:cNvPr id="11" name="Picture Placeholder 10">
            <a:extLst>
              <a:ext uri="{FF2B5EF4-FFF2-40B4-BE49-F238E27FC236}">
                <a16:creationId xmlns:a16="http://schemas.microsoft.com/office/drawing/2014/main" id="{B546C7AF-E859-0A6F-7DF3-D2432751CD78}"/>
              </a:ext>
            </a:extLst>
          </p:cNvPr>
          <p:cNvPicPr>
            <a:picLocks noGrp="1" noChangeAspect="1"/>
          </p:cNvPicPr>
          <p:nvPr>
            <p:ph type="pic" sz="quarter" idx="12"/>
          </p:nvPr>
        </p:nvPicPr>
        <p:blipFill>
          <a:blip r:embed="rId3"/>
          <a:srcRect l="37573" r="37573"/>
          <a:stretch>
            <a:fillRect/>
          </a:stretch>
        </p:blipFill>
        <p:spPr/>
      </p:pic>
      <p:pic>
        <p:nvPicPr>
          <p:cNvPr id="8" name="Picture Placeholder 7">
            <a:extLst>
              <a:ext uri="{FF2B5EF4-FFF2-40B4-BE49-F238E27FC236}">
                <a16:creationId xmlns:a16="http://schemas.microsoft.com/office/drawing/2014/main" id="{6748F3DF-E147-EE65-8007-C84E40DF7B8E}"/>
              </a:ext>
            </a:extLst>
          </p:cNvPr>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l="32018" r="32018"/>
          <a:stretch>
            <a:fillRect/>
          </a:stretch>
        </p:blipFill>
        <p:spPr/>
      </p:pic>
      <p:grpSp>
        <p:nvGrpSpPr>
          <p:cNvPr id="12" name="Group 11">
            <a:extLst>
              <a:ext uri="{FF2B5EF4-FFF2-40B4-BE49-F238E27FC236}">
                <a16:creationId xmlns:a16="http://schemas.microsoft.com/office/drawing/2014/main" id="{012E9A0C-AA1C-ADE7-0087-A6734D10E965}"/>
              </a:ext>
            </a:extLst>
          </p:cNvPr>
          <p:cNvGrpSpPr/>
          <p:nvPr/>
        </p:nvGrpSpPr>
        <p:grpSpPr>
          <a:xfrm>
            <a:off x="445394" y="8957931"/>
            <a:ext cx="4269146" cy="1993087"/>
            <a:chOff x="-1871944" y="1778846"/>
            <a:chExt cx="1736764" cy="810823"/>
          </a:xfrm>
        </p:grpSpPr>
        <p:sp>
          <p:nvSpPr>
            <p:cNvPr id="13" name="Freeform 12">
              <a:extLst>
                <a:ext uri="{FF2B5EF4-FFF2-40B4-BE49-F238E27FC236}">
                  <a16:creationId xmlns:a16="http://schemas.microsoft.com/office/drawing/2014/main" id="{0877B82A-A09B-9B5C-ECC2-09B72425302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B00FC6A-6E76-09E3-3560-90C8C429C05F}"/>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51D888E-A3B0-F506-9A8B-6566159A7F8D}"/>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4CAA6D2-ADAD-A5FB-C8F9-8BDC7D9CBE20}"/>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69F2966-26F1-64C8-5EC6-BAFC8EDD9327}"/>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051253C-98BC-7D64-AAF7-048E47C6F177}"/>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615380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1382EC-FC94-0E12-FF32-1C5EC637915C}"/>
              </a:ext>
            </a:extLst>
          </p:cNvPr>
          <p:cNvGrpSpPr/>
          <p:nvPr/>
        </p:nvGrpSpPr>
        <p:grpSpPr>
          <a:xfrm rot="16200000">
            <a:off x="5312816" y="835845"/>
            <a:ext cx="3088508" cy="1441896"/>
            <a:chOff x="-1871944" y="1778846"/>
            <a:chExt cx="1736764" cy="810823"/>
          </a:xfrm>
        </p:grpSpPr>
        <p:sp>
          <p:nvSpPr>
            <p:cNvPr id="3" name="Freeform 2">
              <a:extLst>
                <a:ext uri="{FF2B5EF4-FFF2-40B4-BE49-F238E27FC236}">
                  <a16:creationId xmlns:a16="http://schemas.microsoft.com/office/drawing/2014/main" id="{BA646B70-651A-A5D3-026B-F7D4C2EE2FA9}"/>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F680B7E-F3E1-B343-C7C4-7BE5CB4014CE}"/>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12B1ACA8-32F9-3DF9-4C70-B9EA4F4765F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8DA5940-BF68-AE68-C822-55F0F824DAA4}"/>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597548C-D3AD-643C-6A79-8F57C4FC3C4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3F78300-5FC6-B504-0964-A3FA963C531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
        <p:nvSpPr>
          <p:cNvPr id="8" name="Text Placeholder 7">
            <a:extLst>
              <a:ext uri="{FF2B5EF4-FFF2-40B4-BE49-F238E27FC236}">
                <a16:creationId xmlns:a16="http://schemas.microsoft.com/office/drawing/2014/main" id="{956632C1-6D30-6ABC-FA27-05DFB54199D1}"/>
              </a:ext>
            </a:extLst>
          </p:cNvPr>
          <p:cNvSpPr>
            <a:spLocks noGrp="1"/>
          </p:cNvSpPr>
          <p:nvPr>
            <p:ph type="body" sz="quarter" idx="30"/>
          </p:nvPr>
        </p:nvSpPr>
        <p:spPr>
          <a:xfrm>
            <a:off x="529701" y="903756"/>
            <a:ext cx="5959292" cy="743603"/>
          </a:xfrm>
        </p:spPr>
        <p:txBody>
          <a:bodyPr/>
          <a:lstStyle/>
          <a:p>
            <a:r>
              <a:rPr lang="en-US" dirty="0"/>
              <a:t>What motivates the Fairpreneurs Project and who will benefit?</a:t>
            </a:r>
          </a:p>
          <a:p>
            <a:endParaRPr lang="en-US" dirty="0"/>
          </a:p>
        </p:txBody>
      </p:sp>
      <p:sp>
        <p:nvSpPr>
          <p:cNvPr id="10" name="Text Placeholder 9">
            <a:extLst>
              <a:ext uri="{FF2B5EF4-FFF2-40B4-BE49-F238E27FC236}">
                <a16:creationId xmlns:a16="http://schemas.microsoft.com/office/drawing/2014/main" id="{D7597EA5-3430-CE2D-DFF6-A6D17DC9C69F}"/>
              </a:ext>
            </a:extLst>
          </p:cNvPr>
          <p:cNvSpPr>
            <a:spLocks noGrp="1"/>
          </p:cNvSpPr>
          <p:nvPr>
            <p:ph type="body" sz="quarter" idx="48"/>
          </p:nvPr>
        </p:nvSpPr>
        <p:spPr>
          <a:xfrm>
            <a:off x="549910" y="2142418"/>
            <a:ext cx="6500272" cy="8439710"/>
          </a:xfrm>
        </p:spPr>
        <p:txBody>
          <a:bodyPr/>
          <a:lstStyle/>
          <a:p>
            <a:pPr algn="just"/>
            <a:r>
              <a:rPr lang="en-GB" sz="1800" b="1" dirty="0"/>
              <a:t>Our Motivation</a:t>
            </a:r>
          </a:p>
          <a:p>
            <a:pPr algn="just"/>
            <a:r>
              <a:rPr lang="en-GB" dirty="0"/>
              <a:t>Youth unemployment remains a pressing challenge across Europe, despite recent declines. As of January 2022, youth unemployment stood at 14%, more than double the overall unemployment rate. </a:t>
            </a:r>
          </a:p>
          <a:p>
            <a:pPr algn="just"/>
            <a:endParaRPr lang="en-GB" dirty="0"/>
          </a:p>
          <a:p>
            <a:pPr algn="just"/>
            <a:r>
              <a:rPr lang="en-GB" dirty="0"/>
              <a:t>This situation, compounded by global uncertainties, threatens to highlight the difficulties young people face in securing meaningful employment. While young people today are politically and ethically engaged, as seen in movements like Fridays for Future, they often lack the necessary tools and knowledge to translate their passion into action, particularly in the realm of entrepreneurship.</a:t>
            </a:r>
          </a:p>
          <a:p>
            <a:pPr algn="just"/>
            <a:endParaRPr lang="en-GB" dirty="0"/>
          </a:p>
          <a:p>
            <a:pPr algn="just"/>
            <a:endParaRPr lang="en-GB" dirty="0"/>
          </a:p>
          <a:p>
            <a:pPr algn="just"/>
            <a:r>
              <a:rPr lang="en-GB" dirty="0"/>
              <a:t>The FAIRPRENEURS Project seeks to address these challenges by promoting socially and environmentally sustainable entrepreneurship among young people. Although many young individuals express a strong interest in entrepreneurship, barriers such as lack of knowledge, skills, and fear of failure often prevent them from starting their own businesses. Furthermore, the current education system does not adequately integrate the Sustainable Development Goals (SDGs) into entrepreneurship education, missing an opportunity to equip the youth with the skills needed to drive sustainable change.</a:t>
            </a:r>
          </a:p>
          <a:p>
            <a:pPr algn="just"/>
            <a:endParaRPr lang="en-GB" dirty="0"/>
          </a:p>
          <a:p>
            <a:pPr algn="just"/>
            <a:endParaRPr lang="en-GB" dirty="0"/>
          </a:p>
          <a:p>
            <a:pPr algn="just"/>
            <a:r>
              <a:rPr lang="en-GB" dirty="0"/>
              <a:t>The FAIRPRENEURS Project offers a solution by providing Youth Educators with innovative resources to train young entrepreneurs. By addressing the specific challenges faced by young people, these resources will help create a more sustainable entrepreneurial ecosystem and contribute to a fairer, more inclusive, and greener economy. The project aligns with the European Union Youth Strategy and aims to empower the next generation to be the driving force behind sustainable development.</a:t>
            </a:r>
          </a:p>
          <a:p>
            <a:pPr algn="just"/>
            <a:endParaRPr lang="en-GB" dirty="0"/>
          </a:p>
          <a:p>
            <a:pPr algn="just"/>
            <a:endParaRPr lang="en-GB" dirty="0"/>
          </a:p>
          <a:p>
            <a:pPr algn="just"/>
            <a:endParaRPr lang="en-GB" dirty="0"/>
          </a:p>
          <a:p>
            <a:pPr algn="just"/>
            <a:endParaRPr lang="en-GB" dirty="0"/>
          </a:p>
          <a:p>
            <a:pPr algn="just"/>
            <a:endParaRPr lang="en-GB" sz="1800" b="1" dirty="0"/>
          </a:p>
          <a:p>
            <a:pPr algn="just"/>
            <a:endParaRPr lang="en-GB" sz="1800" b="1" dirty="0"/>
          </a:p>
          <a:p>
            <a:pPr algn="just"/>
            <a:r>
              <a:rPr lang="en-GB" sz="1800" b="1" dirty="0"/>
              <a:t>Who Will Benefit?</a:t>
            </a:r>
          </a:p>
          <a:p>
            <a:pPr algn="just"/>
            <a:r>
              <a:rPr lang="en-GB" b="1" dirty="0"/>
              <a:t>Youth Educators</a:t>
            </a:r>
            <a:r>
              <a:rPr lang="en-GB" dirty="0"/>
              <a:t> Youth Educators will benefit from the FAIRPRENEUR Project through access to comprehensive, modular, and innovative training materials. These resources will enhance their ability to teach entrepreneurship with a focus on sustainability and social responsibility, enabling them to better support young people in overcoming the challenges of starting a business. The open-source nature of the materials ensures that they are adaptable and accessible, allowing educators to tailor their approach to the needs of their students.</a:t>
            </a:r>
          </a:p>
          <a:p>
            <a:pPr algn="just"/>
            <a:endParaRPr lang="en-GB" b="1" dirty="0"/>
          </a:p>
          <a:p>
            <a:pPr algn="just"/>
            <a:r>
              <a:rPr lang="en-GB" b="1" dirty="0"/>
              <a:t>Young Entrepreneurs</a:t>
            </a:r>
            <a:r>
              <a:rPr lang="en-GB" dirty="0"/>
              <a:t> Young entrepreneurs, particularly those from underrepresented backgrounds, will be empowered to start and sustain businesses that are not only economically viable but also socially and environmentally responsible. By providing practical knowledge and skills, the FAIRPRENEUR Project aims to reduce the barriers that prevent young people from pursuing entrepreneurship, fostering a new generation of business leaders who are equipped to make a positive impact on society and the environment.</a:t>
            </a:r>
          </a:p>
          <a:p>
            <a:pPr algn="just"/>
            <a:endParaRPr lang="en-GB" b="1" dirty="0"/>
          </a:p>
          <a:p>
            <a:pPr algn="just"/>
            <a:r>
              <a:rPr lang="en-GB" b="1" dirty="0"/>
              <a:t>Social and Environmental Advocates</a:t>
            </a:r>
            <a:r>
              <a:rPr lang="en-GB" dirty="0"/>
              <a:t> Social and environmental advocates, including NGOs and networks focused on sustainable development, will find the FAIRPRENEUR Project's resources invaluable in promoting local solutions to social and environmental challenges. By integrating the SDGs into entrepreneurship education, the project supports a holistic approach to sustainability, encouraging young entrepreneurs to consider the broader impact of their business decisions on society and the environment.</a:t>
            </a:r>
          </a:p>
          <a:p>
            <a:pPr algn="just"/>
            <a:endParaRPr lang="en-GB" b="1" dirty="0"/>
          </a:p>
          <a:p>
            <a:pPr algn="just"/>
            <a:r>
              <a:rPr lang="en-GB" b="1" dirty="0"/>
              <a:t>Policy Makers and Educational Institutions</a:t>
            </a:r>
            <a:r>
              <a:rPr lang="en-GB" dirty="0"/>
              <a:t> Policy makers and educational institutions will benefit from the insights and resources generated by the FAIRPRENEUR Project, which align with the EU Digital Education Action Plan and the European Youth Strategy. By fostering a more inclusive and sustainable entrepreneurial ecosystem, the project contributes to policy goals related to youth employment, social inclusion, and sustainable development, providing a model that can be replicated and scaled across Europe.</a:t>
            </a:r>
          </a:p>
        </p:txBody>
      </p:sp>
      <p:sp>
        <p:nvSpPr>
          <p:cNvPr id="7" name="Slide Number Placeholder 6">
            <a:extLst>
              <a:ext uri="{FF2B5EF4-FFF2-40B4-BE49-F238E27FC236}">
                <a16:creationId xmlns:a16="http://schemas.microsoft.com/office/drawing/2014/main" id="{86DCA463-6C29-84D9-28AA-D88FE3638612}"/>
              </a:ext>
            </a:extLst>
          </p:cNvPr>
          <p:cNvSpPr>
            <a:spLocks noGrp="1"/>
          </p:cNvSpPr>
          <p:nvPr>
            <p:ph type="sldNum" sz="quarter" idx="4"/>
          </p:nvPr>
        </p:nvSpPr>
        <p:spPr/>
        <p:txBody>
          <a:bodyPr/>
          <a:lstStyle/>
          <a:p>
            <a:fld id="{CB2079F2-58AF-ED44-82D7-E04B2F6FD686}" type="slidenum">
              <a:rPr lang="en-US" smtClean="0"/>
              <a:pPr/>
              <a:t>5</a:t>
            </a:fld>
            <a:endParaRPr lang="en-US" dirty="0"/>
          </a:p>
        </p:txBody>
      </p:sp>
    </p:spTree>
    <p:extLst>
      <p:ext uri="{BB962C8B-B14F-4D97-AF65-F5344CB8AC3E}">
        <p14:creationId xmlns:p14="http://schemas.microsoft.com/office/powerpoint/2010/main" val="2960356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7AA97A-4867-DD65-153C-9D67578925B1}"/>
              </a:ext>
            </a:extLst>
          </p:cNvPr>
          <p:cNvSpPr>
            <a:spLocks noGrp="1"/>
          </p:cNvSpPr>
          <p:nvPr>
            <p:ph type="body" sz="quarter" idx="30"/>
          </p:nvPr>
        </p:nvSpPr>
        <p:spPr/>
        <p:txBody>
          <a:bodyPr/>
          <a:lstStyle/>
          <a:p>
            <a:r>
              <a:rPr lang="en-IE" dirty="0"/>
              <a:t>About the Project Curriculum and OERs</a:t>
            </a:r>
            <a:endParaRPr lang="en-US" dirty="0"/>
          </a:p>
        </p:txBody>
      </p:sp>
      <p:sp>
        <p:nvSpPr>
          <p:cNvPr id="3" name="Text Placeholder 2">
            <a:extLst>
              <a:ext uri="{FF2B5EF4-FFF2-40B4-BE49-F238E27FC236}">
                <a16:creationId xmlns:a16="http://schemas.microsoft.com/office/drawing/2014/main" id="{AD13A0B8-5A19-1E7C-E82E-5167BEC35E1B}"/>
              </a:ext>
            </a:extLst>
          </p:cNvPr>
          <p:cNvSpPr>
            <a:spLocks noGrp="1"/>
          </p:cNvSpPr>
          <p:nvPr>
            <p:ph type="body" sz="quarter" idx="47"/>
          </p:nvPr>
        </p:nvSpPr>
        <p:spPr>
          <a:xfrm>
            <a:off x="584395" y="1377081"/>
            <a:ext cx="6599989" cy="1108214"/>
          </a:xfrm>
        </p:spPr>
        <p:txBody>
          <a:bodyPr/>
          <a:lstStyle/>
          <a:p>
            <a:r>
              <a:rPr lang="en-GB" sz="1800" b="1" dirty="0"/>
              <a:t>Fairpreneurs</a:t>
            </a:r>
            <a:r>
              <a:rPr lang="en-GB" sz="1800" dirty="0"/>
              <a:t> is an Erasmus+ Strategic Partnership project dedicated to empowering social innovators and entrepreneurs committed to promoting the circular economy across Europe.</a:t>
            </a:r>
            <a:endParaRPr lang="en-IE" dirty="0"/>
          </a:p>
        </p:txBody>
      </p:sp>
      <p:sp>
        <p:nvSpPr>
          <p:cNvPr id="4" name="Text Placeholder 3">
            <a:extLst>
              <a:ext uri="{FF2B5EF4-FFF2-40B4-BE49-F238E27FC236}">
                <a16:creationId xmlns:a16="http://schemas.microsoft.com/office/drawing/2014/main" id="{791D94BC-54AB-C8EC-877A-6F5F25D666FF}"/>
              </a:ext>
            </a:extLst>
          </p:cNvPr>
          <p:cNvSpPr>
            <a:spLocks noGrp="1"/>
          </p:cNvSpPr>
          <p:nvPr>
            <p:ph type="body" sz="quarter" idx="48"/>
          </p:nvPr>
        </p:nvSpPr>
        <p:spPr>
          <a:xfrm>
            <a:off x="584395" y="3412067"/>
            <a:ext cx="6599988" cy="2733880"/>
          </a:xfrm>
        </p:spPr>
        <p:txBody>
          <a:bodyPr/>
          <a:lstStyle/>
          <a:p>
            <a:pPr algn="just"/>
            <a:r>
              <a:rPr lang="en-GB" sz="1200" dirty="0"/>
              <a:t>It offers a comprehensive set of open educational resources (OERs) designed specifically for educators, trainers, and local communities. These resources are available online, free to download, and aim to inspire and facilitate sustainable change at every level, contributing to a better world and future.</a:t>
            </a:r>
          </a:p>
          <a:p>
            <a:pPr algn="just"/>
            <a:endParaRPr lang="en-GB" sz="1200" dirty="0"/>
          </a:p>
          <a:p>
            <a:pPr algn="just"/>
            <a:r>
              <a:rPr lang="en-GB" sz="1200" dirty="0"/>
              <a:t>The </a:t>
            </a:r>
            <a:r>
              <a:rPr lang="en-GB" sz="1200" b="1" dirty="0"/>
              <a:t>Fairpreneurs Open Education Resources</a:t>
            </a:r>
            <a:r>
              <a:rPr lang="en-GB" sz="1200" dirty="0"/>
              <a:t> introduce a new training model focused on educating adults as community leaders in the entrepreneurship including circular economy, Triple Bottom Line Approach etc. By equipping them with the knowledge and tools they need, </a:t>
            </a:r>
            <a:r>
              <a:rPr lang="en-GB" sz="1200" b="1" dirty="0"/>
              <a:t>Fairpreneurs</a:t>
            </a:r>
            <a:r>
              <a:rPr lang="en-GB" sz="1200" dirty="0"/>
              <a:t> directly supports the 2030 Agenda for Sustainable Development. This innovative learning approach is designed with a strong social inclusion intent, ensuring that everyone has the opportunity to contribute to sustainable practices.</a:t>
            </a:r>
          </a:p>
          <a:p>
            <a:pPr algn="just"/>
            <a:endParaRPr lang="en-GB" sz="1200" dirty="0"/>
          </a:p>
          <a:p>
            <a:pPr algn="just"/>
            <a:r>
              <a:rPr lang="en-GB" sz="1200" b="1" dirty="0"/>
              <a:t>Fairpreneurs</a:t>
            </a:r>
            <a:r>
              <a:rPr lang="en-GB" sz="1200" dirty="0"/>
              <a:t> enhances the professional development of Adult Educators and Trainers by expanding their skills in areas related to social innovation and entrepreneurship within local communities. The OERs—comprising multimedia resources such as PowerPoints, documents, worksheets, videos, and interactive quizzes—are organized into eight modules. These modules align with many of the 17 Sustainable Development Goals (SDGs), which call for urgent action by all countries to address global challenges.</a:t>
            </a:r>
          </a:p>
          <a:p>
            <a:pPr algn="just"/>
            <a:endParaRPr lang="en-GB" sz="1200" dirty="0"/>
          </a:p>
          <a:p>
            <a:pPr algn="just"/>
            <a:r>
              <a:rPr lang="en-GB" sz="1200" dirty="0"/>
              <a:t>It is crucial to respond to the needs of communities and adults eager to engage in social innovation and sustainability. Across Europe, there is a significant gap in awareness, understanding, and practical information available to adult educators and those interested in becoming an </a:t>
            </a:r>
            <a:r>
              <a:rPr lang="en-GB" sz="1200" dirty="0" err="1"/>
              <a:t>entreprenur</a:t>
            </a:r>
            <a:r>
              <a:rPr lang="en-GB" sz="1200" dirty="0"/>
              <a:t>. </a:t>
            </a:r>
            <a:r>
              <a:rPr lang="en-GB" sz="1200" b="1" dirty="0"/>
              <a:t>Fairpreneurs</a:t>
            </a:r>
            <a:r>
              <a:rPr lang="en-GB" sz="1200" dirty="0"/>
              <a:t> addresses these needs through its free, user-friendly materials, empowering you to teach essential subjects in an engaging and impactful way.</a:t>
            </a:r>
          </a:p>
          <a:p>
            <a:endParaRPr lang="en-IE" dirty="0"/>
          </a:p>
        </p:txBody>
      </p:sp>
      <p:sp>
        <p:nvSpPr>
          <p:cNvPr id="6" name="Slide Number Placeholder 5">
            <a:extLst>
              <a:ext uri="{FF2B5EF4-FFF2-40B4-BE49-F238E27FC236}">
                <a16:creationId xmlns:a16="http://schemas.microsoft.com/office/drawing/2014/main" id="{5D8AD731-8C97-3149-C413-F50D39C234BD}"/>
              </a:ext>
            </a:extLst>
          </p:cNvPr>
          <p:cNvSpPr>
            <a:spLocks noGrp="1"/>
          </p:cNvSpPr>
          <p:nvPr>
            <p:ph type="sldNum" sz="quarter" idx="4"/>
          </p:nvPr>
        </p:nvSpPr>
        <p:spPr/>
        <p:txBody>
          <a:bodyPr/>
          <a:lstStyle/>
          <a:p>
            <a:fld id="{CB2079F2-58AF-ED44-82D7-E04B2F6FD686}" type="slidenum">
              <a:rPr lang="en-US" smtClean="0"/>
              <a:pPr/>
              <a:t>6</a:t>
            </a:fld>
            <a:endParaRPr lang="en-US" dirty="0"/>
          </a:p>
        </p:txBody>
      </p:sp>
    </p:spTree>
    <p:extLst>
      <p:ext uri="{BB962C8B-B14F-4D97-AF65-F5344CB8AC3E}">
        <p14:creationId xmlns:p14="http://schemas.microsoft.com/office/powerpoint/2010/main" val="2698480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2C29C6C-6CF3-4A34-C811-CF2BA9D5758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38636" r="38636"/>
          <a:stretch/>
        </p:blipFill>
        <p:spPr/>
      </p:pic>
      <p:sp>
        <p:nvSpPr>
          <p:cNvPr id="3" name="Slide Number Placeholder 2">
            <a:extLst>
              <a:ext uri="{FF2B5EF4-FFF2-40B4-BE49-F238E27FC236}">
                <a16:creationId xmlns:a16="http://schemas.microsoft.com/office/drawing/2014/main" id="{EB5FDD10-7579-E5DE-A191-8606E2BEB006}"/>
              </a:ext>
            </a:extLst>
          </p:cNvPr>
          <p:cNvSpPr>
            <a:spLocks noGrp="1"/>
          </p:cNvSpPr>
          <p:nvPr>
            <p:ph type="sldNum" sz="quarter" idx="4"/>
          </p:nvPr>
        </p:nvSpPr>
        <p:spPr/>
        <p:txBody>
          <a:bodyPr/>
          <a:lstStyle/>
          <a:p>
            <a:fld id="{CB2079F2-58AF-ED44-82D7-E04B2F6FD686}" type="slidenum">
              <a:rPr lang="en-US" smtClean="0"/>
              <a:pPr/>
              <a:t>7</a:t>
            </a:fld>
            <a:endParaRPr lang="en-US" dirty="0"/>
          </a:p>
        </p:txBody>
      </p:sp>
      <p:sp>
        <p:nvSpPr>
          <p:cNvPr id="4" name="Text Placeholder 3">
            <a:extLst>
              <a:ext uri="{FF2B5EF4-FFF2-40B4-BE49-F238E27FC236}">
                <a16:creationId xmlns:a16="http://schemas.microsoft.com/office/drawing/2014/main" id="{9E5667C5-48BF-F65F-A099-E745779645D1}"/>
              </a:ext>
            </a:extLst>
          </p:cNvPr>
          <p:cNvSpPr>
            <a:spLocks noGrp="1"/>
          </p:cNvSpPr>
          <p:nvPr>
            <p:ph type="body" sz="quarter" idx="30"/>
          </p:nvPr>
        </p:nvSpPr>
        <p:spPr>
          <a:xfrm>
            <a:off x="2743200" y="992506"/>
            <a:ext cx="3171825" cy="743603"/>
          </a:xfrm>
        </p:spPr>
        <p:txBody>
          <a:bodyPr/>
          <a:lstStyle/>
          <a:p>
            <a:r>
              <a:rPr lang="en-IE" dirty="0"/>
              <a:t>Partner Ambitions</a:t>
            </a:r>
          </a:p>
        </p:txBody>
      </p:sp>
      <p:sp>
        <p:nvSpPr>
          <p:cNvPr id="5" name="Text Placeholder 4">
            <a:extLst>
              <a:ext uri="{FF2B5EF4-FFF2-40B4-BE49-F238E27FC236}">
                <a16:creationId xmlns:a16="http://schemas.microsoft.com/office/drawing/2014/main" id="{D373B8AE-24AB-200E-321E-93E82A6817E4}"/>
              </a:ext>
            </a:extLst>
          </p:cNvPr>
          <p:cNvSpPr>
            <a:spLocks noGrp="1"/>
          </p:cNvSpPr>
          <p:nvPr>
            <p:ph type="body" sz="quarter" idx="47"/>
          </p:nvPr>
        </p:nvSpPr>
        <p:spPr>
          <a:xfrm>
            <a:off x="4022940" y="1985012"/>
            <a:ext cx="3290414" cy="743603"/>
          </a:xfrm>
        </p:spPr>
        <p:txBody>
          <a:bodyPr/>
          <a:lstStyle/>
          <a:p>
            <a:r>
              <a:rPr lang="en-GB" dirty="0"/>
              <a:t>The course has been developed in two key formats:</a:t>
            </a:r>
            <a:endParaRPr lang="en-IE" dirty="0"/>
          </a:p>
        </p:txBody>
      </p:sp>
      <p:sp>
        <p:nvSpPr>
          <p:cNvPr id="6" name="Text Placeholder 5">
            <a:extLst>
              <a:ext uri="{FF2B5EF4-FFF2-40B4-BE49-F238E27FC236}">
                <a16:creationId xmlns:a16="http://schemas.microsoft.com/office/drawing/2014/main" id="{F47948B6-7719-EB86-B18E-9EBC0A0C7B34}"/>
              </a:ext>
            </a:extLst>
          </p:cNvPr>
          <p:cNvSpPr>
            <a:spLocks noGrp="1"/>
          </p:cNvSpPr>
          <p:nvPr>
            <p:ph type="body" sz="quarter" idx="48"/>
          </p:nvPr>
        </p:nvSpPr>
        <p:spPr>
          <a:xfrm>
            <a:off x="4123567" y="2728615"/>
            <a:ext cx="2878528" cy="1692670"/>
          </a:xfrm>
        </p:spPr>
        <p:txBody>
          <a:bodyPr/>
          <a:lstStyle/>
          <a:p>
            <a:pPr algn="just"/>
            <a:r>
              <a:rPr lang="en-GB" dirty="0"/>
              <a:t>Our comprehensive training package includes a classroom course and an online self-study course, designed to empower youth educators and young entrepreneurs. </a:t>
            </a:r>
          </a:p>
          <a:p>
            <a:pPr algn="just"/>
            <a:endParaRPr lang="en-GB" dirty="0"/>
          </a:p>
          <a:p>
            <a:pPr algn="just"/>
            <a:r>
              <a:rPr lang="en-GB" dirty="0"/>
              <a:t>This dual approach ensures that educators and learners can access high-quality materials tailored to their needs, whether they prefer a structured classroom setting or a flexible online learning environment.</a:t>
            </a:r>
          </a:p>
          <a:p>
            <a:pPr algn="just"/>
            <a:endParaRPr lang="en-GB" dirty="0"/>
          </a:p>
          <a:p>
            <a:pPr algn="just"/>
            <a:r>
              <a:rPr lang="en-GB" dirty="0"/>
              <a:t>For those who cannot attend in-person training sessions, we have created an interactive online course, which is available through our Knowledge Hub. This platform provides extensive background information, practical case studies, and interactive learning resources to guide learners through the essentials of sustainable entrepreneurship, helping them identify opportunities and challenges in their own contexts.</a:t>
            </a:r>
            <a:endParaRPr lang="en-IE" dirty="0"/>
          </a:p>
        </p:txBody>
      </p:sp>
      <p:sp>
        <p:nvSpPr>
          <p:cNvPr id="7" name="Text Placeholder 6">
            <a:extLst>
              <a:ext uri="{FF2B5EF4-FFF2-40B4-BE49-F238E27FC236}">
                <a16:creationId xmlns:a16="http://schemas.microsoft.com/office/drawing/2014/main" id="{FCF37F16-FD8A-291F-5DFD-7167135F7765}"/>
              </a:ext>
            </a:extLst>
          </p:cNvPr>
          <p:cNvSpPr>
            <a:spLocks noGrp="1"/>
          </p:cNvSpPr>
          <p:nvPr>
            <p:ph type="body" sz="quarter" idx="49"/>
          </p:nvPr>
        </p:nvSpPr>
        <p:spPr>
          <a:xfrm>
            <a:off x="4022940" y="6422525"/>
            <a:ext cx="2971603" cy="743603"/>
          </a:xfrm>
        </p:spPr>
        <p:txBody>
          <a:bodyPr/>
          <a:lstStyle/>
          <a:p>
            <a:pPr algn="just"/>
            <a:r>
              <a:rPr lang="en-GB" sz="1200" dirty="0"/>
              <a:t>We are deeply appreciative of the ERASMUS+ funding that supports our initiative. This support enables us to pursue our ambitious goals:</a:t>
            </a:r>
          </a:p>
          <a:p>
            <a:pPr algn="just"/>
            <a:endParaRPr lang="en-IE" sz="1200" dirty="0"/>
          </a:p>
        </p:txBody>
      </p:sp>
      <p:sp>
        <p:nvSpPr>
          <p:cNvPr id="8" name="Text Placeholder 7">
            <a:extLst>
              <a:ext uri="{FF2B5EF4-FFF2-40B4-BE49-F238E27FC236}">
                <a16:creationId xmlns:a16="http://schemas.microsoft.com/office/drawing/2014/main" id="{75D0C5D3-34DE-C400-47E3-EADB93801A30}"/>
              </a:ext>
            </a:extLst>
          </p:cNvPr>
          <p:cNvSpPr>
            <a:spLocks noGrp="1"/>
          </p:cNvSpPr>
          <p:nvPr>
            <p:ph type="body" sz="quarter" idx="50"/>
          </p:nvPr>
        </p:nvSpPr>
        <p:spPr>
          <a:xfrm>
            <a:off x="2324100" y="7405213"/>
            <a:ext cx="4677995" cy="2911087"/>
          </a:xfrm>
          <a:prstGeom prst="roundRect">
            <a:avLst/>
          </a:prstGeom>
          <a:solidFill>
            <a:schemeClr val="bg1"/>
          </a:solidFill>
        </p:spPr>
        <p:txBody>
          <a:bodyPr/>
          <a:lstStyle/>
          <a:p>
            <a:pPr algn="just"/>
            <a:r>
              <a:rPr lang="en-GB" b="1" dirty="0"/>
              <a:t>Short Term Impact</a:t>
            </a:r>
            <a:r>
              <a:rPr lang="en-GB" dirty="0"/>
              <a:t> Our efforts aim to equip Youth Educators and entrepreneurship education professionals with up-to-date, rigorously researched resources. These materials, available in both classroom and online formats, are designed to enhance the relevance and impact of Youth Entrepreneurship Education. Our goal is to empower educators to effectively teach and inspire young people to build fair and sustainable businesses in alignment with the SDGs.</a:t>
            </a:r>
          </a:p>
          <a:p>
            <a:pPr algn="just"/>
            <a:endParaRPr lang="en-GB" dirty="0"/>
          </a:p>
          <a:p>
            <a:pPr algn="just"/>
            <a:r>
              <a:rPr lang="en-GB" b="1" dirty="0"/>
              <a:t>Long Term Impact</a:t>
            </a:r>
            <a:r>
              <a:rPr lang="en-GB" dirty="0"/>
              <a:t> We strive to increase the understanding of sustainable entrepreneurship among Youth Educators and young entrepreneurs. By enhancing their knowledge and skills, we aim to create a more innovative and responsible entrepreneurial ecosystem. Our resources will support educators in integrating sustainable practices into their teaching, thus equipping young entrepreneurs with the necessary tools to create impactful and responsible businesses in their communities.</a:t>
            </a:r>
          </a:p>
          <a:p>
            <a:pPr algn="just"/>
            <a:endParaRPr lang="en-IE" dirty="0"/>
          </a:p>
        </p:txBody>
      </p:sp>
    </p:spTree>
    <p:extLst>
      <p:ext uri="{BB962C8B-B14F-4D97-AF65-F5344CB8AC3E}">
        <p14:creationId xmlns:p14="http://schemas.microsoft.com/office/powerpoint/2010/main" val="44589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olecular structure and periodic table on a desk">
            <a:extLst>
              <a:ext uri="{FF2B5EF4-FFF2-40B4-BE49-F238E27FC236}">
                <a16:creationId xmlns:a16="http://schemas.microsoft.com/office/drawing/2014/main" id="{839BA662-54BC-3A21-0FBA-B801A334F052}"/>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t="5569" b="5569"/>
          <a:stretch>
            <a:fillRect/>
          </a:stretch>
        </p:blipFill>
        <p:spPr/>
      </p:pic>
      <p:pic>
        <p:nvPicPr>
          <p:cNvPr id="13" name="Picture Placeholder 12">
            <a:extLst>
              <a:ext uri="{FF2B5EF4-FFF2-40B4-BE49-F238E27FC236}">
                <a16:creationId xmlns:a16="http://schemas.microsoft.com/office/drawing/2014/main" id="{4DD5D139-9D16-7927-BF93-2AA202DF9E3F}"/>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t="5583" b="5583"/>
          <a:stretch>
            <a:fillRect/>
          </a:stretch>
        </p:blipFill>
        <p:spPr/>
      </p:pic>
      <p:pic>
        <p:nvPicPr>
          <p:cNvPr id="9" name="Picture Placeholder 8" descr="Classroom of students raising their hands in front of a teacher">
            <a:extLst>
              <a:ext uri="{FF2B5EF4-FFF2-40B4-BE49-F238E27FC236}">
                <a16:creationId xmlns:a16="http://schemas.microsoft.com/office/drawing/2014/main" id="{5FEB72C4-EB25-DC4C-DD7E-AB768D53F2AD}"/>
              </a:ext>
            </a:extLst>
          </p:cNvPr>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l="23702" r="23702"/>
          <a:stretch>
            <a:fillRect/>
          </a:stretch>
        </p:blipFill>
        <p:spPr/>
      </p:pic>
      <p:sp>
        <p:nvSpPr>
          <p:cNvPr id="6" name="Text Placeholder 5">
            <a:extLst>
              <a:ext uri="{FF2B5EF4-FFF2-40B4-BE49-F238E27FC236}">
                <a16:creationId xmlns:a16="http://schemas.microsoft.com/office/drawing/2014/main" id="{B0A8D72D-CB6F-595C-EDF6-18265B75C529}"/>
              </a:ext>
            </a:extLst>
          </p:cNvPr>
          <p:cNvSpPr>
            <a:spLocks noGrp="1"/>
          </p:cNvSpPr>
          <p:nvPr>
            <p:ph type="body" sz="quarter" idx="30"/>
          </p:nvPr>
        </p:nvSpPr>
        <p:spPr>
          <a:xfrm>
            <a:off x="330817" y="4841286"/>
            <a:ext cx="7016298" cy="2099746"/>
          </a:xfrm>
        </p:spPr>
        <p:txBody>
          <a:bodyPr/>
          <a:lstStyle/>
          <a:p>
            <a:r>
              <a:rPr lang="en-IE" dirty="0"/>
              <a:t>General Instructions for Trainers &amp; Educators </a:t>
            </a:r>
          </a:p>
        </p:txBody>
      </p:sp>
      <p:sp>
        <p:nvSpPr>
          <p:cNvPr id="7" name="Text Placeholder 6">
            <a:extLst>
              <a:ext uri="{FF2B5EF4-FFF2-40B4-BE49-F238E27FC236}">
                <a16:creationId xmlns:a16="http://schemas.microsoft.com/office/drawing/2014/main" id="{5B5EF38A-D15A-0D8E-8022-F22F3A8DB45A}"/>
              </a:ext>
            </a:extLst>
          </p:cNvPr>
          <p:cNvSpPr>
            <a:spLocks noGrp="1"/>
          </p:cNvSpPr>
          <p:nvPr>
            <p:ph type="body" sz="quarter" idx="48"/>
          </p:nvPr>
        </p:nvSpPr>
        <p:spPr>
          <a:xfrm>
            <a:off x="543377" y="5486554"/>
            <a:ext cx="6591178" cy="3199550"/>
          </a:xfrm>
        </p:spPr>
        <p:txBody>
          <a:bodyPr/>
          <a:lstStyle/>
          <a:p>
            <a:pPr algn="just"/>
            <a:r>
              <a:rPr lang="en-GB" b="1" dirty="0"/>
              <a:t>Methodological Approach</a:t>
            </a:r>
          </a:p>
          <a:p>
            <a:pPr algn="just"/>
            <a:endParaRPr lang="en-GB" dirty="0"/>
          </a:p>
          <a:p>
            <a:pPr algn="just"/>
            <a:r>
              <a:rPr lang="en-GB" dirty="0"/>
              <a:t>The Open Education Resources for the Fairpreneurs project consist of an 8-module curriculum designed to introduce learners to the scope and potential of Fairpreneurs. This curriculum is both rigorous and aligned with academic research, focusing on the practical, real-world applications of innovation in the context of sustainable entrepreneurship. It is developed with the understanding that while opportunities for fair and sustainable entrepreneurship exist, learners and educators need assistance in grasping the urgency of these issues and in becoming Fairpreneurs within their communities.</a:t>
            </a:r>
          </a:p>
          <a:p>
            <a:pPr algn="just"/>
            <a:endParaRPr lang="en-GB" dirty="0"/>
          </a:p>
          <a:p>
            <a:pPr algn="just"/>
            <a:r>
              <a:rPr lang="en-GB" b="1" dirty="0"/>
              <a:t>General Instructions</a:t>
            </a:r>
          </a:p>
          <a:p>
            <a:pPr algn="just"/>
            <a:endParaRPr lang="en-GB" dirty="0"/>
          </a:p>
          <a:p>
            <a:pPr algn="just"/>
            <a:r>
              <a:rPr lang="en-GB" dirty="0"/>
              <a:t>Please read this guide thoroughly before conducting the training. For classroom, flipped, or blended delivery, please:</a:t>
            </a:r>
          </a:p>
          <a:p>
            <a:pPr algn="just">
              <a:buFont typeface="Arial" panose="020B0604020202020204" pitchFamily="34" charset="0"/>
              <a:buChar char="•"/>
            </a:pPr>
            <a:r>
              <a:rPr lang="en-GB" dirty="0"/>
              <a:t>Download, review, and revise the course resources as necessary to tailor them to your specific training needs.</a:t>
            </a:r>
          </a:p>
          <a:p>
            <a:pPr algn="just">
              <a:buFont typeface="Arial" panose="020B0604020202020204" pitchFamily="34" charset="0"/>
              <a:buChar char="•"/>
            </a:pPr>
            <a:r>
              <a:rPr lang="en-GB" dirty="0"/>
              <a:t>Allocate sufficient time for each training session, ensuring that all 8 modules are covered comprehensively.</a:t>
            </a:r>
          </a:p>
          <a:p>
            <a:pPr algn="just">
              <a:buFont typeface="Arial" panose="020B0604020202020204" pitchFamily="34" charset="0"/>
              <a:buChar char="•"/>
            </a:pPr>
            <a:r>
              <a:rPr lang="en-GB" dirty="0"/>
              <a:t>Localise the training content by incorporating relevant case studies and information about local support systems for your students.</a:t>
            </a:r>
          </a:p>
          <a:p>
            <a:pPr algn="just">
              <a:buFont typeface="Arial" panose="020B0604020202020204" pitchFamily="34" charset="0"/>
              <a:buChar char="•"/>
            </a:pPr>
            <a:r>
              <a:rPr lang="en-GB" dirty="0"/>
              <a:t>Ensure that each participant completes the exercises embedded in each module, as these are crucial for reinforcing learning.</a:t>
            </a:r>
          </a:p>
          <a:p>
            <a:pPr algn="just">
              <a:buFont typeface="Arial" panose="020B0604020202020204" pitchFamily="34" charset="0"/>
              <a:buChar char="•"/>
            </a:pPr>
            <a:r>
              <a:rPr lang="en-GB" dirty="0"/>
              <a:t>Allow time for the review of exercises and provide a structured feedback loop to enhance the learning experience.</a:t>
            </a:r>
          </a:p>
          <a:p>
            <a:pPr algn="just"/>
            <a:endParaRPr lang="en-IE" dirty="0"/>
          </a:p>
          <a:p>
            <a:pPr algn="just"/>
            <a:endParaRPr lang="en-IE" dirty="0"/>
          </a:p>
        </p:txBody>
      </p:sp>
      <p:sp>
        <p:nvSpPr>
          <p:cNvPr id="8" name="Slide Number Placeholder 7">
            <a:extLst>
              <a:ext uri="{FF2B5EF4-FFF2-40B4-BE49-F238E27FC236}">
                <a16:creationId xmlns:a16="http://schemas.microsoft.com/office/drawing/2014/main" id="{ED724709-49E1-8FCF-9DF0-F513FD2E891D}"/>
              </a:ext>
            </a:extLst>
          </p:cNvPr>
          <p:cNvSpPr>
            <a:spLocks noGrp="1"/>
          </p:cNvSpPr>
          <p:nvPr>
            <p:ph type="sldNum" sz="quarter" idx="4"/>
          </p:nvPr>
        </p:nvSpPr>
        <p:spPr/>
        <p:txBody>
          <a:bodyPr/>
          <a:lstStyle/>
          <a:p>
            <a:fld id="{CB2079F2-58AF-ED44-82D7-E04B2F6FD686}" type="slidenum">
              <a:rPr lang="en-US" smtClean="0"/>
              <a:pPr/>
              <a:t>8</a:t>
            </a:fld>
            <a:endParaRPr lang="en-US" dirty="0"/>
          </a:p>
        </p:txBody>
      </p:sp>
    </p:spTree>
    <p:extLst>
      <p:ext uri="{BB962C8B-B14F-4D97-AF65-F5344CB8AC3E}">
        <p14:creationId xmlns:p14="http://schemas.microsoft.com/office/powerpoint/2010/main" val="3564886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09515BB-B002-6D8A-7D7F-F16DD98476D6}"/>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t="5580" b="5580"/>
          <a:stretch>
            <a:fillRect/>
          </a:stretch>
        </p:blipFill>
        <p:spPr/>
      </p:pic>
      <p:pic>
        <p:nvPicPr>
          <p:cNvPr id="10" name="Picture Placeholder 9">
            <a:extLst>
              <a:ext uri="{FF2B5EF4-FFF2-40B4-BE49-F238E27FC236}">
                <a16:creationId xmlns:a16="http://schemas.microsoft.com/office/drawing/2014/main" id="{DA550A99-3A5B-767C-4AED-9B54FB0CEA5A}"/>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t="5578" b="5578"/>
          <a:stretch/>
        </p:blipFill>
        <p:spPr/>
      </p:pic>
      <p:pic>
        <p:nvPicPr>
          <p:cNvPr id="6" name="Picture Placeholder 5">
            <a:extLst>
              <a:ext uri="{FF2B5EF4-FFF2-40B4-BE49-F238E27FC236}">
                <a16:creationId xmlns:a16="http://schemas.microsoft.com/office/drawing/2014/main" id="{845365E2-6E7C-F961-A6B9-8B7CDC5DA72A}"/>
              </a:ext>
            </a:extLst>
          </p:cNvPr>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t="3743" b="3743"/>
          <a:stretch>
            <a:fillRect/>
          </a:stretch>
        </p:blipFill>
        <p:spPr/>
      </p:pic>
      <p:sp>
        <p:nvSpPr>
          <p:cNvPr id="7" name="Text Placeholder 6">
            <a:extLst>
              <a:ext uri="{FF2B5EF4-FFF2-40B4-BE49-F238E27FC236}">
                <a16:creationId xmlns:a16="http://schemas.microsoft.com/office/drawing/2014/main" id="{5B5EF38A-D15A-0D8E-8022-F22F3A8DB45A}"/>
              </a:ext>
            </a:extLst>
          </p:cNvPr>
          <p:cNvSpPr>
            <a:spLocks noGrp="1"/>
          </p:cNvSpPr>
          <p:nvPr>
            <p:ph type="body" sz="quarter" idx="48"/>
          </p:nvPr>
        </p:nvSpPr>
        <p:spPr>
          <a:xfrm>
            <a:off x="484248" y="4712362"/>
            <a:ext cx="6591178" cy="3821452"/>
          </a:xfrm>
        </p:spPr>
        <p:txBody>
          <a:bodyPr/>
          <a:lstStyle/>
          <a:p>
            <a:pPr algn="just"/>
            <a:r>
              <a:rPr lang="en-GB" sz="1600" b="1" dirty="0"/>
              <a:t>Classroom Training &amp; Tools required</a:t>
            </a:r>
          </a:p>
          <a:p>
            <a:pPr algn="just"/>
            <a:r>
              <a:rPr lang="en-GB" dirty="0"/>
              <a:t>Classroom training remains one of the most popular training techniques for building skills capacity. Typically, it is instructor-centred face-to-face training that takes place in a fixed time and place.  We would really encourage that this training  is rooted in community-based learning. Impact can be achieved by communities joining together to progress this training – it can augment environmental improvement actions. </a:t>
            </a:r>
          </a:p>
        </p:txBody>
      </p:sp>
      <p:sp>
        <p:nvSpPr>
          <p:cNvPr id="8" name="Slide Number Placeholder 7">
            <a:extLst>
              <a:ext uri="{FF2B5EF4-FFF2-40B4-BE49-F238E27FC236}">
                <a16:creationId xmlns:a16="http://schemas.microsoft.com/office/drawing/2014/main" id="{ED724709-49E1-8FCF-9DF0-F513FD2E891D}"/>
              </a:ext>
            </a:extLst>
          </p:cNvPr>
          <p:cNvSpPr>
            <a:spLocks noGrp="1"/>
          </p:cNvSpPr>
          <p:nvPr>
            <p:ph type="sldNum" sz="quarter" idx="4"/>
          </p:nvPr>
        </p:nvSpPr>
        <p:spPr/>
        <p:txBody>
          <a:bodyPr/>
          <a:lstStyle/>
          <a:p>
            <a:fld id="{CB2079F2-58AF-ED44-82D7-E04B2F6FD686}" type="slidenum">
              <a:rPr lang="en-US" smtClean="0"/>
              <a:pPr/>
              <a:t>9</a:t>
            </a:fld>
            <a:endParaRPr lang="en-US" dirty="0"/>
          </a:p>
        </p:txBody>
      </p:sp>
      <p:graphicFrame>
        <p:nvGraphicFramePr>
          <p:cNvPr id="13" name="Table 7">
            <a:extLst>
              <a:ext uri="{FF2B5EF4-FFF2-40B4-BE49-F238E27FC236}">
                <a16:creationId xmlns:a16="http://schemas.microsoft.com/office/drawing/2014/main" id="{1F4C6A77-CCCF-2B17-F1B8-20B491929768}"/>
              </a:ext>
            </a:extLst>
          </p:cNvPr>
          <p:cNvGraphicFramePr>
            <a:graphicFrameLocks noGrp="1"/>
          </p:cNvGraphicFramePr>
          <p:nvPr>
            <p:extLst>
              <p:ext uri="{D42A27DB-BD31-4B8C-83A1-F6EECF244321}">
                <p14:modId xmlns:p14="http://schemas.microsoft.com/office/powerpoint/2010/main" val="4055296387"/>
              </p:ext>
            </p:extLst>
          </p:nvPr>
        </p:nvGraphicFramePr>
        <p:xfrm>
          <a:off x="434503" y="5969000"/>
          <a:ext cx="6640923" cy="4284886"/>
        </p:xfrm>
        <a:graphic>
          <a:graphicData uri="http://schemas.openxmlformats.org/drawingml/2006/table">
            <a:tbl>
              <a:tblPr firstRow="1" bandRow="1">
                <a:tableStyleId>{5C22544A-7EE6-4342-B048-85BDC9FD1C3A}</a:tableStyleId>
              </a:tblPr>
              <a:tblGrid>
                <a:gridCol w="1509409">
                  <a:extLst>
                    <a:ext uri="{9D8B030D-6E8A-4147-A177-3AD203B41FA5}">
                      <a16:colId xmlns:a16="http://schemas.microsoft.com/office/drawing/2014/main" val="3903941124"/>
                    </a:ext>
                  </a:extLst>
                </a:gridCol>
                <a:gridCol w="3054916">
                  <a:extLst>
                    <a:ext uri="{9D8B030D-6E8A-4147-A177-3AD203B41FA5}">
                      <a16:colId xmlns:a16="http://schemas.microsoft.com/office/drawing/2014/main" val="2417487657"/>
                    </a:ext>
                  </a:extLst>
                </a:gridCol>
                <a:gridCol w="2076598">
                  <a:extLst>
                    <a:ext uri="{9D8B030D-6E8A-4147-A177-3AD203B41FA5}">
                      <a16:colId xmlns:a16="http://schemas.microsoft.com/office/drawing/2014/main" val="3370213147"/>
                    </a:ext>
                  </a:extLst>
                </a:gridCol>
              </a:tblGrid>
              <a:tr h="876454">
                <a:tc>
                  <a:txBody>
                    <a:bodyPr/>
                    <a:lstStyle/>
                    <a:p>
                      <a:r>
                        <a:rPr lang="en-IE" sz="1600" dirty="0">
                          <a:solidFill>
                            <a:schemeClr val="bg1"/>
                          </a:solidFill>
                          <a:latin typeface="Calibri" panose="020F0502020204030204" pitchFamily="34" charset="0"/>
                          <a:cs typeface="Calibri" panose="020F0502020204030204" pitchFamily="34" charset="0"/>
                        </a:rPr>
                        <a:t>Classroom Tool</a:t>
                      </a:r>
                    </a:p>
                  </a:txBody>
                  <a:tcPr anchor="ctr">
                    <a:solidFill>
                      <a:srgbClr val="354F92"/>
                    </a:solidFill>
                  </a:tcPr>
                </a:tc>
                <a:tc>
                  <a:txBody>
                    <a:bodyPr/>
                    <a:lstStyle/>
                    <a:p>
                      <a:endParaRPr lang="en-IE" sz="1600" dirty="0">
                        <a:solidFill>
                          <a:schemeClr val="bg1"/>
                        </a:solidFill>
                        <a:latin typeface="Calibri" panose="020F0502020204030204" pitchFamily="34" charset="0"/>
                        <a:cs typeface="Calibri" panose="020F0502020204030204" pitchFamily="34" charset="0"/>
                      </a:endParaRPr>
                    </a:p>
                    <a:p>
                      <a:r>
                        <a:rPr lang="en-IE" sz="1600" dirty="0">
                          <a:solidFill>
                            <a:schemeClr val="bg1"/>
                          </a:solidFill>
                          <a:latin typeface="Calibri" panose="020F0502020204030204" pitchFamily="34" charset="0"/>
                          <a:cs typeface="Calibri" panose="020F0502020204030204" pitchFamily="34" charset="0"/>
                        </a:rPr>
                        <a:t>Suggested Use in the Classroom</a:t>
                      </a:r>
                    </a:p>
                    <a:p>
                      <a:endParaRPr lang="en-IE" sz="1600" dirty="0">
                        <a:solidFill>
                          <a:schemeClr val="bg1"/>
                        </a:solidFill>
                        <a:latin typeface="Calibri" panose="020F0502020204030204" pitchFamily="34" charset="0"/>
                        <a:cs typeface="Calibri" panose="020F0502020204030204" pitchFamily="34" charset="0"/>
                      </a:endParaRPr>
                    </a:p>
                  </a:txBody>
                  <a:tcPr anchor="b">
                    <a:solidFill>
                      <a:srgbClr val="354F92"/>
                    </a:solidFill>
                  </a:tcPr>
                </a:tc>
                <a:tc>
                  <a:txBody>
                    <a:bodyPr/>
                    <a:lstStyle/>
                    <a:p>
                      <a:pPr algn="ctr"/>
                      <a:r>
                        <a:rPr lang="en-IE" sz="1600" dirty="0">
                          <a:solidFill>
                            <a:schemeClr val="bg1"/>
                          </a:solidFill>
                          <a:latin typeface="Calibri" panose="020F0502020204030204" pitchFamily="34" charset="0"/>
                          <a:cs typeface="Calibri" panose="020F0502020204030204" pitchFamily="34" charset="0"/>
                        </a:rPr>
                        <a:t>Additional Resources Required</a:t>
                      </a:r>
                    </a:p>
                  </a:txBody>
                  <a:tcPr anchor="ctr">
                    <a:solidFill>
                      <a:srgbClr val="354F92"/>
                    </a:solidFill>
                  </a:tcPr>
                </a:tc>
                <a:extLst>
                  <a:ext uri="{0D108BD9-81ED-4DB2-BD59-A6C34878D82A}">
                    <a16:rowId xmlns:a16="http://schemas.microsoft.com/office/drawing/2014/main" val="2338061450"/>
                  </a:ext>
                </a:extLst>
              </a:tr>
              <a:tr h="1655524">
                <a:tc>
                  <a:txBody>
                    <a:bodyPr/>
                    <a:lstStyle/>
                    <a:p>
                      <a:pPr algn="ctr"/>
                      <a:r>
                        <a:rPr lang="en-IE" sz="1200" dirty="0">
                          <a:latin typeface="Calibri" panose="020F0502020204030204" pitchFamily="34" charset="0"/>
                          <a:cs typeface="Calibri" panose="020F0502020204030204" pitchFamily="34" charset="0"/>
                        </a:rPr>
                        <a:t>PowerPoint © presentation</a:t>
                      </a:r>
                    </a:p>
                  </a:txBody>
                  <a:tcPr>
                    <a:solidFill>
                      <a:srgbClr val="2094D2">
                        <a:alpha val="40000"/>
                      </a:srgbClr>
                    </a:solidFill>
                  </a:tcPr>
                </a:tc>
                <a:tc>
                  <a:txBody>
                    <a:bodyPr/>
                    <a:lstStyle/>
                    <a:p>
                      <a:pPr algn="ctr"/>
                      <a:r>
                        <a:rPr lang="en-IE" sz="1200" dirty="0">
                          <a:latin typeface="Calibri" panose="020F0502020204030204" pitchFamily="34" charset="0"/>
                          <a:cs typeface="Calibri" panose="020F0502020204030204" pitchFamily="34" charset="0"/>
                        </a:rPr>
                        <a:t>Training materials are developed in PowerPoint. We provide  ‘ready-made’ PowerPoint decks that you can adapt to your priorities and circumstances. We suggest that these will be displayed on a large screen for classroom delivery</a:t>
                      </a:r>
                    </a:p>
                    <a:p>
                      <a:pPr algn="ctr"/>
                      <a:endParaRPr lang="en-IE" sz="1200" dirty="0">
                        <a:latin typeface="Calibri" panose="020F0502020204030204" pitchFamily="34" charset="0"/>
                        <a:cs typeface="Calibri" panose="020F0502020204030204" pitchFamily="34" charset="0"/>
                      </a:endParaRPr>
                    </a:p>
                  </a:txBody>
                  <a:tcPr>
                    <a:solidFill>
                      <a:srgbClr val="2094D2">
                        <a:alpha val="40000"/>
                      </a:srgbClr>
                    </a:solidFill>
                  </a:tcPr>
                </a:tc>
                <a:tc>
                  <a:txBody>
                    <a:bodyPr/>
                    <a:lstStyle/>
                    <a:p>
                      <a:pPr algn="ctr"/>
                      <a:r>
                        <a:rPr lang="en-IE" sz="1200" dirty="0">
                          <a:latin typeface="Calibri" panose="020F0502020204030204" pitchFamily="34" charset="0"/>
                          <a:cs typeface="Calibri" panose="020F0502020204030204" pitchFamily="34" charset="0"/>
                        </a:rPr>
                        <a:t>Laptop/ Computer</a:t>
                      </a:r>
                    </a:p>
                    <a:p>
                      <a:pPr algn="ctr"/>
                      <a:r>
                        <a:rPr lang="en-IE" sz="1200" dirty="0">
                          <a:latin typeface="Calibri" panose="020F0502020204030204" pitchFamily="34" charset="0"/>
                          <a:cs typeface="Calibri" panose="020F0502020204030204" pitchFamily="34" charset="0"/>
                        </a:rPr>
                        <a:t>Projector</a:t>
                      </a:r>
                    </a:p>
                    <a:p>
                      <a:pPr algn="ctr"/>
                      <a:r>
                        <a:rPr lang="en-IE" sz="1200" dirty="0">
                          <a:latin typeface="Calibri" panose="020F0502020204030204" pitchFamily="34" charset="0"/>
                          <a:cs typeface="Calibri" panose="020F0502020204030204" pitchFamily="34" charset="0"/>
                        </a:rPr>
                        <a:t>Large screen / wall</a:t>
                      </a:r>
                    </a:p>
                  </a:txBody>
                  <a:tcPr>
                    <a:solidFill>
                      <a:srgbClr val="2094D2">
                        <a:alpha val="40000"/>
                      </a:srgbClr>
                    </a:solidFill>
                  </a:tcPr>
                </a:tc>
                <a:extLst>
                  <a:ext uri="{0D108BD9-81ED-4DB2-BD59-A6C34878D82A}">
                    <a16:rowId xmlns:a16="http://schemas.microsoft.com/office/drawing/2014/main" val="3637798547"/>
                  </a:ext>
                </a:extLst>
              </a:tr>
              <a:tr h="876454">
                <a:tc>
                  <a:txBody>
                    <a:bodyPr/>
                    <a:lstStyle/>
                    <a:p>
                      <a:pPr algn="ctr"/>
                      <a:r>
                        <a:rPr lang="en-IE" sz="1200" dirty="0">
                          <a:latin typeface="Calibri" panose="020F0502020204030204" pitchFamily="34" charset="0"/>
                          <a:cs typeface="Calibri" panose="020F0502020204030204" pitchFamily="34" charset="0"/>
                        </a:rPr>
                        <a:t>Videos</a:t>
                      </a:r>
                    </a:p>
                  </a:txBody>
                  <a:tcPr>
                    <a:solidFill>
                      <a:srgbClr val="2094D2">
                        <a:alpha val="40000"/>
                      </a:srgbClr>
                    </a:solidFill>
                  </a:tcPr>
                </a:tc>
                <a:tc>
                  <a:txBody>
                    <a:bodyPr/>
                    <a:lstStyle/>
                    <a:p>
                      <a:pPr algn="ctr"/>
                      <a:r>
                        <a:rPr lang="en-IE" sz="1200" dirty="0">
                          <a:latin typeface="Calibri" panose="020F0502020204030204" pitchFamily="34" charset="0"/>
                          <a:cs typeface="Calibri" panose="020F0502020204030204" pitchFamily="34" charset="0"/>
                        </a:rPr>
                        <a:t>Videos are used to explain certain sections of the training content and to present case studies for discussion.</a:t>
                      </a:r>
                    </a:p>
                    <a:p>
                      <a:pPr algn="ctr"/>
                      <a:endParaRPr lang="en-IE" sz="1200" dirty="0">
                        <a:latin typeface="Calibri" panose="020F0502020204030204" pitchFamily="34" charset="0"/>
                        <a:cs typeface="Calibri" panose="020F0502020204030204" pitchFamily="34" charset="0"/>
                      </a:endParaRPr>
                    </a:p>
                  </a:txBody>
                  <a:tcPr>
                    <a:solidFill>
                      <a:srgbClr val="2094D2">
                        <a:alpha val="40000"/>
                      </a:srgbClr>
                    </a:solidFill>
                  </a:tcPr>
                </a:tc>
                <a:tc>
                  <a:txBody>
                    <a:bodyPr/>
                    <a:lstStyle/>
                    <a:p>
                      <a:pPr algn="ctr"/>
                      <a:r>
                        <a:rPr lang="en-IE" sz="1200" dirty="0">
                          <a:latin typeface="Calibri" panose="020F0502020204030204" pitchFamily="34" charset="0"/>
                          <a:cs typeface="Calibri" panose="020F0502020204030204" pitchFamily="34" charset="0"/>
                        </a:rPr>
                        <a:t>Audio / sound system</a:t>
                      </a:r>
                    </a:p>
                  </a:txBody>
                  <a:tcPr>
                    <a:solidFill>
                      <a:srgbClr val="2094D2">
                        <a:alpha val="40000"/>
                      </a:srgbClr>
                    </a:solidFill>
                  </a:tcPr>
                </a:tc>
                <a:extLst>
                  <a:ext uri="{0D108BD9-81ED-4DB2-BD59-A6C34878D82A}">
                    <a16:rowId xmlns:a16="http://schemas.microsoft.com/office/drawing/2014/main" val="1919567722"/>
                  </a:ext>
                </a:extLst>
              </a:tr>
              <a:tr h="876454">
                <a:tc>
                  <a:txBody>
                    <a:bodyPr/>
                    <a:lstStyle/>
                    <a:p>
                      <a:pPr algn="ctr"/>
                      <a:r>
                        <a:rPr lang="en-IE" sz="1200" dirty="0">
                          <a:latin typeface="Calibri" panose="020F0502020204030204" pitchFamily="34" charset="0"/>
                          <a:cs typeface="Calibri" panose="020F0502020204030204" pitchFamily="34" charset="0"/>
                        </a:rPr>
                        <a:t>Whiteboard or Flip Chart</a:t>
                      </a:r>
                    </a:p>
                  </a:txBody>
                  <a:tcPr>
                    <a:solidFill>
                      <a:srgbClr val="2094D2">
                        <a:alpha val="40000"/>
                      </a:srgbClr>
                    </a:solidFill>
                  </a:tcPr>
                </a:tc>
                <a:tc>
                  <a:txBody>
                    <a:bodyPr/>
                    <a:lstStyle/>
                    <a:p>
                      <a:pPr algn="ctr"/>
                      <a:r>
                        <a:rPr lang="en-IE" sz="1200" dirty="0">
                          <a:latin typeface="Calibri" panose="020F0502020204030204" pitchFamily="34" charset="0"/>
                          <a:cs typeface="Calibri" panose="020F0502020204030204" pitchFamily="34" charset="0"/>
                        </a:rPr>
                        <a:t>Invite learners to write on the board or ask them for feedback that you write on the board</a:t>
                      </a:r>
                    </a:p>
                    <a:p>
                      <a:pPr algn="ctr"/>
                      <a:endParaRPr lang="en-IE" sz="1200" dirty="0">
                        <a:latin typeface="Calibri" panose="020F0502020204030204" pitchFamily="34" charset="0"/>
                        <a:cs typeface="Calibri" panose="020F0502020204030204" pitchFamily="34" charset="0"/>
                      </a:endParaRPr>
                    </a:p>
                  </a:txBody>
                  <a:tcPr>
                    <a:solidFill>
                      <a:srgbClr val="2094D2">
                        <a:alpha val="40000"/>
                      </a:srgbClr>
                    </a:solidFill>
                  </a:tcPr>
                </a:tc>
                <a:tc>
                  <a:txBody>
                    <a:bodyPr/>
                    <a:lstStyle/>
                    <a:p>
                      <a:pPr algn="ctr"/>
                      <a:r>
                        <a:rPr lang="en-IE" sz="1200" dirty="0">
                          <a:latin typeface="Calibri" panose="020F0502020204030204" pitchFamily="34" charset="0"/>
                          <a:cs typeface="Calibri" panose="020F0502020204030204" pitchFamily="34" charset="0"/>
                        </a:rPr>
                        <a:t>Pens / markers</a:t>
                      </a:r>
                    </a:p>
                  </a:txBody>
                  <a:tcPr>
                    <a:solidFill>
                      <a:srgbClr val="2094D2">
                        <a:alpha val="40000"/>
                      </a:srgbClr>
                    </a:solidFill>
                  </a:tcPr>
                </a:tc>
                <a:extLst>
                  <a:ext uri="{0D108BD9-81ED-4DB2-BD59-A6C34878D82A}">
                    <a16:rowId xmlns:a16="http://schemas.microsoft.com/office/drawing/2014/main" val="1544839967"/>
                  </a:ext>
                </a:extLst>
              </a:tr>
            </a:tbl>
          </a:graphicData>
        </a:graphic>
      </p:graphicFrame>
    </p:spTree>
    <p:extLst>
      <p:ext uri="{BB962C8B-B14F-4D97-AF65-F5344CB8AC3E}">
        <p14:creationId xmlns:p14="http://schemas.microsoft.com/office/powerpoint/2010/main" val="472050205"/>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14345</TotalTime>
  <Words>6822</Words>
  <Application>Microsoft Office PowerPoint</Application>
  <PresentationFormat>Custom</PresentationFormat>
  <Paragraphs>519</Paragraphs>
  <Slides>25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Montserrat</vt:lpstr>
      <vt:lpstr>Open Sans</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412</cp:revision>
  <dcterms:created xsi:type="dcterms:W3CDTF">2021-06-15T11:45:52Z</dcterms:created>
  <dcterms:modified xsi:type="dcterms:W3CDTF">2025-09-23T11:17:30Z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