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5"/>
  </p:notesMasterIdLst>
  <p:handoutMasterIdLst>
    <p:handoutMasterId r:id="rId66"/>
  </p:handoutMasterIdLst>
  <p:sldIdLst>
    <p:sldId id="693" r:id="rId5"/>
    <p:sldId id="761" r:id="rId6"/>
    <p:sldId id="678" r:id="rId7"/>
    <p:sldId id="682" r:id="rId8"/>
    <p:sldId id="689" r:id="rId9"/>
    <p:sldId id="777" r:id="rId10"/>
    <p:sldId id="703" r:id="rId11"/>
    <p:sldId id="736" r:id="rId12"/>
    <p:sldId id="711" r:id="rId13"/>
    <p:sldId id="762" r:id="rId14"/>
    <p:sldId id="763" r:id="rId15"/>
    <p:sldId id="764" r:id="rId16"/>
    <p:sldId id="775" r:id="rId17"/>
    <p:sldId id="776" r:id="rId18"/>
    <p:sldId id="778" r:id="rId19"/>
    <p:sldId id="765" r:id="rId20"/>
    <p:sldId id="766" r:id="rId21"/>
    <p:sldId id="802" r:id="rId22"/>
    <p:sldId id="683" r:id="rId23"/>
    <p:sldId id="687" r:id="rId24"/>
    <p:sldId id="779" r:id="rId25"/>
    <p:sldId id="780" r:id="rId26"/>
    <p:sldId id="781" r:id="rId27"/>
    <p:sldId id="782" r:id="rId28"/>
    <p:sldId id="783" r:id="rId29"/>
    <p:sldId id="770" r:id="rId30"/>
    <p:sldId id="803" r:id="rId31"/>
    <p:sldId id="771" r:id="rId32"/>
    <p:sldId id="758" r:id="rId33"/>
    <p:sldId id="748" r:id="rId34"/>
    <p:sldId id="746" r:id="rId35"/>
    <p:sldId id="772" r:id="rId36"/>
    <p:sldId id="784" r:id="rId37"/>
    <p:sldId id="773" r:id="rId38"/>
    <p:sldId id="804" r:id="rId39"/>
    <p:sldId id="716" r:id="rId40"/>
    <p:sldId id="785" r:id="rId41"/>
    <p:sldId id="733" r:id="rId42"/>
    <p:sldId id="786" r:id="rId43"/>
    <p:sldId id="787" r:id="rId44"/>
    <p:sldId id="755" r:id="rId45"/>
    <p:sldId id="774" r:id="rId46"/>
    <p:sldId id="805" r:id="rId47"/>
    <p:sldId id="738" r:id="rId48"/>
    <p:sldId id="788" r:id="rId49"/>
    <p:sldId id="791" r:id="rId50"/>
    <p:sldId id="792" r:id="rId51"/>
    <p:sldId id="793" r:id="rId52"/>
    <p:sldId id="794" r:id="rId53"/>
    <p:sldId id="795" r:id="rId54"/>
    <p:sldId id="796" r:id="rId55"/>
    <p:sldId id="797" r:id="rId56"/>
    <p:sldId id="790" r:id="rId57"/>
    <p:sldId id="806" r:id="rId58"/>
    <p:sldId id="807" r:id="rId59"/>
    <p:sldId id="798" r:id="rId60"/>
    <p:sldId id="799" r:id="rId61"/>
    <p:sldId id="800" r:id="rId62"/>
    <p:sldId id="801" r:id="rId63"/>
    <p:sldId id="692" r:id="rId64"/>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60BA47"/>
    <a:srgbClr val="0F486D"/>
    <a:srgbClr val="DB176A"/>
    <a:srgbClr val="F99F27"/>
    <a:srgbClr val="E87A33"/>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505" autoAdjust="0"/>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49977"/>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75488538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355834" y="-14053"/>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341852" y="686003"/>
            <a:ext cx="356400" cy="150374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8640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1" r:id="rId5"/>
    <p:sldLayoutId id="2147483703" r:id="rId6"/>
    <p:sldLayoutId id="2147483700" r:id="rId7"/>
    <p:sldLayoutId id="2147483723" r:id="rId8"/>
    <p:sldLayoutId id="2147483740"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bluelobsterapp/"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bluelobsterapp/"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iris.thegiin.org/"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online.hbs.edu/blog/post/what-is-impact-measurement" TargetMode="External"/><Relationship Id="rId4" Type="http://schemas.openxmlformats.org/officeDocument/2006/relationships/hyperlink" Target="https://www.socialvalueireland.ie/post/the-basics-of-impact-measurement-a-beginner-s-gui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buoyconsulting.com/blog/the-ultimate-guide-to-sustainability-goals"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sciencebasedtargets.org/" TargetMode="External"/><Relationship Id="rId4" Type="http://schemas.openxmlformats.org/officeDocument/2006/relationships/hyperlink" Target="https://www.linkedin.com/pulse/decoding-labyrinth-your-guide-sustainability-reporting-frameworks-rwyo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rbonbetter.com/story/esg-reporting-frameworks/"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sgb.ac.ke/navigating-ifrs-sustainability-standards-guid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sdgs.un.org/goals/goal8" TargetMode="External"/><Relationship Id="rId2" Type="http://schemas.openxmlformats.org/officeDocument/2006/relationships/hyperlink" Target="https://sdgs.un.org/goals/goal17"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simplystakeholders.com/stakeholder-communication/"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future500.org/" TargetMode="External"/><Relationship Id="rId4" Type="http://schemas.openxmlformats.org/officeDocument/2006/relationships/hyperlink" Target="https://www.iriscarbon.com/why-effective-stakeholder-engagement-matters-insights-for-business-growth/"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4.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7"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www.scoreapp.com/templates/discover-your-sustainability-score/"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sopact.com/guides/social-impact-assessment" TargetMode="External"/><Relationship Id="rId4" Type="http://schemas.openxmlformats.org/officeDocument/2006/relationships/hyperlink" Target="https://bscdesigner.com/sustainability-scorecard.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Measuring and Communicating Your Business’s Impact</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dirty="0"/>
              <a:t>MODULE 8</a:t>
            </a:r>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35761"/>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99595"/>
            <a:ext cx="2942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for them. </a:t>
            </a:r>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2022-1-PL01-KA220-YOU-000087822</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36944" y="762917"/>
            <a:ext cx="5526846" cy="614105"/>
          </a:xfrm>
        </p:spPr>
        <p:txBody>
          <a:bodyPr/>
          <a:lstStyle/>
          <a:p>
            <a:r>
              <a:rPr lang="en-IE" dirty="0"/>
              <a:t>STRATEGIC ALIGNMENT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Strategic alignment involves integrating impact metrics with overall business strategies and objectives. </a:t>
            </a:r>
          </a:p>
          <a:p>
            <a:pPr algn="just"/>
            <a:endParaRPr lang="en-GB" sz="2000" dirty="0"/>
          </a:p>
          <a:p>
            <a:pPr algn="just"/>
            <a:r>
              <a:rPr lang="en-GB" sz="2000" dirty="0"/>
              <a:t>This alignment ensures that sustainability efforts are integrated into core business operations, rather than being seen as separate initiatives.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10</a:t>
            </a:fld>
            <a:endParaRPr lang="en-US" sz="1291" dirty="0"/>
          </a:p>
        </p:txBody>
      </p:sp>
      <p:pic>
        <p:nvPicPr>
          <p:cNvPr id="5" name="Picture Placeholder 4" descr="Male engineer with flashlight inspecting steel cylind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3748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BENEFITS OF STRATEGIC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b="1" dirty="0"/>
              <a:t>Enhanced Effectiveness: </a:t>
            </a:r>
            <a:r>
              <a:rPr lang="en-GB" dirty="0"/>
              <a:t>When impact metrics align with business goals, they become integral to decision-making processes. For example, if a retail company aims to reduce its environmental footprint, metrics related to sustainable sourcing and packaging can guide procurement decisions.</a:t>
            </a:r>
          </a:p>
          <a:p>
            <a:pPr algn="just"/>
            <a:endParaRPr lang="en-GB" dirty="0"/>
          </a:p>
          <a:p>
            <a:pPr algn="just"/>
            <a:r>
              <a:rPr lang="en-GB" b="1" dirty="0"/>
              <a:t>Resource Allocation: </a:t>
            </a:r>
            <a:r>
              <a:rPr lang="en-GB" dirty="0"/>
              <a:t>Businesses can prioritise resources and investments towards initiatives that have the most significant impact on sustainability metrics aligned with strategic goals.</a:t>
            </a:r>
          </a:p>
          <a:p>
            <a:pPr algn="just"/>
            <a:endParaRPr lang="en-GB" dirty="0"/>
          </a:p>
          <a:p>
            <a:pPr algn="just"/>
            <a:r>
              <a:rPr lang="en-GB" b="1" dirty="0"/>
              <a:t>Stakeholder Engagement: </a:t>
            </a:r>
            <a:r>
              <a:rPr lang="en-GB" dirty="0"/>
              <a:t>Strategic alignment of impact metrics enhances communication with stakeholders. It demonstrates a coherent approach to sustainability and reinforces the business's commitment to long-term value creation.</a:t>
            </a:r>
          </a:p>
        </p:txBody>
      </p:sp>
    </p:spTree>
    <p:extLst>
      <p:ext uri="{BB962C8B-B14F-4D97-AF65-F5344CB8AC3E}">
        <p14:creationId xmlns:p14="http://schemas.microsoft.com/office/powerpoint/2010/main" val="173776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IE" dirty="0"/>
              <a:t>IMPLEMENTATION CHALLENGES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b="1" dirty="0"/>
              <a:t>Complexity: </a:t>
            </a:r>
            <a:r>
              <a:rPr lang="en-GB" dirty="0"/>
              <a:t>Integrating impact metrics into existing systems and processes can be challenging, especially for large organisations with diverse operations.</a:t>
            </a:r>
          </a:p>
          <a:p>
            <a:pPr algn="just"/>
            <a:endParaRPr lang="en-GB" dirty="0"/>
          </a:p>
          <a:p>
            <a:pPr algn="just"/>
            <a:r>
              <a:rPr lang="en-GB" b="1" dirty="0"/>
              <a:t>Data Availability: </a:t>
            </a:r>
            <a:r>
              <a:rPr lang="en-GB" dirty="0"/>
              <a:t>Reliable data collection and management are essential for meaningful impact measurement. Businesses may face challenges in accessing relevant data sources or establishing robust data collection processes.</a:t>
            </a:r>
          </a:p>
          <a:p>
            <a:pPr algn="just"/>
            <a:endParaRPr lang="en-GB" dirty="0"/>
          </a:p>
          <a:p>
            <a:pPr algn="just"/>
            <a:r>
              <a:rPr lang="en-GB" b="1" dirty="0"/>
              <a:t>Continuous Improvement: </a:t>
            </a:r>
            <a:r>
              <a:rPr lang="en-GB" dirty="0"/>
              <a:t>As business strategies evolve, so too must impact metrics. Continuous review and adjustment of metrics ensure they remain relevant and aligned with changing priorities and external expectations.</a:t>
            </a:r>
          </a:p>
        </p:txBody>
      </p:sp>
    </p:spTree>
    <p:extLst>
      <p:ext uri="{BB962C8B-B14F-4D97-AF65-F5344CB8AC3E}">
        <p14:creationId xmlns:p14="http://schemas.microsoft.com/office/powerpoint/2010/main" val="401441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B004E8-910A-99FC-6056-AFE0FC340FA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69" r="25669"/>
          <a:stretch/>
        </p:blipFill>
        <p:spPr>
          <a:xfrm>
            <a:off x="884606" y="0"/>
            <a:ext cx="4993772"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PRACTICES: BLUE LOBSTER</a:t>
            </a:r>
          </a:p>
        </p:txBody>
      </p:sp>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490656" y="2183491"/>
            <a:ext cx="4939670" cy="3889855"/>
          </a:xfrm>
        </p:spPr>
        <p:txBody>
          <a:bodyPr/>
          <a:lstStyle/>
          <a:p>
            <a:pPr algn="just"/>
            <a:r>
              <a:rPr lang="en-GB" sz="2400" b="1" dirty="0">
                <a:solidFill>
                  <a:srgbClr val="F36C2F"/>
                </a:solidFill>
                <a:hlinkClick r:id="rId3">
                  <a:extLst>
                    <a:ext uri="{A12FA001-AC4F-418D-AE19-62706E023703}">
                      <ahyp:hlinkClr xmlns:ahyp="http://schemas.microsoft.com/office/drawing/2018/hyperlinkcolor" val="tx"/>
                    </a:ext>
                  </a:extLst>
                </a:hlinkClick>
              </a:rPr>
              <a:t>Blue Lobster</a:t>
            </a:r>
            <a:r>
              <a:rPr lang="en-GB" sz="2400" b="1" dirty="0">
                <a:solidFill>
                  <a:srgbClr val="F36C2F"/>
                </a:solidFill>
              </a:rPr>
              <a:t> </a:t>
            </a:r>
            <a:r>
              <a:rPr lang="en-GB" sz="2400" dirty="0"/>
              <a:t>focuses on impact metrics and effective stakeholder communication to gauge and share their sustainability achievements. </a:t>
            </a:r>
            <a:endParaRPr lang="en-IE" sz="2400" dirty="0"/>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5600" y="4226266"/>
            <a:ext cx="1847080" cy="1847080"/>
          </a:xfrm>
          <a:prstGeom prst="rect">
            <a:avLst/>
          </a:prstGeom>
        </p:spPr>
      </p:pic>
    </p:spTree>
    <p:extLst>
      <p:ext uri="{BB962C8B-B14F-4D97-AF65-F5344CB8AC3E}">
        <p14:creationId xmlns:p14="http://schemas.microsoft.com/office/powerpoint/2010/main" val="156132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1534956-A195-8EF9-96A7-073A2427271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200" dirty="0"/>
              <a:t>Their approach to defining and reporting impact metrics demonstrates a model for businesses aiming for transparency in their sustainability performance. </a:t>
            </a:r>
          </a:p>
          <a:p>
            <a:pPr algn="just"/>
            <a:endParaRPr lang="en-GB" sz="2200" dirty="0"/>
          </a:p>
          <a:p>
            <a:pPr algn="just"/>
            <a:r>
              <a:rPr lang="en-GB" sz="2200" dirty="0"/>
              <a:t>By highlighting rigorous impact measurement and active engagement with stakeholders, </a:t>
            </a:r>
            <a:r>
              <a:rPr lang="en-GB" sz="2200" b="1" dirty="0">
                <a:solidFill>
                  <a:srgbClr val="F36C2F"/>
                </a:solidFill>
                <a:hlinkClick r:id="rId3">
                  <a:extLst>
                    <a:ext uri="{A12FA001-AC4F-418D-AE19-62706E023703}">
                      <ahyp:hlinkClr xmlns:ahyp="http://schemas.microsoft.com/office/drawing/2018/hyperlinkcolor" val="tx"/>
                    </a:ext>
                  </a:extLst>
                </a:hlinkClick>
              </a:rPr>
              <a:t>Blue Lobster </a:t>
            </a:r>
            <a:r>
              <a:rPr lang="en-GB" sz="2200" dirty="0"/>
              <a:t>exemplifies best practices for evaluating and communicating a business’s sustainability efforts.</a:t>
            </a:r>
          </a:p>
          <a:p>
            <a:pPr algn="just"/>
            <a:endParaRPr lang="en-GB" sz="2200" dirty="0"/>
          </a:p>
          <a:p>
            <a:pPr algn="just"/>
            <a:r>
              <a:rPr lang="en-GB" sz="2200" dirty="0"/>
              <a:t>To learn more about </a:t>
            </a:r>
            <a:r>
              <a:rPr lang="en-GB" sz="2200" b="1" dirty="0">
                <a:solidFill>
                  <a:srgbClr val="F36C2F"/>
                </a:solidFill>
                <a:hlinkClick r:id="rId3">
                  <a:extLst>
                    <a:ext uri="{A12FA001-AC4F-418D-AE19-62706E023703}">
                      <ahyp:hlinkClr xmlns:ahyp="http://schemas.microsoft.com/office/drawing/2018/hyperlinkcolor" val="tx"/>
                    </a:ext>
                  </a:extLst>
                </a:hlinkClick>
              </a:rPr>
              <a:t>Blue Lobster’s </a:t>
            </a:r>
            <a:r>
              <a:rPr lang="en-GB" sz="2200" dirty="0"/>
              <a:t>impact evaluation, visit our </a:t>
            </a:r>
            <a:r>
              <a:rPr lang="en-GB" sz="2200" b="1" dirty="0">
                <a:hlinkClick r:id="rId4"/>
              </a:rPr>
              <a:t>Compendium of Case Studies</a:t>
            </a:r>
            <a:r>
              <a:rPr lang="en-GB" sz="2200" dirty="0"/>
              <a:t>. </a:t>
            </a:r>
            <a:endParaRPr lang="en-IE" sz="2200" dirty="0"/>
          </a:p>
        </p:txBody>
      </p:sp>
    </p:spTree>
    <p:extLst>
      <p:ext uri="{BB962C8B-B14F-4D97-AF65-F5344CB8AC3E}">
        <p14:creationId xmlns:p14="http://schemas.microsoft.com/office/powerpoint/2010/main" val="122467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690F86DB-5944-540C-38CF-61B3D1E131C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740" r="22296"/>
          <a:stretch/>
        </p:blipFill>
        <p:spPr>
          <a:xfrm>
            <a:off x="0" y="0"/>
            <a:ext cx="4993772" cy="6858000"/>
          </a:xfrm>
        </p:spPr>
      </p:pic>
      <p:sp>
        <p:nvSpPr>
          <p:cNvPr id="3" name="Text Placeholder 2">
            <a:extLst>
              <a:ext uri="{FF2B5EF4-FFF2-40B4-BE49-F238E27FC236}">
                <a16:creationId xmlns:a16="http://schemas.microsoft.com/office/drawing/2014/main" id="{08C485CD-8D56-BEB8-7E36-64AFF84A7214}"/>
              </a:ext>
            </a:extLst>
          </p:cNvPr>
          <p:cNvSpPr>
            <a:spLocks noGrp="1"/>
          </p:cNvSpPr>
          <p:nvPr>
            <p:ph type="body" sz="quarter" idx="30"/>
          </p:nvPr>
        </p:nvSpPr>
        <p:spPr>
          <a:xfrm>
            <a:off x="4323529"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FC9717C2-3A7B-6022-511D-87F6FB77E0CD}"/>
              </a:ext>
            </a:extLst>
          </p:cNvPr>
          <p:cNvSpPr>
            <a:spLocks noGrp="1"/>
          </p:cNvSpPr>
          <p:nvPr>
            <p:ph type="body" sz="quarter" idx="48"/>
          </p:nvPr>
        </p:nvSpPr>
        <p:spPr>
          <a:xfrm>
            <a:off x="5300133" y="1337733"/>
            <a:ext cx="6680200" cy="5202903"/>
          </a:xfrm>
          <a:solidFill>
            <a:schemeClr val="bg1"/>
          </a:solidFill>
        </p:spPr>
        <p:txBody>
          <a:bodyPr/>
          <a:lstStyle/>
          <a:p>
            <a:pPr algn="just"/>
            <a:r>
              <a:rPr lang="en-GB" sz="2000" b="1" dirty="0"/>
              <a:t>Developing Customised Impact Metrics for a Renewable Energy Startup:</a:t>
            </a:r>
          </a:p>
          <a:p>
            <a:pPr algn="just"/>
            <a:r>
              <a:rPr lang="en-GB" sz="2000" b="1" dirty="0"/>
              <a:t>Define Goals: </a:t>
            </a:r>
            <a:r>
              <a:rPr lang="en-GB" sz="2000" dirty="0"/>
              <a:t>Start by defining the business goals related to sustainability, such as reducing carbon emissions or increasing renewable energy adoption.</a:t>
            </a:r>
          </a:p>
          <a:p>
            <a:pPr algn="just"/>
            <a:endParaRPr lang="en-GB" sz="2000" dirty="0"/>
          </a:p>
          <a:p>
            <a:pPr algn="just"/>
            <a:r>
              <a:rPr lang="en-GB" sz="2000" b="1" dirty="0"/>
              <a:t>Select Metrics: </a:t>
            </a:r>
            <a:r>
              <a:rPr lang="en-GB" sz="2000" dirty="0"/>
              <a:t>Identify specific metrics that align with these goals, such as percentage of energy from renewables or community impact indicators.</a:t>
            </a:r>
          </a:p>
          <a:p>
            <a:pPr algn="just"/>
            <a:endParaRPr lang="en-GB" sz="2000" dirty="0"/>
          </a:p>
          <a:p>
            <a:pPr algn="just"/>
            <a:r>
              <a:rPr lang="en-GB" sz="2000" b="1" dirty="0"/>
              <a:t>Gather Data: </a:t>
            </a:r>
            <a:r>
              <a:rPr lang="en-GB" sz="2000" dirty="0"/>
              <a:t>Collect relevant data sources needed to measure these metrics, such as energy production records or community outreach reports.</a:t>
            </a:r>
          </a:p>
          <a:p>
            <a:pPr algn="just"/>
            <a:endParaRPr lang="en-GB" sz="2000" dirty="0"/>
          </a:p>
          <a:p>
            <a:pPr algn="just"/>
            <a:r>
              <a:rPr lang="en-GB" sz="2000" b="1" dirty="0"/>
              <a:t>Analyse Impact: </a:t>
            </a:r>
            <a:r>
              <a:rPr lang="en-GB" sz="2000" dirty="0"/>
              <a:t>Analyse the collected data to understand the current state and impact of the business activities on sustainability goals.</a:t>
            </a:r>
          </a:p>
          <a:p>
            <a:pPr algn="just"/>
            <a:endParaRPr lang="en-GB" sz="2000" dirty="0"/>
          </a:p>
          <a:p>
            <a:endParaRPr lang="en-IE" sz="2000" dirty="0"/>
          </a:p>
        </p:txBody>
      </p:sp>
    </p:spTree>
    <p:extLst>
      <p:ext uri="{BB962C8B-B14F-4D97-AF65-F5344CB8AC3E}">
        <p14:creationId xmlns:p14="http://schemas.microsoft.com/office/powerpoint/2010/main" val="391991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dirty="0"/>
              <a:t>By promoting sustainable business practices through the definition of impact metrics that support economic growth and decent work opportunities.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dirty="0"/>
              <a:t>Encouraging responsible consumption and sustainable resource use through the adoption of tailored impact metrics.</a:t>
            </a:r>
          </a:p>
        </p:txBody>
      </p:sp>
      <p:pic>
        <p:nvPicPr>
          <p:cNvPr id="4" name="Picture 2">
            <a:extLst>
              <a:ext uri="{FF2B5EF4-FFF2-40B4-BE49-F238E27FC236}">
                <a16:creationId xmlns:a16="http://schemas.microsoft.com/office/drawing/2014/main" id="{51BAC3BE-534D-74C2-A5FB-C61F06D89F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1733" y="632065"/>
            <a:ext cx="1180189" cy="118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9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337475"/>
            <a:ext cx="10483429" cy="4979054"/>
          </a:xfrm>
        </p:spPr>
        <p:txBody>
          <a:bodyPr/>
          <a:lstStyle/>
          <a:p>
            <a:pPr algn="just"/>
            <a:r>
              <a:rPr lang="en-GB" b="1" dirty="0"/>
              <a:t>1.2 Creativity: </a:t>
            </a:r>
            <a:r>
              <a:rPr lang="en-GB" dirty="0"/>
              <a:t>Developing creative and purposeful ideas in selecting and applying impact metrics.</a:t>
            </a:r>
          </a:p>
          <a:p>
            <a:pPr algn="just"/>
            <a:endParaRPr lang="en-GB" sz="1000" dirty="0"/>
          </a:p>
          <a:p>
            <a:pPr algn="just"/>
            <a:r>
              <a:rPr lang="en-GB" b="1" dirty="0"/>
              <a:t>1.5 Ethical and sustainable thinking: </a:t>
            </a:r>
            <a:r>
              <a:rPr lang="en-GB" dirty="0"/>
              <a:t>Assessing the impact of business practices and promoting sustainable management through customised impact metrics.</a:t>
            </a:r>
          </a:p>
          <a:p>
            <a:pPr algn="just"/>
            <a:endParaRPr lang="en-GB" sz="1000" dirty="0"/>
          </a:p>
          <a:p>
            <a:pPr algn="just"/>
            <a:r>
              <a:rPr lang="en-GB" b="1" dirty="0"/>
              <a:t>2.1 Self-awareness and self-efficacy: </a:t>
            </a:r>
            <a:r>
              <a:rPr lang="en-GB" dirty="0"/>
              <a:t>Assuming responsibility for defining impact metrics aligned with business goals.</a:t>
            </a:r>
          </a:p>
          <a:p>
            <a:pPr algn="just"/>
            <a:endParaRPr lang="en-GB" sz="1000" dirty="0"/>
          </a:p>
          <a:p>
            <a:pPr algn="just"/>
            <a:r>
              <a:rPr lang="en-GB" b="1" dirty="0"/>
              <a:t>2.5 Mobilising others: </a:t>
            </a:r>
            <a:r>
              <a:rPr lang="en-GB" dirty="0"/>
              <a:t>Inspiring collaboration in selecting and applying impact metrics that promote sustainable development.</a:t>
            </a:r>
          </a:p>
          <a:p>
            <a:pPr algn="just"/>
            <a:endParaRPr lang="en-GB" sz="1000" dirty="0"/>
          </a:p>
          <a:p>
            <a:pPr algn="just"/>
            <a:r>
              <a:rPr lang="en-GB" b="1" dirty="0"/>
              <a:t>3.1 Taking the initiative: </a:t>
            </a:r>
            <a:r>
              <a:rPr lang="en-GB" dirty="0"/>
              <a:t>Identifying opportunities for impact measurement and setting strategic goals with impact metrics.</a:t>
            </a:r>
          </a:p>
          <a:p>
            <a:pPr algn="just"/>
            <a:endParaRPr lang="en-GB" sz="1000" dirty="0"/>
          </a:p>
          <a:p>
            <a:pPr algn="just"/>
            <a:r>
              <a:rPr lang="en-GB" b="1" dirty="0"/>
              <a:t>3.3 Coping with uncertainty, ambiguity &amp; risk: </a:t>
            </a:r>
            <a:r>
              <a:rPr lang="en-GB" dirty="0"/>
              <a:t>Addressing challenges in defining impact metrics and measuring business impact effectively.</a:t>
            </a:r>
          </a:p>
        </p:txBody>
      </p:sp>
      <p:pic>
        <p:nvPicPr>
          <p:cNvPr id="5" name="Picture 4">
            <a:extLst>
              <a:ext uri="{FF2B5EF4-FFF2-40B4-BE49-F238E27FC236}">
                <a16:creationId xmlns:a16="http://schemas.microsoft.com/office/drawing/2014/main" id="{E28A5762-04FB-AF08-FC6B-F11DC2091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5143" y="541471"/>
            <a:ext cx="1286608" cy="715512"/>
          </a:xfrm>
          <a:prstGeom prst="rect">
            <a:avLst/>
          </a:prstGeom>
        </p:spPr>
      </p:pic>
    </p:spTree>
    <p:extLst>
      <p:ext uri="{BB962C8B-B14F-4D97-AF65-F5344CB8AC3E}">
        <p14:creationId xmlns:p14="http://schemas.microsoft.com/office/powerpoint/2010/main" val="32779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extLst>
                    <a:ext uri="{A12FA001-AC4F-418D-AE19-62706E023703}">
                      <ahyp:hlinkClr xmlns:ahyp="http://schemas.microsoft.com/office/drawing/2018/hyperlinkcolor" val="tx"/>
                    </a:ext>
                  </a:extLst>
                </a:hlinkClick>
              </a:rPr>
              <a:t>Impact Reporting &amp; Investment Standards (IRIS)</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extLst>
                    <a:ext uri="{A12FA001-AC4F-418D-AE19-62706E023703}">
                      <ahyp:hlinkClr xmlns:ahyp="http://schemas.microsoft.com/office/drawing/2018/hyperlinkcolor" val="tx"/>
                    </a:ext>
                  </a:extLst>
                </a:hlinkClick>
              </a:rPr>
              <a:t>The Basics of Impact Measurement: A Beginner's Guide</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extLst>
                    <a:ext uri="{A12FA001-AC4F-418D-AE19-62706E023703}">
                      <ahyp:hlinkClr xmlns:ahyp="http://schemas.microsoft.com/office/drawing/2018/hyperlinkcolor" val="tx"/>
                    </a:ext>
                  </a:extLst>
                </a:hlinkClick>
              </a:rPr>
              <a:t>What Is Impact Measurement?</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6619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19</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0" r="15290"/>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Defining Impact Metrics</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dirty="0"/>
              <a:t>Setting Baselines and Targets</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Using Frameworks &amp; Standards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567808" y="3818674"/>
            <a:ext cx="7023992" cy="223215"/>
          </a:xfrm>
        </p:spPr>
        <p:txBody>
          <a:bodyPr/>
          <a:lstStyle/>
          <a:p>
            <a:r>
              <a:rPr lang="en-US" dirty="0"/>
              <a:t>Communicating and Engaging with your Stakeholders</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567808" y="4276565"/>
            <a:ext cx="6737727" cy="223215"/>
          </a:xfrm>
        </p:spPr>
        <p:txBody>
          <a:bodyPr/>
          <a:lstStyle/>
          <a:p>
            <a:r>
              <a:rPr lang="en-US" dirty="0"/>
              <a:t>Adopting continuous improvement and adaptability</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art arrow in the center of dartboar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SETTING BASELINES AND TARGETS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6D94F10D-051F-DE9C-52ED-05FC5FD8B35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905" r="25905"/>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dirty="0"/>
              <a:t>BASELINES DEFINITION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Baselines are fundamental reference points that businesses establish to gauge their current performance and impact in various areas such as social, environmental, and economic domains. </a:t>
            </a:r>
          </a:p>
          <a:p>
            <a:pPr algn="just"/>
            <a:endParaRPr lang="en-GB" sz="2000" dirty="0"/>
          </a:p>
          <a:p>
            <a:pPr algn="just"/>
            <a:r>
              <a:rPr lang="en-GB" sz="2000" dirty="0"/>
              <a:t>By defining baselines, businesses can assess where they currently stand in relation to their sustainability goals. </a:t>
            </a:r>
          </a:p>
          <a:p>
            <a:pPr algn="just"/>
            <a:endParaRPr lang="en-GB" sz="2000" dirty="0"/>
          </a:p>
          <a:p>
            <a:pPr algn="just"/>
            <a:r>
              <a:rPr lang="en-GB" sz="2000" dirty="0"/>
              <a:t>This initial measurement serves as a benchmark against which progress and improvements can be measured over time. </a:t>
            </a:r>
          </a:p>
          <a:p>
            <a:pPr algn="just"/>
            <a:endParaRPr lang="en-GB" sz="2000" dirty="0"/>
          </a:p>
          <a:p>
            <a:pPr algn="just"/>
            <a:r>
              <a:rPr lang="en-GB" sz="2000" dirty="0"/>
              <a:t>Clear baselines not only provide insight into the starting point but also enable businesses to track the effectiveness of their sustainability initiatives and strategies.</a:t>
            </a:r>
          </a:p>
        </p:txBody>
      </p:sp>
    </p:spTree>
    <p:extLst>
      <p:ext uri="{BB962C8B-B14F-4D97-AF65-F5344CB8AC3E}">
        <p14:creationId xmlns:p14="http://schemas.microsoft.com/office/powerpoint/2010/main" val="405331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ientist viewing DNA test results on a computer screen in the laboratory">
            <a:extLst>
              <a:ext uri="{FF2B5EF4-FFF2-40B4-BE49-F238E27FC236}">
                <a16:creationId xmlns:a16="http://schemas.microsoft.com/office/drawing/2014/main" id="{6A16041F-B46F-044C-FDCA-B5210CFE9EC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396" r="18396"/>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dirty="0"/>
              <a:t>TARGET SETTING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Setting targets involves the process of defining specific, measurable objectives that businesses strive to achieve within a specified timeframe.</a:t>
            </a:r>
          </a:p>
          <a:p>
            <a:pPr algn="just"/>
            <a:endParaRPr lang="en-GB" sz="2000" dirty="0"/>
          </a:p>
          <a:p>
            <a:pPr algn="just"/>
            <a:r>
              <a:rPr lang="en-GB" sz="2000" dirty="0"/>
              <a:t>Targets are crucial for driving progress and focusing efforts towards desired sustainability outcomes. These goals are designed to be achievable yet ambitious, providing a roadmap for organisations to enhance their performance in areas such as reducing carbon emissions, increasing renewable energy adoption, improving waste management practices, and promoting social inclusivity. </a:t>
            </a:r>
          </a:p>
          <a:p>
            <a:pPr algn="just"/>
            <a:endParaRPr lang="en-GB" sz="2000" dirty="0"/>
          </a:p>
          <a:p>
            <a:pPr algn="just"/>
            <a:r>
              <a:rPr lang="en-GB" sz="2000" dirty="0"/>
              <a:t>Well-defined targets not only clarify priorities but also motivate stakeholders and align efforts towards sustainable development goals.</a:t>
            </a:r>
          </a:p>
        </p:txBody>
      </p:sp>
    </p:spTree>
    <p:extLst>
      <p:ext uri="{BB962C8B-B14F-4D97-AF65-F5344CB8AC3E}">
        <p14:creationId xmlns:p14="http://schemas.microsoft.com/office/powerpoint/2010/main" val="43801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raffic light trails at night">
            <a:extLst>
              <a:ext uri="{FF2B5EF4-FFF2-40B4-BE49-F238E27FC236}">
                <a16:creationId xmlns:a16="http://schemas.microsoft.com/office/drawing/2014/main" id="{FC6239EF-3899-7FD5-423B-51E9379CDC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5875886" cy="845139"/>
          </a:xfrm>
        </p:spPr>
        <p:txBody>
          <a:bodyPr/>
          <a:lstStyle/>
          <a:p>
            <a:r>
              <a:rPr lang="en-GB" dirty="0"/>
              <a:t>CONTINUOUS IMPROVEMENT</a:t>
            </a:r>
            <a:endParaRPr lang="en-US" dirty="0"/>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Baselines and targets form the foundation for a cycle of continuous improvement within businesses. </a:t>
            </a:r>
          </a:p>
          <a:p>
            <a:pPr algn="just"/>
            <a:endParaRPr lang="en-GB" sz="2000" dirty="0"/>
          </a:p>
          <a:p>
            <a:pPr algn="just"/>
            <a:r>
              <a:rPr lang="en-GB" sz="2000" dirty="0"/>
              <a:t>This process involves regularly assessing performance against established baselines, refining strategies based on insights gained, and setting new targets for further progress. </a:t>
            </a:r>
          </a:p>
          <a:p>
            <a:pPr algn="just"/>
            <a:endParaRPr lang="en-GB" sz="2000" dirty="0"/>
          </a:p>
          <a:p>
            <a:pPr algn="just"/>
            <a:r>
              <a:rPr lang="en-GB" sz="2000" dirty="0"/>
              <a:t>Continuous improvement ensures that businesses remain adaptable and responsive to evolving sustainability challenges and opportunities. By enhancing their sustainability practices, organisations can promote positive impacts, strengthen their competitive advantage, and contribute meaningfully to global sustainability agendas. </a:t>
            </a:r>
          </a:p>
          <a:p>
            <a:pPr algn="just"/>
            <a:endParaRPr lang="en-GB" sz="2000" dirty="0"/>
          </a:p>
        </p:txBody>
      </p:sp>
    </p:spTree>
    <p:extLst>
      <p:ext uri="{BB962C8B-B14F-4D97-AF65-F5344CB8AC3E}">
        <p14:creationId xmlns:p14="http://schemas.microsoft.com/office/powerpoint/2010/main" val="304661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9B66243-2C3A-85BD-C811-29D8FFD596BE}"/>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04" r="232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2000" b="1" dirty="0"/>
              <a:t>Baseline Development:</a:t>
            </a:r>
            <a:r>
              <a:rPr lang="en-GB" sz="2000" dirty="0"/>
              <a:t> Participants will engage in developing baselines for key impact metrics based on real-world business scenarios. This exercise involves:</a:t>
            </a:r>
          </a:p>
          <a:p>
            <a:pPr algn="just"/>
            <a:endParaRPr lang="en-GB" sz="2000" dirty="0"/>
          </a:p>
          <a:p>
            <a:pPr marL="285750" indent="-285750" algn="just">
              <a:buFont typeface="Arial" panose="020B0604020202020204" pitchFamily="34" charset="0"/>
              <a:buChar char="•"/>
            </a:pPr>
            <a:r>
              <a:rPr lang="en-GB" sz="2000" dirty="0"/>
              <a:t>Analysing historical data, current practices, and industry benchmarks to establish meaningful starting points for impact measurement.</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Identifying relevant metrics such as carbon footprint reduction, energy efficiency improvements, waste reduction, and social impact indicators.</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Using data-driven approaches to quantify current performance levels and identify areas for improvement.</a:t>
            </a:r>
          </a:p>
        </p:txBody>
      </p:sp>
    </p:spTree>
    <p:extLst>
      <p:ext uri="{BB962C8B-B14F-4D97-AF65-F5344CB8AC3E}">
        <p14:creationId xmlns:p14="http://schemas.microsoft.com/office/powerpoint/2010/main" val="17573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592CB36-7E7C-3734-A384-19373CD2164D}"/>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304" r="217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2000" b="1" dirty="0"/>
              <a:t>Target Setting: </a:t>
            </a:r>
            <a:r>
              <a:rPr lang="en-GB" sz="2000" dirty="0"/>
              <a:t>Participants will define targets that reflect desired positive impacts aligned with business objectives and Sustainable Development Goals (SDGs). This exercise includes:</a:t>
            </a:r>
          </a:p>
          <a:p>
            <a:pPr algn="just"/>
            <a:endParaRPr lang="en-GB" sz="2000" dirty="0"/>
          </a:p>
          <a:p>
            <a:pPr algn="just"/>
            <a:r>
              <a:rPr lang="en-GB" sz="2000" dirty="0"/>
              <a:t>Applying the SMART criteria (Specific, Measurable, Achievable, Relevant, Time-bound) to set targets that are clear, quantifiable, and actionable.</a:t>
            </a:r>
          </a:p>
          <a:p>
            <a:pPr algn="just"/>
            <a:endParaRPr lang="en-GB" sz="2000" dirty="0"/>
          </a:p>
          <a:p>
            <a:pPr algn="just"/>
            <a:r>
              <a:rPr lang="en-GB" sz="2000" dirty="0"/>
              <a:t>Aligning targets with business strategies and sustainability priorities to drive meaningful change.</a:t>
            </a:r>
          </a:p>
          <a:p>
            <a:pPr algn="just"/>
            <a:endParaRPr lang="en-GB" sz="2000" dirty="0"/>
          </a:p>
          <a:p>
            <a:pPr algn="just"/>
            <a:r>
              <a:rPr lang="en-GB" sz="2000" dirty="0"/>
              <a:t>Considering stakeholder expectations and external benchmarks to ensure targets are ambitious yet realistic.</a:t>
            </a:r>
          </a:p>
        </p:txBody>
      </p:sp>
    </p:spTree>
    <p:extLst>
      <p:ext uri="{BB962C8B-B14F-4D97-AF65-F5344CB8AC3E}">
        <p14:creationId xmlns:p14="http://schemas.microsoft.com/office/powerpoint/2010/main" val="124765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 AND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sz="2000" dirty="0"/>
              <a:t>Setting targets for sustainable economic growth and decent work opportunities.</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sz="2000" dirty="0"/>
              <a:t>Establishing baselines to encourage responsible consumption and production practices.</a:t>
            </a:r>
          </a:p>
          <a:p>
            <a:pPr algn="just"/>
            <a:endParaRPr lang="en-GB" sz="1000" b="1" dirty="0"/>
          </a:p>
          <a:p>
            <a:pPr algn="just"/>
            <a:r>
              <a:rPr lang="en-GB" sz="2000" b="1" dirty="0" err="1"/>
              <a:t>EntreComp</a:t>
            </a:r>
            <a:r>
              <a:rPr lang="en-GB" sz="2000" b="1" dirty="0"/>
              <a:t> (Entrepreneurship Competence Framework)</a:t>
            </a:r>
          </a:p>
          <a:p>
            <a:pPr algn="just"/>
            <a:endParaRPr lang="en-GB" sz="1000" dirty="0"/>
          </a:p>
          <a:p>
            <a:pPr algn="just"/>
            <a:r>
              <a:rPr lang="en-GB" sz="2000" b="1" dirty="0"/>
              <a:t>1.2 Creativity: </a:t>
            </a:r>
            <a:r>
              <a:rPr lang="en-GB" sz="2000" dirty="0"/>
              <a:t>Developing SMART targets that are Specific, Measurable, Achievable, Relevant, and Time-bound.</a:t>
            </a:r>
          </a:p>
          <a:p>
            <a:pPr algn="just"/>
            <a:endParaRPr lang="en-GB" sz="1000" dirty="0"/>
          </a:p>
          <a:p>
            <a:pPr algn="just"/>
            <a:r>
              <a:rPr lang="en-GB" sz="2000" b="1" dirty="0"/>
              <a:t>3.1 Taking the Initiative: </a:t>
            </a:r>
            <a:r>
              <a:rPr lang="en-GB" sz="2000" dirty="0"/>
              <a:t>Initiating the process of setting baselines and targets for impact assessment.</a:t>
            </a:r>
          </a:p>
          <a:p>
            <a:pPr algn="just"/>
            <a:endParaRPr lang="en-GB" sz="1000" b="1" dirty="0"/>
          </a:p>
          <a:p>
            <a:pPr algn="just"/>
            <a:r>
              <a:rPr lang="en-GB" sz="2000" b="1" dirty="0"/>
              <a:t>2.5 Mobilising Others: </a:t>
            </a:r>
            <a:r>
              <a:rPr lang="en-GB" sz="2000" dirty="0"/>
              <a:t>Engaging stakeholders in the goal-setting process to drive continuous improvement.</a:t>
            </a:r>
          </a:p>
        </p:txBody>
      </p:sp>
      <p:pic>
        <p:nvPicPr>
          <p:cNvPr id="4" name="Picture 2">
            <a:extLst>
              <a:ext uri="{FF2B5EF4-FFF2-40B4-BE49-F238E27FC236}">
                <a16:creationId xmlns:a16="http://schemas.microsoft.com/office/drawing/2014/main" id="{2F47252D-F3CB-E8AE-23CD-FB95058535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39562" y="1103397"/>
            <a:ext cx="926189" cy="926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3AA363-738A-68E3-63FA-21FD06B67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405" y="183715"/>
            <a:ext cx="1286608" cy="715512"/>
          </a:xfrm>
          <a:prstGeom prst="rect">
            <a:avLst/>
          </a:prstGeom>
        </p:spPr>
      </p:pic>
    </p:spTree>
    <p:extLst>
      <p:ext uri="{BB962C8B-B14F-4D97-AF65-F5344CB8AC3E}">
        <p14:creationId xmlns:p14="http://schemas.microsoft.com/office/powerpoint/2010/main" val="199767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The Ultimate Guide to Sustainability Goals</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Decoding the Labyrinth: Your Guide to Sustainability Reporting Frameworks</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Science Based Targets: Driving Ambitious Corporate Climate Action</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408974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bstract render of glass nodes and mesh">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424" b="642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USING FRAMEWORKS &amp; STANDARDS</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9263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438431"/>
            <a:ext cx="10483431" cy="804265"/>
          </a:xfrm>
        </p:spPr>
        <p:txBody>
          <a:bodyPr/>
          <a:lstStyle/>
          <a:p>
            <a:r>
              <a:rPr lang="en-GB" dirty="0"/>
              <a:t>FRAMEWORK APPLICATION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228469"/>
            <a:ext cx="10483429" cy="4853284"/>
          </a:xfrm>
        </p:spPr>
        <p:txBody>
          <a:bodyPr/>
          <a:lstStyle/>
          <a:p>
            <a:pPr algn="just"/>
            <a:r>
              <a:rPr lang="en-GB" sz="2200" dirty="0"/>
              <a:t>Impact measurement frameworks are essential tools that provide structured methodologies for businesses to assess and communicate their environmental, social, and governance (ESG) impacts.</a:t>
            </a:r>
          </a:p>
          <a:p>
            <a:pPr algn="just"/>
            <a:endParaRPr lang="en-GB" sz="2200" dirty="0"/>
          </a:p>
          <a:p>
            <a:pPr algn="just"/>
            <a:r>
              <a:rPr lang="en-GB" sz="2200" dirty="0"/>
              <a:t>These frameworks help businesses match their practices with global sustainability goals, such as the United Nations Sustainable Development Goals (SDGs), and ensure consistency in measuring and reporting their impacts. </a:t>
            </a:r>
          </a:p>
          <a:p>
            <a:pPr algn="just"/>
            <a:endParaRPr lang="en-GB" sz="2200" dirty="0"/>
          </a:p>
          <a:p>
            <a:pPr algn="just"/>
            <a:r>
              <a:rPr lang="en-GB" sz="2200" dirty="0"/>
              <a:t>Understanding and applying impact measurement frameworks involves selecting appropriate metrics, collecting relevant data, and analysing the results to assess the effectiveness of sustainability initiatives. For instance, frameworks like the Global Reporting Initiative (GRI) offer comprehensive guidelines for reporting ESG impacts across various sectors, ensuring transparency and comparability of sustainability performance metrics.</a:t>
            </a:r>
          </a:p>
        </p:txBody>
      </p:sp>
    </p:spTree>
    <p:extLst>
      <p:ext uri="{BB962C8B-B14F-4D97-AF65-F5344CB8AC3E}">
        <p14:creationId xmlns:p14="http://schemas.microsoft.com/office/powerpoint/2010/main" val="122263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43717" r="7739"/>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4667" y="2030137"/>
            <a:ext cx="5105400" cy="4271810"/>
          </a:xfrm>
        </p:spPr>
        <p:txBody>
          <a:bodyPr/>
          <a:lstStyle/>
          <a:p>
            <a:pPr algn="just"/>
            <a:r>
              <a:rPr lang="en-GB" sz="2000" dirty="0"/>
              <a:t>Measuring and communicating a business's social and environmental impact is essential for demonstrating its commitment to sustainability, transparency, and accountability. </a:t>
            </a:r>
          </a:p>
          <a:p>
            <a:pPr algn="just"/>
            <a:endParaRPr lang="en-GB" sz="2000" dirty="0"/>
          </a:p>
          <a:p>
            <a:pPr algn="just"/>
            <a:r>
              <a:rPr lang="en-GB" sz="2000" dirty="0"/>
              <a:t>Effectively conveying the positive changes a business makes in these areas can enhance its reputation, attract socially conscious customers and investors, and drive long-term success.</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861458"/>
            <a:ext cx="5526846" cy="614105"/>
          </a:xfrm>
        </p:spPr>
        <p:txBody>
          <a:bodyPr/>
          <a:lstStyle/>
          <a:p>
            <a:r>
              <a:rPr lang="en-US" dirty="0"/>
              <a:t>REPORTING STANDARDS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752600"/>
            <a:ext cx="4939670" cy="4719783"/>
          </a:xfrm>
        </p:spPr>
        <p:txBody>
          <a:bodyPr/>
          <a:lstStyle/>
          <a:p>
            <a:pPr algn="just"/>
            <a:r>
              <a:rPr lang="en-GB" sz="2000" dirty="0"/>
              <a:t>Familiarity with widely recognised sustainability reporting standards is critical for businesses aiming to communicate their ESG impacts effectively. </a:t>
            </a:r>
          </a:p>
          <a:p>
            <a:pPr algn="just"/>
            <a:endParaRPr lang="en-GB" sz="2000" dirty="0"/>
          </a:p>
          <a:p>
            <a:pPr algn="just"/>
            <a:r>
              <a:rPr lang="en-GB" sz="2000" dirty="0"/>
              <a:t>Standards such as the Global Reporting Initiative (GRI) and the Sustainability Accounting Standards Board (SASB) provide structured frameworks and guidelines for transparently reporting sustainability performance.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dirty="0"/>
          </a:p>
        </p:txBody>
      </p:sp>
      <p:pic>
        <p:nvPicPr>
          <p:cNvPr id="5" name="Picture Placeholder 4" descr="Magnifying glass showing decling performanc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70240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67660" y="465311"/>
            <a:ext cx="7160276" cy="730066"/>
          </a:xfrm>
        </p:spPr>
        <p:txBody>
          <a:bodyPr/>
          <a:lstStyle/>
          <a:p>
            <a:r>
              <a:rPr lang="en-GB" sz="3600" dirty="0"/>
              <a:t>The Global Reporting Initiative (GRI)</a:t>
            </a:r>
            <a:endParaRPr lang="en-IE" dirty="0"/>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098334"/>
            <a:ext cx="7160273" cy="945874"/>
          </a:xfrm>
        </p:spPr>
        <p:txBody>
          <a:bodyPr/>
          <a:lstStyle/>
          <a:p>
            <a:pPr algn="just"/>
            <a:r>
              <a:rPr lang="en-GB" sz="2000" dirty="0"/>
              <a:t>The Global Reporting Initiative (GRI) is renowned for its comprehensive approach to sustainability reporting, offering standardised metrics and disclosures that cover economic, environmental, and social impacts. GRI guidelines help businesses disclose relevant information about their management approach, policies, and performance indicators related to sustainability.</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a:xfrm>
            <a:off x="3879841" y="3429000"/>
            <a:ext cx="7160276" cy="730066"/>
          </a:xfrm>
        </p:spPr>
        <p:txBody>
          <a:bodyPr/>
          <a:lstStyle/>
          <a:p>
            <a:r>
              <a:rPr lang="en-GB" sz="3600" dirty="0"/>
              <a:t>Sustainability Accounting Standards Board (SASB)</a:t>
            </a:r>
            <a:endParaRPr lang="en-IE" dirty="0"/>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4" y="4648041"/>
            <a:ext cx="7160273" cy="945874"/>
          </a:xfrm>
        </p:spPr>
        <p:txBody>
          <a:bodyPr/>
          <a:lstStyle/>
          <a:p>
            <a:pPr algn="just"/>
            <a:r>
              <a:rPr lang="en-GB" sz="2000" dirty="0"/>
              <a:t>The Sustainability Accounting Standards Board (SASB) focuses on industry-specific standards that enable businesses to report financially material sustainability information. SASB standards are designed to be industry-specific, helping companies disclose ESG factors that are most relevant to their industry's financial performance.</a:t>
            </a:r>
            <a:endParaRPr lang="en-IE" sz="2000" dirty="0"/>
          </a:p>
        </p:txBody>
      </p:sp>
      <p:pic>
        <p:nvPicPr>
          <p:cNvPr id="13" name="Picture Placeholder 12" descr="Businessman using digital tablet in meeting">
            <a:extLst>
              <a:ext uri="{FF2B5EF4-FFF2-40B4-BE49-F238E27FC236}">
                <a16:creationId xmlns:a16="http://schemas.microsoft.com/office/drawing/2014/main" id="{3DB03EB3-8EB9-BE08-0FF5-1495EF6338C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72" r="11872"/>
          <a:stretch>
            <a:fillRect/>
          </a:stretch>
        </p:blipFill>
        <p:spPr/>
      </p:pic>
      <p:pic>
        <p:nvPicPr>
          <p:cNvPr id="11" name="Picture Placeholder 10" descr="Fashion designers working together in their studio">
            <a:extLst>
              <a:ext uri="{FF2B5EF4-FFF2-40B4-BE49-F238E27FC236}">
                <a16:creationId xmlns:a16="http://schemas.microsoft.com/office/drawing/2014/main" id="{492C06B4-9FC6-8214-EAB1-8E3D787C5563}"/>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293024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366998"/>
            <a:ext cx="5526846" cy="614105"/>
          </a:xfrm>
        </p:spPr>
        <p:txBody>
          <a:bodyPr/>
          <a:lstStyle/>
          <a:p>
            <a:r>
              <a:rPr lang="en-US" dirty="0"/>
              <a:t>COMMUNICATION SKILLS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168400"/>
            <a:ext cx="4939670" cy="5694519"/>
          </a:xfrm>
        </p:spPr>
        <p:txBody>
          <a:bodyPr/>
          <a:lstStyle/>
          <a:p>
            <a:pPr algn="just"/>
            <a:r>
              <a:rPr lang="en-GB" sz="2000" dirty="0"/>
              <a:t>Developing effective communication skills in applying frameworks is essential for businesses to articulate their impact data clearly and persuasively. </a:t>
            </a:r>
          </a:p>
          <a:p>
            <a:pPr algn="just"/>
            <a:endParaRPr lang="en-GB" sz="2000" dirty="0"/>
          </a:p>
          <a:p>
            <a:pPr algn="just"/>
            <a:r>
              <a:rPr lang="en-GB" sz="2000" dirty="0"/>
              <a:t>Communicating impact data effectively not only informs stakeholders about the company's sustainability efforts but also strengthens the organisation's reputation as a responsible corporate citizen.</a:t>
            </a:r>
          </a:p>
          <a:p>
            <a:pPr algn="just"/>
            <a:endParaRPr lang="en-GB" sz="2000" dirty="0"/>
          </a:p>
          <a:p>
            <a:pPr algn="just"/>
            <a:r>
              <a:rPr lang="en-GB" sz="2000" dirty="0"/>
              <a:t>Effective communication of impact data involves translating complex sustainability metrics into meaningful insights that resonate with various stakeholders, including investors, customers, employees, and the community. </a:t>
            </a:r>
          </a:p>
          <a:p>
            <a:pPr algn="just"/>
            <a:endParaRPr lang="en-GB"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dirty="0"/>
          </a:p>
        </p:txBody>
      </p:sp>
      <p:pic>
        <p:nvPicPr>
          <p:cNvPr id="5" name="Picture Placeholder 4" descr="Teacher pointing at laptop screen to young studen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9403" t="-72" r="13491" b="72"/>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13065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53D79AC-32C2-8064-165C-8752B736BAE3}"/>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76" r="22660"/>
          <a:stretch/>
        </p:blipFill>
        <p:spPr>
          <a:xfrm>
            <a:off x="0" y="0"/>
            <a:ext cx="4993772" cy="6858000"/>
          </a:xfrm>
        </p:spPr>
      </p:pic>
      <p:sp>
        <p:nvSpPr>
          <p:cNvPr id="3" name="Text Placeholder 2">
            <a:extLst>
              <a:ext uri="{FF2B5EF4-FFF2-40B4-BE49-F238E27FC236}">
                <a16:creationId xmlns:a16="http://schemas.microsoft.com/office/drawing/2014/main" id="{5E1BCFAA-E21E-B98A-9F90-EB2B10B3B6CE}"/>
              </a:ext>
            </a:extLst>
          </p:cNvPr>
          <p:cNvSpPr>
            <a:spLocks noGrp="1"/>
          </p:cNvSpPr>
          <p:nvPr>
            <p:ph type="body" sz="quarter" idx="30"/>
          </p:nvPr>
        </p:nvSpPr>
        <p:spPr>
          <a:xfrm>
            <a:off x="4509795"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CE4B4EA2-F636-66F5-499B-14BD3C906471}"/>
              </a:ext>
            </a:extLst>
          </p:cNvPr>
          <p:cNvSpPr>
            <a:spLocks noGrp="1"/>
          </p:cNvSpPr>
          <p:nvPr>
            <p:ph type="body" sz="quarter" idx="48"/>
          </p:nvPr>
        </p:nvSpPr>
        <p:spPr>
          <a:xfrm>
            <a:off x="5325533" y="1566335"/>
            <a:ext cx="6265660" cy="4396946"/>
          </a:xfrm>
        </p:spPr>
        <p:txBody>
          <a:bodyPr/>
          <a:lstStyle/>
          <a:p>
            <a:pPr algn="just"/>
            <a:r>
              <a:rPr lang="en-GB" sz="2000" b="1" dirty="0"/>
              <a:t>Framework Application: </a:t>
            </a:r>
            <a:r>
              <a:rPr lang="en-GB" sz="2000" dirty="0"/>
              <a:t>Participants will apply impact measurement frameworks to assess business activities. </a:t>
            </a:r>
          </a:p>
          <a:p>
            <a:pPr algn="just"/>
            <a:endParaRPr lang="en-GB" sz="2000" b="1" dirty="0"/>
          </a:p>
          <a:p>
            <a:pPr algn="just"/>
            <a:r>
              <a:rPr lang="en-GB" sz="2000" b="1" dirty="0"/>
              <a:t>Choosing Frameworks: </a:t>
            </a:r>
            <a:r>
              <a:rPr lang="en-GB" sz="2000" dirty="0"/>
              <a:t>Selecting frameworks like GRI and SASB aligned with business goals and industry standards.</a:t>
            </a:r>
          </a:p>
          <a:p>
            <a:pPr algn="just"/>
            <a:endParaRPr lang="en-GB" sz="2000" b="1" dirty="0"/>
          </a:p>
          <a:p>
            <a:pPr algn="just"/>
            <a:r>
              <a:rPr lang="en-GB" sz="2000" b="1" dirty="0"/>
              <a:t>Data Collection and Analysis: </a:t>
            </a:r>
            <a:r>
              <a:rPr lang="en-GB" sz="2000" dirty="0"/>
              <a:t>Collecting relevant data using the chosen frameworks, including both quantitative metrics (e.g., carbon emissions, energy usage) and qualitative insights (e.g., social impact assessments).</a:t>
            </a:r>
          </a:p>
          <a:p>
            <a:pPr algn="just"/>
            <a:endParaRPr lang="en-GB" sz="2000" b="1" dirty="0"/>
          </a:p>
          <a:p>
            <a:pPr algn="just"/>
            <a:r>
              <a:rPr lang="en-GB" sz="2000" b="1" dirty="0"/>
              <a:t>Strategic Alignment with SDGs: </a:t>
            </a:r>
            <a:r>
              <a:rPr lang="en-GB" sz="2000" dirty="0"/>
              <a:t>Interpreting findings to ensure business practices align with specific SDGs, prioritising global impact.</a:t>
            </a:r>
          </a:p>
          <a:p>
            <a:endParaRPr lang="en-IE" dirty="0"/>
          </a:p>
        </p:txBody>
      </p:sp>
    </p:spTree>
    <p:extLst>
      <p:ext uri="{BB962C8B-B14F-4D97-AF65-F5344CB8AC3E}">
        <p14:creationId xmlns:p14="http://schemas.microsoft.com/office/powerpoint/2010/main" val="102750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12 (Responsible Consumption and Production): </a:t>
            </a:r>
            <a:r>
              <a:rPr lang="en-GB" dirty="0"/>
              <a:t>Using frameworks to promote sustainable practices and transparent reporting.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b="1" dirty="0"/>
              <a:t>: </a:t>
            </a:r>
            <a:r>
              <a:rPr lang="en-GB" dirty="0"/>
              <a:t>Assessing environmental impacts to mitigate climate change effects.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(Partnerships for the Goals): </a:t>
            </a:r>
            <a:r>
              <a:rPr lang="en-GB" dirty="0"/>
              <a:t>Collaborating with stakeholders through credible impact communication.</a:t>
            </a:r>
          </a:p>
        </p:txBody>
      </p:sp>
      <p:pic>
        <p:nvPicPr>
          <p:cNvPr id="4" name="Picture 2">
            <a:extLst>
              <a:ext uri="{FF2B5EF4-FFF2-40B4-BE49-F238E27FC236}">
                <a16:creationId xmlns:a16="http://schemas.microsoft.com/office/drawing/2014/main" id="{7BED7034-627E-4065-AC96-F920BF0A69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Sustainability Reporting Frameworks, Standards, and Protocols: A Complete Guide</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Navigating the IFRS Sustainability Standards: A Complete Guide</a:t>
            </a:r>
            <a:endParaRPr lang="en-IE" sz="1800" b="1" dirty="0"/>
          </a:p>
        </p:txBody>
      </p:sp>
    </p:spTree>
    <p:extLst>
      <p:ext uri="{BB962C8B-B14F-4D97-AF65-F5344CB8AC3E}">
        <p14:creationId xmlns:p14="http://schemas.microsoft.com/office/powerpoint/2010/main" val="217441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watching a laptop">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COMMUNICATING AND ENGAGING WITH YOUR STAKEHOLDERS</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 pen writing on a chart">
            <a:extLst>
              <a:ext uri="{FF2B5EF4-FFF2-40B4-BE49-F238E27FC236}">
                <a16:creationId xmlns:a16="http://schemas.microsoft.com/office/drawing/2014/main" id="{948A24E9-64DB-ABC4-5A4E-B1C80EC8C6D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689" r="18689"/>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5080000" y="324389"/>
            <a:ext cx="4951851" cy="845139"/>
          </a:xfrm>
        </p:spPr>
        <p:txBody>
          <a:bodyPr/>
          <a:lstStyle/>
          <a:p>
            <a:r>
              <a:rPr lang="en-US" dirty="0"/>
              <a:t>STAKEHOLDER ANALYSIS</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5342465" y="1169528"/>
            <a:ext cx="5994401" cy="4664911"/>
          </a:xfrm>
        </p:spPr>
        <p:txBody>
          <a:bodyPr/>
          <a:lstStyle/>
          <a:p>
            <a:pPr algn="just"/>
            <a:r>
              <a:rPr lang="en-GB" sz="2000" dirty="0"/>
              <a:t>Understanding stakeholders means recognising they are individuals or groups affected by or capable of affecting your business activities. </a:t>
            </a:r>
          </a:p>
          <a:p>
            <a:pPr algn="just"/>
            <a:endParaRPr lang="en-GB" sz="2000" dirty="0"/>
          </a:p>
          <a:p>
            <a:pPr algn="just"/>
            <a:r>
              <a:rPr lang="en-GB" sz="2000" dirty="0"/>
              <a:t>Key stakeholders include customers, employees, investors, community members, suppliers, and regulators, each with unique roles, interests, and levels of influence. </a:t>
            </a:r>
          </a:p>
          <a:p>
            <a:pPr algn="just"/>
            <a:endParaRPr lang="en-GB" sz="2000" dirty="0"/>
          </a:p>
          <a:p>
            <a:pPr algn="just"/>
            <a:r>
              <a:rPr lang="en-GB" sz="2000" dirty="0"/>
              <a:t>Categorising stakeholders uses tools like stakeholder maps to identify their interest and influence, focusing on those with the most significant impact or who are most affected, ensuring efficient resource allocation and effective engagement.</a:t>
            </a:r>
          </a:p>
        </p:txBody>
      </p:sp>
    </p:spTree>
    <p:extLst>
      <p:ext uri="{BB962C8B-B14F-4D97-AF65-F5344CB8AC3E}">
        <p14:creationId xmlns:p14="http://schemas.microsoft.com/office/powerpoint/2010/main" val="103311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64746"/>
            <a:ext cx="5342288" cy="614105"/>
          </a:xfrm>
        </p:spPr>
        <p:txBody>
          <a:bodyPr/>
          <a:lstStyle/>
          <a:p>
            <a:r>
              <a:rPr lang="en-US" dirty="0"/>
              <a:t>TAILORED MESSAGING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97413"/>
            <a:ext cx="5188476" cy="4811641"/>
          </a:xfrm>
        </p:spPr>
        <p:txBody>
          <a:bodyPr/>
          <a:lstStyle/>
          <a:p>
            <a:pPr algn="just"/>
            <a:r>
              <a:rPr lang="en-GB" sz="2000" dirty="0"/>
              <a:t>Crafting clear, concise, and compelling messages tailored to different stakeholder groups enhances relevance and impact. Consistency across communication channels builds trust and credibility. </a:t>
            </a:r>
          </a:p>
          <a:p>
            <a:pPr algn="just"/>
            <a:endParaRPr lang="en-GB" sz="2000" dirty="0"/>
          </a:p>
          <a:p>
            <a:pPr algn="just"/>
            <a:r>
              <a:rPr lang="en-GB" sz="2000" dirty="0"/>
              <a:t>Techniques such as the AIDA Model (Attention, Interest, Desire, Action) guide message crafting to capture attention, generate interest, create a desire for engagement, and prompt action. </a:t>
            </a:r>
          </a:p>
          <a:p>
            <a:pPr algn="just"/>
            <a:endParaRPr lang="en-GB" sz="2000" dirty="0"/>
          </a:p>
          <a:p>
            <a:pPr algn="just"/>
            <a:r>
              <a:rPr lang="en-GB" sz="2000" dirty="0"/>
              <a:t>Storytelling techniques make messages more relatable and memorable by highlighting real-life examples and successes.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38</a:t>
            </a:fld>
            <a:endParaRPr lang="en-US" sz="1291" dirty="0"/>
          </a:p>
        </p:txBody>
      </p:sp>
      <p:pic>
        <p:nvPicPr>
          <p:cNvPr id="5" name="Picture Placeholder 4" descr="Empty speech bubble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assroom of students raising their hands in front of a teacher">
            <a:extLst>
              <a:ext uri="{FF2B5EF4-FFF2-40B4-BE49-F238E27FC236}">
                <a16:creationId xmlns:a16="http://schemas.microsoft.com/office/drawing/2014/main" id="{FE1ECEE1-7891-4E4B-C228-79623BA222D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822" r="20822"/>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4969933" y="335511"/>
            <a:ext cx="5875886" cy="845139"/>
          </a:xfrm>
        </p:spPr>
        <p:txBody>
          <a:bodyPr/>
          <a:lstStyle/>
          <a:p>
            <a:r>
              <a:rPr lang="en-US" dirty="0"/>
              <a:t>ENGAGEMENT STRATEGIES </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4969933" y="1169528"/>
            <a:ext cx="6620934" cy="4664911"/>
          </a:xfrm>
        </p:spPr>
        <p:txBody>
          <a:bodyPr/>
          <a:lstStyle/>
          <a:p>
            <a:pPr algn="just"/>
            <a:r>
              <a:rPr lang="en-GB" sz="2000" dirty="0"/>
              <a:t>Building relationships with stakeholders involves proactive, not reactive, interactions. Regular outreach builds trust and keeps communication open. </a:t>
            </a:r>
          </a:p>
          <a:p>
            <a:pPr algn="just"/>
            <a:endParaRPr lang="en-GB" sz="2000" dirty="0"/>
          </a:p>
          <a:p>
            <a:pPr algn="just"/>
            <a:r>
              <a:rPr lang="en-GB" sz="2000" dirty="0"/>
              <a:t>Transparency and accountability encourage trust by sharing information honestly and holding the business accountable. Encouraging dialogue helps understand stakeholder concerns, building mutual respect.</a:t>
            </a:r>
          </a:p>
          <a:p>
            <a:pPr algn="just"/>
            <a:endParaRPr lang="en-GB" sz="2000" dirty="0"/>
          </a:p>
          <a:p>
            <a:pPr algn="just"/>
            <a:r>
              <a:rPr lang="en-GB" sz="2000" dirty="0"/>
              <a:t>Approaches include regular updates through newsletters, reports, and meetings. Feedback sessions gather stakeholder input to improve practices and strategies. </a:t>
            </a:r>
          </a:p>
          <a:p>
            <a:pPr algn="just"/>
            <a:endParaRPr lang="en-GB" sz="2000" dirty="0"/>
          </a:p>
          <a:p>
            <a:pPr algn="just"/>
            <a:r>
              <a:rPr lang="en-GB" sz="2000" dirty="0"/>
              <a:t>Community meetings engage local stakeholders, addressing their concerns and discussing impacts. Stakeholder panels involve key stakeholders in decision-making, ensuring their voices are heard.</a:t>
            </a:r>
          </a:p>
        </p:txBody>
      </p:sp>
    </p:spTree>
    <p:extLst>
      <p:ext uri="{BB962C8B-B14F-4D97-AF65-F5344CB8AC3E}">
        <p14:creationId xmlns:p14="http://schemas.microsoft.com/office/powerpoint/2010/main" val="21392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116" r="1116"/>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5164" cy="2850370"/>
          </a:xfrm>
        </p:spPr>
        <p:txBody>
          <a:bodyPr/>
          <a:lstStyle/>
          <a:p>
            <a:r>
              <a:rPr lang="en-GB" b="1" dirty="0"/>
              <a:t>DEFINING IMPACT METRICS</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3330B87B-37C3-6E44-E6C8-B751449643B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590" r="22446"/>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418667" y="1524001"/>
            <a:ext cx="6146800" cy="4346146"/>
          </a:xfrm>
        </p:spPr>
        <p:txBody>
          <a:bodyPr/>
          <a:lstStyle/>
          <a:p>
            <a:pPr algn="just"/>
            <a:r>
              <a:rPr lang="en-GB" sz="2000" b="1" dirty="0"/>
              <a:t>Identify key stakeholders relevant to your business or project.</a:t>
            </a:r>
          </a:p>
          <a:p>
            <a:pPr algn="just"/>
            <a:endParaRPr lang="en-GB" sz="2000" dirty="0"/>
          </a:p>
          <a:p>
            <a:pPr algn="just"/>
            <a:r>
              <a:rPr lang="en-GB" sz="2000" b="1" dirty="0"/>
              <a:t>Steps: </a:t>
            </a:r>
          </a:p>
          <a:p>
            <a:pPr marL="285750" indent="-285750" algn="just">
              <a:buFont typeface="Arial" panose="020B0604020202020204" pitchFamily="34" charset="0"/>
              <a:buChar char="•"/>
            </a:pPr>
            <a:r>
              <a:rPr lang="en-GB" sz="2000" dirty="0"/>
              <a:t>List all potential stakeholders who may be impacted by or have an impact on your business activities. </a:t>
            </a:r>
          </a:p>
          <a:p>
            <a:pPr marL="285750" indent="-285750" algn="just">
              <a:buFont typeface="Arial" panose="020B0604020202020204" pitchFamily="34" charset="0"/>
              <a:buChar char="•"/>
            </a:pPr>
            <a:r>
              <a:rPr lang="en-GB" sz="2000" dirty="0"/>
              <a:t>Analyse each stakeholder's interests, expectations, and level of influence. </a:t>
            </a:r>
          </a:p>
          <a:p>
            <a:pPr marL="285750" indent="-285750" algn="just">
              <a:buFont typeface="Arial" panose="020B0604020202020204" pitchFamily="34" charset="0"/>
              <a:buChar char="•"/>
            </a:pPr>
            <a:r>
              <a:rPr lang="en-GB" sz="2000" dirty="0"/>
              <a:t>Use this information to categorise stakeholders based on their importance and relevance to your business objectives.</a:t>
            </a:r>
          </a:p>
          <a:p>
            <a:pPr algn="just"/>
            <a:endParaRPr lang="en-GB" sz="2000" dirty="0"/>
          </a:p>
          <a:p>
            <a:pPr algn="just"/>
            <a:r>
              <a:rPr lang="en-GB" sz="2000" b="1" dirty="0"/>
              <a:t>Outcome: </a:t>
            </a:r>
            <a:r>
              <a:rPr lang="en-GB" sz="2000" dirty="0"/>
              <a:t>Create a stakeholder map that visually represents your analysis. Include a brief analysis report detailing each stakeholder category's interests and expectations.</a:t>
            </a:r>
            <a:endParaRPr lang="en-US" sz="2000" dirty="0"/>
          </a:p>
        </p:txBody>
      </p:sp>
    </p:spTree>
    <p:extLst>
      <p:ext uri="{BB962C8B-B14F-4D97-AF65-F5344CB8AC3E}">
        <p14:creationId xmlns:p14="http://schemas.microsoft.com/office/powerpoint/2010/main" val="47747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SUSTAINABLE DEVELOPMENT GOALS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17: Partnership for the Goals</a:t>
            </a:r>
            <a:r>
              <a:rPr lang="en-GB" b="1" dirty="0"/>
              <a:t>: </a:t>
            </a:r>
            <a:r>
              <a:rPr lang="en-GB" dirty="0"/>
              <a:t>By creating collaborative stakeholder engagements to promote transparency and accountability in impact reporting.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8: Decent Work and Economic Growth</a:t>
            </a:r>
            <a:r>
              <a:rPr lang="en-GB" b="1" dirty="0"/>
              <a:t>: </a:t>
            </a:r>
            <a:r>
              <a:rPr lang="en-GB" dirty="0"/>
              <a:t>Through engaging stakeholders inclusively to support local economic development and decent work opportunities.</a:t>
            </a:r>
          </a:p>
          <a:p>
            <a:pPr algn="just"/>
            <a:endParaRPr lang="en-GB" b="1"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b="1" dirty="0"/>
              <a:t>: </a:t>
            </a:r>
            <a:r>
              <a:rPr lang="en-GB" dirty="0"/>
              <a:t>By supporting sustainable practices in stakeholder engagement to minimise environmental impact and promote responsible consumption.</a:t>
            </a:r>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1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t>1.2 Creativity: </a:t>
            </a:r>
            <a:r>
              <a:rPr lang="en-GB" dirty="0"/>
              <a:t>Developing innovative communication strategies to engage stakeholders effectively and promote transparency in impact reporting.</a:t>
            </a:r>
          </a:p>
          <a:p>
            <a:pPr algn="just"/>
            <a:endParaRPr lang="en-GB" sz="1000" dirty="0"/>
          </a:p>
          <a:p>
            <a:pPr algn="just"/>
            <a:r>
              <a:rPr lang="en-GB" b="1" dirty="0"/>
              <a:t>1.5 Ethical and Sustainable Thinking: </a:t>
            </a:r>
            <a:r>
              <a:rPr lang="en-GB" dirty="0"/>
              <a:t>Integrating ethical considerations into stakeholder engagement practices to create sustainable business relationships.</a:t>
            </a:r>
          </a:p>
          <a:p>
            <a:pPr algn="just"/>
            <a:endParaRPr lang="en-GB" sz="1000" dirty="0"/>
          </a:p>
          <a:p>
            <a:pPr algn="just"/>
            <a:r>
              <a:rPr lang="en-GB" b="1" dirty="0"/>
              <a:t>2.1 Self-awareness and Self-efficacy: </a:t>
            </a:r>
            <a:r>
              <a:rPr lang="en-GB" dirty="0"/>
              <a:t>Building self-confidence and adaptability in communication styles to effectively engage diverse stakeholder groups.</a:t>
            </a:r>
          </a:p>
          <a:p>
            <a:pPr algn="just"/>
            <a:endParaRPr lang="en-GB" sz="1000" b="1" dirty="0"/>
          </a:p>
          <a:p>
            <a:pPr algn="just"/>
            <a:r>
              <a:rPr lang="en-GB" b="1" dirty="0"/>
              <a:t>2.5 Mobilizing Others: </a:t>
            </a:r>
            <a:r>
              <a:rPr lang="en-GB" dirty="0"/>
              <a:t>Inspiring stakeholders to participate actively in impact reporting initiatives through effective communication and engagement strategies.</a:t>
            </a:r>
          </a:p>
          <a:p>
            <a:pPr algn="just"/>
            <a:endParaRPr lang="en-GB" sz="1000" b="1" dirty="0"/>
          </a:p>
          <a:p>
            <a:pPr algn="just"/>
            <a:r>
              <a:rPr lang="en-GB" b="1" dirty="0"/>
              <a:t>3.1 Taking the Initiative: </a:t>
            </a:r>
            <a:r>
              <a:rPr lang="en-GB" dirty="0"/>
              <a:t>Proactively identifying opportunities for stakeholder engagement and making informed decisions to enhance business impact reporting.</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1552879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Stakeholder Communication: Benefits, Best Practices, and Management</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Why Effective Stakeholder Engagement Matters: Insights for Business Growth?</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Future500: Building trust between companies and people</a:t>
            </a:r>
            <a:endParaRPr lang="en-IE" sz="2400" b="1" dirty="0">
              <a:solidFill>
                <a:srgbClr val="60BA47"/>
              </a:solidFill>
              <a:highlight>
                <a:srgbClr val="FFFFFF"/>
              </a:highlight>
            </a:endParaRPr>
          </a:p>
          <a:p>
            <a:endParaRPr lang="en-IE" sz="20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257877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up of carpenter varnishing a piece of woo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ADOPTING CONTINUOUS IMPROVEMENT AND ADAPTABILITY</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bonding with child">
            <a:extLst>
              <a:ext uri="{FF2B5EF4-FFF2-40B4-BE49-F238E27FC236}">
                <a16:creationId xmlns:a16="http://schemas.microsoft.com/office/drawing/2014/main" id="{7C31DEF9-89CF-13C6-00E6-94B00F5A047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IE" dirty="0"/>
              <a:t>CONTINUOS IMPROVEMENT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Continuous improvement involves systematically reviewing and enhancing business processes to sustain positive impacts over time. It ensures businesses remain competitive and responsive by optimising efficiency and creating innovation. </a:t>
            </a:r>
          </a:p>
          <a:p>
            <a:pPr algn="just"/>
            <a:endParaRPr lang="en-GB" sz="2000" dirty="0"/>
          </a:p>
          <a:p>
            <a:pPr algn="just"/>
            <a:r>
              <a:rPr lang="en-GB" sz="2000" dirty="0"/>
              <a:t>Methodologies such as Plan-Do-Check-Act (PDCA), Lean, and Six Sigma provide structured approaches for identifying areas of improvement, implementing changes, and continuously refining operations.</a:t>
            </a:r>
            <a:endParaRPr lang="en-IE" sz="2000" dirty="0"/>
          </a:p>
        </p:txBody>
      </p:sp>
    </p:spTree>
    <p:extLst>
      <p:ext uri="{BB962C8B-B14F-4D97-AF65-F5344CB8AC3E}">
        <p14:creationId xmlns:p14="http://schemas.microsoft.com/office/powerpoint/2010/main" val="312682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looking at tablet">
            <a:extLst>
              <a:ext uri="{FF2B5EF4-FFF2-40B4-BE49-F238E27FC236}">
                <a16:creationId xmlns:a16="http://schemas.microsoft.com/office/drawing/2014/main" id="{52BAB66F-F80A-60DC-3797-071FEE3B40A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dirty="0"/>
              <a:t>PLAN-DO-CHECK-ACT (PDCA)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This method helps businesses make gradual improvements by following four simple steps. </a:t>
            </a:r>
          </a:p>
          <a:p>
            <a:pPr algn="just"/>
            <a:endParaRPr lang="en-GB" sz="2000" dirty="0"/>
          </a:p>
          <a:p>
            <a:pPr algn="just"/>
            <a:r>
              <a:rPr lang="en-GB" sz="2000" dirty="0"/>
              <a:t>First, in the </a:t>
            </a:r>
            <a:r>
              <a:rPr lang="en-GB" sz="2000" b="1" dirty="0">
                <a:solidFill>
                  <a:srgbClr val="F36C2F"/>
                </a:solidFill>
              </a:rPr>
              <a:t>Plan stage</a:t>
            </a:r>
            <a:r>
              <a:rPr lang="en-GB" sz="2000" dirty="0"/>
              <a:t>, you identify an area that needs improvement and come up with a plan. Then, in the </a:t>
            </a:r>
            <a:r>
              <a:rPr lang="en-GB" sz="2000" b="1" dirty="0">
                <a:solidFill>
                  <a:srgbClr val="F36C2F"/>
                </a:solidFill>
              </a:rPr>
              <a:t>Do stage</a:t>
            </a:r>
            <a:r>
              <a:rPr lang="en-GB" sz="2000" dirty="0"/>
              <a:t>, you try out the plan on a small scale to see how it works. The </a:t>
            </a:r>
            <a:r>
              <a:rPr lang="en-GB" sz="2000" b="1" dirty="0">
                <a:solidFill>
                  <a:srgbClr val="F36C2F"/>
                </a:solidFill>
              </a:rPr>
              <a:t>Check stage </a:t>
            </a:r>
            <a:r>
              <a:rPr lang="en-GB" sz="2000" dirty="0"/>
              <a:t>involves looking at the results to see if the plan worked. </a:t>
            </a:r>
          </a:p>
          <a:p>
            <a:pPr algn="just"/>
            <a:endParaRPr lang="en-GB" sz="2000" dirty="0"/>
          </a:p>
          <a:p>
            <a:pPr algn="just"/>
            <a:r>
              <a:rPr lang="en-GB" sz="2000" dirty="0"/>
              <a:t>Finally, in the </a:t>
            </a:r>
            <a:r>
              <a:rPr lang="en-GB" sz="2000" b="1" dirty="0">
                <a:solidFill>
                  <a:srgbClr val="F36C2F"/>
                </a:solidFill>
              </a:rPr>
              <a:t>Act stage</a:t>
            </a:r>
            <a:r>
              <a:rPr lang="en-GB" sz="2000" dirty="0"/>
              <a:t>, you make any necessary adjustments and make the changes part of your standard process if they were successful. PDCA is a popular method for ensuring ongoing improvements.</a:t>
            </a:r>
            <a:endParaRPr lang="en-IE" sz="2000" dirty="0"/>
          </a:p>
        </p:txBody>
      </p:sp>
    </p:spTree>
    <p:extLst>
      <p:ext uri="{BB962C8B-B14F-4D97-AF65-F5344CB8AC3E}">
        <p14:creationId xmlns:p14="http://schemas.microsoft.com/office/powerpoint/2010/main" val="87248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thernet cables connected to a networking patch">
            <a:extLst>
              <a:ext uri="{FF2B5EF4-FFF2-40B4-BE49-F238E27FC236}">
                <a16:creationId xmlns:a16="http://schemas.microsoft.com/office/drawing/2014/main" id="{E49370E7-AA54-3543-AF93-A69F44C74C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7164" r="7164"/>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LEAN</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Lean focuses on making your processes more efficient by cutting out waste. It involves looking at how work is done and finding ways to streamline it. </a:t>
            </a:r>
          </a:p>
          <a:p>
            <a:pPr algn="just"/>
            <a:endParaRPr lang="en-GB" sz="2000" dirty="0"/>
          </a:p>
          <a:p>
            <a:pPr algn="just"/>
            <a:r>
              <a:rPr lang="en-GB" sz="2000" dirty="0"/>
              <a:t>For example, </a:t>
            </a:r>
            <a:r>
              <a:rPr lang="en-GB" sz="2000" b="1" dirty="0">
                <a:solidFill>
                  <a:srgbClr val="F36C2F"/>
                </a:solidFill>
              </a:rPr>
              <a:t>Value Stream Mapping</a:t>
            </a:r>
            <a:r>
              <a:rPr lang="en-GB" sz="2000" dirty="0">
                <a:solidFill>
                  <a:srgbClr val="F36C2F"/>
                </a:solidFill>
              </a:rPr>
              <a:t> </a:t>
            </a:r>
            <a:r>
              <a:rPr lang="en-GB" sz="2000" dirty="0"/>
              <a:t>helps you see which parts of your process don’t add value and should be eliminated. The </a:t>
            </a:r>
            <a:r>
              <a:rPr lang="en-GB" sz="2000" b="1" dirty="0">
                <a:solidFill>
                  <a:srgbClr val="F36C2F"/>
                </a:solidFill>
              </a:rPr>
              <a:t>5S</a:t>
            </a:r>
            <a:r>
              <a:rPr lang="en-GB" sz="2000" dirty="0"/>
              <a:t> approach (Sort, Set in order, Shine, Standardise, Sustain) helps keep work areas organised and efficient. </a:t>
            </a:r>
            <a:r>
              <a:rPr lang="en-GB" sz="2000" b="1" dirty="0">
                <a:solidFill>
                  <a:srgbClr val="F36C2F"/>
                </a:solidFill>
              </a:rPr>
              <a:t>Kaizen</a:t>
            </a:r>
            <a:r>
              <a:rPr lang="en-GB" sz="2000" dirty="0"/>
              <a:t> encourages everyone in the organisation to make small, continuous improvements.</a:t>
            </a:r>
            <a:endParaRPr lang="en-IE" sz="2000" dirty="0"/>
          </a:p>
        </p:txBody>
      </p:sp>
    </p:spTree>
    <p:extLst>
      <p:ext uri="{BB962C8B-B14F-4D97-AF65-F5344CB8AC3E}">
        <p14:creationId xmlns:p14="http://schemas.microsoft.com/office/powerpoint/2010/main" val="124235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person painting">
            <a:extLst>
              <a:ext uri="{FF2B5EF4-FFF2-40B4-BE49-F238E27FC236}">
                <a16:creationId xmlns:a16="http://schemas.microsoft.com/office/drawing/2014/main" id="{72037C7D-42B1-FA82-62E5-B9B6A939FC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SIX SIGMA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557867"/>
            <a:ext cx="5989536" cy="4470177"/>
          </a:xfrm>
        </p:spPr>
        <p:txBody>
          <a:bodyPr/>
          <a:lstStyle/>
          <a:p>
            <a:pPr algn="just"/>
            <a:r>
              <a:rPr lang="en-GB" sz="2000" dirty="0"/>
              <a:t>Six Sigma is all about improving quality by reducing errors and variability. </a:t>
            </a:r>
          </a:p>
          <a:p>
            <a:pPr algn="just"/>
            <a:endParaRPr lang="en-GB" sz="2000" dirty="0"/>
          </a:p>
          <a:p>
            <a:pPr algn="just"/>
            <a:r>
              <a:rPr lang="en-GB" sz="2000" dirty="0"/>
              <a:t>It uses a structured method called </a:t>
            </a:r>
            <a:r>
              <a:rPr lang="en-GB" sz="2000" b="1" dirty="0">
                <a:solidFill>
                  <a:srgbClr val="F36C2F"/>
                </a:solidFill>
              </a:rPr>
              <a:t>DMAIC</a:t>
            </a:r>
            <a:r>
              <a:rPr lang="en-GB" sz="2000" dirty="0"/>
              <a:t> (Define, Measure, Analyse, Improve, Control) to solve problems and improve processes. </a:t>
            </a:r>
          </a:p>
          <a:p>
            <a:pPr algn="just"/>
            <a:endParaRPr lang="en-GB" sz="2000" dirty="0"/>
          </a:p>
          <a:p>
            <a:pPr algn="just"/>
            <a:r>
              <a:rPr lang="en-GB" sz="2000" dirty="0"/>
              <a:t>This involves defining what the problem is, measuring current performance, analysing the data to find causes of issues, improving the process based on this analysis, and controlling the process to maintain improvements. </a:t>
            </a:r>
          </a:p>
          <a:p>
            <a:pPr algn="just"/>
            <a:endParaRPr lang="en-GB" sz="2000" dirty="0"/>
          </a:p>
          <a:p>
            <a:pPr algn="just"/>
            <a:r>
              <a:rPr lang="en-GB" sz="2000" dirty="0"/>
              <a:t>Six Sigma also uses various statistical tools to track progress and ensure the changes are effective.</a:t>
            </a:r>
            <a:endParaRPr lang="en-IE" sz="2000" dirty="0"/>
          </a:p>
        </p:txBody>
      </p:sp>
    </p:spTree>
    <p:extLst>
      <p:ext uri="{BB962C8B-B14F-4D97-AF65-F5344CB8AC3E}">
        <p14:creationId xmlns:p14="http://schemas.microsoft.com/office/powerpoint/2010/main" val="3778505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9C420C0A-2EA6-051B-D63A-990B4E70D17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300" r="2030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Adaptability refers to the capacity of businesses to adjust strategies and practices in response to evolving conditions. It enables organisations to maintain relevance and sustainability amidst changing market dynamics, technological advancements, and regulatory landscapes. </a:t>
            </a:r>
          </a:p>
          <a:p>
            <a:pPr algn="just"/>
            <a:endParaRPr lang="en-GB" sz="2000" dirty="0"/>
          </a:p>
          <a:p>
            <a:pPr algn="just"/>
            <a:r>
              <a:rPr lang="en-GB" sz="2000" dirty="0"/>
              <a:t>Strategies like scenario planning and robust risk management are essential for anticipating and responding effectively to uncertainties, promoting flexibility, and creating a culture of innovation within the organisation.</a:t>
            </a:r>
            <a:endParaRPr lang="en-IE" sz="2000" dirty="0"/>
          </a:p>
        </p:txBody>
      </p:sp>
    </p:spTree>
    <p:extLst>
      <p:ext uri="{BB962C8B-B14F-4D97-AF65-F5344CB8AC3E}">
        <p14:creationId xmlns:p14="http://schemas.microsoft.com/office/powerpoint/2010/main" val="132226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40137"/>
            <a:ext cx="10483431" cy="804265"/>
          </a:xfrm>
        </p:spPr>
        <p:txBody>
          <a:bodyPr/>
          <a:lstStyle/>
          <a:p>
            <a:r>
              <a:rPr lang="en-US" dirty="0"/>
              <a:t>INTRODUCTION TO DEFINING IMPACT METRICS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52600"/>
            <a:ext cx="10483429" cy="4065099"/>
          </a:xfrm>
        </p:spPr>
        <p:txBody>
          <a:bodyPr/>
          <a:lstStyle/>
          <a:p>
            <a:pPr algn="just"/>
            <a:r>
              <a:rPr lang="en-GB" dirty="0"/>
              <a:t>We will explore the fundamental role of impact metrics in sustainable business practices. Impact metrics are essential tools that businesses use to quantitatively and qualitatively measure their social, environmental, and economic contributions.</a:t>
            </a:r>
          </a:p>
          <a:p>
            <a:pPr algn="just"/>
            <a:endParaRPr lang="en-GB" dirty="0"/>
          </a:p>
          <a:p>
            <a:pPr algn="just"/>
            <a:r>
              <a:rPr lang="en-GB" dirty="0"/>
              <a:t>This unit focuses on understanding, selecting, and applying these metrics effectively to align with organisational goals and contribute meaningfully to sustainable development objectives.</a:t>
            </a:r>
            <a:endParaRPr lang="en-US" dirty="0"/>
          </a:p>
        </p:txBody>
      </p:sp>
      <p:sp>
        <p:nvSpPr>
          <p:cNvPr id="4" name="Freeform 210">
            <a:extLst>
              <a:ext uri="{FF2B5EF4-FFF2-40B4-BE49-F238E27FC236}">
                <a16:creationId xmlns:a16="http://schemas.microsoft.com/office/drawing/2014/main" id="{A830145C-9B30-1A7A-DE65-FD287565F738}"/>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CD422A9D-DA8B-BA62-603A-C32472211C4B}"/>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66E5E61F-011A-2F21-A800-616194CBB871}"/>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ian student writing on blackboard with chalk in classroom">
            <a:extLst>
              <a:ext uri="{FF2B5EF4-FFF2-40B4-BE49-F238E27FC236}">
                <a16:creationId xmlns:a16="http://schemas.microsoft.com/office/drawing/2014/main" id="{5B0051DF-BD65-B771-C499-68F906162529}"/>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One essential strategy for enhancing adaptability is </a:t>
            </a:r>
            <a:r>
              <a:rPr lang="en-GB" sz="2000" b="1" dirty="0">
                <a:solidFill>
                  <a:srgbClr val="F36C2F"/>
                </a:solidFill>
              </a:rPr>
              <a:t>Scenario Planning</a:t>
            </a:r>
            <a:r>
              <a:rPr lang="en-GB" sz="2000" dirty="0"/>
              <a:t>. This approach involves imagining various future scenarios and preparing for them. </a:t>
            </a:r>
          </a:p>
          <a:p>
            <a:pPr algn="just"/>
            <a:endParaRPr lang="en-GB" sz="2000" dirty="0"/>
          </a:p>
          <a:p>
            <a:pPr algn="just"/>
            <a:r>
              <a:rPr lang="en-GB" sz="2000" dirty="0"/>
              <a:t>By considering different potential outcomes, businesses can identify risks and opportunities, develop flexible strategies, and make informed decisions. </a:t>
            </a:r>
          </a:p>
          <a:p>
            <a:pPr algn="just"/>
            <a:endParaRPr lang="en-GB" sz="2000" dirty="0"/>
          </a:p>
          <a:p>
            <a:pPr algn="just"/>
            <a:r>
              <a:rPr lang="en-GB" sz="2000" dirty="0"/>
              <a:t>This proactive planning helps organisations to anticipate changes and respond effectively, ensuring they are prepared for multiple possible futures.</a:t>
            </a:r>
            <a:endParaRPr lang="en-IE" sz="2000" dirty="0"/>
          </a:p>
        </p:txBody>
      </p:sp>
    </p:spTree>
    <p:extLst>
      <p:ext uri="{BB962C8B-B14F-4D97-AF65-F5344CB8AC3E}">
        <p14:creationId xmlns:p14="http://schemas.microsoft.com/office/powerpoint/2010/main" val="4282525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reading notes">
            <a:extLst>
              <a:ext uri="{FF2B5EF4-FFF2-40B4-BE49-F238E27FC236}">
                <a16:creationId xmlns:a16="http://schemas.microsoft.com/office/drawing/2014/main" id="{E10676C7-BA74-7850-04E2-433D9E459F5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b="1" dirty="0">
                <a:solidFill>
                  <a:srgbClr val="F36C2F"/>
                </a:solidFill>
              </a:rPr>
              <a:t>Risk management </a:t>
            </a:r>
            <a:r>
              <a:rPr lang="en-GB" sz="2000" dirty="0"/>
              <a:t>is another vital component of adaptability. It is the process that involves identifying potential risks, assessing their likelihood and impact, and developing strategies to reduce them. </a:t>
            </a:r>
          </a:p>
          <a:p>
            <a:pPr algn="just"/>
            <a:endParaRPr lang="en-GB" sz="2000" dirty="0"/>
          </a:p>
          <a:p>
            <a:pPr algn="just"/>
            <a:r>
              <a:rPr lang="en-GB" sz="2000" dirty="0"/>
              <a:t>Effective risk management requires businesses to continuously monitor risks and adjust their strategies as needed. This ongoing monitoring helps organisations to address threats before they become critical issues, maintaining stability and sustainability.</a:t>
            </a:r>
            <a:endParaRPr lang="en-IE" sz="2000" dirty="0"/>
          </a:p>
        </p:txBody>
      </p:sp>
    </p:spTree>
    <p:extLst>
      <p:ext uri="{BB962C8B-B14F-4D97-AF65-F5344CB8AC3E}">
        <p14:creationId xmlns:p14="http://schemas.microsoft.com/office/powerpoint/2010/main" val="3971944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octor using touchscreen computer monitor to view a microscope slide">
            <a:extLst>
              <a:ext uri="{FF2B5EF4-FFF2-40B4-BE49-F238E27FC236}">
                <a16:creationId xmlns:a16="http://schemas.microsoft.com/office/drawing/2014/main" id="{CADFED83-993F-9F87-F465-27281A7CBD6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8524" r="34368"/>
          <a:stretch/>
        </p:blipFill>
        <p:spPr>
          <a:xfrm>
            <a:off x="-1355834" y="-14053"/>
            <a:ext cx="5875886" cy="6858000"/>
          </a:xfrm>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b="1" dirty="0">
                <a:solidFill>
                  <a:srgbClr val="F36C2F"/>
                </a:solidFill>
              </a:rPr>
              <a:t>Change management </a:t>
            </a:r>
            <a:r>
              <a:rPr lang="en-GB" sz="2000" dirty="0"/>
              <a:t>also plays a key role in creating adaptability. This structured approach helps organisations navigate through transitions smoothly. Clear communication is essential, as it explains the reasons for changes and their benefits. </a:t>
            </a:r>
          </a:p>
          <a:p>
            <a:pPr algn="just"/>
            <a:endParaRPr lang="en-GB" sz="2000" dirty="0"/>
          </a:p>
          <a:p>
            <a:pPr algn="just"/>
            <a:r>
              <a:rPr lang="en-GB" sz="2000" dirty="0"/>
              <a:t>Providing training and support ensures that employees are well-equipped to handle new processes or systems. </a:t>
            </a:r>
          </a:p>
          <a:p>
            <a:pPr algn="just"/>
            <a:endParaRPr lang="en-GB" sz="2000" dirty="0"/>
          </a:p>
          <a:p>
            <a:pPr algn="just"/>
            <a:r>
              <a:rPr lang="en-GB" sz="2000" dirty="0"/>
              <a:t>Additionally, gathering feedback helps to address concerns and improve the change process, making transitions more manageable and effective.</a:t>
            </a:r>
            <a:endParaRPr lang="en-IE" sz="2000" dirty="0"/>
          </a:p>
        </p:txBody>
      </p:sp>
    </p:spTree>
    <p:extLst>
      <p:ext uri="{BB962C8B-B14F-4D97-AF65-F5344CB8AC3E}">
        <p14:creationId xmlns:p14="http://schemas.microsoft.com/office/powerpoint/2010/main" val="3772262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ne glowing light up arrow among other down arrows on green pastel color background">
            <a:extLst>
              <a:ext uri="{FF2B5EF4-FFF2-40B4-BE49-F238E27FC236}">
                <a16:creationId xmlns:a16="http://schemas.microsoft.com/office/drawing/2014/main" id="{386E30C3-F33A-14F5-8811-717EF1B4CA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4978399" y="305247"/>
            <a:ext cx="6475734" cy="845139"/>
          </a:xfrm>
        </p:spPr>
        <p:txBody>
          <a:bodyPr/>
          <a:lstStyle/>
          <a:p>
            <a:r>
              <a:rPr lang="en-GB" dirty="0"/>
              <a:t>ASSESSING AND ENHANCING SUSTAINABILITY PERFORMANCE</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164666" y="1752599"/>
            <a:ext cx="6103200" cy="4893734"/>
          </a:xfrm>
          <a:solidFill>
            <a:schemeClr val="bg1"/>
          </a:solidFill>
        </p:spPr>
        <p:txBody>
          <a:bodyPr/>
          <a:lstStyle/>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To gauge and improve sustainability performance, organisations use essential tools like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sustainability scorecards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impact assessments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Sustainability Scorecards track key metrics such as energy use, waste management, and social impact. They help benchmark performance against industry standards and provide transparent reporting to stakeholders.</a:t>
            </a:r>
          </a:p>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Impact Assessments evaluate the broader effects of business activities.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Environmental Impact Assessments (EIAs)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focus on environmental effects like emissions,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Social Impact Assessments (SIAs)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consider community impacts, and Economic Impact Assessments review financial benefits and costs.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747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B004E8-910A-99FC-6056-AFE0FC340FA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32578" r="32578"/>
          <a:stretch/>
        </p:blipFill>
        <p:spPr>
          <a:xfrm>
            <a:off x="884606" y="0"/>
            <a:ext cx="4993772"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PRACTICES: </a:t>
            </a:r>
            <a:r>
              <a:rPr lang="en-GB" dirty="0"/>
              <a:t>ECOPHYSIS BEE &amp; NATURE CENTRE </a:t>
            </a:r>
            <a:endParaRPr lang="en-IE" dirty="0"/>
          </a:p>
        </p:txBody>
      </p:sp>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655917" y="2073424"/>
            <a:ext cx="4651477" cy="3889855"/>
          </a:xfrm>
        </p:spPr>
        <p:txBody>
          <a:bodyPr/>
          <a:lstStyle/>
          <a:p>
            <a:pPr algn="just"/>
            <a:r>
              <a:rPr lang="en-GB" sz="2400" b="1" dirty="0">
                <a:solidFill>
                  <a:srgbClr val="F36C2F"/>
                </a:solidFill>
                <a:hlinkClick r:id="rId3">
                  <a:extLst>
                    <a:ext uri="{A12FA001-AC4F-418D-AE19-62706E023703}">
                      <ahyp:hlinkClr xmlns:ahyp="http://schemas.microsoft.com/office/drawing/2018/hyperlinkcolor" val="tx"/>
                    </a:ext>
                  </a:extLst>
                </a:hlinkClick>
              </a:rPr>
              <a:t>Ecophysis Bee &amp; Nature Centre </a:t>
            </a:r>
            <a:r>
              <a:rPr lang="en-GB" sz="2400" dirty="0"/>
              <a:t>exemplifies how businesses can adopt continuous improvement and adaptability to advance their sustainability efforts. </a:t>
            </a:r>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4"/>
          <a:srcRect/>
          <a:stretch/>
        </p:blipFill>
        <p:spPr>
          <a:xfrm>
            <a:off x="7865534" y="4477379"/>
            <a:ext cx="2397413" cy="1341670"/>
          </a:xfrm>
          <a:prstGeom prst="rect">
            <a:avLst/>
          </a:prstGeom>
        </p:spPr>
      </p:pic>
    </p:spTree>
    <p:extLst>
      <p:ext uri="{BB962C8B-B14F-4D97-AF65-F5344CB8AC3E}">
        <p14:creationId xmlns:p14="http://schemas.microsoft.com/office/powerpoint/2010/main" val="3597997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1534956-A195-8EF9-96A7-073A2427271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9501" r="29501"/>
          <a:stretch/>
        </p:blipFill>
        <p:spPr>
          <a:xfrm>
            <a:off x="0" y="0"/>
            <a:ext cx="5875886" cy="6858000"/>
          </a:xfrm>
        </p:spPr>
      </p:pic>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200" dirty="0"/>
              <a:t>They actively refine their practices to enhance environmental outcomes, reflecting a commitment to ongoing adaptation in response to challenges and opportunities. </a:t>
            </a:r>
          </a:p>
          <a:p>
            <a:pPr algn="just"/>
            <a:endParaRPr lang="en-GB" sz="2200" dirty="0"/>
          </a:p>
          <a:p>
            <a:pPr algn="just"/>
            <a:r>
              <a:rPr lang="en-GB" sz="2200" dirty="0"/>
              <a:t>By integrating feedback and evolving their strategies, </a:t>
            </a:r>
            <a:r>
              <a:rPr lang="en-GB" sz="2200" b="1" dirty="0">
                <a:solidFill>
                  <a:srgbClr val="F36C2F"/>
                </a:solidFill>
                <a:hlinkClick r:id="rId3">
                  <a:extLst>
                    <a:ext uri="{A12FA001-AC4F-418D-AE19-62706E023703}">
                      <ahyp:hlinkClr xmlns:ahyp="http://schemas.microsoft.com/office/drawing/2018/hyperlinkcolor" val="tx"/>
                    </a:ext>
                  </a:extLst>
                </a:hlinkClick>
              </a:rPr>
              <a:t>Ecophysis Bee &amp; Nature Centre </a:t>
            </a:r>
            <a:r>
              <a:rPr lang="en-GB" sz="2200" dirty="0"/>
              <a:t>demonstrates effective ways to maintain and enhance sustainability performance over time.</a:t>
            </a:r>
          </a:p>
          <a:p>
            <a:pPr algn="just"/>
            <a:endParaRPr lang="en-GB" sz="2200" dirty="0"/>
          </a:p>
          <a:p>
            <a:pPr algn="just"/>
            <a:r>
              <a:rPr lang="en-GB" sz="2200" dirty="0"/>
              <a:t>Learn more about </a:t>
            </a:r>
            <a:r>
              <a:rPr lang="en-GB" sz="2200" b="1" dirty="0">
                <a:solidFill>
                  <a:srgbClr val="F36C2F"/>
                </a:solidFill>
                <a:hlinkClick r:id="rId3">
                  <a:extLst>
                    <a:ext uri="{A12FA001-AC4F-418D-AE19-62706E023703}">
                      <ahyp:hlinkClr xmlns:ahyp="http://schemas.microsoft.com/office/drawing/2018/hyperlinkcolor" val="tx"/>
                    </a:ext>
                  </a:extLst>
                </a:hlinkClick>
              </a:rPr>
              <a:t>Ecophysis Bee &amp; Nature Centre’s</a:t>
            </a:r>
            <a:r>
              <a:rPr lang="en-GB" sz="2200" dirty="0"/>
              <a:t> approach to continuous improvement and adaptability by visiting our </a:t>
            </a:r>
            <a:r>
              <a:rPr lang="en-GB" sz="2200" b="1" dirty="0">
                <a:hlinkClick r:id="rId4"/>
              </a:rPr>
              <a:t>Compendium of Case Studies</a:t>
            </a:r>
            <a:r>
              <a:rPr lang="en-GB" sz="2200" dirty="0"/>
              <a:t>. </a:t>
            </a:r>
          </a:p>
        </p:txBody>
      </p:sp>
    </p:spTree>
    <p:extLst>
      <p:ext uri="{BB962C8B-B14F-4D97-AF65-F5344CB8AC3E}">
        <p14:creationId xmlns:p14="http://schemas.microsoft.com/office/powerpoint/2010/main" val="4119488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97E177E5-59A5-27D0-8DFD-3D85BBB189A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662" r="22374"/>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503334" y="1524001"/>
            <a:ext cx="5884333" cy="4346146"/>
          </a:xfrm>
        </p:spPr>
        <p:txBody>
          <a:bodyPr/>
          <a:lstStyle/>
          <a:p>
            <a:pPr algn="just"/>
            <a:r>
              <a:rPr lang="en-GB" sz="2000" b="1" dirty="0"/>
              <a:t>Sustainability Performance Assessment</a:t>
            </a:r>
          </a:p>
          <a:p>
            <a:pPr algn="just"/>
            <a:r>
              <a:rPr lang="en-GB" sz="2000" b="1" dirty="0"/>
              <a:t>Objective: </a:t>
            </a:r>
            <a:r>
              <a:rPr lang="en-GB" sz="2000" dirty="0"/>
              <a:t>Evaluate a company’s sustainability performance using scorecards.</a:t>
            </a:r>
          </a:p>
          <a:p>
            <a:pPr algn="just"/>
            <a:endParaRPr lang="en-GB" sz="2000" dirty="0"/>
          </a:p>
          <a:p>
            <a:pPr algn="just"/>
            <a:r>
              <a:rPr lang="en-GB" sz="2000" b="1" dirty="0"/>
              <a:t>Steps:</a:t>
            </a:r>
          </a:p>
          <a:p>
            <a:pPr algn="just"/>
            <a:r>
              <a:rPr lang="en-GB" sz="2000" b="1" dirty="0"/>
              <a:t>Select a Company: </a:t>
            </a:r>
            <a:r>
              <a:rPr lang="en-GB" sz="2000" dirty="0"/>
              <a:t>Choose an organisation for assessment.</a:t>
            </a:r>
          </a:p>
          <a:p>
            <a:pPr algn="just"/>
            <a:r>
              <a:rPr lang="en-GB" sz="2000" b="1" dirty="0"/>
              <a:t>Gather Data: </a:t>
            </a:r>
            <a:r>
              <a:rPr lang="en-GB" sz="2000" dirty="0"/>
              <a:t>Collect information on energy use, waste, and social impact.</a:t>
            </a:r>
          </a:p>
          <a:p>
            <a:pPr algn="just"/>
            <a:r>
              <a:rPr lang="en-GB" sz="2000" b="1" dirty="0"/>
              <a:t>Use Scorecards: </a:t>
            </a:r>
            <a:r>
              <a:rPr lang="en-GB" sz="2000" dirty="0"/>
              <a:t>Measure performance with sustainability scorecards, including KPIs and benchmarking.</a:t>
            </a:r>
          </a:p>
          <a:p>
            <a:pPr algn="just"/>
            <a:r>
              <a:rPr lang="en-GB" sz="2000" b="1" dirty="0"/>
              <a:t>Identify Areas for Improvement: </a:t>
            </a:r>
            <a:r>
              <a:rPr lang="en-GB" sz="2000" dirty="0"/>
              <a:t>Analyse the data to find weaknesses.</a:t>
            </a:r>
          </a:p>
          <a:p>
            <a:pPr algn="just"/>
            <a:r>
              <a:rPr lang="en-GB" sz="2000" b="1" dirty="0"/>
              <a:t>Develop an Action Plan: </a:t>
            </a:r>
            <a:r>
              <a:rPr lang="en-GB" sz="2000" dirty="0"/>
              <a:t>Create a plan with goals, actions, a timeline, and metrics for improvement.</a:t>
            </a:r>
            <a:endParaRPr lang="en-US" sz="2000" dirty="0"/>
          </a:p>
        </p:txBody>
      </p:sp>
    </p:spTree>
    <p:extLst>
      <p:ext uri="{BB962C8B-B14F-4D97-AF65-F5344CB8AC3E}">
        <p14:creationId xmlns:p14="http://schemas.microsoft.com/office/powerpoint/2010/main" val="138794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SUSTAINABLE DEVELOPMENT GOALS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 </a:t>
            </a:r>
            <a:r>
              <a:rPr lang="en-GB" dirty="0">
                <a:solidFill>
                  <a:srgbClr val="0F486D"/>
                </a:solidFill>
              </a:rPr>
              <a:t>By continuously improving sustainability practices, businesses foster innovation and enhance their operational efficiency, contributing to sustainable industrial development and resilient infrastructure.</a:t>
            </a:r>
          </a:p>
          <a:p>
            <a:pPr algn="just"/>
            <a:endParaRPr lang="en-GB" dirty="0">
              <a:solidFill>
                <a:srgbClr val="0F486D"/>
              </a:solidFill>
            </a:endParaRPr>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 </a:t>
            </a:r>
            <a:r>
              <a:rPr lang="en-GB" dirty="0">
                <a:solidFill>
                  <a:srgbClr val="0F486D"/>
                </a:solidFill>
              </a:rPr>
              <a:t>Through proactive adaptability and continuous improvement, businesses can better address and mitigate the effects of climate change, enhancing their environmental sustainability.</a:t>
            </a:r>
          </a:p>
          <a:p>
            <a:pPr algn="just"/>
            <a:endParaRPr lang="en-GB" dirty="0">
              <a:solidFill>
                <a:srgbClr val="0F486D"/>
              </a:solidFill>
            </a:endParaRPr>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Partnership for the Goals</a:t>
            </a:r>
            <a:r>
              <a:rPr lang="en-GB" b="1" dirty="0">
                <a:solidFill>
                  <a:srgbClr val="0F486D"/>
                </a:solidFill>
              </a:rPr>
              <a:t>: </a:t>
            </a:r>
            <a:r>
              <a:rPr lang="en-GB" dirty="0">
                <a:solidFill>
                  <a:srgbClr val="0F486D"/>
                </a:solidFill>
              </a:rPr>
              <a:t>By fostering a culture of continuous improvement and adaptability, businesses can strengthen partnerships and collaborations, promoting shared goals and effective solutions to sustainability challenges.</a:t>
            </a:r>
            <a:endParaRPr lang="en-GB" dirty="0"/>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9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436330"/>
            <a:ext cx="10483429" cy="4777084"/>
          </a:xfrm>
        </p:spPr>
        <p:txBody>
          <a:bodyPr/>
          <a:lstStyle/>
          <a:p>
            <a:pPr algn="just"/>
            <a:r>
              <a:rPr lang="en-GB" b="1" dirty="0"/>
              <a:t>1.2 Creativity:</a:t>
            </a:r>
            <a:r>
              <a:rPr lang="en-GB" dirty="0"/>
              <a:t> Embracing continuous improvement and adaptability encourages innovative approaches to sustainability.</a:t>
            </a:r>
          </a:p>
          <a:p>
            <a:pPr algn="just"/>
            <a:endParaRPr lang="en-GB" dirty="0"/>
          </a:p>
          <a:p>
            <a:pPr algn="just"/>
            <a:r>
              <a:rPr lang="en-GB" b="1" dirty="0"/>
              <a:t>1.5 Ethical and Sustainable Thinking:</a:t>
            </a:r>
            <a:r>
              <a:rPr lang="en-GB" dirty="0"/>
              <a:t> Continuous improvement ensures businesses enhance their sustainability impact and ethical practices.</a:t>
            </a:r>
          </a:p>
          <a:p>
            <a:pPr algn="just"/>
            <a:endParaRPr lang="en-GB" dirty="0"/>
          </a:p>
          <a:p>
            <a:pPr algn="just"/>
            <a:r>
              <a:rPr lang="en-GB" b="1" dirty="0"/>
              <a:t>2.1 Self-awareness:</a:t>
            </a:r>
            <a:r>
              <a:rPr lang="en-GB" dirty="0"/>
              <a:t> Adopting these practices demonstrates a commitment to growth and effective adaptation.</a:t>
            </a:r>
          </a:p>
          <a:p>
            <a:pPr algn="just"/>
            <a:endParaRPr lang="en-GB" dirty="0"/>
          </a:p>
          <a:p>
            <a:pPr algn="just"/>
            <a:r>
              <a:rPr lang="en-GB" b="1" dirty="0"/>
              <a:t>3.1 Taking the Initiative:</a:t>
            </a:r>
            <a:r>
              <a:rPr lang="en-GB" dirty="0"/>
              <a:t> Implementing improvements involves proactive decision-making and strategic actions.</a:t>
            </a:r>
          </a:p>
          <a:p>
            <a:pPr algn="just"/>
            <a:endParaRPr lang="en-GB" dirty="0"/>
          </a:p>
          <a:p>
            <a:pPr algn="just"/>
            <a:r>
              <a:rPr lang="en-GB" b="1" dirty="0"/>
              <a:t>3.3 Coping with Uncertainty:</a:t>
            </a:r>
            <a:r>
              <a:rPr lang="en-GB" dirty="0"/>
              <a:t> Continuous improvement helps businesses effectively manage risks and uncertainties.</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302229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7D597B6-F1E6-9789-CE08-4221D1E273C6}"/>
              </a:ext>
            </a:extLst>
          </p:cNvPr>
          <p:cNvPicPr>
            <a:picLocks noGrp="1" noChangeAspect="1"/>
          </p:cNvPicPr>
          <p:nvPr>
            <p:ph type="pic" sz="quarter" idx="21"/>
          </p:nvPr>
        </p:nvPicPr>
        <p:blipFill rotWithShape="1">
          <a:blip r:embed="rId2"/>
          <a:srcRect l="6056" r="29132"/>
          <a:stretch/>
        </p:blipFill>
        <p:spPr>
          <a:xfrm>
            <a:off x="884606" y="0"/>
            <a:ext cx="4993772" cy="6858000"/>
          </a:xfrm>
        </p:spPr>
      </p:pic>
      <p:sp>
        <p:nvSpPr>
          <p:cNvPr id="3" name="Text Placeholder 2">
            <a:extLst>
              <a:ext uri="{FF2B5EF4-FFF2-40B4-BE49-F238E27FC236}">
                <a16:creationId xmlns:a16="http://schemas.microsoft.com/office/drawing/2014/main" id="{1A9EA2EF-B24D-C21D-4D77-2452AF94D538}"/>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920D5954-1045-947C-139A-C5F0ADFB7EF6}"/>
              </a:ext>
            </a:extLst>
          </p:cNvPr>
          <p:cNvSpPr>
            <a:spLocks noGrp="1"/>
          </p:cNvSpPr>
          <p:nvPr>
            <p:ph type="body" sz="quarter" idx="48"/>
          </p:nvPr>
        </p:nvSpPr>
        <p:spPr>
          <a:xfrm>
            <a:off x="6524523" y="2233168"/>
            <a:ext cx="4939670" cy="3889855"/>
          </a:xfrm>
        </p:spPr>
        <p:txBody>
          <a:bodyPr/>
          <a:lstStyle/>
          <a:p>
            <a:r>
              <a:rPr lang="en-IE" sz="2400" b="1" dirty="0">
                <a:hlinkClick r:id="rId3"/>
              </a:rPr>
              <a:t>The Business Sustainability Scorecard</a:t>
            </a:r>
            <a:endParaRPr lang="en-IE" sz="2400" b="1" dirty="0"/>
          </a:p>
          <a:p>
            <a:endParaRPr lang="en-IE" sz="2400" b="1" dirty="0"/>
          </a:p>
          <a:p>
            <a:r>
              <a:rPr lang="en-GB" sz="2400" b="1" dirty="0">
                <a:hlinkClick r:id="rId4"/>
              </a:rPr>
              <a:t>Example of Sustainability Balanced Scorecard with KPIs</a:t>
            </a:r>
            <a:endParaRPr lang="en-GB" sz="2400" b="1" dirty="0"/>
          </a:p>
          <a:p>
            <a:endParaRPr lang="en-IE" sz="2400" b="1" dirty="0"/>
          </a:p>
          <a:p>
            <a:r>
              <a:rPr lang="en-IE" sz="2400" b="1" i="0" dirty="0">
                <a:effectLst/>
                <a:highlight>
                  <a:srgbClr val="FFFFFF"/>
                </a:highlight>
                <a:latin typeface="Fraunces"/>
                <a:hlinkClick r:id="rId5"/>
              </a:rPr>
              <a:t>Social Impact Assessment Guide</a:t>
            </a:r>
            <a:endParaRPr lang="en-IE" sz="2400" b="1" i="0" dirty="0">
              <a:effectLst/>
              <a:highlight>
                <a:srgbClr val="FFFFFF"/>
              </a:highlight>
              <a:latin typeface="Fraunces"/>
            </a:endParaRPr>
          </a:p>
          <a:p>
            <a:endParaRPr lang="en-IE" b="1" dirty="0"/>
          </a:p>
        </p:txBody>
      </p:sp>
    </p:spTree>
    <p:extLst>
      <p:ext uri="{BB962C8B-B14F-4D97-AF65-F5344CB8AC3E}">
        <p14:creationId xmlns:p14="http://schemas.microsoft.com/office/powerpoint/2010/main" val="31227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642B74D6-B2B5-8C08-3A97-07EA274239B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6B5384F4-7E3A-A976-D79B-121ED36D53F9}"/>
              </a:ext>
            </a:extLst>
          </p:cNvPr>
          <p:cNvSpPr>
            <a:spLocks noGrp="1"/>
          </p:cNvSpPr>
          <p:nvPr>
            <p:ph type="body" sz="quarter" idx="30"/>
          </p:nvPr>
        </p:nvSpPr>
        <p:spPr>
          <a:xfrm>
            <a:off x="4961467" y="559786"/>
            <a:ext cx="4951851" cy="845139"/>
          </a:xfrm>
        </p:spPr>
        <p:txBody>
          <a:bodyPr/>
          <a:lstStyle/>
          <a:p>
            <a:r>
              <a:rPr lang="en-US" dirty="0"/>
              <a:t>IMPACT METRICS</a:t>
            </a:r>
          </a:p>
        </p:txBody>
      </p:sp>
      <p:sp>
        <p:nvSpPr>
          <p:cNvPr id="4" name="Text Placeholder 3">
            <a:extLst>
              <a:ext uri="{FF2B5EF4-FFF2-40B4-BE49-F238E27FC236}">
                <a16:creationId xmlns:a16="http://schemas.microsoft.com/office/drawing/2014/main" id="{1259243E-086A-989C-23F8-1FA4DEC51173}"/>
              </a:ext>
            </a:extLst>
          </p:cNvPr>
          <p:cNvSpPr>
            <a:spLocks noGrp="1"/>
          </p:cNvSpPr>
          <p:nvPr>
            <p:ph type="body" sz="quarter" idx="48"/>
          </p:nvPr>
        </p:nvSpPr>
        <p:spPr>
          <a:xfrm>
            <a:off x="4961467" y="1404925"/>
            <a:ext cx="6405669" cy="4495577"/>
          </a:xfrm>
        </p:spPr>
        <p:txBody>
          <a:bodyPr/>
          <a:lstStyle/>
          <a:p>
            <a:pPr algn="just"/>
            <a:r>
              <a:rPr lang="en-GB" sz="2000" dirty="0"/>
              <a:t>Impact metrics refer to the quantitative and qualitative measures used by businesses to assess the effects of their operations on social, environmental, and economic aspects. </a:t>
            </a:r>
          </a:p>
          <a:p>
            <a:pPr algn="just"/>
            <a:endParaRPr lang="en-GB" sz="2000" dirty="0"/>
          </a:p>
          <a:p>
            <a:pPr algn="just"/>
            <a:r>
              <a:rPr lang="en-GB" sz="2000" dirty="0"/>
              <a:t>These metrics play a crucial role in providing businesses with insights into their sustainability performance, helping them understand the positive or negative impacts they have on stakeholders, communities, and the environment.</a:t>
            </a:r>
          </a:p>
          <a:p>
            <a:pPr algn="just"/>
            <a:endParaRPr lang="en-GB" sz="2000" dirty="0"/>
          </a:p>
          <a:p>
            <a:pPr algn="just"/>
            <a:r>
              <a:rPr lang="en-GB" sz="2000" b="1" dirty="0"/>
              <a:t>Examples of Impact Metrics:</a:t>
            </a:r>
          </a:p>
          <a:p>
            <a:pPr algn="just"/>
            <a:r>
              <a:rPr lang="en-GB" sz="2000" b="1" dirty="0"/>
              <a:t>Environmental: </a:t>
            </a:r>
            <a:r>
              <a:rPr lang="en-GB" sz="2000" dirty="0"/>
              <a:t>Carbon emissions, water usage, waste generation, biodiversity impact.</a:t>
            </a:r>
          </a:p>
          <a:p>
            <a:pPr algn="just"/>
            <a:r>
              <a:rPr lang="en-GB" sz="2000" b="1" dirty="0"/>
              <a:t>Social: </a:t>
            </a:r>
            <a:r>
              <a:rPr lang="en-GB" sz="2000" dirty="0"/>
              <a:t>Employee satisfaction, community engagement, diversity and inclusion metrics.</a:t>
            </a:r>
          </a:p>
          <a:p>
            <a:pPr algn="just"/>
            <a:r>
              <a:rPr lang="en-GB" sz="2000" b="1" dirty="0"/>
              <a:t>Economic: </a:t>
            </a:r>
            <a:r>
              <a:rPr lang="en-GB" sz="2000" dirty="0"/>
              <a:t>Revenue generated from sustainable products, cost savings from energy efficiency measures.</a:t>
            </a:r>
          </a:p>
        </p:txBody>
      </p:sp>
    </p:spTree>
    <p:extLst>
      <p:ext uri="{BB962C8B-B14F-4D97-AF65-F5344CB8AC3E}">
        <p14:creationId xmlns:p14="http://schemas.microsoft.com/office/powerpoint/2010/main" val="385634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Measurement and Accountability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Impact metrics enable businesses to measure and track their progress towards sustainability goals. By quantifying their impacts, businesses can hold themselves accountable for their environmental and social footprint.</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04200" y="2390707"/>
            <a:ext cx="7160276" cy="730066"/>
          </a:xfrm>
        </p:spPr>
        <p:txBody>
          <a:bodyPr/>
          <a:lstStyle/>
          <a:p>
            <a:r>
              <a:rPr lang="en-GB" sz="3600" dirty="0"/>
              <a:t>Decision-Making</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6" y="2920567"/>
            <a:ext cx="7160273" cy="945874"/>
          </a:xfrm>
        </p:spPr>
        <p:txBody>
          <a:bodyPr/>
          <a:lstStyle/>
          <a:p>
            <a:pPr algn="just"/>
            <a:r>
              <a:rPr lang="en-GB" sz="2000" dirty="0"/>
              <a:t>Metrics provide data-driven insights that inform strategic decisions. For example, understanding energy consumption metrics can lead to initiatives aimed at reducing carbon emissions and improving energy efficiency.</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04200" y="4329447"/>
            <a:ext cx="7160276" cy="730066"/>
          </a:xfrm>
        </p:spPr>
        <p:txBody>
          <a:bodyPr/>
          <a:lstStyle/>
          <a:p>
            <a:r>
              <a:rPr lang="en-GB" sz="3600" dirty="0"/>
              <a:t>Transparency and Reporting</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160273" cy="945874"/>
          </a:xfrm>
        </p:spPr>
        <p:txBody>
          <a:bodyPr/>
          <a:lstStyle/>
          <a:p>
            <a:pPr algn="just"/>
            <a:r>
              <a:rPr lang="en-GB" sz="2000" dirty="0"/>
              <a:t>Stakeholders, including investors, consumers, and regulatory bodies, increasingly demand transparency regarding businesses' impacts. Clear and credible impact metrics facilitate transparent reporting, enhancing trust and reputation.</a:t>
            </a:r>
            <a:endParaRPr lang="en-IE" sz="2000" dirty="0"/>
          </a:p>
        </p:txBody>
      </p:sp>
      <p:pic>
        <p:nvPicPr>
          <p:cNvPr id="16" name="Picture Placeholder 15" descr="City lights focused in magnifying glass">
            <a:extLst>
              <a:ext uri="{FF2B5EF4-FFF2-40B4-BE49-F238E27FC236}">
                <a16:creationId xmlns:a16="http://schemas.microsoft.com/office/drawing/2014/main" id="{19CE1838-1333-4EB8-A457-3726C68AFF0F}"/>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4" name="Picture Placeholder 13" descr="Empty speech bubbles">
            <a:extLst>
              <a:ext uri="{FF2B5EF4-FFF2-40B4-BE49-F238E27FC236}">
                <a16:creationId xmlns:a16="http://schemas.microsoft.com/office/drawing/2014/main" id="{C6B81367-882E-A517-73EB-1DAA3516466D}"/>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2" name="Picture Placeholder 11" descr="Close-up of wooden white and yellow ruler">
            <a:extLst>
              <a:ext uri="{FF2B5EF4-FFF2-40B4-BE49-F238E27FC236}">
                <a16:creationId xmlns:a16="http://schemas.microsoft.com/office/drawing/2014/main" id="{BBDF2CB6-03D1-2B61-E4A2-BD53E5CD39D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7095" r="7095"/>
          <a:stretch>
            <a:fillRect/>
          </a:stretch>
        </p:blipFill>
        <p:spPr>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3007"/>
            <a:ext cx="5526846" cy="614105"/>
          </a:xfrm>
        </p:spPr>
        <p:txBody>
          <a:bodyPr/>
          <a:lstStyle/>
          <a:p>
            <a:r>
              <a:rPr lang="en-IE" dirty="0"/>
              <a:t>METRICS SELECTION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Metrics selection involves choosing relevant indicators that accurately reflect a business's impacts and align with its sustainability goals. </a:t>
            </a:r>
          </a:p>
          <a:p>
            <a:pPr algn="just"/>
            <a:endParaRPr lang="en-GB" sz="2000" dirty="0"/>
          </a:p>
          <a:p>
            <a:pPr algn="just"/>
            <a:r>
              <a:rPr lang="en-GB" sz="2000" dirty="0"/>
              <a:t>The choice of metrics depends on factors such as industry sector, business size, geographical location, and stakeholder expectations.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8</a:t>
            </a:fld>
            <a:endParaRPr lang="en-US" sz="1291" dirty="0"/>
          </a:p>
        </p:txBody>
      </p:sp>
      <p:pic>
        <p:nvPicPr>
          <p:cNvPr id="5" name="Picture Placeholder 4" descr="Close-up of wooden white and yellow rul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0" r="1787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CONSIDERATION FOR METRIC SELECTION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72255"/>
            <a:ext cx="10483429" cy="4979054"/>
          </a:xfrm>
        </p:spPr>
        <p:txBody>
          <a:bodyPr/>
          <a:lstStyle/>
          <a:p>
            <a:pPr algn="just"/>
            <a:r>
              <a:rPr lang="en-GB" sz="2000" b="1" dirty="0"/>
              <a:t>Relevance: </a:t>
            </a:r>
            <a:r>
              <a:rPr lang="en-GB" sz="2000" dirty="0"/>
              <a:t>Metrics should directly relate to the business's activities and impacts. For instance, a manufacturing company might prioritise metrics related to resource efficiency and waste reduction.</a:t>
            </a:r>
          </a:p>
          <a:p>
            <a:pPr algn="just"/>
            <a:endParaRPr lang="en-GB" sz="2000" dirty="0"/>
          </a:p>
          <a:p>
            <a:pPr algn="just"/>
            <a:r>
              <a:rPr lang="en-GB" sz="2000" b="1" dirty="0"/>
              <a:t>Measurability: </a:t>
            </a:r>
            <a:r>
              <a:rPr lang="en-GB" sz="2000" dirty="0"/>
              <a:t>Metrics should be measurable using reliable data sources and methodologies. This ensures that the data collected is accurate and can be consistently tracked over time.</a:t>
            </a:r>
          </a:p>
          <a:p>
            <a:pPr algn="just"/>
            <a:endParaRPr lang="en-GB" sz="2000" dirty="0"/>
          </a:p>
          <a:p>
            <a:pPr algn="just"/>
            <a:r>
              <a:rPr lang="en-GB" sz="2000" b="1" dirty="0"/>
              <a:t>Comparability: </a:t>
            </a:r>
            <a:r>
              <a:rPr lang="en-GB" sz="2000" dirty="0"/>
              <a:t>Businesses often benchmark their performance against industry peers or established standards. Metrics that allow for comparability facilitate meaningful assessments of performance.</a:t>
            </a:r>
          </a:p>
          <a:p>
            <a:pPr algn="just"/>
            <a:endParaRPr lang="en-GB" sz="2000" dirty="0"/>
          </a:p>
          <a:p>
            <a:pPr algn="just"/>
            <a:r>
              <a:rPr lang="en-GB" sz="2000" b="1" dirty="0"/>
              <a:t>Integration with Goals: </a:t>
            </a:r>
            <a:r>
              <a:rPr lang="en-GB" sz="2000" dirty="0"/>
              <a:t>Aligning metrics with organisational goals ensures that efforts to measure impact are purposeful and contribute to broader strategic objectives. For example, a company committed to social responsibility might focus on metrics related to community investment and employee well-being.</a:t>
            </a:r>
          </a:p>
        </p:txBody>
      </p:sp>
    </p:spTree>
    <p:extLst>
      <p:ext uri="{BB962C8B-B14F-4D97-AF65-F5344CB8AC3E}">
        <p14:creationId xmlns:p14="http://schemas.microsoft.com/office/powerpoint/2010/main" val="217210393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11995</TotalTime>
  <Words>4044</Words>
  <Application>Microsoft Office PowerPoint</Application>
  <PresentationFormat>Widescreen</PresentationFormat>
  <Paragraphs>353</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Fraunces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416</cp:revision>
  <dcterms:created xsi:type="dcterms:W3CDTF">2021-06-15T11:45:52Z</dcterms:created>
  <dcterms:modified xsi:type="dcterms:W3CDTF">2025-09-23T11:16:40Z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