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93" r:id="rId5"/>
    <p:sldId id="761" r:id="rId6"/>
    <p:sldId id="678" r:id="rId7"/>
    <p:sldId id="682" r:id="rId8"/>
    <p:sldId id="689" r:id="rId9"/>
    <p:sldId id="668" r:id="rId10"/>
    <p:sldId id="762" r:id="rId11"/>
    <p:sldId id="703" r:id="rId12"/>
    <p:sldId id="797" r:id="rId13"/>
    <p:sldId id="798" r:id="rId14"/>
    <p:sldId id="790" r:id="rId15"/>
    <p:sldId id="765" r:id="rId16"/>
    <p:sldId id="766" r:id="rId17"/>
    <p:sldId id="799" r:id="rId18"/>
    <p:sldId id="683" r:id="rId19"/>
    <p:sldId id="687" r:id="rId20"/>
    <p:sldId id="736" r:id="rId21"/>
    <p:sldId id="737" r:id="rId22"/>
    <p:sldId id="767" r:id="rId23"/>
    <p:sldId id="788" r:id="rId24"/>
    <p:sldId id="789" r:id="rId25"/>
    <p:sldId id="791" r:id="rId26"/>
    <p:sldId id="768" r:id="rId27"/>
    <p:sldId id="800" r:id="rId28"/>
    <p:sldId id="716" r:id="rId29"/>
    <p:sldId id="792" r:id="rId30"/>
    <p:sldId id="793" r:id="rId31"/>
    <p:sldId id="794" r:id="rId32"/>
    <p:sldId id="795" r:id="rId33"/>
    <p:sldId id="771" r:id="rId34"/>
    <p:sldId id="772" r:id="rId35"/>
    <p:sldId id="801" r:id="rId36"/>
    <p:sldId id="773" r:id="rId37"/>
    <p:sldId id="749" r:id="rId38"/>
    <p:sldId id="775" r:id="rId39"/>
    <p:sldId id="776" r:id="rId40"/>
    <p:sldId id="777" r:id="rId41"/>
    <p:sldId id="778" r:id="rId42"/>
    <p:sldId id="802" r:id="rId43"/>
    <p:sldId id="779" r:id="rId44"/>
    <p:sldId id="711" r:id="rId45"/>
    <p:sldId id="750" r:id="rId46"/>
    <p:sldId id="780" r:id="rId47"/>
    <p:sldId id="733" r:id="rId48"/>
    <p:sldId id="781" r:id="rId49"/>
    <p:sldId id="782" r:id="rId50"/>
    <p:sldId id="751" r:id="rId51"/>
    <p:sldId id="783" r:id="rId52"/>
    <p:sldId id="785" r:id="rId53"/>
    <p:sldId id="796" r:id="rId54"/>
    <p:sldId id="786" r:id="rId55"/>
    <p:sldId id="787" r:id="rId56"/>
    <p:sldId id="803" r:id="rId57"/>
    <p:sldId id="692"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3934"/>
  </p:normalViewPr>
  <p:slideViewPr>
    <p:cSldViewPr snapToGrid="0" snapToObjects="1">
      <p:cViewPr varScale="1">
        <p:scale>
          <a:sx n="63" d="100"/>
          <a:sy n="63" d="100"/>
        </p:scale>
        <p:origin x="924"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0138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09038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64064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7838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8768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57623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9064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73626"/>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037610408"/>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11469"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23294" y="673768"/>
            <a:ext cx="356400" cy="151191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2127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dabbledoo.com/"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dgs.un.org/goals/goal3" TargetMode="External"/><Relationship Id="rId7" Type="http://schemas.openxmlformats.org/officeDocument/2006/relationships/hyperlink" Target="https://sdgs.un.org/goals/goal12" TargetMode="External"/><Relationship Id="rId2" Type="http://schemas.openxmlformats.org/officeDocument/2006/relationships/hyperlink" Target="https://sdgs.un.org/goals/goal1" TargetMode="External"/><Relationship Id="rId1" Type="http://schemas.openxmlformats.org/officeDocument/2006/relationships/slideLayout" Target="../slideLayouts/slideLayout16.xml"/><Relationship Id="rId6" Type="http://schemas.openxmlformats.org/officeDocument/2006/relationships/hyperlink" Target="https://sdgs.un.org/goals/goal11" TargetMode="External"/><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oleaf.com/guides/making-an-impact-the-benefits-of-corporate-social-responsibility-csr" TargetMode="External"/><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hyperlink" Target="https://www.investopedia.com/terms/s/socialresponsibility.asp" TargetMode="External"/><Relationship Id="rId4" Type="http://schemas.openxmlformats.org/officeDocument/2006/relationships/hyperlink" Target="https://www.ibm.com/topics/corporate-social-responsibilit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hyperlink" Target="https://www.seed-scholar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eed-scholars.com/" TargetMode="External"/><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3" TargetMode="External"/><Relationship Id="rId4" Type="http://schemas.openxmlformats.org/officeDocument/2006/relationships/hyperlink" Target="https://sdgs.un.org/goals/goal1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ranicus.com/blog/why-is-community-engagement-important/"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www.researchgate.net/publication/350447341_Corporate_Engagement_with_the_Community_Building_Relationship_Through_CSR" TargetMode="External"/><Relationship Id="rId5" Type="http://schemas.openxmlformats.org/officeDocument/2006/relationships/hyperlink" Target="https://bthechange.com/corporate-community-engagement-5-essential-considerations-29c80f497775" TargetMode="External"/><Relationship Id="rId4" Type="http://schemas.openxmlformats.org/officeDocument/2006/relationships/hyperlink" Target="https://govos.com/blog/what-is-community-engagement/"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7" TargetMode="External"/><Relationship Id="rId4" Type="http://schemas.openxmlformats.org/officeDocument/2006/relationships/hyperlink" Target="https://sdgs.un.org/goals/goal1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linkedin.com/pulse/winning-hearts-leader-10-secrets-every-young-entrepreneur-roy/"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getmarlee.com/blog/collaborative-leadership-style" TargetMode="External"/><Relationship Id="rId5" Type="http://schemas.openxmlformats.org/officeDocument/2006/relationships/hyperlink" Target="https://www.scirp.org/journal/paperinformation?paperid=131939" TargetMode="External"/><Relationship Id="rId4" Type="http://schemas.openxmlformats.org/officeDocument/2006/relationships/hyperlink" Target="https://slack.com/intl/en-ie/blog/collaboration/collaborative-leadership-top-down-team-centri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sdgs.un.org/goals/goal1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pulse/navigating-conscious-economy-strategies-aligning-modern-gn5ce/" TargetMode="External"/><Relationship Id="rId2"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hyperlink" Target="https://psico-smart.com/en/blogs/blog-the-role-of-transparency-in-building-trust-with-consumers-172637" TargetMode="External"/><Relationship Id="rId5" Type="http://schemas.openxmlformats.org/officeDocument/2006/relationships/hyperlink" Target="https://www.quantanite.com/blog/the-power-of-conscious-consumerism-making-informed-choices-for-a-better-future/" TargetMode="External"/><Relationship Id="rId4" Type="http://schemas.openxmlformats.org/officeDocument/2006/relationships/hyperlink" Target="https://finance.ec.europa.eu/capital-markets-union-and-financial-markets/company-reporting-and-auditing/company-reporting/corporate-sustainability-reporting_e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5"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hyperlink" Target="https://sdgs.un.org/goals/goal10" TargetMode="External"/><Relationship Id="rId4" Type="http://schemas.openxmlformats.org/officeDocument/2006/relationships/hyperlink" Target="https://sdgs.un.org/goals/goal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firstup.io/blog/15-ways-to-improve-diversity-and-inclusion-in-the-workplace/" TargetMode="External"/><Relationship Id="rId2" Type="http://schemas.openxmlformats.org/officeDocument/2006/relationships/image" Target="../media/image22.jpg"/><Relationship Id="rId1" Type="http://schemas.openxmlformats.org/officeDocument/2006/relationships/slideLayout" Target="../slideLayouts/slideLayout4.xml"/><Relationship Id="rId5" Type="http://schemas.openxmlformats.org/officeDocument/2006/relationships/hyperlink" Target="https://www.mckinsey.com/featured-insights/mckinsey-explainers/what-is-diversity-equity-and-inclusion" TargetMode="External"/><Relationship Id="rId4" Type="http://schemas.openxmlformats.org/officeDocument/2006/relationships/hyperlink" Target="https://thehrsuite.com/blog/how-to-promote-diversity-and-inclusio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2.sv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dabbled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fontScale="70000" lnSpcReduction="20000"/>
          </a:bodyPr>
          <a:lstStyle/>
          <a:p>
            <a:pPr>
              <a:lnSpc>
                <a:spcPts val="3054"/>
              </a:lnSpc>
            </a:pPr>
            <a:r>
              <a:rPr lang="en-GB" sz="3600" b="0" dirty="0"/>
              <a:t>Social &amp; Community Responsibility in Entrepreneurship</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MODULE 7</a:t>
            </a:r>
            <a:endParaRPr lang="en-US"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66801" y="6542286"/>
            <a:ext cx="4000500"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18766" y="6006120"/>
            <a:ext cx="294210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a:t>
            </a:r>
            <a:r>
              <a:rPr lang="en-GB" sz="800">
                <a:solidFill>
                  <a:srgbClr val="11496E"/>
                </a:solidFill>
                <a:latin typeface="Calibri" panose="020F0502020204030204" pitchFamily="34" charset="0"/>
                <a:ea typeface="Open Sans" panose="020B0606030504020204" pitchFamily="34" charset="0"/>
                <a:cs typeface="Calibri" panose="020F0502020204030204" pitchFamily="34" charset="0"/>
              </a:rPr>
              <a:t>Neither the European Union nor the entity providing the grant can be held responsible for them. KA220-YOU-DF4BEA29</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irl in classroom wearing backpack watching classmates">
            <a:extLst>
              <a:ext uri="{FF2B5EF4-FFF2-40B4-BE49-F238E27FC236}">
                <a16:creationId xmlns:a16="http://schemas.microsoft.com/office/drawing/2014/main" id="{BE3799F3-90DC-A6DD-E905-F48FCCFF36F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5" r="21405"/>
          <a:stretch/>
        </p:blipFill>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427466" y="947956"/>
            <a:ext cx="5107396" cy="5080088"/>
          </a:xfrm>
        </p:spPr>
        <p:txBody>
          <a:bodyPr/>
          <a:lstStyle/>
          <a:p>
            <a:pPr algn="just"/>
            <a:r>
              <a:rPr lang="en-GB" sz="2400" dirty="0"/>
              <a:t>By enhancing arts education in primary schools, </a:t>
            </a:r>
            <a:r>
              <a:rPr lang="en-GB" sz="2400" b="1" dirty="0">
                <a:solidFill>
                  <a:srgbClr val="F36C2F"/>
                </a:solidFill>
                <a:hlinkClick r:id="rId3">
                  <a:extLst>
                    <a:ext uri="{A12FA001-AC4F-418D-AE19-62706E023703}">
                      <ahyp:hlinkClr xmlns:ahyp="http://schemas.microsoft.com/office/drawing/2018/hyperlinkcolor" val="tx"/>
                    </a:ext>
                  </a:extLst>
                </a:hlinkClick>
              </a:rPr>
              <a:t>DABBLEDOO</a:t>
            </a:r>
            <a:r>
              <a:rPr lang="en-GB" sz="2400" dirty="0"/>
              <a:t> demonstrates how businesses can drive community development and contribute to societal well-being.</a:t>
            </a:r>
          </a:p>
          <a:p>
            <a:pPr algn="just"/>
            <a:endParaRPr lang="en-GB" sz="2400" dirty="0"/>
          </a:p>
          <a:p>
            <a:pPr algn="just"/>
            <a:r>
              <a:rPr lang="en-GB" sz="2400" dirty="0"/>
              <a:t>Learn more about </a:t>
            </a:r>
            <a:r>
              <a:rPr lang="en-GB" sz="2400" b="1" dirty="0">
                <a:solidFill>
                  <a:srgbClr val="F36C2F"/>
                </a:solidFill>
                <a:hlinkClick r:id="rId3">
                  <a:extLst>
                    <a:ext uri="{A12FA001-AC4F-418D-AE19-62706E023703}">
                      <ahyp:hlinkClr xmlns:ahyp="http://schemas.microsoft.com/office/drawing/2018/hyperlinkcolor" val="tx"/>
                    </a:ext>
                  </a:extLst>
                </a:hlinkClick>
              </a:rPr>
              <a:t>DABBLEDOO’s</a:t>
            </a:r>
            <a:r>
              <a:rPr lang="en-GB" sz="2400" dirty="0"/>
              <a:t> initiatives and their impact on community development by visiting our </a:t>
            </a:r>
            <a:r>
              <a:rPr lang="en-GB" sz="2400" b="1" dirty="0">
                <a:hlinkClick r:id="rId4"/>
              </a:rPr>
              <a:t>Compendium of Case Studies</a:t>
            </a:r>
            <a:r>
              <a:rPr lang="en-GB" sz="2400" b="1" dirty="0"/>
              <a:t>. </a:t>
            </a:r>
          </a:p>
          <a:p>
            <a:pPr algn="just"/>
            <a:endParaRPr lang="en-GB" sz="2400" dirty="0"/>
          </a:p>
        </p:txBody>
      </p:sp>
    </p:spTree>
    <p:extLst>
      <p:ext uri="{BB962C8B-B14F-4D97-AF65-F5344CB8AC3E}">
        <p14:creationId xmlns:p14="http://schemas.microsoft.com/office/powerpoint/2010/main" val="362775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FE6CAA8B-97EC-9318-AB04-20776B0F62D7}"/>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805" r="22231"/>
          <a:stretch/>
        </p:blipFill>
        <p:spPr>
          <a:xfrm>
            <a:off x="0" y="0"/>
            <a:ext cx="4993772" cy="6858000"/>
          </a:xfrm>
        </p:spPr>
      </p:pic>
      <p:sp>
        <p:nvSpPr>
          <p:cNvPr id="3" name="Text Placeholder 2">
            <a:extLst>
              <a:ext uri="{FF2B5EF4-FFF2-40B4-BE49-F238E27FC236}">
                <a16:creationId xmlns:a16="http://schemas.microsoft.com/office/drawing/2014/main" id="{19FD591E-E8AF-8F5F-1729-6B089C8A5E06}"/>
              </a:ext>
            </a:extLst>
          </p:cNvPr>
          <p:cNvSpPr>
            <a:spLocks noGrp="1"/>
          </p:cNvSpPr>
          <p:nvPr>
            <p:ph type="body" sz="quarter" idx="30"/>
          </p:nvPr>
        </p:nvSpPr>
        <p:spPr>
          <a:xfrm>
            <a:off x="416095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A68B4AD2-1CF5-9439-A8A9-FD0227B107B9}"/>
              </a:ext>
            </a:extLst>
          </p:cNvPr>
          <p:cNvSpPr>
            <a:spLocks noGrp="1"/>
          </p:cNvSpPr>
          <p:nvPr>
            <p:ph type="body" sz="quarter" idx="48"/>
          </p:nvPr>
        </p:nvSpPr>
        <p:spPr>
          <a:xfrm>
            <a:off x="5276675" y="1343372"/>
            <a:ext cx="6390718" cy="4364089"/>
          </a:xfrm>
        </p:spPr>
        <p:txBody>
          <a:bodyPr/>
          <a:lstStyle/>
          <a:p>
            <a:pPr algn="just"/>
            <a:r>
              <a:rPr lang="en-GB" sz="2000" b="1" dirty="0"/>
              <a:t>Community Needs Assessment</a:t>
            </a:r>
          </a:p>
          <a:p>
            <a:pPr algn="just"/>
            <a:r>
              <a:rPr lang="en-GB" sz="2000" dirty="0"/>
              <a:t>Conducting thorough community needs assessments is essential for identifying local challenges and opportunities. </a:t>
            </a:r>
          </a:p>
          <a:p>
            <a:pPr algn="just"/>
            <a:endParaRPr lang="en-GB" sz="2000" dirty="0"/>
          </a:p>
          <a:p>
            <a:pPr algn="just"/>
            <a:r>
              <a:rPr lang="en-GB" sz="2000" b="1" dirty="0"/>
              <a:t>Research and Data Collection: </a:t>
            </a:r>
            <a:r>
              <a:rPr lang="en-GB" sz="2000" dirty="0"/>
              <a:t>Use surveys, interviews, focus groups, and public records to gather data on community needs.</a:t>
            </a:r>
          </a:p>
          <a:p>
            <a:pPr algn="just"/>
            <a:endParaRPr lang="en-GB" sz="2000" dirty="0"/>
          </a:p>
          <a:p>
            <a:pPr algn="just"/>
            <a:r>
              <a:rPr lang="en-GB" sz="2000" b="1" dirty="0"/>
              <a:t>Stakeholder Engagement: </a:t>
            </a:r>
            <a:r>
              <a:rPr lang="en-GB" sz="2000" dirty="0"/>
              <a:t>Involve community members, local organisations, and relevant stakeholders in the assessment process to gain diverse perspectives and insights.</a:t>
            </a:r>
          </a:p>
          <a:p>
            <a:pPr algn="just"/>
            <a:endParaRPr lang="en-GB" sz="2000" dirty="0"/>
          </a:p>
          <a:p>
            <a:pPr algn="just"/>
            <a:r>
              <a:rPr lang="en-GB" sz="2000" b="1" dirty="0"/>
              <a:t>Analysis and Prioritisation: </a:t>
            </a:r>
            <a:r>
              <a:rPr lang="en-GB" sz="2000" dirty="0"/>
              <a:t>Analyse the collected data to identify key social issues and prioritise them based on urgency, impact, and alignment with the organisation's goals.</a:t>
            </a:r>
          </a:p>
        </p:txBody>
      </p:sp>
    </p:spTree>
    <p:extLst>
      <p:ext uri="{BB962C8B-B14F-4D97-AF65-F5344CB8AC3E}">
        <p14:creationId xmlns:p14="http://schemas.microsoft.com/office/powerpoint/2010/main" val="271513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1 (No Poverty): </a:t>
            </a:r>
            <a:r>
              <a:rPr lang="en-GB" sz="2000" dirty="0">
                <a:solidFill>
                  <a:srgbClr val="0F486D"/>
                </a:solidFill>
                <a:hlinkClick r:id="rId2">
                  <a:extLst>
                    <a:ext uri="{A12FA001-AC4F-418D-AE19-62706E023703}">
                      <ahyp:hlinkClr xmlns:ahyp="http://schemas.microsoft.com/office/drawing/2018/hyperlinkcolor" val="tx"/>
                    </a:ext>
                  </a:extLst>
                </a:hlinkClick>
              </a:rPr>
              <a:t> </a:t>
            </a:r>
            <a:r>
              <a:rPr lang="en-GB" sz="2000" dirty="0"/>
              <a:t>By addressing social responsibility to reduce poverty.</a:t>
            </a:r>
          </a:p>
          <a:p>
            <a:pPr algn="just"/>
            <a:endParaRPr lang="en-GB" sz="1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3 (Good Health and Well-being): </a:t>
            </a:r>
            <a:r>
              <a:rPr lang="en-GB" sz="2000" dirty="0"/>
              <a:t>Enhancing community well-being through health-focused initiatives.</a:t>
            </a:r>
          </a:p>
          <a:p>
            <a:pPr algn="just"/>
            <a:endParaRPr lang="en-GB" sz="1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8 (Decent Work and Economic Growth): </a:t>
            </a:r>
            <a:r>
              <a:rPr lang="en-GB" sz="2000" dirty="0"/>
              <a:t>Promoting sustainable economic growth and creating decent work opportunities.</a:t>
            </a:r>
          </a:p>
          <a:p>
            <a:pPr algn="just"/>
            <a:endParaRPr lang="en-GB" sz="1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10 (Reduced Inequalities)</a:t>
            </a:r>
            <a:r>
              <a:rPr lang="en-GB" sz="2000" b="1" dirty="0"/>
              <a:t>: </a:t>
            </a:r>
            <a:r>
              <a:rPr lang="en-GB" sz="2000" dirty="0"/>
              <a:t>Reducing social and economic inequalities by promoting inclusion.</a:t>
            </a:r>
          </a:p>
          <a:p>
            <a:pPr algn="just"/>
            <a:endParaRPr lang="en-GB" sz="1000" dirty="0"/>
          </a:p>
          <a:p>
            <a:pPr algn="just"/>
            <a:r>
              <a:rPr lang="en-GB" sz="2000" b="1" dirty="0">
                <a:solidFill>
                  <a:srgbClr val="0F486D"/>
                </a:solidFill>
                <a:hlinkClick r:id="rId6">
                  <a:extLst>
                    <a:ext uri="{A12FA001-AC4F-418D-AE19-62706E023703}">
                      <ahyp:hlinkClr xmlns:ahyp="http://schemas.microsoft.com/office/drawing/2018/hyperlinkcolor" val="tx"/>
                    </a:ext>
                  </a:extLst>
                </a:hlinkClick>
              </a:rPr>
              <a:t>SDG 11 (Sustainable Cities and Communities): </a:t>
            </a:r>
            <a:r>
              <a:rPr lang="en-GB" sz="2000" dirty="0"/>
              <a:t>Contributing to sustainable urban development and infrastructure.</a:t>
            </a:r>
          </a:p>
          <a:p>
            <a:pPr algn="just"/>
            <a:endParaRPr lang="en-GB" sz="1000" b="1" dirty="0"/>
          </a:p>
          <a:p>
            <a:pPr algn="just"/>
            <a:r>
              <a:rPr lang="en-GB" sz="2000" b="1" dirty="0">
                <a:solidFill>
                  <a:srgbClr val="0F486D"/>
                </a:solidFill>
                <a:hlinkClick r:id="rId7">
                  <a:extLst>
                    <a:ext uri="{A12FA001-AC4F-418D-AE19-62706E023703}">
                      <ahyp:hlinkClr xmlns:ahyp="http://schemas.microsoft.com/office/drawing/2018/hyperlinkcolor" val="tx"/>
                    </a:ext>
                  </a:extLst>
                </a:hlinkClick>
              </a:rPr>
              <a:t>SDG 12 (Responsible Consumption and Production): </a:t>
            </a:r>
            <a:r>
              <a:rPr lang="en-GB" sz="2000" dirty="0"/>
              <a:t>Encouraging responsible consumption and sustainable resource use.</a:t>
            </a:r>
            <a:endParaRPr lang="en-US" sz="2000" dirty="0"/>
          </a:p>
        </p:txBody>
      </p:sp>
      <p:pic>
        <p:nvPicPr>
          <p:cNvPr id="4" name="Picture 2">
            <a:extLst>
              <a:ext uri="{FF2B5EF4-FFF2-40B4-BE49-F238E27FC236}">
                <a16:creationId xmlns:a16="http://schemas.microsoft.com/office/drawing/2014/main" id="{3EEDC9D8-BA14-122D-8CEE-B56284277A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84903" y="808337"/>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18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53011"/>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46361"/>
            <a:ext cx="10483429" cy="4439577"/>
          </a:xfrm>
        </p:spPr>
        <p:txBody>
          <a:bodyPr/>
          <a:lstStyle/>
          <a:p>
            <a:pPr algn="just"/>
            <a:r>
              <a:rPr lang="en-GB" sz="2000" b="1" dirty="0"/>
              <a:t>1.2 Creativity: </a:t>
            </a:r>
            <a:r>
              <a:rPr lang="en-GB" sz="2000" dirty="0"/>
              <a:t>Creating creative and purposeful project design through social initiatives.</a:t>
            </a:r>
          </a:p>
          <a:p>
            <a:pPr algn="just"/>
            <a:endParaRPr lang="en-GB" sz="2000" dirty="0"/>
          </a:p>
          <a:p>
            <a:pPr algn="just"/>
            <a:r>
              <a:rPr lang="en-GB" sz="2000" b="1" dirty="0"/>
              <a:t>1.5 Ethical and Sustainable Thinking</a:t>
            </a:r>
            <a:r>
              <a:rPr lang="en-GB" sz="2000" dirty="0"/>
              <a:t>: Enhancing ethical and sustainable decision-making.</a:t>
            </a:r>
          </a:p>
          <a:p>
            <a:pPr algn="just"/>
            <a:endParaRPr lang="en-GB" sz="2000" dirty="0"/>
          </a:p>
          <a:p>
            <a:pPr algn="just"/>
            <a:r>
              <a:rPr lang="en-GB" sz="2000" b="1" dirty="0"/>
              <a:t>2.1 Self-awareness and Self-efficacy: </a:t>
            </a:r>
            <a:r>
              <a:rPr lang="en-GB" sz="2000" dirty="0"/>
              <a:t>Building self-awareness and ongoing personal development through reflection and analysis.</a:t>
            </a:r>
          </a:p>
          <a:p>
            <a:pPr algn="just"/>
            <a:endParaRPr lang="en-GB" sz="2000" dirty="0"/>
          </a:p>
          <a:p>
            <a:pPr algn="just"/>
            <a:r>
              <a:rPr lang="en-GB" sz="2000" b="1" dirty="0"/>
              <a:t>2.5 Mobilising Others: </a:t>
            </a:r>
            <a:r>
              <a:rPr lang="en-GB" sz="2000" dirty="0"/>
              <a:t>Inspiring and mobilising resources for social initiatives.</a:t>
            </a:r>
          </a:p>
          <a:p>
            <a:pPr algn="just"/>
            <a:endParaRPr lang="en-GB" sz="2000" dirty="0"/>
          </a:p>
          <a:p>
            <a:pPr algn="just"/>
            <a:r>
              <a:rPr lang="en-GB" sz="2000" b="1" dirty="0"/>
              <a:t>3.1 Taking the Initiative: </a:t>
            </a:r>
            <a:r>
              <a:rPr lang="en-GB" sz="2000" dirty="0"/>
              <a:t>Seizing opportunities for positive social impact through community needs assessment.</a:t>
            </a:r>
          </a:p>
          <a:p>
            <a:pPr algn="just"/>
            <a:endParaRPr lang="en-GB" sz="2000" dirty="0"/>
          </a:p>
          <a:p>
            <a:pPr algn="just"/>
            <a:r>
              <a:rPr lang="en-GB" sz="2000" b="1" dirty="0"/>
              <a:t>3.3 Coping with Uncertainty, Ambiguity &amp; Risk: </a:t>
            </a:r>
            <a:r>
              <a:rPr lang="en-GB" sz="2000" dirty="0"/>
              <a:t>Enhancing the ability to manage risks and make informed decisions.</a:t>
            </a:r>
            <a:endParaRPr lang="en-US" sz="2000" dirty="0"/>
          </a:p>
        </p:txBody>
      </p:sp>
      <p:pic>
        <p:nvPicPr>
          <p:cNvPr id="5" name="Picture 4">
            <a:extLst>
              <a:ext uri="{FF2B5EF4-FFF2-40B4-BE49-F238E27FC236}">
                <a16:creationId xmlns:a16="http://schemas.microsoft.com/office/drawing/2014/main" id="{074C2E91-7238-0EC8-0C1D-A1FC42800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125759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F5FE55-79E7-5C8A-4FB1-1278C613ACA3}"/>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Making an Impact: The Benefits of Corporate Social Responsibility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is corporate social responsibility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Social Responsibility in Business: Meaning, Types, Examples, and Criticism</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26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15</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3655" r="3655"/>
          <a:stretch>
            <a:fillRect/>
          </a:stretch>
        </p:blipFill>
        <p:spPr/>
      </p:pic>
      <p:pic>
        <p:nvPicPr>
          <p:cNvPr id="17" name="Picture Placeholder 16">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90" r="15290"/>
          <a:stretch>
            <a:fillRect/>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High angle view of buildings in a city">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55" b="6855"/>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BUILDING COMMUNITIES THROUGH ENGAGEMENT </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258284"/>
            <a:ext cx="5526846" cy="614105"/>
          </a:xfrm>
        </p:spPr>
        <p:txBody>
          <a:bodyPr/>
          <a:lstStyle/>
          <a:p>
            <a:r>
              <a:rPr lang="en-IE" dirty="0"/>
              <a:t>STAKEHOLDER COLLABORATION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73074"/>
            <a:ext cx="4939670" cy="5026642"/>
          </a:xfrm>
        </p:spPr>
        <p:txBody>
          <a:bodyPr/>
          <a:lstStyle/>
          <a:p>
            <a:pPr algn="just"/>
            <a:r>
              <a:rPr lang="en-GB" sz="2000" dirty="0"/>
              <a:t>Engaging with local communities, customers, and partners is crucial for creating innovation and gaining valuable market insights. </a:t>
            </a:r>
          </a:p>
          <a:p>
            <a:pPr algn="just"/>
            <a:endParaRPr lang="en-GB" sz="2000" dirty="0"/>
          </a:p>
          <a:p>
            <a:pPr algn="just"/>
            <a:r>
              <a:rPr lang="en-GB" sz="2000" dirty="0"/>
              <a:t>By involving stakeholders in decision-making processes, businesses can better understand community needs and preferences, leading to more effective and inclusive business strategies. </a:t>
            </a:r>
          </a:p>
          <a:p>
            <a:pPr algn="just"/>
            <a:endParaRPr lang="en-GB" sz="2000" dirty="0"/>
          </a:p>
          <a:p>
            <a:pPr algn="just"/>
            <a:r>
              <a:rPr lang="en-GB" sz="2000" dirty="0"/>
              <a:t>This collaboration ensures that business initiatives are aligned with the interests and values of the community, enhancing their relevance and impact.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17</a:t>
            </a:fld>
            <a:endParaRPr lang="en-US" sz="1291" dirty="0"/>
          </a:p>
        </p:txBody>
      </p:sp>
      <p:pic>
        <p:nvPicPr>
          <p:cNvPr id="5" name="Picture Placeholder 4" descr="A group of people discussing work in conference room meet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778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7230" y="293486"/>
            <a:ext cx="5526846" cy="614105"/>
          </a:xfrm>
        </p:spPr>
        <p:txBody>
          <a:bodyPr/>
          <a:lstStyle/>
          <a:p>
            <a:r>
              <a:rPr lang="en-US" dirty="0"/>
              <a:t>TRUST AND TRANSPARENCY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090581"/>
            <a:ext cx="4939670" cy="5146922"/>
          </a:xfrm>
        </p:spPr>
        <p:txBody>
          <a:bodyPr/>
          <a:lstStyle/>
          <a:p>
            <a:pPr algn="just"/>
            <a:endParaRPr lang="en-GB" sz="2000" dirty="0"/>
          </a:p>
          <a:p>
            <a:pPr algn="just"/>
            <a:r>
              <a:rPr lang="en-GB" sz="2000" dirty="0"/>
              <a:t>Transparent communication involves being open about business practices, decisions, and their impacts on the community. </a:t>
            </a:r>
          </a:p>
          <a:p>
            <a:pPr algn="just"/>
            <a:endParaRPr lang="en-GB" sz="2000" dirty="0"/>
          </a:p>
          <a:p>
            <a:pPr algn="just"/>
            <a:r>
              <a:rPr lang="en-GB" sz="2000" dirty="0"/>
              <a:t>This openness helps to build credibility and trust with stakeholders, making them more likely to support and engage with the business. </a:t>
            </a:r>
          </a:p>
          <a:p>
            <a:pPr algn="just"/>
            <a:endParaRPr lang="en-GB" sz="2000" dirty="0"/>
          </a:p>
          <a:p>
            <a:pPr algn="just"/>
            <a:r>
              <a:rPr lang="en-GB" sz="2000" dirty="0"/>
              <a:t>Inclusive decision-making ensures that diverse voices are heard and considered, leading to more equitable and sustainable outcomes.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18</a:t>
            </a:fld>
            <a:endParaRPr lang="en-US" sz="1291" dirty="0"/>
          </a:p>
        </p:txBody>
      </p:sp>
      <p:pic>
        <p:nvPicPr>
          <p:cNvPr id="5" name="Picture Placeholder 4" descr="Hands holding each oth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9209" r="19209"/>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2553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174184"/>
            <a:ext cx="5526846" cy="614105"/>
          </a:xfrm>
        </p:spPr>
        <p:txBody>
          <a:bodyPr/>
          <a:lstStyle/>
          <a:p>
            <a:r>
              <a:rPr lang="en-US" dirty="0"/>
              <a:t>SUSTAINABLE PARTNERSHIPS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63368"/>
            <a:ext cx="5188476" cy="4606343"/>
          </a:xfrm>
        </p:spPr>
        <p:txBody>
          <a:bodyPr/>
          <a:lstStyle/>
          <a:p>
            <a:pPr algn="just"/>
            <a:endParaRPr lang="en-GB" sz="2000" dirty="0"/>
          </a:p>
          <a:p>
            <a:pPr algn="just"/>
            <a:r>
              <a:rPr lang="en-GB" sz="2000" dirty="0"/>
              <a:t>These partnerships provide mutual benefits to both the business and the community. They can take various forms, such as collaborations with local organisations, participation in community projects, or joint ventures that address social and environmental challenges. </a:t>
            </a:r>
          </a:p>
          <a:p>
            <a:pPr algn="just"/>
            <a:endParaRPr lang="en-GB" sz="2000" dirty="0"/>
          </a:p>
          <a:p>
            <a:pPr algn="just"/>
            <a:r>
              <a:rPr lang="en-GB" sz="2000" dirty="0"/>
              <a:t>By playing to the strengths and resources of different partners, businesses can create innovative solutions that drive both social impact and business success.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19</a:t>
            </a:fld>
            <a:endParaRPr lang="en-US" sz="1291" dirty="0"/>
          </a:p>
        </p:txBody>
      </p:sp>
      <p:pic>
        <p:nvPicPr>
          <p:cNvPr id="5" name="Picture Placeholder 4" descr="Two business people communicating and shar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4864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dirty="0"/>
              <a:t>Engaging in Initiatives that benefit society</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902379"/>
            <a:ext cx="7023992" cy="223986"/>
          </a:xfrm>
        </p:spPr>
        <p:txBody>
          <a:bodyPr/>
          <a:lstStyle/>
          <a:p>
            <a:r>
              <a:rPr lang="en-US" dirty="0"/>
              <a:t>Building Communities through Engagement </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Demonstrating Leadership &amp; Collaboration</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Creating Informed Consumers </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Promoting Diversity &amp; Inclusion</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632383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25FBD6F-84D1-4C94-EA91-DE3FF2A6B615}"/>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5" r="25725"/>
          <a:stretch>
            <a:fillRect/>
          </a:stretch>
        </p:blipFill>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PRACTICES: </a:t>
            </a:r>
            <a:br>
              <a:rPr lang="en-IE" dirty="0"/>
            </a:br>
            <a:r>
              <a:rPr lang="en-IE" dirty="0"/>
              <a:t>SEED SCHOLARS</a:t>
            </a:r>
          </a:p>
        </p:txBody>
      </p:sp>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4">
                  <a:extLst>
                    <a:ext uri="{A12FA001-AC4F-418D-AE19-62706E023703}">
                      <ahyp:hlinkClr xmlns:ahyp="http://schemas.microsoft.com/office/drawing/2018/hyperlinkcolor" val="tx"/>
                    </a:ext>
                  </a:extLst>
                </a:hlinkClick>
              </a:rPr>
              <a:t>Seed Scholars</a:t>
            </a:r>
            <a:r>
              <a:rPr lang="en-GB" sz="2400" dirty="0"/>
              <a:t> engages in nature-based educational initiatives that reconnect young people with the environment, creating community engagement and promoting social responsibility.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8835" y="4489762"/>
            <a:ext cx="2080549" cy="2080549"/>
          </a:xfrm>
          <a:prstGeom prst="rect">
            <a:avLst/>
          </a:prstGeom>
        </p:spPr>
      </p:pic>
    </p:spTree>
    <p:extLst>
      <p:ext uri="{BB962C8B-B14F-4D97-AF65-F5344CB8AC3E}">
        <p14:creationId xmlns:p14="http://schemas.microsoft.com/office/powerpoint/2010/main" val="292252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E3799F3-90DC-A6DD-E905-F48FCCFF36F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2" b="11092"/>
          <a:stretch>
            <a:fillRect/>
          </a:stretch>
        </p:blipFill>
        <p:spPr/>
      </p:pic>
      <p:sp>
        <p:nvSpPr>
          <p:cNvPr id="4" name="Text Placeholder 3">
            <a:extLst>
              <a:ext uri="{FF2B5EF4-FFF2-40B4-BE49-F238E27FC236}">
                <a16:creationId xmlns:a16="http://schemas.microsoft.com/office/drawing/2014/main" id="{9A33C44F-6E46-B53F-2A50-1233D405E7C2}"/>
              </a:ext>
            </a:extLst>
          </p:cNvPr>
          <p:cNvSpPr>
            <a:spLocks noGrp="1"/>
          </p:cNvSpPr>
          <p:nvPr>
            <p:ph type="body" sz="quarter" idx="48"/>
          </p:nvPr>
        </p:nvSpPr>
        <p:spPr>
          <a:xfrm>
            <a:off x="6653969" y="570451"/>
            <a:ext cx="4872506" cy="5390481"/>
          </a:xfrm>
        </p:spPr>
        <p:txBody>
          <a:bodyPr/>
          <a:lstStyle/>
          <a:p>
            <a:pPr algn="just"/>
            <a:r>
              <a:rPr lang="en-GB" sz="2400" dirty="0"/>
              <a:t>Their work underscores the importance of integrating environmental stewardship with social impact. </a:t>
            </a:r>
          </a:p>
          <a:p>
            <a:pPr algn="just"/>
            <a:endParaRPr lang="en-GB" sz="2400" dirty="0"/>
          </a:p>
          <a:p>
            <a:pPr algn="just"/>
            <a:r>
              <a:rPr lang="en-GB" sz="2400" dirty="0"/>
              <a:t>Through their diverse programs, which include family workshops, school sessions, and community events, </a:t>
            </a:r>
            <a:r>
              <a:rPr lang="en-GB" sz="2400" b="1" dirty="0">
                <a:solidFill>
                  <a:srgbClr val="F36C2F"/>
                </a:solidFill>
                <a:hlinkClick r:id="rId3">
                  <a:extLst>
                    <a:ext uri="{A12FA001-AC4F-418D-AE19-62706E023703}">
                      <ahyp:hlinkClr xmlns:ahyp="http://schemas.microsoft.com/office/drawing/2018/hyperlinkcolor" val="tx"/>
                    </a:ext>
                  </a:extLst>
                </a:hlinkClick>
              </a:rPr>
              <a:t>Seed Scholars</a:t>
            </a:r>
            <a:r>
              <a:rPr lang="en-GB" sz="2400" dirty="0"/>
              <a:t> demonstrates how educational initiatives can positively influence communities and support sustainable development.</a:t>
            </a:r>
          </a:p>
          <a:p>
            <a:pPr algn="just"/>
            <a:endParaRPr lang="en-GB" sz="2400" dirty="0"/>
          </a:p>
          <a:p>
            <a:pPr algn="just"/>
            <a:r>
              <a:rPr lang="en-GB" sz="2400" dirty="0"/>
              <a:t>Learn more about </a:t>
            </a:r>
            <a:r>
              <a:rPr lang="en-GB" sz="2400" b="1" dirty="0">
                <a:solidFill>
                  <a:srgbClr val="F36C2F"/>
                </a:solidFill>
                <a:hlinkClick r:id="rId3">
                  <a:extLst>
                    <a:ext uri="{A12FA001-AC4F-418D-AE19-62706E023703}">
                      <ahyp:hlinkClr xmlns:ahyp="http://schemas.microsoft.com/office/drawing/2018/hyperlinkcolor" val="tx"/>
                    </a:ext>
                  </a:extLst>
                </a:hlinkClick>
              </a:rPr>
              <a:t>Seed Scholars’ </a:t>
            </a:r>
            <a:r>
              <a:rPr lang="en-GB" sz="2400" dirty="0"/>
              <a:t>community initiatives by visiting our </a:t>
            </a:r>
            <a:r>
              <a:rPr lang="en-GB" sz="2400" b="1" dirty="0"/>
              <a:t>Compendium of Case Studies. </a:t>
            </a:r>
          </a:p>
        </p:txBody>
      </p:sp>
    </p:spTree>
    <p:extLst>
      <p:ext uri="{BB962C8B-B14F-4D97-AF65-F5344CB8AC3E}">
        <p14:creationId xmlns:p14="http://schemas.microsoft.com/office/powerpoint/2010/main" val="143821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5F0BC310-1725-8F65-CD68-B83BBB54CDD7}"/>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628" r="22408"/>
          <a:stretch/>
        </p:blipFill>
        <p:spPr>
          <a:xfrm>
            <a:off x="0" y="0"/>
            <a:ext cx="4993772" cy="6858000"/>
          </a:xfrm>
        </p:spPr>
      </p:pic>
      <p:sp>
        <p:nvSpPr>
          <p:cNvPr id="3" name="Text Placeholder 2">
            <a:extLst>
              <a:ext uri="{FF2B5EF4-FFF2-40B4-BE49-F238E27FC236}">
                <a16:creationId xmlns:a16="http://schemas.microsoft.com/office/drawing/2014/main" id="{AADD30CE-BFCF-6E9A-875C-422FE04EE29A}"/>
              </a:ext>
            </a:extLst>
          </p:cNvPr>
          <p:cNvSpPr>
            <a:spLocks noGrp="1"/>
          </p:cNvSpPr>
          <p:nvPr>
            <p:ph type="body" sz="quarter" idx="30"/>
          </p:nvPr>
        </p:nvSpPr>
        <p:spPr>
          <a:xfrm>
            <a:off x="433712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3B2E53DB-8A6B-7594-F633-7584687C3A4D}"/>
              </a:ext>
            </a:extLst>
          </p:cNvPr>
          <p:cNvSpPr>
            <a:spLocks noGrp="1"/>
          </p:cNvSpPr>
          <p:nvPr>
            <p:ph type="body" sz="quarter" idx="48"/>
          </p:nvPr>
        </p:nvSpPr>
        <p:spPr>
          <a:xfrm>
            <a:off x="5436066" y="1477595"/>
            <a:ext cx="6231327" cy="4824352"/>
          </a:xfrm>
        </p:spPr>
        <p:txBody>
          <a:bodyPr/>
          <a:lstStyle/>
          <a:p>
            <a:pPr algn="just"/>
            <a:r>
              <a:rPr lang="en-GB" sz="2000" b="1" dirty="0"/>
              <a:t>Community Outreach </a:t>
            </a:r>
          </a:p>
          <a:p>
            <a:pPr algn="just"/>
            <a:endParaRPr lang="en-GB" sz="2000" b="1" dirty="0"/>
          </a:p>
          <a:p>
            <a:pPr algn="just"/>
            <a:r>
              <a:rPr lang="en-GB" sz="2000" dirty="0"/>
              <a:t>Planning and executing community engagement initiatives aligned with sustainable entrepreneurship principles:</a:t>
            </a:r>
          </a:p>
          <a:p>
            <a:pPr algn="just"/>
            <a:endParaRPr lang="en-GB" sz="2000" dirty="0"/>
          </a:p>
          <a:p>
            <a:pPr marL="342900" indent="-342900" algn="just">
              <a:buAutoNum type="arabicPeriod"/>
            </a:pPr>
            <a:r>
              <a:rPr lang="en-GB" sz="2000" b="1" dirty="0"/>
              <a:t>Identify a Local Issue: </a:t>
            </a:r>
            <a:r>
              <a:rPr lang="en-GB" sz="2000" dirty="0"/>
              <a:t>Select a community issue relevant to sustainability goals.</a:t>
            </a:r>
          </a:p>
          <a:p>
            <a:pPr marL="342900" indent="-342900" algn="just">
              <a:buAutoNum type="arabicPeriod"/>
            </a:pPr>
            <a:r>
              <a:rPr lang="en-GB" sz="2000" b="1" dirty="0"/>
              <a:t>Develop an Engagement Plan: </a:t>
            </a:r>
            <a:r>
              <a:rPr lang="en-GB" sz="2000" dirty="0"/>
              <a:t>Define objectives, activities, and timeline.</a:t>
            </a:r>
          </a:p>
          <a:p>
            <a:pPr marL="342900" indent="-342900" algn="just">
              <a:buAutoNum type="arabicPeriod"/>
            </a:pPr>
            <a:r>
              <a:rPr lang="en-GB" sz="2000" b="1" dirty="0"/>
              <a:t>Implementation</a:t>
            </a:r>
            <a:r>
              <a:rPr lang="en-GB" sz="2000" dirty="0"/>
              <a:t>: Execute planned activities and engage community members.</a:t>
            </a:r>
          </a:p>
          <a:p>
            <a:pPr marL="342900" indent="-342900" algn="just">
              <a:buAutoNum type="arabicPeriod"/>
            </a:pPr>
            <a:r>
              <a:rPr lang="en-GB" sz="2000" b="1" dirty="0"/>
              <a:t>Gather Feedback: </a:t>
            </a:r>
            <a:r>
              <a:rPr lang="en-GB" sz="2000" dirty="0"/>
              <a:t>Conduct meetings to gather input and incorporate feedback.</a:t>
            </a:r>
          </a:p>
          <a:p>
            <a:pPr marL="342900" indent="-342900" algn="just">
              <a:buAutoNum type="arabicPeriod"/>
            </a:pPr>
            <a:r>
              <a:rPr lang="en-GB" sz="2000" b="1" dirty="0"/>
              <a:t>Evaluate Impact: </a:t>
            </a:r>
            <a:r>
              <a:rPr lang="en-GB" sz="2000" dirty="0"/>
              <a:t>Assess initiative success and reflect on lessons learned.</a:t>
            </a:r>
          </a:p>
        </p:txBody>
      </p:sp>
    </p:spTree>
    <p:extLst>
      <p:ext uri="{BB962C8B-B14F-4D97-AF65-F5344CB8AC3E}">
        <p14:creationId xmlns:p14="http://schemas.microsoft.com/office/powerpoint/2010/main" val="192855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sz="2000" b="1" dirty="0"/>
              <a:t>: </a:t>
            </a:r>
            <a:r>
              <a:rPr lang="en-GB" sz="2000" dirty="0"/>
              <a:t>Promoting sustainable economic growth and creating decent work opportunities through responsible business practices.</a:t>
            </a:r>
          </a:p>
          <a:p>
            <a:pPr algn="just"/>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Embracing innovation in sustainable technologies and practices within business operations.</a:t>
            </a:r>
          </a:p>
          <a:p>
            <a:pPr algn="just"/>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 </a:t>
            </a:r>
            <a:r>
              <a:rPr lang="en-GB" sz="2000" dirty="0"/>
              <a:t>Advocating for sustainable consumption patterns and efficient resource use throughout the business lifecycle.</a:t>
            </a:r>
          </a:p>
          <a:p>
            <a:pPr algn="just"/>
            <a:endParaRPr lang="en-GB" sz="2000" dirty="0"/>
          </a:p>
          <a:p>
            <a:pPr algn="just"/>
            <a:r>
              <a:rPr lang="en-GB" sz="2000" b="1" dirty="0">
                <a:solidFill>
                  <a:srgbClr val="0F486D"/>
                </a:solidFill>
                <a:hlinkClick r:id="rId5">
                  <a:extLst>
                    <a:ext uri="{A12FA001-AC4F-418D-AE19-62706E023703}">
                      <ahyp:hlinkClr xmlns:ahyp="http://schemas.microsoft.com/office/drawing/2018/hyperlinkcolor" val="tx"/>
                    </a:ext>
                  </a:extLst>
                </a:hlinkClick>
              </a:rPr>
              <a:t>SDG 13 (Climate Action): </a:t>
            </a:r>
            <a:r>
              <a:rPr lang="en-GB" sz="2000" dirty="0"/>
              <a:t>Reducing climate change impacts and enhancing resilience to climate-related hazards through sustainable business practices.</a:t>
            </a:r>
            <a:endParaRPr lang="en-US" sz="2000" dirty="0"/>
          </a:p>
        </p:txBody>
      </p:sp>
      <p:pic>
        <p:nvPicPr>
          <p:cNvPr id="4" name="Picture 2">
            <a:extLst>
              <a:ext uri="{FF2B5EF4-FFF2-40B4-BE49-F238E27FC236}">
                <a16:creationId xmlns:a16="http://schemas.microsoft.com/office/drawing/2014/main" id="{B1E2A767-5394-4BDA-300A-2B9AD923CC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50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2E49F-3EA8-CB21-3252-9769D0CF52A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2582568-FC25-DBF3-B2CD-8218062F072B}"/>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A7ADE173-20D0-EF6E-5063-DCE0E7FF0E06}"/>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A65CFEE7-2322-B011-D632-6FFFAD685F2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Why is Community Engagement Important?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is Community Engagement?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Corporate Community Engagement: 5 Essential Considerations</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Corporate Engagement with the Community: Building Relationship Through CSR</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119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octors monitoring patient condition on monitors">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39" b="683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DEMONSTRATING LEADERSHIP &amp; COLLABORATION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209563" y="367907"/>
            <a:ext cx="4951851" cy="845139"/>
          </a:xfrm>
        </p:spPr>
        <p:txBody>
          <a:bodyPr/>
          <a:lstStyle/>
          <a:p>
            <a:r>
              <a:rPr lang="en-US" dirty="0"/>
              <a:t>EFFECTIVE LEADERSHIP</a:t>
            </a:r>
          </a:p>
        </p:txBody>
      </p:sp>
      <p:pic>
        <p:nvPicPr>
          <p:cNvPr id="6" name="Picture Placeholder 5" descr="Two colleagues planning on board with sticky notes">
            <a:extLst>
              <a:ext uri="{FF2B5EF4-FFF2-40B4-BE49-F238E27FC236}">
                <a16:creationId xmlns:a16="http://schemas.microsoft.com/office/drawing/2014/main" id="{AB543D50-FA1A-2890-E775-A0580AA82C2D}"/>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209564" y="1260394"/>
            <a:ext cx="6451134" cy="4983061"/>
          </a:xfrm>
          <a:solidFill>
            <a:schemeClr val="bg1"/>
          </a:solidFill>
        </p:spPr>
        <p:txBody>
          <a:bodyPr/>
          <a:lstStyle/>
          <a:p>
            <a:pPr algn="just"/>
            <a:r>
              <a:rPr lang="en-GB" sz="2000" dirty="0"/>
              <a:t>Effective leadership involves exploring diverse leadership styles and applying them to make ethical decisions and manage teams. </a:t>
            </a:r>
          </a:p>
          <a:p>
            <a:pPr algn="just"/>
            <a:endParaRPr lang="en-GB" sz="2000" dirty="0"/>
          </a:p>
          <a:p>
            <a:pPr algn="just"/>
            <a:r>
              <a:rPr lang="en-GB" sz="2000" dirty="0"/>
              <a:t>Leaders can adopt transformational, servant, or participative styles, each suited to different entrepreneurial contexts. </a:t>
            </a:r>
          </a:p>
          <a:p>
            <a:pPr algn="just"/>
            <a:endParaRPr lang="en-GB" sz="2000" dirty="0"/>
          </a:p>
          <a:p>
            <a:pPr algn="just"/>
            <a:r>
              <a:rPr lang="en-GB" sz="2000" b="1" dirty="0"/>
              <a:t>Transformational</a:t>
            </a:r>
            <a:r>
              <a:rPr lang="en-GB" sz="2000" dirty="0"/>
              <a:t> leadership inspires change and innovation, emphasising vision and motivation.  </a:t>
            </a:r>
            <a:r>
              <a:rPr lang="en-GB" sz="2000" b="1" dirty="0"/>
              <a:t>Servant</a:t>
            </a:r>
            <a:r>
              <a:rPr lang="en-GB" sz="2000" dirty="0"/>
              <a:t> leadership prioritises team member needs, promoting empathy and collaboration.  </a:t>
            </a:r>
            <a:r>
              <a:rPr lang="en-GB" sz="2000" b="1" dirty="0"/>
              <a:t>Participative</a:t>
            </a:r>
            <a:r>
              <a:rPr lang="en-GB" sz="2000" dirty="0"/>
              <a:t> leadership involves team members in decision-making, enhancing engagement and ownership. </a:t>
            </a:r>
          </a:p>
          <a:p>
            <a:pPr algn="just"/>
            <a:endParaRPr lang="en-GB" sz="2000" dirty="0"/>
          </a:p>
          <a:p>
            <a:pPr algn="just"/>
            <a:r>
              <a:rPr lang="en-GB" sz="2000" dirty="0"/>
              <a:t>By aligning leadership styles with ethical principles, entrepreneurs cultivate environments where integrity, transparency, and accountability thrive.</a:t>
            </a:r>
          </a:p>
        </p:txBody>
      </p:sp>
    </p:spTree>
    <p:extLst>
      <p:ext uri="{BB962C8B-B14F-4D97-AF65-F5344CB8AC3E}">
        <p14:creationId xmlns:p14="http://schemas.microsoft.com/office/powerpoint/2010/main" val="1732105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528345" y="706824"/>
            <a:ext cx="4951851" cy="845139"/>
          </a:xfrm>
        </p:spPr>
        <p:txBody>
          <a:bodyPr/>
          <a:lstStyle/>
          <a:p>
            <a:r>
              <a:rPr lang="en-US" dirty="0"/>
              <a:t>TEAM DYNAMICS</a:t>
            </a:r>
          </a:p>
        </p:txBody>
      </p:sp>
      <p:pic>
        <p:nvPicPr>
          <p:cNvPr id="6" name="Picture Placeholder 5" descr="Businessman using digital tablet in meeting">
            <a:extLst>
              <a:ext uri="{FF2B5EF4-FFF2-40B4-BE49-F238E27FC236}">
                <a16:creationId xmlns:a16="http://schemas.microsoft.com/office/drawing/2014/main" id="{0362987D-5485-BBBF-0A70-F227F8BDE8D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528346" y="1551963"/>
            <a:ext cx="6014906" cy="4983061"/>
          </a:xfrm>
          <a:solidFill>
            <a:schemeClr val="bg1"/>
          </a:solidFill>
        </p:spPr>
        <p:txBody>
          <a:bodyPr/>
          <a:lstStyle/>
          <a:p>
            <a:pPr algn="just"/>
            <a:r>
              <a:rPr lang="en-GB" sz="2000" dirty="0"/>
              <a:t>Effective team dynamics are built on trust, communication, and shared goals. Entrepreneurs promote inclusivity and diversity, raising varied perspectives to drive innovation and problem-solving. </a:t>
            </a:r>
          </a:p>
          <a:p>
            <a:pPr algn="just"/>
            <a:endParaRPr lang="en-GB" sz="2000" dirty="0"/>
          </a:p>
          <a:p>
            <a:pPr algn="just"/>
            <a:r>
              <a:rPr lang="en-GB" sz="2000" dirty="0"/>
              <a:t>By encouraging open communication and mutual respect, teams navigate challenges with resilience and adaptability. </a:t>
            </a:r>
          </a:p>
          <a:p>
            <a:pPr algn="just"/>
            <a:endParaRPr lang="en-GB" sz="2000" dirty="0"/>
          </a:p>
          <a:p>
            <a:pPr algn="just"/>
            <a:r>
              <a:rPr lang="en-GB" sz="2000" dirty="0"/>
              <a:t>Entrepreneurial success hinges on harnessing team synergy, empowering members to contribute their unique strengths toward collective achievements.</a:t>
            </a:r>
          </a:p>
        </p:txBody>
      </p:sp>
    </p:spTree>
    <p:extLst>
      <p:ext uri="{BB962C8B-B14F-4D97-AF65-F5344CB8AC3E}">
        <p14:creationId xmlns:p14="http://schemas.microsoft.com/office/powerpoint/2010/main" val="421592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D40E24-D7F0-135A-19E1-471A79C0E306}"/>
              </a:ext>
            </a:extLst>
          </p:cNvPr>
          <p:cNvSpPr>
            <a:spLocks noGrp="1"/>
          </p:cNvSpPr>
          <p:nvPr>
            <p:ph type="body" sz="quarter" idx="30"/>
          </p:nvPr>
        </p:nvSpPr>
        <p:spPr>
          <a:xfrm>
            <a:off x="5343787" y="552464"/>
            <a:ext cx="4951851" cy="845139"/>
          </a:xfrm>
        </p:spPr>
        <p:txBody>
          <a:bodyPr/>
          <a:lstStyle/>
          <a:p>
            <a:r>
              <a:rPr lang="en-US" dirty="0"/>
              <a:t>STRATEGIC ALLIANCES </a:t>
            </a:r>
          </a:p>
        </p:txBody>
      </p:sp>
      <p:pic>
        <p:nvPicPr>
          <p:cNvPr id="6" name="Picture Placeholder 5" descr="Asian student writing on blackboard with chalk in classroom">
            <a:extLst>
              <a:ext uri="{FF2B5EF4-FFF2-40B4-BE49-F238E27FC236}">
                <a16:creationId xmlns:a16="http://schemas.microsoft.com/office/drawing/2014/main" id="{DCC89D18-F7C7-CAB3-B27D-F4C75BA0370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4" name="Text Placeholder 3">
            <a:extLst>
              <a:ext uri="{FF2B5EF4-FFF2-40B4-BE49-F238E27FC236}">
                <a16:creationId xmlns:a16="http://schemas.microsoft.com/office/drawing/2014/main" id="{8DA40BB8-75F2-0824-B9B6-C225B1B172FB}"/>
              </a:ext>
            </a:extLst>
          </p:cNvPr>
          <p:cNvSpPr>
            <a:spLocks noGrp="1"/>
          </p:cNvSpPr>
          <p:nvPr>
            <p:ph type="body" sz="quarter" idx="48"/>
          </p:nvPr>
        </p:nvSpPr>
        <p:spPr>
          <a:xfrm>
            <a:off x="5343787" y="1356031"/>
            <a:ext cx="6191075" cy="4983061"/>
          </a:xfrm>
          <a:solidFill>
            <a:schemeClr val="bg1"/>
          </a:solidFill>
        </p:spPr>
        <p:txBody>
          <a:bodyPr/>
          <a:lstStyle/>
          <a:p>
            <a:pPr algn="just"/>
            <a:r>
              <a:rPr lang="en-GB" sz="2000" dirty="0"/>
              <a:t>Businesses establish partnerships with stakeholders, including suppliers, community organisations, and industry peers, to use complementary strengths and resources.</a:t>
            </a:r>
          </a:p>
          <a:p>
            <a:pPr algn="just"/>
            <a:endParaRPr lang="en-GB" sz="2000" dirty="0"/>
          </a:p>
          <a:p>
            <a:pPr algn="just"/>
            <a:r>
              <a:rPr lang="en-GB" sz="2000" dirty="0"/>
              <a:t>Collaborative ventures enable shared risk management, access to new markets, and innovation diffusion. </a:t>
            </a:r>
          </a:p>
          <a:p>
            <a:pPr algn="just"/>
            <a:endParaRPr lang="en-GB" sz="2000" dirty="0"/>
          </a:p>
          <a:p>
            <a:pPr algn="just"/>
            <a:r>
              <a:rPr lang="en-GB" sz="2000" dirty="0"/>
              <a:t>By aligning shared values and objectives, strategic alliances support sustainable growth and maximise positive social outcomes. Businesses navigate complexities in forming alliances through clear communication, mutual benefit agreements, and ongoing evaluation of partnership effectiveness.</a:t>
            </a:r>
          </a:p>
        </p:txBody>
      </p:sp>
    </p:spTree>
    <p:extLst>
      <p:ext uri="{BB962C8B-B14F-4D97-AF65-F5344CB8AC3E}">
        <p14:creationId xmlns:p14="http://schemas.microsoft.com/office/powerpoint/2010/main" val="264467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4CD5F931-9B65-7075-DB64-430F0BFBC39A}"/>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53" r="22683"/>
          <a:stretch/>
        </p:blipFill>
        <p:spPr>
          <a:xfrm>
            <a:off x="0" y="0"/>
            <a:ext cx="4993772" cy="6858000"/>
          </a:xfrm>
        </p:spPr>
      </p:pic>
      <p:sp>
        <p:nvSpPr>
          <p:cNvPr id="3" name="Text Placeholder 2">
            <a:extLst>
              <a:ext uri="{FF2B5EF4-FFF2-40B4-BE49-F238E27FC236}">
                <a16:creationId xmlns:a16="http://schemas.microsoft.com/office/drawing/2014/main" id="{C2936733-00A7-0473-9580-595FDC97BDEE}"/>
              </a:ext>
            </a:extLst>
          </p:cNvPr>
          <p:cNvSpPr>
            <a:spLocks noGrp="1"/>
          </p:cNvSpPr>
          <p:nvPr>
            <p:ph type="body" sz="quarter" idx="30"/>
          </p:nvPr>
        </p:nvSpPr>
        <p:spPr>
          <a:xfrm>
            <a:off x="4370678"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E3CE9ED0-E513-6051-52B9-003145FB1F3A}"/>
              </a:ext>
            </a:extLst>
          </p:cNvPr>
          <p:cNvSpPr>
            <a:spLocks noGrp="1"/>
          </p:cNvSpPr>
          <p:nvPr>
            <p:ph type="body" sz="quarter" idx="48"/>
          </p:nvPr>
        </p:nvSpPr>
        <p:spPr>
          <a:xfrm>
            <a:off x="5410899" y="1325461"/>
            <a:ext cx="6157519" cy="4414423"/>
          </a:xfrm>
        </p:spPr>
        <p:txBody>
          <a:bodyPr/>
          <a:lstStyle/>
          <a:p>
            <a:pPr algn="just"/>
            <a:r>
              <a:rPr lang="en-GB" sz="2000" b="1" dirty="0"/>
              <a:t>Role-playing Scenarios Exercise:</a:t>
            </a:r>
          </a:p>
          <a:p>
            <a:pPr algn="just"/>
            <a:endParaRPr lang="en-GB" sz="2000" b="1" dirty="0"/>
          </a:p>
          <a:p>
            <a:pPr algn="just"/>
            <a:r>
              <a:rPr lang="en-GB" sz="2000" b="1" dirty="0"/>
              <a:t>Purpose: </a:t>
            </a:r>
            <a:r>
              <a:rPr lang="en-GB" sz="2000" dirty="0"/>
              <a:t>Engage in role-playing to simulate leadership challenges, focusing on decision-making and conflict resolution skills.</a:t>
            </a:r>
          </a:p>
          <a:p>
            <a:pPr algn="just"/>
            <a:endParaRPr lang="en-GB" sz="2000" dirty="0"/>
          </a:p>
          <a:p>
            <a:pPr algn="just"/>
            <a:r>
              <a:rPr lang="en-GB" sz="2000" b="1" dirty="0"/>
              <a:t>Setup: </a:t>
            </a:r>
            <a:r>
              <a:rPr lang="en-GB" sz="2000" dirty="0"/>
              <a:t>Form small groups. Assign roles within each group based on business scenarios.</a:t>
            </a:r>
          </a:p>
          <a:p>
            <a:pPr algn="just"/>
            <a:endParaRPr lang="en-GB" sz="2000" dirty="0"/>
          </a:p>
          <a:p>
            <a:pPr algn="just"/>
            <a:r>
              <a:rPr lang="en-GB" sz="2000" b="1" dirty="0"/>
              <a:t>Execution: </a:t>
            </a:r>
            <a:r>
              <a:rPr lang="en-GB" sz="2000" dirty="0"/>
              <a:t>Discuss and </a:t>
            </a:r>
            <a:r>
              <a:rPr lang="en-GB" sz="2000" dirty="0" err="1"/>
              <a:t>strategise</a:t>
            </a:r>
            <a:r>
              <a:rPr lang="en-GB" sz="2000" dirty="0"/>
              <a:t> within roles to address ethical dilemmas, team conflicts, or strategic decisions. Act out scenarios, making decisions and resolving conflicts as assigned roles.</a:t>
            </a:r>
          </a:p>
          <a:p>
            <a:pPr algn="just"/>
            <a:endParaRPr lang="en-GB" sz="2000" dirty="0"/>
          </a:p>
          <a:p>
            <a:pPr algn="just"/>
            <a:r>
              <a:rPr lang="en-GB" sz="2000" b="1" dirty="0"/>
              <a:t>Debrief: </a:t>
            </a:r>
            <a:r>
              <a:rPr lang="en-GB" sz="2000" dirty="0"/>
              <a:t>Reflect on outcomes and challenges faced during the simulation. Discuss leadership styles, teamwork dynamics, and lessons learned</a:t>
            </a:r>
            <a:endParaRPr lang="en-US" sz="2000" dirty="0"/>
          </a:p>
        </p:txBody>
      </p:sp>
    </p:spTree>
    <p:extLst>
      <p:ext uri="{BB962C8B-B14F-4D97-AF65-F5344CB8AC3E}">
        <p14:creationId xmlns:p14="http://schemas.microsoft.com/office/powerpoint/2010/main" val="55090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pic>
        <p:nvPicPr>
          <p:cNvPr id="9" name="Picture Placeholder 8" descr="A group of multi colored wooden stick figure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4756" r="24756"/>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2030137"/>
            <a:ext cx="4939670" cy="4271810"/>
          </a:xfrm>
        </p:spPr>
        <p:txBody>
          <a:bodyPr/>
          <a:lstStyle/>
          <a:p>
            <a:pPr algn="just"/>
            <a:r>
              <a:rPr lang="en-GB" dirty="0"/>
              <a:t>We will explore the transformative potential of social and community responsibility within the realm of entrepreneurship. </a:t>
            </a:r>
          </a:p>
          <a:p>
            <a:pPr algn="just"/>
            <a:endParaRPr lang="en-GB" dirty="0"/>
          </a:p>
          <a:p>
            <a:pPr algn="just"/>
            <a:r>
              <a:rPr lang="en-GB" dirty="0"/>
              <a:t>This module is designed for aspiring and current entrepreneurs who seek to not only build successful businesses but also contribute positively to society and the environment. </a:t>
            </a:r>
          </a:p>
          <a:p>
            <a:pPr algn="just"/>
            <a:endParaRPr lang="en-GB" dirty="0"/>
          </a:p>
          <a:p>
            <a:pPr algn="just"/>
            <a:r>
              <a:rPr lang="en-GB" dirty="0"/>
              <a:t>By integrating ethical practices and community engagement strategies, entrepreneurs can embrace sustainable growth while addressing pressing societal challenges.</a:t>
            </a:r>
          </a:p>
        </p:txBody>
      </p:sp>
    </p:spTree>
    <p:extLst>
      <p:ext uri="{BB962C8B-B14F-4D97-AF65-F5344CB8AC3E}">
        <p14:creationId xmlns:p14="http://schemas.microsoft.com/office/powerpoint/2010/main" val="2924682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 </a:t>
            </a:r>
            <a:r>
              <a:rPr lang="en-GB" dirty="0"/>
              <a:t>Promoting sustainable economic growth and creating decent work opportunities through responsible business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9 (Industry, Innovation, and Infrastructure):</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Embracing innovation in sustainable technologies and practices within business operations.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10 (Reduced Inequality)</a:t>
            </a:r>
            <a:r>
              <a:rPr lang="en-GB" b="1" dirty="0"/>
              <a:t>: </a:t>
            </a:r>
            <a:r>
              <a:rPr lang="en-GB" dirty="0"/>
              <a:t>Ensuring equal opportunities and reducing inequalities through inclusive leadership and diverse team dynamics.</a:t>
            </a:r>
          </a:p>
          <a:p>
            <a:pPr algn="just"/>
            <a:endParaRPr lang="en-GB" dirty="0"/>
          </a:p>
          <a:p>
            <a:pPr algn="just"/>
            <a:r>
              <a:rPr lang="en-GB" b="1" dirty="0">
                <a:solidFill>
                  <a:srgbClr val="0F486D"/>
                </a:solidFill>
                <a:hlinkClick r:id="rId5">
                  <a:extLst>
                    <a:ext uri="{A12FA001-AC4F-418D-AE19-62706E023703}">
                      <ahyp:hlinkClr xmlns:ahyp="http://schemas.microsoft.com/office/drawing/2018/hyperlinkcolor" val="tx"/>
                    </a:ext>
                  </a:extLst>
                </a:hlinkClick>
              </a:rPr>
              <a:t>SDG 17 (Partnerships for the Goals): </a:t>
            </a:r>
            <a:r>
              <a:rPr lang="en-GB" dirty="0"/>
              <a:t>Building strong partnerships and networks to amplify social impact and enhance business resilience.</a:t>
            </a:r>
            <a:endParaRPr lang="en-US" dirty="0"/>
          </a:p>
        </p:txBody>
      </p:sp>
      <p:pic>
        <p:nvPicPr>
          <p:cNvPr id="4" name="Picture 2">
            <a:extLst>
              <a:ext uri="{FF2B5EF4-FFF2-40B4-BE49-F238E27FC236}">
                <a16:creationId xmlns:a16="http://schemas.microsoft.com/office/drawing/2014/main" id="{AB20026D-FB3B-7819-4659-EEBA0FD1966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4294" y="632169"/>
            <a:ext cx="1223376" cy="122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5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956002"/>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t>1.1. Taking Initiative: </a:t>
            </a:r>
            <a:r>
              <a:rPr lang="en-GB" dirty="0"/>
              <a:t>Demonstrating proactivity in leadership and collaboration to drive innovative solutions.</a:t>
            </a:r>
          </a:p>
          <a:p>
            <a:pPr algn="just"/>
            <a:endParaRPr lang="en-GB" dirty="0"/>
          </a:p>
          <a:p>
            <a:pPr algn="just"/>
            <a:r>
              <a:rPr lang="en-GB" b="1" dirty="0"/>
              <a:t>1.2. Planning and Management: </a:t>
            </a:r>
            <a:r>
              <a:rPr lang="en-GB" dirty="0"/>
              <a:t>Applying effective planning and management skills to strategic alliances and team projects.</a:t>
            </a:r>
          </a:p>
          <a:p>
            <a:pPr algn="just"/>
            <a:endParaRPr lang="en-GB" dirty="0"/>
          </a:p>
          <a:p>
            <a:pPr algn="just"/>
            <a:r>
              <a:rPr lang="en-GB" b="1" dirty="0"/>
              <a:t>2.3. Working with Others: </a:t>
            </a:r>
            <a:r>
              <a:rPr lang="en-GB" dirty="0"/>
              <a:t>Enhancing teamwork, communication, and conflict resolution skills to build effective and resilient teams.</a:t>
            </a:r>
          </a:p>
          <a:p>
            <a:pPr algn="just"/>
            <a:endParaRPr lang="en-GB" dirty="0"/>
          </a:p>
          <a:p>
            <a:pPr algn="just"/>
            <a:r>
              <a:rPr lang="en-GB" b="1" dirty="0"/>
              <a:t>3.4. Learning through Experience: </a:t>
            </a:r>
            <a:r>
              <a:rPr lang="en-GB" dirty="0"/>
              <a:t>Applying practical leadership skills in real-world scenarios to refine decision-making and strategic thinking.</a:t>
            </a:r>
            <a:endParaRPr lang="en-US" dirty="0"/>
          </a:p>
        </p:txBody>
      </p:sp>
      <p:pic>
        <p:nvPicPr>
          <p:cNvPr id="4" name="Picture 3">
            <a:extLst>
              <a:ext uri="{FF2B5EF4-FFF2-40B4-BE49-F238E27FC236}">
                <a16:creationId xmlns:a16="http://schemas.microsoft.com/office/drawing/2014/main" id="{5B203BDA-73B6-51D7-772F-0C518C44DE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5321" y="628550"/>
            <a:ext cx="1706535" cy="949043"/>
          </a:xfrm>
          <a:prstGeom prst="rect">
            <a:avLst/>
          </a:prstGeom>
        </p:spPr>
      </p:pic>
    </p:spTree>
    <p:extLst>
      <p:ext uri="{BB962C8B-B14F-4D97-AF65-F5344CB8AC3E}">
        <p14:creationId xmlns:p14="http://schemas.microsoft.com/office/powerpoint/2010/main" val="210680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D1F8-6220-0701-E664-692F20CEBC1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A44665-B758-FE3E-DD29-7AFC017E4239}"/>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CC2EC14D-54C2-1EEA-372B-1B9D054835C2}"/>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F232BE4-3208-EDDF-272E-1DFBBD668A68}"/>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Winning Hearts as a Leader: 10 Secrets Every Young Entrepreneur Must Know</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Collaborative leadership: an inclusive way to manage virtual teams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Leading for Organizational Impact: Navigating the Crossroads of Collaboration and Social Entrepreneurship</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What the collaborative leadership style is—and why it works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615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assroom of students raising their hands in front of a teacher">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767" b="7767"/>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CREATING INFORMED CONSUMERS THROUGH SUSTAINABILITY REPORTING</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49659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526846" cy="614105"/>
          </a:xfrm>
        </p:spPr>
        <p:txBody>
          <a:bodyPr/>
          <a:lstStyle/>
          <a:p>
            <a:r>
              <a:rPr lang="en-US" dirty="0"/>
              <a:t>SUSTAINABILITY REPORTING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577130"/>
            <a:ext cx="4939670" cy="4663994"/>
          </a:xfrm>
        </p:spPr>
        <p:txBody>
          <a:bodyPr/>
          <a:lstStyle/>
          <a:p>
            <a:pPr algn="just"/>
            <a:r>
              <a:rPr lang="en-GB" sz="2000" dirty="0"/>
              <a:t>Sustainability reporting emphasises transparency and accountability in corporate practices through comprehensive reporting on environmental, social, and governance (ESG) impacts. </a:t>
            </a:r>
          </a:p>
          <a:p>
            <a:pPr algn="just"/>
            <a:endParaRPr lang="en-GB" sz="2000" dirty="0"/>
          </a:p>
          <a:p>
            <a:pPr algn="just"/>
            <a:r>
              <a:rPr lang="en-GB" sz="2000" dirty="0"/>
              <a:t>Organisations should focus on materiality by identifying and reporting on ESG issues that are most relevant to stakeholders and have significant impacts on business operations. </a:t>
            </a:r>
          </a:p>
          <a:p>
            <a:pPr algn="just"/>
            <a:endParaRPr lang="en-GB" sz="2000" dirty="0"/>
          </a:p>
          <a:p>
            <a:pPr algn="just"/>
            <a:r>
              <a:rPr lang="en-GB" sz="2000" dirty="0"/>
              <a:t>Using global reporting frameworks like the Global Reporting Initiative (GRI) Standards ensures consistency and comparability in sustainability disclosures across industries.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34</a:t>
            </a:fld>
            <a:endParaRPr lang="en-US" sz="1291" dirty="0"/>
          </a:p>
        </p:txBody>
      </p:sp>
      <p:pic>
        <p:nvPicPr>
          <p:cNvPr id="5" name="Picture Placeholder 4" descr="Magnifying glass showing decling performanc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2677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77126" y="578700"/>
            <a:ext cx="5526846" cy="614105"/>
          </a:xfrm>
        </p:spPr>
        <p:txBody>
          <a:bodyPr/>
          <a:lstStyle/>
          <a:p>
            <a:r>
              <a:rPr lang="en-IE" dirty="0"/>
              <a:t>CUSTOMER BEHAVIOUR</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00818" y="1375795"/>
            <a:ext cx="5115124" cy="4865330"/>
          </a:xfrm>
        </p:spPr>
        <p:txBody>
          <a:bodyPr/>
          <a:lstStyle/>
          <a:p>
            <a:pPr algn="just"/>
            <a:r>
              <a:rPr lang="en-GB" sz="2000" dirty="0"/>
              <a:t>Customer behaviour is significantly influenced by sustainability reports, which shape perceptions and encourage more ethical and sustainable purchasing decisions. </a:t>
            </a:r>
          </a:p>
          <a:p>
            <a:pPr algn="just"/>
            <a:endParaRPr lang="en-GB" sz="2000" dirty="0"/>
          </a:p>
          <a:p>
            <a:pPr algn="just"/>
            <a:r>
              <a:rPr lang="en-GB" sz="2000" dirty="0"/>
              <a:t>Understanding behavioural changes helps in recognising biases and judgement that impact consumers. </a:t>
            </a:r>
          </a:p>
          <a:p>
            <a:pPr algn="just"/>
            <a:endParaRPr lang="en-GB" sz="2000" dirty="0"/>
          </a:p>
          <a:p>
            <a:pPr algn="just"/>
            <a:r>
              <a:rPr lang="en-GB" sz="2000" dirty="0"/>
              <a:t>Effective communication strategies play a crucial role in presenting sustainability information in ways that resonate with consumers, encouraging behaviour change and promoting sustainable consumption patterns.</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35</a:t>
            </a:fld>
            <a:endParaRPr lang="en-US" sz="1291" dirty="0"/>
          </a:p>
        </p:txBody>
      </p:sp>
      <p:pic>
        <p:nvPicPr>
          <p:cNvPr id="5" name="Picture Placeholder 4" descr="Female friends texting with cell phones in caf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6" r="2142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34556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26846" cy="614105"/>
          </a:xfrm>
        </p:spPr>
        <p:txBody>
          <a:bodyPr/>
          <a:lstStyle/>
          <a:p>
            <a:r>
              <a:rPr lang="en-US" dirty="0"/>
              <a:t>CORPORATE SOCIAL RESPONSIBILITY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34781"/>
            <a:ext cx="5299826" cy="4606343"/>
          </a:xfrm>
        </p:spPr>
        <p:txBody>
          <a:bodyPr/>
          <a:lstStyle/>
          <a:p>
            <a:pPr algn="just"/>
            <a:r>
              <a:rPr lang="en-GB" sz="2000" dirty="0"/>
              <a:t>Corporate Social Responsibility (CSR) involves embedding ethical values into business strategies to cultivate consumer trust, loyalty, and long-term sustainability. </a:t>
            </a:r>
          </a:p>
          <a:p>
            <a:pPr algn="just"/>
            <a:endParaRPr lang="en-GB" sz="2000" dirty="0"/>
          </a:p>
          <a:p>
            <a:pPr algn="just"/>
            <a:r>
              <a:rPr lang="en-GB" sz="2000" dirty="0"/>
              <a:t>Measurement methodologies such as Social Return on Investment (SROI) and environmental impact assessments help organisations understand the social and environmental impacts of their CSR efforts, demonstrating accountability and guiding continuous improvement.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36</a:t>
            </a:fld>
            <a:endParaRPr lang="en-US" sz="1291" dirty="0"/>
          </a:p>
        </p:txBody>
      </p:sp>
      <p:pic>
        <p:nvPicPr>
          <p:cNvPr id="5" name="Picture Placeholder 4" descr="People in a video call">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9303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37</a:t>
            </a:fld>
            <a:endParaRPr lang="en-US" sz="1291" dirty="0"/>
          </a:p>
        </p:txBody>
      </p:sp>
      <p:pic>
        <p:nvPicPr>
          <p:cNvPr id="9" name="Picture Placeholder 8" descr="Two cute robots">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7163" r="21877"/>
          <a:stretch/>
        </p:blipFill>
        <p:spPr>
          <a:xfrm>
            <a:off x="884606" y="0"/>
            <a:ext cx="4993772"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6870570" cy="842867"/>
          </a:xfrm>
        </p:spPr>
        <p:txBody>
          <a:bodyPr/>
          <a:lstStyle/>
          <a:p>
            <a:r>
              <a:rPr lang="en-US" dirty="0"/>
              <a:t>SUGGESTED PRACTICAL EXERCISE</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3321"/>
            <a:ext cx="5353769" cy="4431202"/>
          </a:xfrm>
        </p:spPr>
        <p:txBody>
          <a:bodyPr/>
          <a:lstStyle/>
          <a:p>
            <a:pPr algn="just"/>
            <a:r>
              <a:rPr lang="en-GB" sz="2000" b="1" dirty="0"/>
              <a:t>Analysing Sustainability Reports:</a:t>
            </a:r>
          </a:p>
          <a:p>
            <a:pPr algn="just"/>
            <a:endParaRPr lang="en-GB" sz="2000" b="1" dirty="0"/>
          </a:p>
          <a:p>
            <a:pPr algn="just"/>
            <a:r>
              <a:rPr lang="en-GB" sz="2000" b="1" dirty="0"/>
              <a:t>Report Selection: </a:t>
            </a:r>
            <a:r>
              <a:rPr lang="en-GB" sz="2000" dirty="0"/>
              <a:t>Choose sustainability reports from different companies, focusing on environmental, social, and governance (ESG) aspects. </a:t>
            </a:r>
          </a:p>
          <a:p>
            <a:pPr algn="just"/>
            <a:endParaRPr lang="en-GB" sz="2000" dirty="0"/>
          </a:p>
          <a:p>
            <a:pPr algn="just"/>
            <a:r>
              <a:rPr lang="en-GB" sz="2000" b="1" dirty="0"/>
              <a:t>Analysis: </a:t>
            </a:r>
            <a:r>
              <a:rPr lang="en-GB" sz="2000" dirty="0"/>
              <a:t>Use a structured framework to assess transparency, comprehensiveness, and alignment with sustainability standards.</a:t>
            </a:r>
          </a:p>
          <a:p>
            <a:pPr algn="just"/>
            <a:endParaRPr lang="en-GB" sz="2000" dirty="0"/>
          </a:p>
          <a:p>
            <a:pPr algn="just"/>
            <a:r>
              <a:rPr lang="en-GB" sz="2000" b="1" dirty="0"/>
              <a:t>Discussion: </a:t>
            </a:r>
            <a:r>
              <a:rPr lang="en-GB" sz="2000" dirty="0"/>
              <a:t>Evaluate findings in groups, discussing strengths, weaknesses, and implications for consumer awareness and ethical decision-making.</a:t>
            </a:r>
            <a:endParaRPr lang="en-US" sz="2000" dirty="0"/>
          </a:p>
        </p:txBody>
      </p:sp>
    </p:spTree>
    <p:extLst>
      <p:ext uri="{BB962C8B-B14F-4D97-AF65-F5344CB8AC3E}">
        <p14:creationId xmlns:p14="http://schemas.microsoft.com/office/powerpoint/2010/main" val="3694439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 AND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08445"/>
            <a:ext cx="10483429" cy="4439577"/>
          </a:xfrm>
        </p:spPr>
        <p:txBody>
          <a:bodyPr/>
          <a:lstStyle/>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Promoting ethical consumer choices through sustainability reporting.</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16 (Peace, Justice, and Strong Institutions): </a:t>
            </a:r>
            <a:r>
              <a:rPr lang="en-GB" dirty="0"/>
              <a:t>Emphasising transparency and ethical business practices in sustainability reporting.</a:t>
            </a:r>
          </a:p>
          <a:p>
            <a:pPr algn="just"/>
            <a:br>
              <a:rPr lang="en-GB" dirty="0"/>
            </a:br>
            <a:r>
              <a:rPr lang="en-GB" b="1" dirty="0"/>
              <a:t>1.5 Ethical and Sustainable Thinking: </a:t>
            </a:r>
            <a:r>
              <a:rPr lang="en-GB" dirty="0"/>
              <a:t>Assessing the impact of sustainability practices on consumer behaviour and promoting responsible consumption.</a:t>
            </a:r>
          </a:p>
          <a:p>
            <a:pPr algn="just"/>
            <a:endParaRPr lang="en-GB" sz="1050" dirty="0"/>
          </a:p>
          <a:p>
            <a:pPr algn="just"/>
            <a:r>
              <a:rPr lang="en-GB" b="1" dirty="0"/>
              <a:t>2.5 Mobilising Others: </a:t>
            </a:r>
            <a:r>
              <a:rPr lang="en-GB" dirty="0"/>
              <a:t>Inspiring consumer awareness and engagement through transparent sustainability reporting.</a:t>
            </a:r>
          </a:p>
          <a:p>
            <a:pPr algn="just"/>
            <a:endParaRPr lang="en-GB" sz="1050" dirty="0"/>
          </a:p>
          <a:p>
            <a:pPr algn="just"/>
            <a:r>
              <a:rPr lang="en-GB" b="1" dirty="0"/>
              <a:t>3.3 Coping with Uncertainty, Ambiguity &amp; Risk: </a:t>
            </a:r>
            <a:r>
              <a:rPr lang="en-GB" dirty="0"/>
              <a:t>Analysing sustainability risks and opportunities to drive ethical decision-making in business.</a:t>
            </a:r>
            <a:endParaRPr lang="en-US" dirty="0"/>
          </a:p>
        </p:txBody>
      </p:sp>
      <p:pic>
        <p:nvPicPr>
          <p:cNvPr id="4" name="Picture 2">
            <a:extLst>
              <a:ext uri="{FF2B5EF4-FFF2-40B4-BE49-F238E27FC236}">
                <a16:creationId xmlns:a16="http://schemas.microsoft.com/office/drawing/2014/main" id="{BF28604C-9B76-CBA6-3B27-0E3D529E14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0694" y="116853"/>
            <a:ext cx="874033" cy="874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21168C-9EC8-3DC9-36D0-30561E1D9B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84764" y="1213692"/>
            <a:ext cx="1305894" cy="726237"/>
          </a:xfrm>
          <a:prstGeom prst="rect">
            <a:avLst/>
          </a:prstGeom>
        </p:spPr>
      </p:pic>
    </p:spTree>
    <p:extLst>
      <p:ext uri="{BB962C8B-B14F-4D97-AF65-F5344CB8AC3E}">
        <p14:creationId xmlns:p14="http://schemas.microsoft.com/office/powerpoint/2010/main" val="3507396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F5CA-D6B5-F4C8-2AAD-14B8ED0BEF84}"/>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41C80-F175-AD7E-84C6-418530F2EA1A}"/>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5075C9BE-87D9-9C90-C87E-8AEF73E786B2}"/>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A1E62AF-9D7E-4957-5DD5-0A68F1FDE07D}"/>
              </a:ext>
            </a:extLst>
          </p:cNvPr>
          <p:cNvSpPr>
            <a:spLocks noGrp="1"/>
          </p:cNvSpPr>
          <p:nvPr>
            <p:ph type="body" sz="quarter" idx="48"/>
          </p:nvPr>
        </p:nvSpPr>
        <p:spPr>
          <a:xfrm>
            <a:off x="6459275" y="1632565"/>
            <a:ext cx="5208118" cy="4333822"/>
          </a:xfrm>
        </p:spPr>
        <p:txBody>
          <a:bodyPr/>
          <a:lstStyle/>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Navigating the Conscious Economy and Strategies for Aligning with Modern Consumer Trends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Corporate sustainability reporting</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Power of Conscious Consumerism: Making Informed Choices for a Better Future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The Role of Transparency in Building Trust with Consumers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5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70" b="6870"/>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5164" cy="2850370"/>
          </a:xfrm>
        </p:spPr>
        <p:txBody>
          <a:bodyPr/>
          <a:lstStyle/>
          <a:p>
            <a:r>
              <a:rPr lang="en-GB" b="1" dirty="0"/>
              <a:t>ENGAGING IN INITIATIVES THAT BENEFIT SOCIETY</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PROMOTING DIVERSITY &amp; INCLUSION</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22445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783067"/>
            <a:ext cx="10483431" cy="804265"/>
          </a:xfrm>
        </p:spPr>
        <p:txBody>
          <a:bodyPr/>
          <a:lstStyle/>
          <a:p>
            <a:r>
              <a:rPr lang="en-GB" dirty="0"/>
              <a:t>INCLUSIVE LEADERSHIP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779373"/>
            <a:ext cx="10483429" cy="4636011"/>
          </a:xfrm>
        </p:spPr>
        <p:txBody>
          <a:bodyPr/>
          <a:lstStyle/>
          <a:p>
            <a:pPr algn="just"/>
            <a:r>
              <a:rPr lang="en-GB" dirty="0"/>
              <a:t>Inclusive leadership involves developing strategies and practices that actively embrace diversity and create an environment where all voices are heard and valued. </a:t>
            </a:r>
          </a:p>
          <a:p>
            <a:pPr algn="just"/>
            <a:endParaRPr lang="en-GB" dirty="0"/>
          </a:p>
          <a:p>
            <a:pPr algn="just"/>
            <a:r>
              <a:rPr lang="en-GB" dirty="0"/>
              <a:t>It goes beyond simple tolerance to create spaces where diverse perspectives contribute to decision-making processes and innovation. </a:t>
            </a:r>
          </a:p>
          <a:p>
            <a:pPr algn="just"/>
            <a:endParaRPr lang="en-GB" dirty="0"/>
          </a:p>
          <a:p>
            <a:pPr algn="just"/>
            <a:r>
              <a:rPr lang="en-GB" dirty="0"/>
              <a:t>Leaders in inclusive environments not only recognise the inherent value of diversity but also utilise it to drive business success and societal impact. </a:t>
            </a:r>
          </a:p>
        </p:txBody>
      </p:sp>
    </p:spTree>
    <p:extLst>
      <p:ext uri="{BB962C8B-B14F-4D97-AF65-F5344CB8AC3E}">
        <p14:creationId xmlns:p14="http://schemas.microsoft.com/office/powerpoint/2010/main" val="217210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Embracing Diversity</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Actively seeking out and embracing individuals from diverse backgrounds, including different genders, ethnicities, cultures, ages, abilities, and perspectives.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IE" dirty="0"/>
              <a:t>Facilitating Inclusive Decision-Making</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78419"/>
            <a:ext cx="7160273" cy="945874"/>
          </a:xfrm>
        </p:spPr>
        <p:txBody>
          <a:bodyPr/>
          <a:lstStyle/>
          <a:p>
            <a:pPr algn="just"/>
            <a:r>
              <a:rPr lang="en-GB" sz="2000" dirty="0"/>
              <a:t>Ensuring that decision-making processes are inclusive, where everyone feels empowered to contribute and where decisions reflect a broad range of perspectives.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IE" dirty="0"/>
              <a:t>Promoting Equity</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Addressing barriers and inequities to ensure fairness in opportunities and outcomes for all members of the organisation or community.</a:t>
            </a:r>
            <a:endParaRPr lang="en-IE" sz="2000" dirty="0"/>
          </a:p>
        </p:txBody>
      </p:sp>
      <p:pic>
        <p:nvPicPr>
          <p:cNvPr id="16" name="Picture Placeholder 15">
            <a:extLst>
              <a:ext uri="{FF2B5EF4-FFF2-40B4-BE49-F238E27FC236}">
                <a16:creationId xmlns:a16="http://schemas.microsoft.com/office/drawing/2014/main" id="{4FCA3BC8-6278-EF7A-07F7-B1D3DA614C2B}"/>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57" r="11857"/>
          <a:stretch>
            <a:fillRect/>
          </a:stretch>
        </p:blipFill>
        <p:spPr>
          <a:ln>
            <a:solidFill>
              <a:schemeClr val="tx1"/>
            </a:solidFill>
          </a:ln>
        </p:spPr>
      </p:pic>
      <p:pic>
        <p:nvPicPr>
          <p:cNvPr id="14" name="Picture Placeholder 13">
            <a:extLst>
              <a:ext uri="{FF2B5EF4-FFF2-40B4-BE49-F238E27FC236}">
                <a16:creationId xmlns:a16="http://schemas.microsoft.com/office/drawing/2014/main" id="{ED24A9DB-EF03-F172-869D-EC9E27B867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4246" r="14246"/>
          <a:stretch>
            <a:fillRect/>
          </a:stretch>
        </p:blipFill>
        <p:spPr>
          <a:ln>
            <a:solidFill>
              <a:schemeClr val="tx1"/>
            </a:solidFill>
          </a:ln>
        </p:spPr>
      </p:pic>
      <p:pic>
        <p:nvPicPr>
          <p:cNvPr id="12" name="Picture Placeholder 11">
            <a:extLst>
              <a:ext uri="{FF2B5EF4-FFF2-40B4-BE49-F238E27FC236}">
                <a16:creationId xmlns:a16="http://schemas.microsoft.com/office/drawing/2014/main" id="{DCF126A3-12C6-1903-7D9B-FBEEA99C5450}"/>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209922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Setting Inclusive Goals</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Establishing goals that promote Diversity, Equity, and Inclusion as core business objectives, tying these goals to overall organisational strategy and performance metrics.</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Continuous Learning</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Committing to ongoing education and development in Diversity, Equity and Inclusion topics, both for leaders and the broader team, to encourage a culture of continuous improvement.</a:t>
            </a:r>
            <a:endParaRPr lang="en-IE" sz="2000" dirty="0"/>
          </a:p>
        </p:txBody>
      </p:sp>
      <p:pic>
        <p:nvPicPr>
          <p:cNvPr id="11" name="Picture Placeholder 10">
            <a:extLst>
              <a:ext uri="{FF2B5EF4-FFF2-40B4-BE49-F238E27FC236}">
                <a16:creationId xmlns:a16="http://schemas.microsoft.com/office/drawing/2014/main" id="{A70D7830-7A28-DA69-4531-8FAE6E4B0C7F}"/>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0" r="11860"/>
          <a:stretch>
            <a:fillRect/>
          </a:stretch>
        </p:blipFill>
        <p:spPr>
          <a:ln>
            <a:solidFill>
              <a:schemeClr val="tx1"/>
            </a:solidFill>
          </a:ln>
        </p:spPr>
      </p:pic>
      <p:pic>
        <p:nvPicPr>
          <p:cNvPr id="9" name="Picture Placeholder 8">
            <a:extLst>
              <a:ext uri="{FF2B5EF4-FFF2-40B4-BE49-F238E27FC236}">
                <a16:creationId xmlns:a16="http://schemas.microsoft.com/office/drawing/2014/main" id="{A74A1684-F404-EF64-3C1D-692F01A8AF6C}"/>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2739146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682910"/>
            <a:ext cx="5342288" cy="614105"/>
          </a:xfrm>
        </p:spPr>
        <p:txBody>
          <a:bodyPr/>
          <a:lstStyle/>
          <a:p>
            <a:r>
              <a:rPr lang="en-US" dirty="0"/>
              <a:t>REDUCING BIAS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28971" y="1685597"/>
            <a:ext cx="4939670" cy="4811641"/>
          </a:xfrm>
        </p:spPr>
        <p:txBody>
          <a:bodyPr/>
          <a:lstStyle/>
          <a:p>
            <a:pPr algn="just"/>
            <a:r>
              <a:rPr lang="en-GB" sz="2000" dirty="0"/>
              <a:t>Unconscious biases are implicit attitudes or stereotypes that affect our understanding, actions, and decisions in an unconscious manner. </a:t>
            </a:r>
          </a:p>
          <a:p>
            <a:pPr algn="just"/>
            <a:endParaRPr lang="en-GB" sz="2000" dirty="0"/>
          </a:p>
          <a:p>
            <a:pPr algn="just"/>
            <a:r>
              <a:rPr lang="en-GB" sz="2000" dirty="0"/>
              <a:t>In entrepreneurial environments, these biases can influence hiring practices, team dynamics, client interactions, and product development.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44</a:t>
            </a:fld>
            <a:endParaRPr lang="en-US" sz="1291" dirty="0"/>
          </a:p>
        </p:txBody>
      </p:sp>
      <p:pic>
        <p:nvPicPr>
          <p:cNvPr id="5" name="Picture Placeholder 4" descr="Person wiping table">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288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66883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Awareness and Recognition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Educating stakeholders about the existence and impact of unconscious biases, helping them recognise their own biases through training, workshops, and self-assessment tools.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5" y="2442511"/>
            <a:ext cx="7778133" cy="730066"/>
          </a:xfrm>
        </p:spPr>
        <p:txBody>
          <a:bodyPr/>
          <a:lstStyle/>
          <a:p>
            <a:r>
              <a:rPr lang="en-IE" dirty="0"/>
              <a:t>Implementing Bias Reduction Strategies</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4016791" y="3099659"/>
            <a:ext cx="7160273" cy="945874"/>
          </a:xfrm>
        </p:spPr>
        <p:txBody>
          <a:bodyPr/>
          <a:lstStyle/>
          <a:p>
            <a:pPr algn="just"/>
            <a:r>
              <a:rPr lang="en-GB" sz="2000" dirty="0"/>
              <a:t>Developing and implementing strategies to minimise biases in recruitment, performance evaluations, decision-making processes, and everyday interactions.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IE" dirty="0"/>
              <a:t>Structural and Procedural Changes</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Reviewing and adjusting organisational structures, policies, and procedures to reduce bias systematically.</a:t>
            </a:r>
            <a:endParaRPr lang="en-IE" sz="2000" dirty="0"/>
          </a:p>
        </p:txBody>
      </p:sp>
      <p:pic>
        <p:nvPicPr>
          <p:cNvPr id="16" name="Picture Placeholder 15">
            <a:extLst>
              <a:ext uri="{FF2B5EF4-FFF2-40B4-BE49-F238E27FC236}">
                <a16:creationId xmlns:a16="http://schemas.microsoft.com/office/drawing/2014/main" id="{2EBC2282-1F50-DE1F-2F6E-269D410E9E9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4" name="Picture Placeholder 13">
            <a:extLst>
              <a:ext uri="{FF2B5EF4-FFF2-40B4-BE49-F238E27FC236}">
                <a16:creationId xmlns:a16="http://schemas.microsoft.com/office/drawing/2014/main" id="{8A0686BD-4248-23A1-FCAB-72A0B05D0DA0}"/>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2" name="Picture Placeholder 11">
            <a:extLst>
              <a:ext uri="{FF2B5EF4-FFF2-40B4-BE49-F238E27FC236}">
                <a16:creationId xmlns:a16="http://schemas.microsoft.com/office/drawing/2014/main" id="{8FB97BEA-A38D-18B8-EF8A-1B71BDA3B563}"/>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1862" r="11862"/>
          <a:stretch>
            <a:fillRect/>
          </a:stretch>
        </p:blipFill>
        <p:spPr>
          <a:ln>
            <a:solidFill>
              <a:schemeClr val="tx1"/>
            </a:solidFill>
          </a:ln>
        </p:spPr>
      </p:pic>
    </p:spTree>
    <p:extLst>
      <p:ext uri="{BB962C8B-B14F-4D97-AF65-F5344CB8AC3E}">
        <p14:creationId xmlns:p14="http://schemas.microsoft.com/office/powerpoint/2010/main" val="4288485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57B01-879D-63FA-FDDE-D3E7D7596C9F}"/>
              </a:ext>
            </a:extLst>
          </p:cNvPr>
          <p:cNvSpPr>
            <a:spLocks noGrp="1"/>
          </p:cNvSpPr>
          <p:nvPr>
            <p:ph type="body" sz="quarter" idx="49"/>
          </p:nvPr>
        </p:nvSpPr>
        <p:spPr/>
        <p:txBody>
          <a:bodyPr/>
          <a:lstStyle/>
          <a:p>
            <a:r>
              <a:rPr lang="en-IE" dirty="0"/>
              <a:t>Promoting Accountability</a:t>
            </a:r>
          </a:p>
        </p:txBody>
      </p:sp>
      <p:sp>
        <p:nvSpPr>
          <p:cNvPr id="3" name="Text Placeholder 2">
            <a:extLst>
              <a:ext uri="{FF2B5EF4-FFF2-40B4-BE49-F238E27FC236}">
                <a16:creationId xmlns:a16="http://schemas.microsoft.com/office/drawing/2014/main" id="{BB926D55-1234-6F8A-8BDD-EA38BB77CAE2}"/>
              </a:ext>
            </a:extLst>
          </p:cNvPr>
          <p:cNvSpPr>
            <a:spLocks noGrp="1"/>
          </p:cNvSpPr>
          <p:nvPr>
            <p:ph type="body" sz="quarter" idx="50"/>
          </p:nvPr>
        </p:nvSpPr>
        <p:spPr/>
        <p:txBody>
          <a:bodyPr/>
          <a:lstStyle/>
          <a:p>
            <a:pPr algn="just"/>
            <a:r>
              <a:rPr lang="en-GB" sz="2000" dirty="0"/>
              <a:t>Holding individuals and teams accountable for recognising and addressing biases, with clear expectations and consequences for biased behaviour.</a:t>
            </a:r>
            <a:endParaRPr lang="en-IE" sz="2000" dirty="0"/>
          </a:p>
        </p:txBody>
      </p:sp>
      <p:sp>
        <p:nvSpPr>
          <p:cNvPr id="4" name="Text Placeholder 3">
            <a:extLst>
              <a:ext uri="{FF2B5EF4-FFF2-40B4-BE49-F238E27FC236}">
                <a16:creationId xmlns:a16="http://schemas.microsoft.com/office/drawing/2014/main" id="{A05CB5FB-EABC-2522-C65E-2C2917F3B3BD}"/>
              </a:ext>
            </a:extLst>
          </p:cNvPr>
          <p:cNvSpPr>
            <a:spLocks noGrp="1"/>
          </p:cNvSpPr>
          <p:nvPr>
            <p:ph type="body" sz="quarter" idx="51"/>
          </p:nvPr>
        </p:nvSpPr>
        <p:spPr/>
        <p:txBody>
          <a:bodyPr/>
          <a:lstStyle/>
          <a:p>
            <a:r>
              <a:rPr lang="en-IE" dirty="0"/>
              <a:t>Creating Inclusive Metrics</a:t>
            </a:r>
          </a:p>
        </p:txBody>
      </p:sp>
      <p:sp>
        <p:nvSpPr>
          <p:cNvPr id="5" name="Text Placeholder 4">
            <a:extLst>
              <a:ext uri="{FF2B5EF4-FFF2-40B4-BE49-F238E27FC236}">
                <a16:creationId xmlns:a16="http://schemas.microsoft.com/office/drawing/2014/main" id="{F39B9424-B5CC-57CA-9DA3-424A01F86973}"/>
              </a:ext>
            </a:extLst>
          </p:cNvPr>
          <p:cNvSpPr>
            <a:spLocks noGrp="1"/>
          </p:cNvSpPr>
          <p:nvPr>
            <p:ph type="body" sz="quarter" idx="52"/>
          </p:nvPr>
        </p:nvSpPr>
        <p:spPr/>
        <p:txBody>
          <a:bodyPr/>
          <a:lstStyle/>
          <a:p>
            <a:pPr algn="just"/>
            <a:r>
              <a:rPr lang="en-GB" sz="2000" dirty="0"/>
              <a:t>Using metrics and data-driven approaches to monitor diversity, equity, and inclusion efforts, ensuring progress toward bias reduction and inclusive practices.</a:t>
            </a:r>
            <a:endParaRPr lang="en-IE" sz="2000" dirty="0"/>
          </a:p>
        </p:txBody>
      </p:sp>
      <p:pic>
        <p:nvPicPr>
          <p:cNvPr id="11" name="Picture Placeholder 10">
            <a:extLst>
              <a:ext uri="{FF2B5EF4-FFF2-40B4-BE49-F238E27FC236}">
                <a16:creationId xmlns:a16="http://schemas.microsoft.com/office/drawing/2014/main" id="{60A615E7-2AF3-962B-1F86-0E8A81141E7A}"/>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9" name="Picture Placeholder 8">
            <a:extLst>
              <a:ext uri="{FF2B5EF4-FFF2-40B4-BE49-F238E27FC236}">
                <a16:creationId xmlns:a16="http://schemas.microsoft.com/office/drawing/2014/main" id="{DACA3BFF-A725-0C3D-7828-01A4BAB79325}"/>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24" r="11824"/>
          <a:stretch>
            <a:fillRect/>
          </a:stretch>
        </p:blipFill>
        <p:spPr>
          <a:ln>
            <a:solidFill>
              <a:schemeClr val="tx1"/>
            </a:solidFill>
          </a:ln>
        </p:spPr>
      </p:pic>
    </p:spTree>
    <p:extLst>
      <p:ext uri="{BB962C8B-B14F-4D97-AF65-F5344CB8AC3E}">
        <p14:creationId xmlns:p14="http://schemas.microsoft.com/office/powerpoint/2010/main" val="19597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581449"/>
            <a:ext cx="5342288" cy="614105"/>
          </a:xfrm>
        </p:spPr>
        <p:txBody>
          <a:bodyPr/>
          <a:lstStyle/>
          <a:p>
            <a:r>
              <a:rPr lang="en-US" dirty="0"/>
              <a:t>ORGANISATIONAL CULTURE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606911" y="2139193"/>
            <a:ext cx="4939670" cy="4358045"/>
          </a:xfrm>
        </p:spPr>
        <p:txBody>
          <a:bodyPr/>
          <a:lstStyle/>
          <a:p>
            <a:pPr algn="just"/>
            <a:r>
              <a:rPr lang="en-GB" sz="2000" dirty="0"/>
              <a:t>The culture of an organisation encompasses its values, beliefs, norms, behaviours, and practices. </a:t>
            </a:r>
          </a:p>
          <a:p>
            <a:pPr algn="just"/>
            <a:endParaRPr lang="en-GB" sz="2000" dirty="0"/>
          </a:p>
          <a:p>
            <a:pPr algn="just"/>
            <a:r>
              <a:rPr lang="en-GB" sz="2000" dirty="0"/>
              <a:t>An inclusive organisational culture not only attracts diverse talent but also enables them to thrive and contribute fully to the organisation's success.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47</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375046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Inclusive Policies and Practices</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Implementing policies that support diversity and inclusion, such as flexible work arrangements, inclusive language guidelines, and accessible facilities.</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Celebrating Diversity</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2000" dirty="0"/>
              <a:t>Recognising and celebrating the contributions of individuals from diverse backgrounds, cultures, and identities through events, communications, and leadership visibility.</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GB" sz="3600" dirty="0"/>
              <a:t>Encouraging Open Communication</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Establish channels for open dialogue and feedback, where all employees feel safe to express their perspectives and concerns.</a:t>
            </a:r>
            <a:endParaRPr lang="en-IE" sz="2000" dirty="0"/>
          </a:p>
        </p:txBody>
      </p:sp>
      <p:pic>
        <p:nvPicPr>
          <p:cNvPr id="16" name="Picture Placeholder 15">
            <a:extLst>
              <a:ext uri="{FF2B5EF4-FFF2-40B4-BE49-F238E27FC236}">
                <a16:creationId xmlns:a16="http://schemas.microsoft.com/office/drawing/2014/main" id="{B27C6A32-31F4-8376-A6F4-269B700C52D0}"/>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8781" b="18781"/>
          <a:stretch>
            <a:fillRect/>
          </a:stretch>
        </p:blipFill>
        <p:spPr>
          <a:ln>
            <a:solidFill>
              <a:schemeClr val="tx1"/>
            </a:solidFill>
          </a:ln>
        </p:spPr>
      </p:pic>
      <p:pic>
        <p:nvPicPr>
          <p:cNvPr id="14" name="Picture Placeholder 13">
            <a:extLst>
              <a:ext uri="{FF2B5EF4-FFF2-40B4-BE49-F238E27FC236}">
                <a16:creationId xmlns:a16="http://schemas.microsoft.com/office/drawing/2014/main" id="{9F0345C2-6E62-C2FA-10C2-8046A9F271E6}"/>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62" r="11862"/>
          <a:stretch>
            <a:fillRect/>
          </a:stretch>
        </p:blipFill>
        <p:spPr>
          <a:ln>
            <a:solidFill>
              <a:schemeClr val="tx1"/>
            </a:solidFill>
          </a:ln>
        </p:spPr>
      </p:pic>
      <p:pic>
        <p:nvPicPr>
          <p:cNvPr id="12" name="Picture Placeholder 11">
            <a:extLst>
              <a:ext uri="{FF2B5EF4-FFF2-40B4-BE49-F238E27FC236}">
                <a16:creationId xmlns:a16="http://schemas.microsoft.com/office/drawing/2014/main" id="{C60898E0-0C55-4DCD-2AAF-87D080C82A82}"/>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t="20837" b="20837"/>
          <a:stretch>
            <a:fillRect/>
          </a:stretch>
        </p:blipFill>
        <p:spPr>
          <a:ln>
            <a:solidFill>
              <a:schemeClr val="tx1"/>
            </a:solidFill>
          </a:ln>
        </p:spPr>
      </p:pic>
    </p:spTree>
    <p:extLst>
      <p:ext uri="{BB962C8B-B14F-4D97-AF65-F5344CB8AC3E}">
        <p14:creationId xmlns:p14="http://schemas.microsoft.com/office/powerpoint/2010/main" val="45570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GB" sz="3600" b="1" dirty="0"/>
              <a:t>Empowering Diverse Leadership</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160273" cy="945874"/>
          </a:xfrm>
        </p:spPr>
        <p:txBody>
          <a:bodyPr/>
          <a:lstStyle/>
          <a:p>
            <a:pPr algn="just"/>
            <a:r>
              <a:rPr lang="en-GB" sz="2000" dirty="0"/>
              <a:t>Supporting and promoting diverse leaders within the organisation, ensuring representation at all levels of leadership.</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6" y="2442511"/>
            <a:ext cx="7603892" cy="730066"/>
          </a:xfrm>
        </p:spPr>
        <p:txBody>
          <a:bodyPr/>
          <a:lstStyle/>
          <a:p>
            <a:r>
              <a:rPr lang="en-GB" sz="3600" dirty="0"/>
              <a:t>Commitment to Equity </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3084978"/>
            <a:ext cx="7160273" cy="945874"/>
          </a:xfrm>
        </p:spPr>
        <p:txBody>
          <a:bodyPr/>
          <a:lstStyle/>
          <a:p>
            <a:pPr algn="just"/>
            <a:r>
              <a:rPr lang="en-GB" sz="2000" dirty="0"/>
              <a:t>Addressing structural strains within the organisation and wider community, supporting fairness and justice through corporate social responsibility initiatives and partnerships.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702298"/>
            <a:ext cx="7160276" cy="730066"/>
          </a:xfrm>
        </p:spPr>
        <p:txBody>
          <a:bodyPr/>
          <a:lstStyle/>
          <a:p>
            <a:r>
              <a:rPr lang="en-GB" sz="3600" dirty="0"/>
              <a:t>Continuous Improvement</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257166"/>
            <a:ext cx="7160273" cy="945874"/>
          </a:xfrm>
        </p:spPr>
        <p:txBody>
          <a:bodyPr/>
          <a:lstStyle/>
          <a:p>
            <a:pPr algn="just"/>
            <a:r>
              <a:rPr lang="en-GB" sz="2000" dirty="0"/>
              <a:t>Regularly evaluating the effectiveness of diversity and inclusion initiatives, soliciting feedback, and adjusting strategies to embrace an increasingly inclusive culture.</a:t>
            </a:r>
            <a:endParaRPr lang="en-IE" sz="2000" dirty="0"/>
          </a:p>
        </p:txBody>
      </p:sp>
      <p:pic>
        <p:nvPicPr>
          <p:cNvPr id="16" name="Picture Placeholder 15">
            <a:extLst>
              <a:ext uri="{FF2B5EF4-FFF2-40B4-BE49-F238E27FC236}">
                <a16:creationId xmlns:a16="http://schemas.microsoft.com/office/drawing/2014/main" id="{3DFD7AF9-9610-A7E7-245A-A4D71CC8CD35}"/>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a:ln>
            <a:solidFill>
              <a:schemeClr val="tx1"/>
            </a:solidFill>
          </a:ln>
        </p:spPr>
      </p:pic>
      <p:pic>
        <p:nvPicPr>
          <p:cNvPr id="14" name="Picture Placeholder 13">
            <a:extLst>
              <a:ext uri="{FF2B5EF4-FFF2-40B4-BE49-F238E27FC236}">
                <a16:creationId xmlns:a16="http://schemas.microsoft.com/office/drawing/2014/main" id="{C3047DA0-1F3A-8E0F-8FFD-8F33BD63678A}"/>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722" r="11722"/>
          <a:stretch>
            <a:fillRect/>
          </a:stretch>
        </p:blipFill>
        <p:spPr>
          <a:ln>
            <a:solidFill>
              <a:schemeClr val="tx1"/>
            </a:solidFill>
          </a:ln>
        </p:spPr>
      </p:pic>
      <p:pic>
        <p:nvPicPr>
          <p:cNvPr id="12" name="Picture Placeholder 11">
            <a:extLst>
              <a:ext uri="{FF2B5EF4-FFF2-40B4-BE49-F238E27FC236}">
                <a16:creationId xmlns:a16="http://schemas.microsoft.com/office/drawing/2014/main" id="{556473DB-D43B-4E9D-3084-61317630C6D4}"/>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4246" r="14246"/>
          <a:stretch>
            <a:fillRect/>
          </a:stretch>
        </p:blipFill>
        <p:spPr>
          <a:ln>
            <a:solidFill>
              <a:schemeClr val="tx1"/>
            </a:solidFill>
          </a:ln>
        </p:spPr>
      </p:pic>
    </p:spTree>
    <p:extLst>
      <p:ext uri="{BB962C8B-B14F-4D97-AF65-F5344CB8AC3E}">
        <p14:creationId xmlns:p14="http://schemas.microsoft.com/office/powerpoint/2010/main" val="82056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dirty="0"/>
              <a:t>IDENTIFYING SOCIAL ISSUES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dirty="0"/>
              <a:t>Strategies for identifying and prioritising social issues that align with entrepreneurial goals involve a systematic approach:</a:t>
            </a:r>
          </a:p>
          <a:p>
            <a:pPr algn="just"/>
            <a:endParaRPr lang="en-GB" dirty="0"/>
          </a:p>
          <a:p>
            <a:pPr algn="just"/>
            <a:r>
              <a:rPr lang="en-GB" b="1" dirty="0"/>
              <a:t>Alignment with Goals: </a:t>
            </a:r>
            <a:r>
              <a:rPr lang="en-GB" dirty="0"/>
              <a:t>Entrepreneurs should align social initiatives with their business goals and values to ensure sustainability and meaningful impact.</a:t>
            </a:r>
          </a:p>
          <a:p>
            <a:pPr algn="just"/>
            <a:endParaRPr lang="en-GB" dirty="0"/>
          </a:p>
          <a:p>
            <a:pPr algn="just"/>
            <a:r>
              <a:rPr lang="en-GB" b="1" dirty="0"/>
              <a:t>Community Needs Assessments: </a:t>
            </a:r>
            <a:r>
              <a:rPr lang="en-GB" dirty="0"/>
              <a:t>Conducting thorough community needs assessments using tools such as </a:t>
            </a:r>
            <a:r>
              <a:rPr lang="en-GB" b="1" dirty="0">
                <a:solidFill>
                  <a:srgbClr val="F36C2F"/>
                </a:solidFill>
              </a:rPr>
              <a:t>surveys</a:t>
            </a:r>
            <a:r>
              <a:rPr lang="en-GB" dirty="0"/>
              <a:t>, </a:t>
            </a:r>
            <a:r>
              <a:rPr lang="en-GB" b="1" dirty="0">
                <a:solidFill>
                  <a:srgbClr val="F36C2F"/>
                </a:solidFill>
              </a:rPr>
              <a:t>interviews</a:t>
            </a:r>
            <a:r>
              <a:rPr lang="en-GB" dirty="0"/>
              <a:t>, and </a:t>
            </a:r>
            <a:r>
              <a:rPr lang="en-GB" b="1" dirty="0">
                <a:solidFill>
                  <a:srgbClr val="F36C2F"/>
                </a:solidFill>
              </a:rPr>
              <a:t>focus groups </a:t>
            </a:r>
            <a:r>
              <a:rPr lang="en-GB" dirty="0"/>
              <a:t>helps entrepreneurs understand local challenges and opportunities. This data-driven approach informs strategic decision-making and ensures that initiatives are relevant and impactful.</a:t>
            </a:r>
            <a:endParaRPr lang="en-US" dirty="0"/>
          </a:p>
        </p:txBody>
      </p:sp>
      <p:sp>
        <p:nvSpPr>
          <p:cNvPr id="4" name="Freeform 210">
            <a:extLst>
              <a:ext uri="{FF2B5EF4-FFF2-40B4-BE49-F238E27FC236}">
                <a16:creationId xmlns:a16="http://schemas.microsoft.com/office/drawing/2014/main" id="{2F897D8F-BF7C-4ACA-9AC8-25281C9D55CD}"/>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B4D22934-FD44-88E3-5112-2AE627EDC359}"/>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465B1F3C-7094-8CE0-9C56-070D1590326F}"/>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4C1ABCB-2E07-D23F-DE04-7E2B6AAFB56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71" r="23165"/>
          <a:stretch/>
        </p:blipFill>
        <p:spPr>
          <a:xfrm>
            <a:off x="0" y="0"/>
            <a:ext cx="4993772" cy="6858000"/>
          </a:xfrm>
        </p:spPr>
      </p:pic>
      <p:sp>
        <p:nvSpPr>
          <p:cNvPr id="3" name="Text Placeholder 2">
            <a:extLst>
              <a:ext uri="{FF2B5EF4-FFF2-40B4-BE49-F238E27FC236}">
                <a16:creationId xmlns:a16="http://schemas.microsoft.com/office/drawing/2014/main" id="{65C7FD5D-B3D2-8136-6ADE-52F33AB20361}"/>
              </a:ext>
            </a:extLst>
          </p:cNvPr>
          <p:cNvSpPr>
            <a:spLocks noGrp="1"/>
          </p:cNvSpPr>
          <p:nvPr>
            <p:ph type="body" sz="quarter" idx="30"/>
          </p:nvPr>
        </p:nvSpPr>
        <p:spPr>
          <a:xfrm>
            <a:off x="4429401"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6C239CCD-995D-93DD-66FA-D2AB399E20F4}"/>
              </a:ext>
            </a:extLst>
          </p:cNvPr>
          <p:cNvSpPr>
            <a:spLocks noGrp="1"/>
          </p:cNvSpPr>
          <p:nvPr>
            <p:ph type="body" sz="quarter" idx="48"/>
          </p:nvPr>
        </p:nvSpPr>
        <p:spPr>
          <a:xfrm>
            <a:off x="5318620" y="1477595"/>
            <a:ext cx="6348773" cy="4699650"/>
          </a:xfrm>
        </p:spPr>
        <p:txBody>
          <a:bodyPr/>
          <a:lstStyle/>
          <a:p>
            <a:pPr algn="just"/>
            <a:r>
              <a:rPr lang="en-GB" sz="2000" b="1" dirty="0"/>
              <a:t>Inclusive Business Plans:</a:t>
            </a:r>
          </a:p>
          <a:p>
            <a:pPr algn="just"/>
            <a:r>
              <a:rPr lang="en-GB" sz="2000" dirty="0"/>
              <a:t>Participants collaborate in teams, which mirrors real-world entrepreneurial environments where diverse perspectives are valuable.</a:t>
            </a:r>
          </a:p>
          <a:p>
            <a:pPr algn="just"/>
            <a:endParaRPr lang="en-GB" sz="2000" dirty="0"/>
          </a:p>
          <a:p>
            <a:pPr algn="just"/>
            <a:r>
              <a:rPr lang="en-GB" sz="2000" dirty="0"/>
              <a:t>Developing inclusive business plans involves identifying market opportunities, integrating diversity strategies, and pitching ideas — all essential skills for inclusive leadership.</a:t>
            </a:r>
          </a:p>
          <a:p>
            <a:pPr algn="just"/>
            <a:endParaRPr lang="en-GB" sz="2000" dirty="0"/>
          </a:p>
          <a:p>
            <a:pPr algn="just"/>
            <a:r>
              <a:rPr lang="en-GB" sz="2000" dirty="0"/>
              <a:t>Business plans can be pitched and refined based on feedback, allowing participants to see the direct impact of inclusive practices on business viability.</a:t>
            </a:r>
          </a:p>
          <a:p>
            <a:pPr algn="just"/>
            <a:endParaRPr lang="en-GB" sz="2000" dirty="0"/>
          </a:p>
          <a:p>
            <a:pPr algn="just"/>
            <a:r>
              <a:rPr lang="en-GB" sz="2000" dirty="0"/>
              <a:t>By embedding diversity and inclusion from the planning stage, participants learn to embrace inclusive cultures from the outset of their entrepreneurial endeavours.</a:t>
            </a:r>
            <a:endParaRPr lang="en-US" sz="2000" dirty="0"/>
          </a:p>
          <a:p>
            <a:endParaRPr lang="en-IE" sz="2000" dirty="0"/>
          </a:p>
        </p:txBody>
      </p:sp>
    </p:spTree>
    <p:extLst>
      <p:ext uri="{BB962C8B-B14F-4D97-AF65-F5344CB8AC3E}">
        <p14:creationId xmlns:p14="http://schemas.microsoft.com/office/powerpoint/2010/main" val="197496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SUSTAINABLE DEVELOPMENT GOALS (SDGS)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031713"/>
            <a:ext cx="10483429" cy="4439577"/>
          </a:xfrm>
        </p:spPr>
        <p:txBody>
          <a:bodyPr/>
          <a:lstStyle/>
          <a:p>
            <a:pPr algn="just"/>
            <a:r>
              <a:rPr lang="en-GB" b="1" dirty="0">
                <a:solidFill>
                  <a:srgbClr val="0F486D"/>
                </a:solidFill>
                <a:hlinkClick r:id="rId3">
                  <a:extLst>
                    <a:ext uri="{A12FA001-AC4F-418D-AE19-62706E023703}">
                      <ahyp:hlinkClr xmlns:ahyp="http://schemas.microsoft.com/office/drawing/2018/hyperlinkcolor" val="tx"/>
                    </a:ext>
                  </a:extLst>
                </a:hlinkClick>
              </a:rPr>
              <a:t>SDG 5 (Gender Equality): </a:t>
            </a:r>
            <a:r>
              <a:rPr lang="en-GB" dirty="0"/>
              <a:t>Promoting gender diversity and equality in entrepreneurial leadership and business practices.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8 (Decent Work and Economic Growth): </a:t>
            </a:r>
            <a:r>
              <a:rPr lang="en-GB" dirty="0"/>
              <a:t>Integrating inclusive hiring practices and promoting economic opportunities for marginalised groups.</a:t>
            </a:r>
          </a:p>
          <a:p>
            <a:pPr algn="just"/>
            <a:endParaRPr lang="en-GB" dirty="0"/>
          </a:p>
          <a:p>
            <a:pPr algn="just"/>
            <a:r>
              <a:rPr lang="en-GB" b="1" dirty="0">
                <a:solidFill>
                  <a:srgbClr val="0F486D"/>
                </a:solidFill>
                <a:hlinkClick r:id="rId5">
                  <a:extLst>
                    <a:ext uri="{A12FA001-AC4F-418D-AE19-62706E023703}">
                      <ahyp:hlinkClr xmlns:ahyp="http://schemas.microsoft.com/office/drawing/2018/hyperlinkcolor" val="tx"/>
                    </a:ext>
                  </a:extLst>
                </a:hlinkClick>
              </a:rPr>
              <a:t>SDG 10 (Reduced Inequalities)</a:t>
            </a:r>
            <a:r>
              <a:rPr lang="en-GB" b="1" dirty="0"/>
              <a:t>: </a:t>
            </a:r>
            <a:r>
              <a:rPr lang="en-GB" dirty="0"/>
              <a:t>Developing inclusive business models that reduce inequalities and promote social equity.</a:t>
            </a:r>
            <a:endParaRPr lang="en-US" dirty="0"/>
          </a:p>
        </p:txBody>
      </p:sp>
      <p:pic>
        <p:nvPicPr>
          <p:cNvPr id="4" name="Picture 2">
            <a:extLst>
              <a:ext uri="{FF2B5EF4-FFF2-40B4-BE49-F238E27FC236}">
                <a16:creationId xmlns:a16="http://schemas.microsoft.com/office/drawing/2014/main" id="{BD9B6098-DF68-A1D3-3DC7-6D2F7977377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19795" y="470621"/>
            <a:ext cx="1296877" cy="129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3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GB" dirty="0"/>
              <a:t>ALIGNMENT WITH ENTRECOMP</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4519"/>
            <a:ext cx="10483429" cy="4439577"/>
          </a:xfrm>
        </p:spPr>
        <p:txBody>
          <a:bodyPr/>
          <a:lstStyle/>
          <a:p>
            <a:pPr algn="just"/>
            <a:r>
              <a:rPr lang="en-GB" b="1" dirty="0"/>
              <a:t>1.1 Vision and Opportunities: </a:t>
            </a:r>
            <a:r>
              <a:rPr lang="en-GB" dirty="0"/>
              <a:t>Identifying opportunities to promote diversity and inclusion in business ventures.</a:t>
            </a:r>
          </a:p>
          <a:p>
            <a:pPr algn="just"/>
            <a:endParaRPr lang="en-GB" dirty="0"/>
          </a:p>
          <a:p>
            <a:pPr algn="just"/>
            <a:r>
              <a:rPr lang="en-GB" b="1" dirty="0"/>
              <a:t>1.5 Ethical and Sustainable Thinking: </a:t>
            </a:r>
            <a:r>
              <a:rPr lang="en-GB" dirty="0"/>
              <a:t>Integrating diversity strategies and ethical considerations into business development.</a:t>
            </a:r>
          </a:p>
          <a:p>
            <a:pPr algn="just"/>
            <a:endParaRPr lang="en-GB" b="1" dirty="0"/>
          </a:p>
          <a:p>
            <a:pPr algn="just"/>
            <a:r>
              <a:rPr lang="en-GB" b="1" dirty="0"/>
              <a:t>2.5 Mobilising Others: </a:t>
            </a:r>
            <a:r>
              <a:rPr lang="en-GB" dirty="0"/>
              <a:t>Engaging diverse stakeholders and creating inclusive team dynamics.</a:t>
            </a:r>
          </a:p>
          <a:p>
            <a:pPr algn="just"/>
            <a:endParaRPr lang="en-GB" dirty="0"/>
          </a:p>
          <a:p>
            <a:pPr algn="just"/>
            <a:r>
              <a:rPr lang="en-GB" b="1" dirty="0"/>
              <a:t>3.4 Learning through Experience</a:t>
            </a:r>
            <a:r>
              <a:rPr lang="en-GB" dirty="0"/>
              <a:t>: Reflecting on personal biases and experiences to enhance inclusive leadership skills.</a:t>
            </a:r>
            <a:endParaRPr lang="en-US" dirty="0"/>
          </a:p>
        </p:txBody>
      </p:sp>
      <p:pic>
        <p:nvPicPr>
          <p:cNvPr id="5" name="Picture 4">
            <a:extLst>
              <a:ext uri="{FF2B5EF4-FFF2-40B4-BE49-F238E27FC236}">
                <a16:creationId xmlns:a16="http://schemas.microsoft.com/office/drawing/2014/main" id="{76103696-6BEE-5870-1C81-DEFD7A5E1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0620" y="727589"/>
            <a:ext cx="1596698" cy="887960"/>
          </a:xfrm>
          <a:prstGeom prst="rect">
            <a:avLst/>
          </a:prstGeom>
        </p:spPr>
      </p:pic>
    </p:spTree>
    <p:extLst>
      <p:ext uri="{BB962C8B-B14F-4D97-AF65-F5344CB8AC3E}">
        <p14:creationId xmlns:p14="http://schemas.microsoft.com/office/powerpoint/2010/main" val="65193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3127-6D8C-C120-7B47-DF20AAEFD649}"/>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324763E-487E-275C-2691-831C0CDE368D}"/>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651DFC39-8A82-6C82-59BC-334A02E51C27}"/>
              </a:ext>
            </a:extLst>
          </p:cNvPr>
          <p:cNvSpPr>
            <a:spLocks noGrp="1"/>
          </p:cNvSpPr>
          <p:nvPr>
            <p:ph type="body" sz="quarter" idx="30"/>
          </p:nvPr>
        </p:nvSpPr>
        <p:spPr>
          <a:xfrm>
            <a:off x="4890795" y="394849"/>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8279F77D-EB73-0B70-71E5-67FC63748E48}"/>
              </a:ext>
            </a:extLst>
          </p:cNvPr>
          <p:cNvSpPr>
            <a:spLocks noGrp="1"/>
          </p:cNvSpPr>
          <p:nvPr>
            <p:ph type="body" sz="quarter" idx="48"/>
          </p:nvPr>
        </p:nvSpPr>
        <p:spPr>
          <a:xfrm>
            <a:off x="6459275" y="1632565"/>
            <a:ext cx="5067198" cy="4333822"/>
          </a:xfrm>
        </p:spPr>
        <p:txBody>
          <a:bodyPr/>
          <a:lstStyle/>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15 ways to improve diversity and inclusion in the workplace</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How to Promote Diversity and Inclusion in the Workplace</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kern="100" dirty="0">
                <a:solidFill>
                  <a:srgbClr val="11496E"/>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400" b="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What is diversity, equity, and inclusion?</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984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SIGNIFICANCE OF SOCIAL RESPONSIBILITY </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70" y="1628660"/>
            <a:ext cx="4939670" cy="4811641"/>
          </a:xfrm>
        </p:spPr>
        <p:txBody>
          <a:bodyPr/>
          <a:lstStyle/>
          <a:p>
            <a:pPr algn="just"/>
            <a:r>
              <a:rPr lang="en-GB" sz="2000" dirty="0"/>
              <a:t>Social responsibility plays a very important role in businesses by not only promoting ethical business practices but also enhancing brand reputation and encouraging customer loyalty. </a:t>
            </a:r>
          </a:p>
          <a:p>
            <a:pPr algn="just"/>
            <a:endParaRPr lang="en-GB" sz="2000" dirty="0"/>
          </a:p>
          <a:p>
            <a:pPr algn="just"/>
            <a:r>
              <a:rPr lang="en-GB" sz="2000" dirty="0"/>
              <a:t>When businesses actively engage in addressing societal issues, they build trust and credibility among consumers who increasingly value ethical considerations in their purchasing decisions. </a:t>
            </a:r>
          </a:p>
          <a:p>
            <a:pPr algn="just"/>
            <a:endParaRPr lang="en-GB" sz="2000" dirty="0"/>
          </a:p>
          <a:p>
            <a:pPr algn="just"/>
            <a:r>
              <a:rPr lang="en-GB" sz="2000" dirty="0"/>
              <a:t>This approach not only benefits the community but also strengthens the long-term sustainability and resilience of the business itself.</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6</a:t>
            </a:fld>
            <a:endParaRPr lang="en-US" sz="1291" dirty="0"/>
          </a:p>
        </p:txBody>
      </p:sp>
      <p:pic>
        <p:nvPicPr>
          <p:cNvPr id="5" name="Picture Placeholder 4" descr="Large and small hands holding red hear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16240" r="3556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99679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11791"/>
            <a:ext cx="5526846" cy="614105"/>
          </a:xfrm>
        </p:spPr>
        <p:txBody>
          <a:bodyPr/>
          <a:lstStyle/>
          <a:p>
            <a:r>
              <a:rPr lang="en-US" dirty="0"/>
              <a:t>RECOGNISING THE ETHICAL IMPERATIVE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28660"/>
            <a:ext cx="4939670" cy="4811641"/>
          </a:xfrm>
        </p:spPr>
        <p:txBody>
          <a:bodyPr/>
          <a:lstStyle/>
          <a:p>
            <a:pPr algn="just"/>
            <a:r>
              <a:rPr lang="en-GB" sz="2000" dirty="0"/>
              <a:t>Businesses and Entrepreneurs have a moral obligation to contribute positively to society through their ventures. </a:t>
            </a:r>
          </a:p>
          <a:p>
            <a:pPr algn="just"/>
            <a:endParaRPr lang="en-GB" sz="2000" dirty="0"/>
          </a:p>
          <a:p>
            <a:pPr algn="just"/>
            <a:r>
              <a:rPr lang="en-GB" sz="2000" dirty="0"/>
              <a:t>By addressing societal issues such as poverty, environmental degradation, or lack of access to education or healthcare, businesses can create meaningful impact beyond financial profits. </a:t>
            </a:r>
          </a:p>
          <a:p>
            <a:pPr algn="just"/>
            <a:endParaRPr lang="en-GB" sz="2000" dirty="0"/>
          </a:p>
          <a:p>
            <a:pPr algn="just"/>
            <a:r>
              <a:rPr lang="en-GB" sz="2000" dirty="0"/>
              <a:t>This ethical imperative guides decision-making processes and inspires innovative solutions that cater to both business objectives and societal needs.</a:t>
            </a:r>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7</a:t>
            </a:fld>
            <a:endParaRPr lang="en-US" sz="1291" dirty="0"/>
          </a:p>
        </p:txBody>
      </p:sp>
      <p:pic>
        <p:nvPicPr>
          <p:cNvPr id="5" name="Picture Placeholder 4" descr="Woman bonding with chil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419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92019" y="209275"/>
            <a:ext cx="7160276" cy="730066"/>
          </a:xfrm>
        </p:spPr>
        <p:txBody>
          <a:bodyPr/>
          <a:lstStyle/>
          <a:p>
            <a:r>
              <a:rPr lang="en-IE" dirty="0"/>
              <a:t>Project Planning</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05571"/>
            <a:ext cx="7739202" cy="945874"/>
          </a:xfrm>
        </p:spPr>
        <p:txBody>
          <a:bodyPr/>
          <a:lstStyle/>
          <a:p>
            <a:pPr algn="just"/>
            <a:r>
              <a:rPr lang="en-GB" sz="2000" dirty="0"/>
              <a:t>Businesses should develop comprehensive project plans that integrate social, economic, and environmental considerations. This holistic approach ensures that initiatives not only address immediate social needs but also contribute positively to economic growth and environmental sustainability.</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a:xfrm>
            <a:off x="3949679" y="2398464"/>
            <a:ext cx="7160276" cy="730066"/>
          </a:xfrm>
        </p:spPr>
        <p:txBody>
          <a:bodyPr/>
          <a:lstStyle/>
          <a:p>
            <a:r>
              <a:rPr lang="en-IE" dirty="0"/>
              <a:t>Implementation</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49679" y="2956063"/>
            <a:ext cx="7635517" cy="945874"/>
          </a:xfrm>
        </p:spPr>
        <p:txBody>
          <a:bodyPr/>
          <a:lstStyle/>
          <a:p>
            <a:pPr algn="just"/>
            <a:r>
              <a:rPr lang="en-GB" sz="2000" dirty="0"/>
              <a:t>Effective implementation involves allocating resources efficiently, managing stakeholders' expectations, and developing partnerships to enhance impact and reach. Businesses should monitor progress, adjust strategies as needed, and maintain transparency throughout the process.</a:t>
            </a:r>
            <a:endParaRPr lang="en-IE" sz="20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949676" y="4505616"/>
            <a:ext cx="7160276" cy="730066"/>
          </a:xfrm>
        </p:spPr>
        <p:txBody>
          <a:bodyPr/>
          <a:lstStyle/>
          <a:p>
            <a:r>
              <a:rPr lang="en-IE" dirty="0"/>
              <a:t>Evaluation</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49679" y="5033676"/>
            <a:ext cx="7635517" cy="945874"/>
          </a:xfrm>
        </p:spPr>
        <p:txBody>
          <a:bodyPr/>
          <a:lstStyle/>
          <a:p>
            <a:pPr algn="just"/>
            <a:r>
              <a:rPr lang="en-GB" sz="2000" dirty="0"/>
              <a:t>Continuous evaluation allows businesses to assess the outcomes and impacts of their initiatives. By measuring success against predefined metrics and gathering feedback from stakeholders, businesses can refine strategies, celebrate achievements, and learn from challenges to improve future projects.</a:t>
            </a:r>
            <a:endParaRPr lang="en-IE" sz="2000" dirty="0"/>
          </a:p>
        </p:txBody>
      </p:sp>
      <p:pic>
        <p:nvPicPr>
          <p:cNvPr id="16" name="Picture Placeholder 15" descr="Businessman using digital tablet in meeting">
            <a:extLst>
              <a:ext uri="{FF2B5EF4-FFF2-40B4-BE49-F238E27FC236}">
                <a16:creationId xmlns:a16="http://schemas.microsoft.com/office/drawing/2014/main" id="{AC8101EF-3B57-B2B4-8A3C-A5F276E0907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872" r="11872"/>
          <a:stretch>
            <a:fillRect/>
          </a:stretch>
        </p:blipFill>
        <p:spPr/>
      </p:pic>
      <p:pic>
        <p:nvPicPr>
          <p:cNvPr id="14" name="Picture Placeholder 13" descr="Male engineer with flashlight inspecting steel cylinder">
            <a:extLst>
              <a:ext uri="{FF2B5EF4-FFF2-40B4-BE49-F238E27FC236}">
                <a16:creationId xmlns:a16="http://schemas.microsoft.com/office/drawing/2014/main" id="{ADBBAB2E-7757-717B-10E2-E931A0C97A95}"/>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72" r="11872"/>
          <a:stretch>
            <a:fillRect/>
          </a:stretch>
        </p:blipFill>
        <p:spPr/>
      </p:pic>
      <p:pic>
        <p:nvPicPr>
          <p:cNvPr id="12" name="Picture Placeholder 11" descr="Two colleagues planning on board with sticky notes">
            <a:extLst>
              <a:ext uri="{FF2B5EF4-FFF2-40B4-BE49-F238E27FC236}">
                <a16:creationId xmlns:a16="http://schemas.microsoft.com/office/drawing/2014/main" id="{E1B893B0-C2C4-5645-D275-598C5398A983}"/>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1844" r="11844"/>
          <a:stretch>
            <a:fillRect/>
          </a:stretch>
        </p:blipFill>
        <p:spPr/>
      </p:pic>
    </p:spTree>
    <p:extLst>
      <p:ext uri="{BB962C8B-B14F-4D97-AF65-F5344CB8AC3E}">
        <p14:creationId xmlns:p14="http://schemas.microsoft.com/office/powerpoint/2010/main" val="2852152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A25FBD6F-84D1-4C94-EA91-DE3FF2A6B615}"/>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50000" r="1472"/>
          <a:stretch/>
        </p:blipFill>
        <p:spPr>
          <a:xfrm>
            <a:off x="884606" y="0"/>
            <a:ext cx="4993772" cy="6858000"/>
          </a:xfrm>
        </p:spPr>
      </p:pic>
      <p:sp>
        <p:nvSpPr>
          <p:cNvPr id="3" name="Text Placeholder 2">
            <a:extLst>
              <a:ext uri="{FF2B5EF4-FFF2-40B4-BE49-F238E27FC236}">
                <a16:creationId xmlns:a16="http://schemas.microsoft.com/office/drawing/2014/main" id="{2AF6BF22-109F-B6FA-E82D-B7841AEBC3C1}"/>
              </a:ext>
            </a:extLst>
          </p:cNvPr>
          <p:cNvSpPr>
            <a:spLocks noGrp="1"/>
          </p:cNvSpPr>
          <p:nvPr>
            <p:ph type="body" sz="quarter" idx="30"/>
          </p:nvPr>
        </p:nvSpPr>
        <p:spPr>
          <a:xfrm>
            <a:off x="4890795" y="369116"/>
            <a:ext cx="6776598" cy="1212549"/>
          </a:xfrm>
        </p:spPr>
        <p:txBody>
          <a:bodyPr/>
          <a:lstStyle/>
          <a:p>
            <a:r>
              <a:rPr lang="en-IE" dirty="0"/>
              <a:t>BEST PRACTICES: DABBLEDOO</a:t>
            </a:r>
          </a:p>
        </p:txBody>
      </p:sp>
      <p:sp>
        <p:nvSpPr>
          <p:cNvPr id="4" name="Text Placeholder 3">
            <a:extLst>
              <a:ext uri="{FF2B5EF4-FFF2-40B4-BE49-F238E27FC236}">
                <a16:creationId xmlns:a16="http://schemas.microsoft.com/office/drawing/2014/main" id="{AD828DDD-A228-5786-4CFB-5C90B29B5445}"/>
              </a:ext>
            </a:extLst>
          </p:cNvPr>
          <p:cNvSpPr>
            <a:spLocks noGrp="1"/>
          </p:cNvSpPr>
          <p:nvPr>
            <p:ph type="body" sz="quarter" idx="48"/>
          </p:nvPr>
        </p:nvSpPr>
        <p:spPr>
          <a:xfrm>
            <a:off x="6459275" y="1984253"/>
            <a:ext cx="4939670" cy="3889855"/>
          </a:xfrm>
        </p:spPr>
        <p:txBody>
          <a:bodyPr/>
          <a:lstStyle/>
          <a:p>
            <a:pPr algn="just"/>
            <a:r>
              <a:rPr lang="en-GB" sz="2400" b="1" dirty="0">
                <a:solidFill>
                  <a:srgbClr val="F36C2F"/>
                </a:solidFill>
                <a:hlinkClick r:id="rId4">
                  <a:extLst>
                    <a:ext uri="{A12FA001-AC4F-418D-AE19-62706E023703}">
                      <ahyp:hlinkClr xmlns:ahyp="http://schemas.microsoft.com/office/drawing/2018/hyperlinkcolor" val="tx"/>
                    </a:ext>
                  </a:extLst>
                </a:hlinkClick>
              </a:rPr>
              <a:t>DABBLEDOO</a:t>
            </a:r>
            <a:r>
              <a:rPr lang="en-GB" sz="2400" dirty="0"/>
              <a:t> is committed to making a positive societal impact through its innovative educational programmes and community projects. </a:t>
            </a:r>
          </a:p>
        </p:txBody>
      </p:sp>
      <p:pic>
        <p:nvPicPr>
          <p:cNvPr id="8" name="Picture 7">
            <a:extLst>
              <a:ext uri="{FF2B5EF4-FFF2-40B4-BE49-F238E27FC236}">
                <a16:creationId xmlns:a16="http://schemas.microsoft.com/office/drawing/2014/main" id="{C4C2AF03-A064-9972-CC19-C1339DD6329D}"/>
              </a:ext>
            </a:extLst>
          </p:cNvPr>
          <p:cNvPicPr>
            <a:picLocks noChangeAspect="1"/>
          </p:cNvPicPr>
          <p:nvPr/>
        </p:nvPicPr>
        <p:blipFill>
          <a:blip r:embed="rId5"/>
          <a:srcRect/>
          <a:stretch/>
        </p:blipFill>
        <p:spPr>
          <a:xfrm>
            <a:off x="7249837" y="4267200"/>
            <a:ext cx="3416234" cy="1009725"/>
          </a:xfrm>
          <a:prstGeom prst="rect">
            <a:avLst/>
          </a:prstGeom>
        </p:spPr>
      </p:pic>
    </p:spTree>
    <p:extLst>
      <p:ext uri="{BB962C8B-B14F-4D97-AF65-F5344CB8AC3E}">
        <p14:creationId xmlns:p14="http://schemas.microsoft.com/office/powerpoint/2010/main" val="3877041211"/>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11813</TotalTime>
  <Words>3257</Words>
  <Application>Microsoft Office PowerPoint</Application>
  <PresentationFormat>Widescreen</PresentationFormat>
  <Paragraphs>338</Paragraphs>
  <Slides>54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414</cp:revision>
  <dcterms:created xsi:type="dcterms:W3CDTF">2021-06-15T11:45:52Z</dcterms:created>
  <dcterms:modified xsi:type="dcterms:W3CDTF">2025-01-13T09:27:42Z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