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5.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0"/>
  </p:notesMasterIdLst>
  <p:handoutMasterIdLst>
    <p:handoutMasterId r:id="rId51"/>
  </p:handoutMasterIdLst>
  <p:sldIdLst>
    <p:sldId id="693" r:id="rId5"/>
    <p:sldId id="681" r:id="rId6"/>
    <p:sldId id="678" r:id="rId7"/>
    <p:sldId id="682" r:id="rId8"/>
    <p:sldId id="689" r:id="rId9"/>
    <p:sldId id="703" r:id="rId10"/>
    <p:sldId id="761" r:id="rId11"/>
    <p:sldId id="762" r:id="rId12"/>
    <p:sldId id="734" r:id="rId13"/>
    <p:sldId id="763" r:id="rId14"/>
    <p:sldId id="764" r:id="rId15"/>
    <p:sldId id="784" r:id="rId16"/>
    <p:sldId id="785" r:id="rId17"/>
    <p:sldId id="711" r:id="rId18"/>
    <p:sldId id="765" r:id="rId19"/>
    <p:sldId id="786" r:id="rId20"/>
    <p:sldId id="683" r:id="rId21"/>
    <p:sldId id="687" r:id="rId22"/>
    <p:sldId id="757" r:id="rId23"/>
    <p:sldId id="746" r:id="rId24"/>
    <p:sldId id="766" r:id="rId25"/>
    <p:sldId id="668" r:id="rId26"/>
    <p:sldId id="767" r:id="rId27"/>
    <p:sldId id="768" r:id="rId28"/>
    <p:sldId id="782" r:id="rId29"/>
    <p:sldId id="783" r:id="rId30"/>
    <p:sldId id="710" r:id="rId31"/>
    <p:sldId id="769" r:id="rId32"/>
    <p:sldId id="770" r:id="rId33"/>
    <p:sldId id="787" r:id="rId34"/>
    <p:sldId id="716" r:id="rId35"/>
    <p:sldId id="771" r:id="rId36"/>
    <p:sldId id="750" r:id="rId37"/>
    <p:sldId id="777" r:id="rId38"/>
    <p:sldId id="772" r:id="rId39"/>
    <p:sldId id="778" r:id="rId40"/>
    <p:sldId id="779" r:id="rId41"/>
    <p:sldId id="780" r:id="rId42"/>
    <p:sldId id="775" r:id="rId43"/>
    <p:sldId id="776" r:id="rId44"/>
    <p:sldId id="781" r:id="rId45"/>
    <p:sldId id="755" r:id="rId46"/>
    <p:sldId id="774" r:id="rId47"/>
    <p:sldId id="788" r:id="rId48"/>
    <p:sldId id="692" r:id="rId4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DB176A"/>
    <a:srgbClr val="F99F27"/>
    <a:srgbClr val="E87A33"/>
    <a:srgbClr val="60BA47"/>
    <a:srgbClr val="1D93D1"/>
    <a:srgbClr val="2094D2"/>
    <a:srgbClr val="11496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3934"/>
  </p:normalViewPr>
  <p:slideViewPr>
    <p:cSldViewPr snapToGrid="0" snapToObjects="1">
      <p:cViewPr varScale="1">
        <p:scale>
          <a:sx n="67" d="100"/>
          <a:sy n="67" d="100"/>
        </p:scale>
        <p:origin x="75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9/23/2025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95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766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39708" y="1479990"/>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39707" y="414105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67660" y="99277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79841" y="1695992"/>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67660" y="364309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79841" y="434631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37074" y="3657545"/>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37074" y="984496"/>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65744"/>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449647" y="5192345"/>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583355" y="519234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836447"/>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0"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535817286"/>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1324303"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475618" y="40738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475618" y="1903748"/>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373383"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55934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1" r:id="rId5"/>
    <p:sldLayoutId id="2147483703" r:id="rId6"/>
    <p:sldLayoutId id="2147483700" r:id="rId7"/>
    <p:sldLayoutId id="2147483723" r:id="rId8"/>
    <p:sldLayoutId id="2147483740" r:id="rId9"/>
    <p:sldLayoutId id="2147483698" r:id="rId10"/>
    <p:sldLayoutId id="2147483695" r:id="rId11"/>
    <p:sldLayoutId id="2147483735" r:id="rId12"/>
    <p:sldLayoutId id="2147483734" r:id="rId13"/>
    <p:sldLayoutId id="2147483739" r:id="rId14"/>
    <p:sldLayoutId id="2147483708" r:id="rId15"/>
    <p:sldLayoutId id="2147483733" r:id="rId16"/>
    <p:sldLayoutId id="2147483737" r:id="rId17"/>
    <p:sldLayoutId id="2147483702" r:id="rId18"/>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CreateYourBusinessdrKarolinaBeyer" TargetMode="External"/><Relationship Id="rId2" Type="http://schemas.openxmlformats.org/officeDocument/2006/relationships/image" Target="../media/image27.emf"/><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CreateYourBusinessdrKarolinaBeyer" TargetMode="External"/><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hyperlink" Target="https://sdgs.un.org/goals/goal13" TargetMode="External"/><Relationship Id="rId4" Type="http://schemas.openxmlformats.org/officeDocument/2006/relationships/hyperlink" Target="https://sdgs.un.org/goals/goal1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thinkbusiness.ie/articles/write-sustainability-plan-business/"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moneff.com/en-gb/blog/how-to-achieve-financial-sustainability-for-your-business" TargetMode="External"/><Relationship Id="rId4" Type="http://schemas.openxmlformats.org/officeDocument/2006/relationships/hyperlink" Target="https://www.constellation.com/solutions/for-your-small-business/goals/developing-a-small-businesss-sustainability-plan.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image" Target="../media/image44.emf"/><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9" TargetMode="Externa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hyperlink" Target="https://sdgs.un.org/goals/goal17" TargetMode="External"/><Relationship Id="rId4" Type="http://schemas.openxmlformats.org/officeDocument/2006/relationships/hyperlink" Target="https://sdgs.un.org/goals/goal1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il.boell.org/en/2024/03/09/sustainable-finance-explained-concepts-advantages-and-practical-implementations"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www.sciencedirect.com/science/article/pii/S0883902622000702" TargetMode="External"/><Relationship Id="rId4" Type="http://schemas.openxmlformats.org/officeDocument/2006/relationships/hyperlink" Target="https://finance.ec.europa.eu/sustainable-finance/overview-sustainable-finance_en"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ecophysiscy.com/website/index.php/en/" TargetMode="External"/><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hyperlink" Target="https://sdgs.un.org/goals/goal12" TargetMode="External"/><Relationship Id="rId4" Type="http://schemas.openxmlformats.org/officeDocument/2006/relationships/hyperlink" Target="https://sdgs.un.org/goals/goal9"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medium.com/global-climate-solutions/green-finance-unlocking-investments-in-sustainability-e09c503e5c23" TargetMode="External"/><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hyperlink" Target="https://www.greenfinanceplatform.org/page/explore-green-financ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75886" y="4259417"/>
            <a:ext cx="4532141" cy="1258512"/>
          </a:xfrm>
        </p:spPr>
        <p:txBody>
          <a:bodyPr>
            <a:normAutofit fontScale="92500"/>
          </a:bodyPr>
          <a:lstStyle/>
          <a:p>
            <a:pPr>
              <a:lnSpc>
                <a:spcPts val="3054"/>
              </a:lnSpc>
            </a:pPr>
            <a:r>
              <a:rPr lang="en-GB" sz="3600" b="0" dirty="0"/>
              <a:t>Developing a Sustainable Business Plan</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b="1"/>
              <a:t>Module 6</a:t>
            </a:r>
            <a:endParaRPr lang="en-US" b="1" dirty="0"/>
          </a:p>
        </p:txBody>
      </p:sp>
      <p:pic>
        <p:nvPicPr>
          <p:cNvPr id="7" name="Picture Placeholder 6">
            <a:extLst>
              <a:ext uri="{FF2B5EF4-FFF2-40B4-BE49-F238E27FC236}">
                <a16:creationId xmlns:a16="http://schemas.microsoft.com/office/drawing/2014/main" id="{144E4760-DD09-99E8-8B41-29754CDCD25D}"/>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75" r="23775"/>
          <a:stretch/>
        </p:blipFill>
        <p:spPr/>
      </p:pic>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dirty="0" err="1"/>
              <a:t>www.</a:t>
            </a:r>
            <a:r>
              <a:rPr lang="en-US" b="1" dirty="0" err="1"/>
              <a:t>fairpreneurs</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6" name="TextBox 1">
            <a:extLst>
              <a:ext uri="{FF2B5EF4-FFF2-40B4-BE49-F238E27FC236}">
                <a16:creationId xmlns:a16="http://schemas.microsoft.com/office/drawing/2014/main" id="{912CBA52-9586-E192-0B65-E51B3A647D25}"/>
              </a:ext>
            </a:extLst>
          </p:cNvPr>
          <p:cNvSpPr txBox="1"/>
          <p:nvPr/>
        </p:nvSpPr>
        <p:spPr>
          <a:xfrm>
            <a:off x="308445" y="6539295"/>
            <a:ext cx="40005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p>
        </p:txBody>
      </p:sp>
      <p:sp>
        <p:nvSpPr>
          <p:cNvPr id="16" name="TextBox 3">
            <a:extLst>
              <a:ext uri="{FF2B5EF4-FFF2-40B4-BE49-F238E27FC236}">
                <a16:creationId xmlns:a16="http://schemas.microsoft.com/office/drawing/2014/main" id="{E06FAFE9-48A0-8B5B-199E-5701E7059D41}"/>
              </a:ext>
            </a:extLst>
          </p:cNvPr>
          <p:cNvSpPr txBox="1"/>
          <p:nvPr/>
        </p:nvSpPr>
        <p:spPr>
          <a:xfrm>
            <a:off x="2760410" y="6003129"/>
            <a:ext cx="294210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 </a:t>
            </a:r>
            <a:r>
              <a:rPr lang="en-GB" sz="800">
                <a:solidFill>
                  <a:srgbClr val="11496E"/>
                </a:solidFill>
                <a:latin typeface="Calibri" panose="020F0502020204030204" pitchFamily="34" charset="0"/>
                <a:ea typeface="Open Sans" panose="020B0606030504020204" pitchFamily="34" charset="0"/>
                <a:cs typeface="Calibri" panose="020F0502020204030204" pitchFamily="34" charset="0"/>
              </a:rPr>
              <a:t>2022-1-PL01-KA220-YOU-000087822</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Sustainability Vision Statement </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Lay out a clear vision statement that reflects the business's commitment to sustainability. Ensure alignment with core values and overarching mission to guide all sustainability efforts.</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Sustainable Market Analysis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028993"/>
            <a:ext cx="7160273" cy="945874"/>
          </a:xfrm>
        </p:spPr>
        <p:txBody>
          <a:bodyPr/>
          <a:lstStyle/>
          <a:p>
            <a:pPr algn="just"/>
            <a:r>
              <a:rPr lang="en-GB" sz="2000" dirty="0"/>
              <a:t>Assess market demand for sustainable products/services, identify eco-friendly competitors, and explore growth opportunities in sustainable sectors. Use findings to inform strategic decisions and market positioning.</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Green Organisational Structure</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Integrate sustainability responsibilities into the organisational hierarchy and operational processes. Establish frameworks to ensure sustainability goals influence daily practices and decision-making.</a:t>
            </a:r>
            <a:endParaRPr lang="en-IE" sz="2000" dirty="0"/>
          </a:p>
        </p:txBody>
      </p:sp>
      <p:pic>
        <p:nvPicPr>
          <p:cNvPr id="16" name="Picture Placeholder 15" descr="Businessman using digital tablet in meeting">
            <a:extLst>
              <a:ext uri="{FF2B5EF4-FFF2-40B4-BE49-F238E27FC236}">
                <a16:creationId xmlns:a16="http://schemas.microsoft.com/office/drawing/2014/main" id="{98D883AE-0CDC-3B8E-9ECE-F5F0446B9BE8}"/>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4" name="Picture Placeholder 13" descr="Male engineer with flashlight inspecting steel cylinder">
            <a:extLst>
              <a:ext uri="{FF2B5EF4-FFF2-40B4-BE49-F238E27FC236}">
                <a16:creationId xmlns:a16="http://schemas.microsoft.com/office/drawing/2014/main" id="{7F093439-8D51-7E74-32CF-3D4D9BABB7A6}"/>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Magnifying glass on clear background">
            <a:extLst>
              <a:ext uri="{FF2B5EF4-FFF2-40B4-BE49-F238E27FC236}">
                <a16:creationId xmlns:a16="http://schemas.microsoft.com/office/drawing/2014/main" id="{B17DEF88-4F21-3B6D-1574-191BD4F407F0}"/>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16" r="11816"/>
          <a:stretch>
            <a:fillRect/>
          </a:stretch>
        </p:blipFill>
        <p:spPr>
          <a:ln>
            <a:solidFill>
              <a:schemeClr val="tx1"/>
            </a:solidFill>
          </a:ln>
        </p:spPr>
      </p:pic>
    </p:spTree>
    <p:extLst>
      <p:ext uri="{BB962C8B-B14F-4D97-AF65-F5344CB8AC3E}">
        <p14:creationId xmlns:p14="http://schemas.microsoft.com/office/powerpoint/2010/main" val="360952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Eco-Friendly Products and Services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Describe how products/services contribute to environmental sustainability. Highlight efforts in </a:t>
            </a:r>
            <a:r>
              <a:rPr lang="en-GB" sz="2000" b="1" dirty="0">
                <a:solidFill>
                  <a:srgbClr val="F36C2F"/>
                </a:solidFill>
              </a:rPr>
              <a:t>lifecycle assessments </a:t>
            </a:r>
            <a:r>
              <a:rPr lang="en-GB" sz="2000" dirty="0"/>
              <a:t>and </a:t>
            </a:r>
            <a:r>
              <a:rPr lang="en-GB" sz="2000" b="1" dirty="0">
                <a:solidFill>
                  <a:srgbClr val="F36C2F"/>
                </a:solidFill>
              </a:rPr>
              <a:t>eco-design principles</a:t>
            </a:r>
            <a:r>
              <a:rPr lang="en-GB" sz="2000" dirty="0"/>
              <a:t> to reduce environmental impact throughout their lifecycle.</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Sustainable Marketing</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028993"/>
            <a:ext cx="7160273" cy="945874"/>
          </a:xfrm>
        </p:spPr>
        <p:txBody>
          <a:bodyPr/>
          <a:lstStyle/>
          <a:p>
            <a:pPr algn="just"/>
            <a:r>
              <a:rPr lang="en-GB" sz="2000" dirty="0"/>
              <a:t>Develop strategies to effectively communicate sustainability benefits to consumers. Implement </a:t>
            </a:r>
            <a:r>
              <a:rPr lang="en-GB" sz="2000" b="1" dirty="0">
                <a:solidFill>
                  <a:srgbClr val="F36C2F"/>
                </a:solidFill>
              </a:rPr>
              <a:t>green marketing tactics </a:t>
            </a:r>
            <a:r>
              <a:rPr lang="en-GB" sz="2000" dirty="0"/>
              <a:t>to enhance brand reputation and engage customers around sustainability initiatives.</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199" y="4329447"/>
            <a:ext cx="7735865" cy="730066"/>
          </a:xfrm>
        </p:spPr>
        <p:txBody>
          <a:bodyPr/>
          <a:lstStyle/>
          <a:p>
            <a:r>
              <a:rPr lang="en-IE" dirty="0"/>
              <a:t>Sustainability- Focused Financial Planning</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494788"/>
            <a:ext cx="7160273" cy="945874"/>
          </a:xfrm>
        </p:spPr>
        <p:txBody>
          <a:bodyPr/>
          <a:lstStyle/>
          <a:p>
            <a:pPr algn="just"/>
            <a:r>
              <a:rPr lang="en-GB" sz="2000" dirty="0"/>
              <a:t>Integrate sustainability-related costs and benefits into financial projections. Analyse cost-effectiveness of sustainability initiatives and forecast long-term financial gains from reduced costs and increased market appeal.</a:t>
            </a:r>
            <a:endParaRPr lang="en-IE" sz="2000" dirty="0"/>
          </a:p>
        </p:txBody>
      </p:sp>
      <p:pic>
        <p:nvPicPr>
          <p:cNvPr id="16" name="Picture Placeholder 15" descr="Empty speech bubbles">
            <a:extLst>
              <a:ext uri="{FF2B5EF4-FFF2-40B4-BE49-F238E27FC236}">
                <a16:creationId xmlns:a16="http://schemas.microsoft.com/office/drawing/2014/main" id="{D3DA9081-AE1A-6428-83E3-4901E366462B}"/>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4" name="Picture Placeholder 13" descr="Adhesive notes on glass wall">
            <a:extLst>
              <a:ext uri="{FF2B5EF4-FFF2-40B4-BE49-F238E27FC236}">
                <a16:creationId xmlns:a16="http://schemas.microsoft.com/office/drawing/2014/main" id="{DBC44B94-CED3-C74F-5FAE-EFD887879D75}"/>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Colorful buttons">
            <a:extLst>
              <a:ext uri="{FF2B5EF4-FFF2-40B4-BE49-F238E27FC236}">
                <a16:creationId xmlns:a16="http://schemas.microsoft.com/office/drawing/2014/main" id="{8DA46D84-8538-3935-E2D8-8DA8E8399C2A}"/>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72" r="11872"/>
          <a:stretch>
            <a:fillRect/>
          </a:stretch>
        </p:blipFill>
        <p:spPr>
          <a:ln>
            <a:solidFill>
              <a:schemeClr val="tx1"/>
            </a:solidFill>
          </a:ln>
        </p:spPr>
      </p:pic>
    </p:spTree>
    <p:extLst>
      <p:ext uri="{BB962C8B-B14F-4D97-AF65-F5344CB8AC3E}">
        <p14:creationId xmlns:p14="http://schemas.microsoft.com/office/powerpoint/2010/main" val="291912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a:srcRect l="25728" r="25728"/>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PRACTICES: </a:t>
            </a:r>
            <a:br>
              <a:rPr lang="en-IE" dirty="0"/>
            </a:br>
            <a:r>
              <a:rPr lang="en-IE" dirty="0"/>
              <a:t>CREATE YOUR BUSINESS</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Create Your Business</a:t>
            </a:r>
            <a:r>
              <a:rPr lang="en-GB" sz="2400" b="1" dirty="0">
                <a:solidFill>
                  <a:srgbClr val="F36C2F"/>
                </a:solidFill>
              </a:rPr>
              <a:t> </a:t>
            </a:r>
            <a:r>
              <a:rPr lang="en-GB" sz="2400" dirty="0"/>
              <a:t>provides a comprehensive guide to developing a business plan with a focus on sustainability. </a:t>
            </a:r>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507" b="14382"/>
          <a:stretch/>
        </p:blipFill>
        <p:spPr>
          <a:xfrm>
            <a:off x="7620513" y="3745064"/>
            <a:ext cx="3399995" cy="1669774"/>
          </a:xfrm>
          <a:prstGeom prst="rect">
            <a:avLst/>
          </a:prstGeom>
        </p:spPr>
      </p:pic>
    </p:spTree>
    <p:extLst>
      <p:ext uri="{BB962C8B-B14F-4D97-AF65-F5344CB8AC3E}">
        <p14:creationId xmlns:p14="http://schemas.microsoft.com/office/powerpoint/2010/main" val="178169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667911"/>
            <a:ext cx="5117828" cy="5360134"/>
          </a:xfrm>
        </p:spPr>
        <p:txBody>
          <a:bodyPr/>
          <a:lstStyle/>
          <a:p>
            <a:pPr algn="just"/>
            <a:r>
              <a:rPr lang="en-GB" sz="2200" dirty="0"/>
              <a:t>Their methodology integrates financial elements with sustainability considerations, showcasing how to align business planning with long-term environmental and social goals. </a:t>
            </a:r>
          </a:p>
          <a:p>
            <a:pPr algn="just"/>
            <a:endParaRPr lang="en-GB" sz="2200" dirty="0"/>
          </a:p>
          <a:p>
            <a:pPr algn="just"/>
            <a:r>
              <a:rPr lang="en-GB" sz="2200" dirty="0"/>
              <a:t>By highlighting the integration of eco-friendly practices and responsible financial management, </a:t>
            </a:r>
            <a:r>
              <a:rPr lang="en-GB" sz="2200" b="1" dirty="0">
                <a:solidFill>
                  <a:srgbClr val="F36C2F"/>
                </a:solidFill>
                <a:hlinkClick r:id="rId3">
                  <a:extLst>
                    <a:ext uri="{A12FA001-AC4F-418D-AE19-62706E023703}">
                      <ahyp:hlinkClr xmlns:ahyp="http://schemas.microsoft.com/office/drawing/2018/hyperlinkcolor" val="tx"/>
                    </a:ext>
                  </a:extLst>
                </a:hlinkClick>
              </a:rPr>
              <a:t>Create Your Business </a:t>
            </a:r>
            <a:r>
              <a:rPr lang="en-GB" sz="2200" dirty="0"/>
              <a:t>demonstrates practical approaches to creating a sustainable business plan.</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Create Your Business’s </a:t>
            </a:r>
            <a:r>
              <a:rPr lang="en-GB" sz="2200" dirty="0"/>
              <a:t>planning approach by visiting our </a:t>
            </a:r>
            <a:r>
              <a:rPr lang="en-GB" sz="2200" b="1" dirty="0">
                <a:hlinkClick r:id="rId4"/>
              </a:rPr>
              <a:t>Compendium of Case Studies</a:t>
            </a:r>
            <a:r>
              <a:rPr lang="en-GB" sz="2200" dirty="0"/>
              <a:t>. </a:t>
            </a:r>
          </a:p>
        </p:txBody>
      </p:sp>
    </p:spTree>
    <p:extLst>
      <p:ext uri="{BB962C8B-B14F-4D97-AF65-F5344CB8AC3E}">
        <p14:creationId xmlns:p14="http://schemas.microsoft.com/office/powerpoint/2010/main" val="60551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PRACTICAL EXERCISES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436330"/>
            <a:ext cx="10483429" cy="4439577"/>
          </a:xfrm>
        </p:spPr>
        <p:txBody>
          <a:bodyPr/>
          <a:lstStyle/>
          <a:p>
            <a:pPr algn="just"/>
            <a:r>
              <a:rPr lang="en-GB" b="1" dirty="0"/>
              <a:t>Developing a Sustainability Vision Statement: </a:t>
            </a:r>
            <a:r>
              <a:rPr lang="en-GB" dirty="0"/>
              <a:t>Crafting a succinct sustainability vision statement is essential to articulate the business’s dedication to sustainable practices. This statement should harmonise seamlessly with the company’s core mission, values, and strategic objectives, embodying its commitment to environmental and social responsibility.</a:t>
            </a:r>
          </a:p>
          <a:p>
            <a:pPr algn="just"/>
            <a:endParaRPr lang="en-GB" dirty="0"/>
          </a:p>
          <a:p>
            <a:pPr algn="just"/>
            <a:r>
              <a:rPr lang="en-GB" b="1" dirty="0"/>
              <a:t>Creating a Business Plan Section: </a:t>
            </a:r>
            <a:r>
              <a:rPr lang="en-GB" dirty="0"/>
              <a:t>Drafting a dedicated section of the business plan that specifically addresses sustainability goals, strategies, and metrics is crucial. </a:t>
            </a:r>
          </a:p>
          <a:p>
            <a:pPr algn="just"/>
            <a:r>
              <a:rPr lang="en-GB" dirty="0"/>
              <a:t>Using the SMART criteria—ensuring goals are Specific, Measurable, Achievable, Relevant, and Time-bound—to establish clear sustainability targets. This section should outline how sustainability initiatives align with the overall business strategy and contribute to long-term success.</a:t>
            </a:r>
          </a:p>
        </p:txBody>
      </p:sp>
    </p:spTree>
    <p:extLst>
      <p:ext uri="{BB962C8B-B14F-4D97-AF65-F5344CB8AC3E}">
        <p14:creationId xmlns:p14="http://schemas.microsoft.com/office/powerpoint/2010/main" val="217210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51077"/>
            <a:ext cx="10483429" cy="3898826"/>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8 (Decent Work and Economic Growth): </a:t>
            </a:r>
            <a:r>
              <a:rPr lang="en-GB" dirty="0"/>
              <a:t>By promoting sustainable economic growth and creating decent work opportunities through responsible business practices.</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9 (Industry, Innovation, and Infrastructure): </a:t>
            </a:r>
            <a:r>
              <a:rPr lang="en-GB" dirty="0"/>
              <a:t>Through creating innovation in sustainable technologies and practices within business operations.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12 (Responsible Consumption and Production): </a:t>
            </a:r>
            <a:r>
              <a:rPr lang="en-GB" dirty="0"/>
              <a:t>By advocating for sustainable consumption patterns and efficient resource use throughout the business lifecycle.</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13 (Climate Action): </a:t>
            </a:r>
            <a:r>
              <a:rPr lang="en-GB" dirty="0"/>
              <a:t>By reducing climate change impacts and enhancing resilience to climate-related hazards through sustainable business practices.</a:t>
            </a:r>
          </a:p>
        </p:txBody>
      </p:sp>
      <p:pic>
        <p:nvPicPr>
          <p:cNvPr id="4" name="Picture 2">
            <a:extLst>
              <a:ext uri="{FF2B5EF4-FFF2-40B4-BE49-F238E27FC236}">
                <a16:creationId xmlns:a16="http://schemas.microsoft.com/office/drawing/2014/main" id="{821552CC-5430-12C6-47BE-B0111331057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825883" y="489727"/>
            <a:ext cx="778760" cy="77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83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F5FE55-79E7-5C8A-4FB1-1278C613ACA3}"/>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B99DF8E9-ACDE-6102-CD4C-07F3ACB9D0BB}"/>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B87BD777-1E8A-350E-7907-F85EEA9EE7D2}"/>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How to write a sustainability plan for your business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How to Develop a Small Business Sustainability Plan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How to Achieve Financial Sustainability For Your Business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26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17</a:t>
            </a:fld>
            <a:endParaRPr lang="en-US" dirty="0"/>
          </a:p>
        </p:txBody>
      </p:sp>
      <p:pic>
        <p:nvPicPr>
          <p:cNvPr id="13" name="Picture Placeholder 12">
            <a:extLst>
              <a:ext uri="{FF2B5EF4-FFF2-40B4-BE49-F238E27FC236}">
                <a16:creationId xmlns:a16="http://schemas.microsoft.com/office/drawing/2014/main" id="{BFBDEAB3-F234-D771-A43C-C64A38765EC3}"/>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t="16881" b="16881"/>
          <a:stretch>
            <a:fillRect/>
          </a:stretch>
        </p:blipFill>
        <p:spPr/>
      </p:pic>
      <p:pic>
        <p:nvPicPr>
          <p:cNvPr id="15" name="Picture Placeholder 14">
            <a:extLst>
              <a:ext uri="{FF2B5EF4-FFF2-40B4-BE49-F238E27FC236}">
                <a16:creationId xmlns:a16="http://schemas.microsoft.com/office/drawing/2014/main" id="{383473DD-B7BB-3442-1C8F-EF0C72F22F84}"/>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l="3655" r="3655"/>
          <a:stretch>
            <a:fillRect/>
          </a:stretch>
        </p:blipFill>
        <p:spPr/>
      </p:pic>
      <p:pic>
        <p:nvPicPr>
          <p:cNvPr id="17" name="Picture Placeholder 16">
            <a:extLst>
              <a:ext uri="{FF2B5EF4-FFF2-40B4-BE49-F238E27FC236}">
                <a16:creationId xmlns:a16="http://schemas.microsoft.com/office/drawing/2014/main" id="{7D57D624-CFAD-163C-D31A-354F5E50927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l="15290" r="15290"/>
          <a:stretch>
            <a:fillRect/>
          </a:stretch>
        </p:blipFill>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INTEGRATION OF FINANCIAL ELEMENTS WITH A FOCUS ON SUSTAINABILITY</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KEY FINANCIAL ELEMENTS IN A SUSTAINABLE BUSINESS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2008361"/>
            <a:ext cx="10483429" cy="4853284"/>
          </a:xfrm>
        </p:spPr>
        <p:txBody>
          <a:bodyPr/>
          <a:lstStyle/>
          <a:p>
            <a:pPr algn="just"/>
            <a:r>
              <a:rPr lang="en-GB" dirty="0"/>
              <a:t>In building a sustainable business, using financial strategies that support environmental and social responsibility is required. </a:t>
            </a:r>
          </a:p>
          <a:p>
            <a:pPr algn="just"/>
            <a:endParaRPr lang="en-GB" dirty="0"/>
          </a:p>
          <a:p>
            <a:pPr algn="just"/>
            <a:r>
              <a:rPr lang="en-GB" dirty="0"/>
              <a:t>This section explores essential financial elements that support sustainability goals, including revenue models, cost management, investment strategies, and risk management. By balancing financial decisions with sustainability principles, businesses can enhance their competitiveness, reduce environmental impact, and encourage positive social outcomes.</a:t>
            </a:r>
          </a:p>
        </p:txBody>
      </p:sp>
    </p:spTree>
    <p:extLst>
      <p:ext uri="{BB962C8B-B14F-4D97-AF65-F5344CB8AC3E}">
        <p14:creationId xmlns:p14="http://schemas.microsoft.com/office/powerpoint/2010/main" val="284881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7" y="2506273"/>
            <a:ext cx="8430603" cy="136947"/>
          </a:xfrm>
        </p:spPr>
        <p:txBody>
          <a:bodyPr/>
          <a:lstStyle/>
          <a:p>
            <a:r>
              <a:rPr lang="en-US" dirty="0"/>
              <a:t>Step-by-Step Guide to creating a business plan with a sustainability focus</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02</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3567808" y="3360784"/>
            <a:ext cx="6750084" cy="223130"/>
          </a:xfrm>
        </p:spPr>
        <p:txBody>
          <a:bodyPr/>
          <a:lstStyle/>
          <a:p>
            <a:r>
              <a:rPr lang="en-US" dirty="0"/>
              <a:t>Integration of financial elements with a focus on sustainability</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03</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3567808" y="4276565"/>
            <a:ext cx="6935435" cy="223473"/>
          </a:xfrm>
        </p:spPr>
        <p:txBody>
          <a:bodyPr/>
          <a:lstStyle/>
          <a:p>
            <a:r>
              <a:rPr lang="en-US" dirty="0"/>
              <a:t>Funding for Sustainable ventures – Green Finance </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Revenue Models</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Sustainable businesses develop income streams and business models that prioritise environmental and social responsibility. They seek to create sustainable sources of income while reinforcing customer loyalty through ethical practices.</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Cost Management </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Identifying and managing costs associated with sustainable practices is essential. This includes adopting eco-friendly materials, energy-efficient technologies, and practices that minimise environmental impact and resource use.</a:t>
            </a:r>
            <a:endParaRPr lang="en-IE" sz="2000" dirty="0"/>
          </a:p>
        </p:txBody>
      </p:sp>
      <p:pic>
        <p:nvPicPr>
          <p:cNvPr id="11" name="Picture Placeholder 10">
            <a:extLst>
              <a:ext uri="{FF2B5EF4-FFF2-40B4-BE49-F238E27FC236}">
                <a16:creationId xmlns:a16="http://schemas.microsoft.com/office/drawing/2014/main" id="{8F5AEADD-FAE0-C2E4-C9A9-5A0B44DEE4A1}"/>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t="20866" b="20866"/>
          <a:stretch>
            <a:fillRect/>
          </a:stretch>
        </p:blipFill>
        <p:spPr>
          <a:ln>
            <a:solidFill>
              <a:schemeClr val="tx1"/>
            </a:solidFill>
          </a:ln>
        </p:spPr>
      </p:pic>
      <p:pic>
        <p:nvPicPr>
          <p:cNvPr id="9" name="Picture Placeholder 8">
            <a:extLst>
              <a:ext uri="{FF2B5EF4-FFF2-40B4-BE49-F238E27FC236}">
                <a16:creationId xmlns:a16="http://schemas.microsoft.com/office/drawing/2014/main" id="{DB78849C-8115-70C4-5188-AA55DBA74E81}"/>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ln>
            <a:solidFill>
              <a:schemeClr val="tx1"/>
            </a:solidFill>
          </a:ln>
        </p:spPr>
      </p:pic>
    </p:spTree>
    <p:extLst>
      <p:ext uri="{BB962C8B-B14F-4D97-AF65-F5344CB8AC3E}">
        <p14:creationId xmlns:p14="http://schemas.microsoft.com/office/powerpoint/2010/main" val="293024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Investment in Sustainability</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Allocating resources towards sustainability initiatives is critical for businesses aiming to reduce their carbon footprint and enhance resource efficiency. Investments may include renewable energy projects, sustainable supply chains, and green technologies.</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Risk Management </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Assessing and reducing financial risks linked to sustainability issues is essential. This involves conducting thorough environmental impact assessments to pre-empt regulatory risks and ensuring compliance with sustainability standards.</a:t>
            </a:r>
            <a:endParaRPr lang="en-IE" sz="2000" dirty="0"/>
          </a:p>
        </p:txBody>
      </p:sp>
      <p:pic>
        <p:nvPicPr>
          <p:cNvPr id="11" name="Picture Placeholder 10">
            <a:extLst>
              <a:ext uri="{FF2B5EF4-FFF2-40B4-BE49-F238E27FC236}">
                <a16:creationId xmlns:a16="http://schemas.microsoft.com/office/drawing/2014/main" id="{630F5215-43DF-E936-2312-40FDEC281979}"/>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9106" r="9106"/>
          <a:stretch>
            <a:fillRect/>
          </a:stretch>
        </p:blipFill>
        <p:spPr>
          <a:ln>
            <a:solidFill>
              <a:schemeClr val="tx1"/>
            </a:solidFill>
          </a:ln>
        </p:spPr>
      </p:pic>
      <p:pic>
        <p:nvPicPr>
          <p:cNvPr id="9" name="Picture Placeholder 8">
            <a:extLst>
              <a:ext uri="{FF2B5EF4-FFF2-40B4-BE49-F238E27FC236}">
                <a16:creationId xmlns:a16="http://schemas.microsoft.com/office/drawing/2014/main" id="{426930A0-6020-E2BA-6A4D-A33B91579281}"/>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ln>
            <a:solidFill>
              <a:schemeClr val="tx1"/>
            </a:solidFill>
          </a:ln>
        </p:spPr>
      </p:pic>
    </p:spTree>
    <p:extLst>
      <p:ext uri="{BB962C8B-B14F-4D97-AF65-F5344CB8AC3E}">
        <p14:creationId xmlns:p14="http://schemas.microsoft.com/office/powerpoint/2010/main" val="90007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18419"/>
            <a:ext cx="5526846" cy="614105"/>
          </a:xfrm>
        </p:spPr>
        <p:txBody>
          <a:bodyPr/>
          <a:lstStyle/>
          <a:p>
            <a:r>
              <a:rPr lang="en-US" dirty="0"/>
              <a:t>ALIGNING FINANCIAL PLANNING WITH SUSTAINABILITY GOALS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664058" y="2452687"/>
            <a:ext cx="4504715" cy="4104874"/>
          </a:xfrm>
        </p:spPr>
        <p:txBody>
          <a:bodyPr/>
          <a:lstStyle/>
          <a:p>
            <a:pPr algn="just"/>
            <a:r>
              <a:rPr lang="en-GB" sz="2200" dirty="0"/>
              <a:t>Integrating sustainability into financial planning is essential for ensuring that environmental and social goals are supported by sound financial strategies. </a:t>
            </a:r>
          </a:p>
          <a:p>
            <a:pPr algn="just"/>
            <a:endParaRPr lang="en-GB" sz="2200" dirty="0"/>
          </a:p>
          <a:p>
            <a:pPr algn="just"/>
            <a:r>
              <a:rPr lang="en-GB" sz="2200" dirty="0"/>
              <a:t>This section outlines how businesses can align their </a:t>
            </a:r>
            <a:r>
              <a:rPr lang="en-GB" sz="2200" b="1" dirty="0">
                <a:solidFill>
                  <a:srgbClr val="F36C2F"/>
                </a:solidFill>
              </a:rPr>
              <a:t>budgeting</a:t>
            </a:r>
            <a:r>
              <a:rPr lang="en-GB" sz="2200" dirty="0"/>
              <a:t>, </a:t>
            </a:r>
            <a:r>
              <a:rPr lang="en-GB" sz="2200" b="1" dirty="0">
                <a:solidFill>
                  <a:srgbClr val="F36C2F"/>
                </a:solidFill>
              </a:rPr>
              <a:t>metrics</a:t>
            </a:r>
            <a:r>
              <a:rPr lang="en-GB" sz="2200" dirty="0"/>
              <a:t>, </a:t>
            </a:r>
            <a:r>
              <a:rPr lang="en-GB" sz="2200" b="1" dirty="0">
                <a:solidFill>
                  <a:srgbClr val="F36C2F"/>
                </a:solidFill>
              </a:rPr>
              <a:t>incentives</a:t>
            </a:r>
            <a:r>
              <a:rPr lang="en-GB" sz="2200" dirty="0"/>
              <a:t>, and </a:t>
            </a:r>
            <a:r>
              <a:rPr lang="en-GB" sz="2200" b="1" dirty="0">
                <a:solidFill>
                  <a:srgbClr val="F36C2F"/>
                </a:solidFill>
              </a:rPr>
              <a:t>long-term planning </a:t>
            </a:r>
            <a:r>
              <a:rPr lang="en-GB" sz="2200" dirty="0"/>
              <a:t>with sustainability objectives.</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996798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Budgeting for Sustainability</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This involves setting aside funds for initiatives such as green technologies, energy efficiency improvements, and sustainable product development. Tracking the financial implications of these projects helps ensure accountability and measure impact.</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Sustainable Financial Metrics</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These metrics can include cost savings from reduced energy consumption, revenue generated from eco-friendly products, and other financial indicators that reflect the benefits of sustainable practices.</a:t>
            </a:r>
            <a:endParaRPr lang="en-IE" sz="2000" dirty="0"/>
          </a:p>
        </p:txBody>
      </p:sp>
      <p:pic>
        <p:nvPicPr>
          <p:cNvPr id="11" name="Picture Placeholder 10">
            <a:extLst>
              <a:ext uri="{FF2B5EF4-FFF2-40B4-BE49-F238E27FC236}">
                <a16:creationId xmlns:a16="http://schemas.microsoft.com/office/drawing/2014/main" id="{43AD4CFC-6051-815A-D28C-E0BDF792CAB7}"/>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11862" r="11862"/>
          <a:stretch>
            <a:fillRect/>
          </a:stretch>
        </p:blipFill>
        <p:spPr>
          <a:ln>
            <a:solidFill>
              <a:schemeClr val="tx1"/>
            </a:solidFill>
          </a:ln>
        </p:spPr>
      </p:pic>
      <p:pic>
        <p:nvPicPr>
          <p:cNvPr id="9" name="Picture Placeholder 8">
            <a:extLst>
              <a:ext uri="{FF2B5EF4-FFF2-40B4-BE49-F238E27FC236}">
                <a16:creationId xmlns:a16="http://schemas.microsoft.com/office/drawing/2014/main" id="{4CE2A99E-3B3C-DAE2-A66D-703F3788789D}"/>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4249" r="14249"/>
          <a:stretch/>
        </p:blipFill>
        <p:spPr>
          <a:ln>
            <a:solidFill>
              <a:schemeClr val="tx1"/>
            </a:solidFill>
          </a:ln>
        </p:spPr>
      </p:pic>
    </p:spTree>
    <p:extLst>
      <p:ext uri="{BB962C8B-B14F-4D97-AF65-F5344CB8AC3E}">
        <p14:creationId xmlns:p14="http://schemas.microsoft.com/office/powerpoint/2010/main" val="3800871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a:xfrm>
            <a:off x="3867660" y="992777"/>
            <a:ext cx="7765098" cy="730066"/>
          </a:xfrm>
        </p:spPr>
        <p:txBody>
          <a:bodyPr/>
          <a:lstStyle/>
          <a:p>
            <a:r>
              <a:rPr lang="en-IE" dirty="0"/>
              <a:t>Financial Incentives for Sustainability</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79841" y="1615767"/>
            <a:ext cx="7160273" cy="945874"/>
          </a:xfrm>
        </p:spPr>
        <p:txBody>
          <a:bodyPr/>
          <a:lstStyle/>
          <a:p>
            <a:pPr algn="just"/>
            <a:r>
              <a:rPr lang="en-GB" sz="2000" dirty="0"/>
              <a:t>Raising financial incentives such as tax credits, grants, and subsidies can significantly improve sustainability efforts. These incentives can help offset the costs of implementing sustainable practices and technologies, making it more feasible for businesses to pursue their sustainability goals.</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Long-term Financial Planning</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Embedding sustainability objectives into strategic, long-term financial planning ensures that sustainability is not just a short-term focus but a core component of the business's future. This includes incorporating sustainability milestones into the company's financial strategies and ensuring that long-term investments align with sustainability goals.</a:t>
            </a:r>
            <a:endParaRPr lang="en-IE" sz="2000" dirty="0"/>
          </a:p>
        </p:txBody>
      </p:sp>
      <p:pic>
        <p:nvPicPr>
          <p:cNvPr id="11" name="Picture Placeholder 10">
            <a:extLst>
              <a:ext uri="{FF2B5EF4-FFF2-40B4-BE49-F238E27FC236}">
                <a16:creationId xmlns:a16="http://schemas.microsoft.com/office/drawing/2014/main" id="{F28B658A-0654-1C59-7D8B-738897B429BB}"/>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11862" r="11862"/>
          <a:stretch>
            <a:fillRect/>
          </a:stretch>
        </p:blipFill>
        <p:spPr>
          <a:ln>
            <a:solidFill>
              <a:schemeClr val="tx1"/>
            </a:solidFill>
          </a:ln>
        </p:spPr>
      </p:pic>
      <p:pic>
        <p:nvPicPr>
          <p:cNvPr id="9" name="Picture Placeholder 8">
            <a:extLst>
              <a:ext uri="{FF2B5EF4-FFF2-40B4-BE49-F238E27FC236}">
                <a16:creationId xmlns:a16="http://schemas.microsoft.com/office/drawing/2014/main" id="{DE5221BD-33E0-5906-24BA-F30BE6D2483B}"/>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t="6333" b="6333"/>
          <a:stretch>
            <a:fillRect/>
          </a:stretch>
        </p:blipFill>
        <p:spPr>
          <a:ln>
            <a:solidFill>
              <a:schemeClr val="tx1"/>
            </a:solidFill>
          </a:ln>
        </p:spPr>
      </p:pic>
    </p:spTree>
    <p:extLst>
      <p:ext uri="{BB962C8B-B14F-4D97-AF65-F5344CB8AC3E}">
        <p14:creationId xmlns:p14="http://schemas.microsoft.com/office/powerpoint/2010/main" val="414407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a:srcRect l="25697" r="25697"/>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PRACTICES: DOLLA</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Dolla</a:t>
            </a:r>
            <a:r>
              <a:rPr lang="en-GB" sz="2400" b="1" dirty="0"/>
              <a:t> </a:t>
            </a:r>
            <a:r>
              <a:rPr lang="en-GB" sz="2400" dirty="0"/>
              <a:t>emphasises green finance and integrates financial elements with sustainability in their business planning. </a:t>
            </a:r>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a:blip r:embed="rId4"/>
          <a:srcRect/>
          <a:stretch/>
        </p:blipFill>
        <p:spPr>
          <a:xfrm>
            <a:off x="7752522" y="3895664"/>
            <a:ext cx="2109462" cy="1984325"/>
          </a:xfrm>
          <a:prstGeom prst="rect">
            <a:avLst/>
          </a:prstGeom>
        </p:spPr>
      </p:pic>
    </p:spTree>
    <p:extLst>
      <p:ext uri="{BB962C8B-B14F-4D97-AF65-F5344CB8AC3E}">
        <p14:creationId xmlns:p14="http://schemas.microsoft.com/office/powerpoint/2010/main" val="1201703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834887"/>
            <a:ext cx="5117828" cy="5193157"/>
          </a:xfrm>
        </p:spPr>
        <p:txBody>
          <a:bodyPr/>
          <a:lstStyle/>
          <a:p>
            <a:pPr algn="just"/>
            <a:r>
              <a:rPr lang="en-GB" sz="2200" dirty="0"/>
              <a:t>Their approach to sustainable finance and funding showcases how financial strategies can support and promote sustainable ventures. </a:t>
            </a:r>
          </a:p>
          <a:p>
            <a:pPr algn="just"/>
            <a:endParaRPr lang="en-GB" sz="2200" dirty="0"/>
          </a:p>
          <a:p>
            <a:pPr algn="just"/>
            <a:r>
              <a:rPr lang="en-GB" sz="2200" dirty="0"/>
              <a:t>By focusing on green finance and aligning financial planning with long-term environmental and social goals, </a:t>
            </a:r>
            <a:r>
              <a:rPr lang="en-GB" sz="2200" b="1" dirty="0">
                <a:solidFill>
                  <a:srgbClr val="F36C2F"/>
                </a:solidFill>
                <a:hlinkClick r:id="rId3">
                  <a:extLst>
                    <a:ext uri="{A12FA001-AC4F-418D-AE19-62706E023703}">
                      <ahyp:hlinkClr xmlns:ahyp="http://schemas.microsoft.com/office/drawing/2018/hyperlinkcolor" val="tx"/>
                    </a:ext>
                  </a:extLst>
                </a:hlinkClick>
              </a:rPr>
              <a:t>Dolla</a:t>
            </a:r>
            <a:r>
              <a:rPr lang="en-GB" sz="2200" b="1" dirty="0"/>
              <a:t> </a:t>
            </a:r>
            <a:r>
              <a:rPr lang="en-GB" sz="2200" dirty="0"/>
              <a:t>shows how integrating sustainability into business plans can enhance both profitability and responsibility.</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Dolla</a:t>
            </a:r>
            <a:r>
              <a:rPr lang="en-GB" sz="2200" dirty="0"/>
              <a:t> by visiting our </a:t>
            </a:r>
            <a:r>
              <a:rPr lang="en-GB" sz="2200" b="1" dirty="0">
                <a:hlinkClick r:id="rId4"/>
              </a:rPr>
              <a:t>Compendium of Case Studies</a:t>
            </a:r>
            <a:r>
              <a:rPr lang="en-GB" sz="2200" dirty="0"/>
              <a:t>. </a:t>
            </a:r>
          </a:p>
        </p:txBody>
      </p:sp>
    </p:spTree>
    <p:extLst>
      <p:ext uri="{BB962C8B-B14F-4D97-AF65-F5344CB8AC3E}">
        <p14:creationId xmlns:p14="http://schemas.microsoft.com/office/powerpoint/2010/main" val="405599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6217" r="22823"/>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6776598" cy="842867"/>
          </a:xfrm>
        </p:spPr>
        <p:txBody>
          <a:bodyPr/>
          <a:lstStyle/>
          <a:p>
            <a:r>
              <a:rPr lang="en-US" dirty="0"/>
              <a:t>SUGGESTED PRACTICAL EXERCISE</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09969" y="1844459"/>
            <a:ext cx="5457424" cy="4271810"/>
          </a:xfrm>
        </p:spPr>
        <p:txBody>
          <a:bodyPr/>
          <a:lstStyle/>
          <a:p>
            <a:pPr algn="just"/>
            <a:r>
              <a:rPr lang="en-GB" sz="2000" b="1" dirty="0"/>
              <a:t>Develop a Financial Plan:</a:t>
            </a:r>
          </a:p>
          <a:p>
            <a:pPr algn="just"/>
            <a:endParaRPr lang="en-GB" sz="2000" dirty="0"/>
          </a:p>
          <a:p>
            <a:pPr algn="just"/>
            <a:r>
              <a:rPr lang="en-GB" sz="2000" dirty="0"/>
              <a:t>Create a comprehensive financial plan aligned with sustainability objectives.</a:t>
            </a:r>
          </a:p>
          <a:p>
            <a:pPr algn="just"/>
            <a:endParaRPr lang="en-GB" sz="2000" dirty="0"/>
          </a:p>
          <a:p>
            <a:pPr algn="just"/>
            <a:r>
              <a:rPr lang="en-GB" sz="2000" dirty="0"/>
              <a:t>Outline projected costs and benefits of sustainability initiatives, emphasising long-term financial viability. </a:t>
            </a:r>
          </a:p>
          <a:p>
            <a:pPr algn="just"/>
            <a:endParaRPr lang="en-GB" sz="2000" dirty="0"/>
          </a:p>
          <a:p>
            <a:pPr algn="just"/>
            <a:r>
              <a:rPr lang="en-GB" sz="2000" dirty="0"/>
              <a:t>This includes calculating the initial investment, ongoing operational costs, potential savings, and overall return on investment for sustainable projects. Consider various funding sources, such as internal budgets, loans, grants, and incentives.</a:t>
            </a:r>
            <a:endParaRPr lang="en-US" sz="2000" dirty="0"/>
          </a:p>
        </p:txBody>
      </p:sp>
    </p:spTree>
    <p:extLst>
      <p:ext uri="{BB962C8B-B14F-4D97-AF65-F5344CB8AC3E}">
        <p14:creationId xmlns:p14="http://schemas.microsoft.com/office/powerpoint/2010/main" val="294766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977081"/>
            <a:ext cx="10483429" cy="3898826"/>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9 (Industry, Innovation, and Infrastructure): </a:t>
            </a:r>
            <a:r>
              <a:rPr lang="en-GB" dirty="0"/>
              <a:t>Through innovation in sustainable technologies and practices within business operations.</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 </a:t>
            </a:r>
            <a:r>
              <a:rPr lang="en-GB" dirty="0"/>
              <a:t>By advocating for sustainable consumption patterns and efficient resource use throughout the business lifecycle.</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 (Climate Action): </a:t>
            </a:r>
            <a:r>
              <a:rPr lang="en-GB" dirty="0"/>
              <a:t>By reducing climate change impacts and enhancing resilience to climate-related hazards through sustainable business practices.</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17 (Partnerships for the Goals): </a:t>
            </a:r>
            <a:r>
              <a:rPr lang="en-GB" dirty="0"/>
              <a:t>By leveraging partnerships and collaborations to enhance the implementation of sustainability initiatives.</a:t>
            </a:r>
          </a:p>
        </p:txBody>
      </p:sp>
      <p:pic>
        <p:nvPicPr>
          <p:cNvPr id="4" name="Picture 2">
            <a:extLst>
              <a:ext uri="{FF2B5EF4-FFF2-40B4-BE49-F238E27FC236}">
                <a16:creationId xmlns:a16="http://schemas.microsoft.com/office/drawing/2014/main" id="{494FF052-D677-D00F-401F-008364FC564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83246" y="597784"/>
            <a:ext cx="1108921" cy="110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9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483784"/>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288049"/>
            <a:ext cx="10483429" cy="3898826"/>
          </a:xfrm>
        </p:spPr>
        <p:txBody>
          <a:bodyPr/>
          <a:lstStyle/>
          <a:p>
            <a:pPr algn="just"/>
            <a:r>
              <a:rPr lang="en-GB" sz="2200" b="1" dirty="0"/>
              <a:t>1.2 Creativity: </a:t>
            </a:r>
            <a:r>
              <a:rPr lang="en-GB" sz="2200" dirty="0"/>
              <a:t>Developing creative and purposeful ideas by integrating sustainability into revenue models and investment strategies.</a:t>
            </a:r>
          </a:p>
          <a:p>
            <a:pPr algn="just"/>
            <a:endParaRPr lang="en-GB" sz="1000" dirty="0"/>
          </a:p>
          <a:p>
            <a:pPr algn="just"/>
            <a:r>
              <a:rPr lang="en-GB" sz="2200" b="1" dirty="0"/>
              <a:t>1.5 Ethical and Sustainable Thinking: </a:t>
            </a:r>
            <a:r>
              <a:rPr lang="en-GB" sz="2200" dirty="0"/>
              <a:t>Assessing the consequences and impact of business actions to promote sustainable management and inclusion.</a:t>
            </a:r>
          </a:p>
          <a:p>
            <a:pPr algn="just"/>
            <a:endParaRPr lang="en-GB" sz="1000" dirty="0"/>
          </a:p>
          <a:p>
            <a:pPr algn="just"/>
            <a:r>
              <a:rPr lang="en-GB" sz="2200" b="1" dirty="0"/>
              <a:t>2.1 Self-awareness and Self-efficacy: </a:t>
            </a:r>
            <a:r>
              <a:rPr lang="en-GB" sz="2200" dirty="0"/>
              <a:t>Assuming responsibility for sustainable financial management and promoting business sustainability efforts.</a:t>
            </a:r>
          </a:p>
          <a:p>
            <a:pPr algn="just"/>
            <a:endParaRPr lang="en-GB" sz="1000" dirty="0"/>
          </a:p>
          <a:p>
            <a:pPr algn="just"/>
            <a:r>
              <a:rPr lang="en-GB" sz="2200" b="1" dirty="0"/>
              <a:t>2.5 Mobilising Others: </a:t>
            </a:r>
            <a:r>
              <a:rPr lang="en-GB" sz="2200" dirty="0"/>
              <a:t>Engaging stakeholders in sustainability initiatives and motivating the workforce to support sustainability goals.</a:t>
            </a:r>
          </a:p>
          <a:p>
            <a:pPr algn="just"/>
            <a:endParaRPr lang="en-GB" sz="1000" dirty="0"/>
          </a:p>
          <a:p>
            <a:pPr algn="just"/>
            <a:r>
              <a:rPr lang="en-GB" sz="2200" b="1" dirty="0"/>
              <a:t>3.1 Taking the Initiative: </a:t>
            </a:r>
            <a:r>
              <a:rPr lang="en-GB" sz="2200" dirty="0"/>
              <a:t>Proactively budgeting for sustainability and developing sustainable financial metrics.</a:t>
            </a:r>
          </a:p>
          <a:p>
            <a:pPr algn="just"/>
            <a:endParaRPr lang="en-GB" sz="1000" dirty="0"/>
          </a:p>
          <a:p>
            <a:pPr algn="just"/>
            <a:r>
              <a:rPr lang="en-GB" sz="2200" b="1" dirty="0"/>
              <a:t>3.3 Coping with Uncertainty, Ambiguity, and Risk: </a:t>
            </a:r>
            <a:r>
              <a:rPr lang="en-GB" sz="2200" dirty="0"/>
              <a:t>Conducting environmental risk assessments and embedding sustainability into strategic financial planning to ensure resilience.</a:t>
            </a:r>
          </a:p>
        </p:txBody>
      </p:sp>
      <p:pic>
        <p:nvPicPr>
          <p:cNvPr id="5" name="Picture 4">
            <a:extLst>
              <a:ext uri="{FF2B5EF4-FFF2-40B4-BE49-F238E27FC236}">
                <a16:creationId xmlns:a16="http://schemas.microsoft.com/office/drawing/2014/main" id="{F0E8EBC9-1F46-E34C-6B02-7EC52B6FC8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433" y="483784"/>
            <a:ext cx="1286608" cy="715512"/>
          </a:xfrm>
          <a:prstGeom prst="rect">
            <a:avLst/>
          </a:prstGeom>
        </p:spPr>
      </p:pic>
    </p:spTree>
    <p:extLst>
      <p:ext uri="{BB962C8B-B14F-4D97-AF65-F5344CB8AC3E}">
        <p14:creationId xmlns:p14="http://schemas.microsoft.com/office/powerpoint/2010/main" val="291362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pic>
        <p:nvPicPr>
          <p:cNvPr id="9" name="Picture Placeholder 8" descr="Two business people communicating and sharing">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43731" r="7737"/>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86115" y="1940118"/>
            <a:ext cx="5359179" cy="4361829"/>
          </a:xfrm>
        </p:spPr>
        <p:txBody>
          <a:bodyPr/>
          <a:lstStyle/>
          <a:p>
            <a:pPr algn="just"/>
            <a:r>
              <a:rPr lang="en-GB" sz="2200" dirty="0"/>
              <a:t>A sustainable business plan is more than just a strategic document; it embodies a commitment to integrating ethical and sustainable practices into every area of business operations. </a:t>
            </a:r>
          </a:p>
          <a:p>
            <a:pPr algn="just"/>
            <a:endParaRPr lang="en-GB" sz="2200" dirty="0"/>
          </a:p>
          <a:p>
            <a:pPr algn="just"/>
            <a:r>
              <a:rPr lang="en-GB" sz="2200" dirty="0"/>
              <a:t>This module provides a step-by-step guide to creating a business plan with a strong focus on sustainability, ensuring that businesses not only thrive economically but also contribute positively to environmental and social well-being.</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3721-F30D-21CC-512C-157E3D9E3A38}"/>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2B050DC-CB56-E1A9-E017-E44E2E81A85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AE3330C2-BCAD-332D-4EA5-68DBF7834F6C}"/>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788C08F1-FF05-E49D-0663-15D998A4CB92}"/>
              </a:ext>
            </a:extLst>
          </p:cNvPr>
          <p:cNvSpPr>
            <a:spLocks noGrp="1"/>
          </p:cNvSpPr>
          <p:nvPr>
            <p:ph type="body" sz="quarter" idx="48"/>
          </p:nvPr>
        </p:nvSpPr>
        <p:spPr>
          <a:xfrm>
            <a:off x="6459275" y="1632565"/>
            <a:ext cx="5208118"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Sustainable Finance Explained: Concepts, Advantages, and Practical Implementations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Overview of sustainable finance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Financing sustainable entrepreneurship: ESG measurement, valuation, and performance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07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FUNDING FOR SUSTAINABLE VENTURES – GREEN FINANCE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75120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6" y="666664"/>
            <a:ext cx="10483431" cy="804265"/>
          </a:xfrm>
        </p:spPr>
        <p:txBody>
          <a:bodyPr/>
          <a:lstStyle/>
          <a:p>
            <a:r>
              <a:rPr lang="en-GB" dirty="0"/>
              <a:t>INTRODUCTION TO GREEN FINANCE</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668161"/>
            <a:ext cx="10483429" cy="3518713"/>
          </a:xfrm>
        </p:spPr>
        <p:txBody>
          <a:bodyPr/>
          <a:lstStyle/>
          <a:p>
            <a:pPr algn="just"/>
            <a:r>
              <a:rPr lang="en-GB" dirty="0"/>
              <a:t>Green finance involves financial activities that support sustainable development and environmental protection. It encompasses a range of financial products and services, including </a:t>
            </a:r>
            <a:r>
              <a:rPr lang="en-GB" b="1" dirty="0">
                <a:solidFill>
                  <a:srgbClr val="F36C2F"/>
                </a:solidFill>
              </a:rPr>
              <a:t>green bonds</a:t>
            </a:r>
            <a:r>
              <a:rPr lang="en-GB" dirty="0"/>
              <a:t>, </a:t>
            </a:r>
            <a:r>
              <a:rPr lang="en-GB" b="1" dirty="0">
                <a:solidFill>
                  <a:srgbClr val="F36C2F"/>
                </a:solidFill>
              </a:rPr>
              <a:t>loans</a:t>
            </a:r>
            <a:r>
              <a:rPr lang="en-GB" dirty="0"/>
              <a:t>, and </a:t>
            </a:r>
            <a:r>
              <a:rPr lang="en-GB" b="1" dirty="0">
                <a:solidFill>
                  <a:srgbClr val="F36C2F"/>
                </a:solidFill>
              </a:rPr>
              <a:t>grants</a:t>
            </a:r>
            <a:r>
              <a:rPr lang="en-GB" dirty="0"/>
              <a:t>, aimed at projects that deliver environmental benefits.</a:t>
            </a:r>
          </a:p>
          <a:p>
            <a:pPr algn="just"/>
            <a:endParaRPr lang="en-GB" dirty="0"/>
          </a:p>
          <a:p>
            <a:pPr algn="just"/>
            <a:r>
              <a:rPr lang="en-GB" dirty="0"/>
              <a:t>Green finance is essential for transitioning to a low-carbon economy, developing sustainable industries, and reduce the impacts of climate change. It encourages investment in renewable energy, energy efficiency, and other sustainable practices.</a:t>
            </a:r>
          </a:p>
          <a:p>
            <a:pPr algn="just"/>
            <a:endParaRPr lang="en-GB" dirty="0"/>
          </a:p>
          <a:p>
            <a:r>
              <a:rPr lang="en-GB" b="1" dirty="0"/>
              <a:t>Eligibility and Sources</a:t>
            </a:r>
          </a:p>
          <a:p>
            <a:r>
              <a:rPr lang="en-GB" dirty="0"/>
              <a:t>Understanding the criteria for accessing green finance is essential for securing funds to support sustainable initiatives. Potential sources of green finance include:</a:t>
            </a:r>
          </a:p>
          <a:p>
            <a:pPr algn="just"/>
            <a:endParaRPr lang="en-GB" sz="2200" dirty="0"/>
          </a:p>
        </p:txBody>
      </p:sp>
    </p:spTree>
    <p:extLst>
      <p:ext uri="{BB962C8B-B14F-4D97-AF65-F5344CB8AC3E}">
        <p14:creationId xmlns:p14="http://schemas.microsoft.com/office/powerpoint/2010/main" val="786921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3200" dirty="0"/>
              <a:t>Green Bonds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685080" cy="945874"/>
          </a:xfrm>
        </p:spPr>
        <p:txBody>
          <a:bodyPr/>
          <a:lstStyle/>
          <a:p>
            <a:pPr algn="just"/>
            <a:r>
              <a:rPr lang="en-GB" sz="2000" dirty="0"/>
              <a:t>Green bonds are debt securities issued to raise capital specifically for projects with environmental benefits. Funds raised through green bonds are typically used for renewable </a:t>
            </a:r>
            <a:r>
              <a:rPr lang="en-GB" sz="2000" b="1" dirty="0">
                <a:solidFill>
                  <a:srgbClr val="F36C2F"/>
                </a:solidFill>
              </a:rPr>
              <a:t>energy projects</a:t>
            </a:r>
            <a:r>
              <a:rPr lang="en-GB" sz="2000" dirty="0"/>
              <a:t>, </a:t>
            </a:r>
            <a:r>
              <a:rPr lang="en-GB" sz="2000" b="1" dirty="0">
                <a:solidFill>
                  <a:srgbClr val="F36C2F"/>
                </a:solidFill>
              </a:rPr>
              <a:t>energy efficiency improvements</a:t>
            </a:r>
            <a:r>
              <a:rPr lang="en-GB" sz="2000" dirty="0"/>
              <a:t>, and other initiatives that contribute to environmental sustainability.</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603148"/>
            <a:ext cx="7160276" cy="730066"/>
          </a:xfrm>
        </p:spPr>
        <p:txBody>
          <a:bodyPr/>
          <a:lstStyle/>
          <a:p>
            <a:r>
              <a:rPr lang="en-IE" sz="3200" dirty="0"/>
              <a:t>Green Loans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163618"/>
            <a:ext cx="7627420" cy="945874"/>
          </a:xfrm>
        </p:spPr>
        <p:txBody>
          <a:bodyPr/>
          <a:lstStyle/>
          <a:p>
            <a:pPr algn="just"/>
            <a:r>
              <a:rPr lang="en-GB" sz="2000" dirty="0"/>
              <a:t>Green loans are loans provided under the condition that the funds are used exclusively for green projects.  These loans support projects such as installing </a:t>
            </a:r>
            <a:r>
              <a:rPr lang="en-GB" sz="2000" b="1" dirty="0">
                <a:solidFill>
                  <a:srgbClr val="F36C2F"/>
                </a:solidFill>
              </a:rPr>
              <a:t>solar panels</a:t>
            </a:r>
            <a:r>
              <a:rPr lang="en-GB" sz="2000" dirty="0"/>
              <a:t>, developing </a:t>
            </a:r>
            <a:r>
              <a:rPr lang="en-GB" sz="2000" b="1" dirty="0">
                <a:solidFill>
                  <a:srgbClr val="F36C2F"/>
                </a:solidFill>
              </a:rPr>
              <a:t>sustainable infrastructure</a:t>
            </a:r>
            <a:r>
              <a:rPr lang="en-GB" sz="2000" dirty="0"/>
              <a:t>, or implementing </a:t>
            </a:r>
            <a:r>
              <a:rPr lang="en-GB" sz="2000" b="1" dirty="0">
                <a:solidFill>
                  <a:srgbClr val="F36C2F"/>
                </a:solidFill>
              </a:rPr>
              <a:t>energy-efficient technologies</a:t>
            </a:r>
            <a:r>
              <a:rPr lang="en-GB" sz="2000" dirty="0"/>
              <a:t>.</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49676" y="4604263"/>
            <a:ext cx="7160276" cy="730066"/>
          </a:xfrm>
        </p:spPr>
        <p:txBody>
          <a:bodyPr/>
          <a:lstStyle/>
          <a:p>
            <a:r>
              <a:rPr lang="en-IE" sz="3200" dirty="0"/>
              <a:t>Grants and Subsidies</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6" y="5086945"/>
            <a:ext cx="7492248" cy="945874"/>
          </a:xfrm>
        </p:spPr>
        <p:txBody>
          <a:bodyPr/>
          <a:lstStyle/>
          <a:p>
            <a:pPr algn="just"/>
            <a:r>
              <a:rPr lang="en-GB" sz="2000" dirty="0"/>
              <a:t>Grants and subsidies are financial aids provided by governments, non-profits, or other organisations to support sustainable initiatives.  They can be used for a wide range of projects, including </a:t>
            </a:r>
            <a:r>
              <a:rPr lang="en-GB" sz="2000" b="1" dirty="0">
                <a:solidFill>
                  <a:srgbClr val="F36C2F"/>
                </a:solidFill>
              </a:rPr>
              <a:t>environmental research</a:t>
            </a:r>
            <a:r>
              <a:rPr lang="en-GB" sz="2000" dirty="0"/>
              <a:t>, </a:t>
            </a:r>
            <a:r>
              <a:rPr lang="en-GB" sz="2000" b="1" dirty="0">
                <a:solidFill>
                  <a:srgbClr val="F36C2F"/>
                </a:solidFill>
              </a:rPr>
              <a:t>renewable energy installations</a:t>
            </a:r>
            <a:r>
              <a:rPr lang="en-GB" sz="2000" dirty="0"/>
              <a:t>, and </a:t>
            </a:r>
            <a:r>
              <a:rPr lang="en-GB" sz="2000" b="1" dirty="0">
                <a:solidFill>
                  <a:srgbClr val="F36C2F"/>
                </a:solidFill>
              </a:rPr>
              <a:t>community sustainability programmes</a:t>
            </a:r>
            <a:r>
              <a:rPr lang="en-GB" sz="2000" dirty="0"/>
              <a:t>.</a:t>
            </a:r>
            <a:endParaRPr lang="en-IE" sz="2000" dirty="0"/>
          </a:p>
        </p:txBody>
      </p:sp>
      <p:pic>
        <p:nvPicPr>
          <p:cNvPr id="16" name="Picture Placeholder 15" descr="Close-up of a pen writing on a chart">
            <a:extLst>
              <a:ext uri="{FF2B5EF4-FFF2-40B4-BE49-F238E27FC236}">
                <a16:creationId xmlns:a16="http://schemas.microsoft.com/office/drawing/2014/main" id="{F376A36A-B7D0-F980-FE6C-CF2385B8DB4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8185" r="8185"/>
          <a:stretch>
            <a:fillRect/>
          </a:stretch>
        </p:blipFill>
        <p:spPr/>
      </p:pic>
      <p:pic>
        <p:nvPicPr>
          <p:cNvPr id="14" name="Picture Placeholder 13" descr="Magnifying glass showing decling performance">
            <a:extLst>
              <a:ext uri="{FF2B5EF4-FFF2-40B4-BE49-F238E27FC236}">
                <a16:creationId xmlns:a16="http://schemas.microsoft.com/office/drawing/2014/main" id="{A94C0B96-24EC-12DD-76F7-DC77B15B030E}"/>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p:pic>
      <p:pic>
        <p:nvPicPr>
          <p:cNvPr id="12" name="Picture Placeholder 11">
            <a:extLst>
              <a:ext uri="{FF2B5EF4-FFF2-40B4-BE49-F238E27FC236}">
                <a16:creationId xmlns:a16="http://schemas.microsoft.com/office/drawing/2014/main" id="{05ECA892-4A73-20BC-7D1B-FBFB99FC67DF}"/>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t="20866" b="20866"/>
          <a:stretch>
            <a:fillRect/>
          </a:stretch>
        </p:blipFill>
        <p:spPr/>
      </p:pic>
    </p:spTree>
    <p:extLst>
      <p:ext uri="{BB962C8B-B14F-4D97-AF65-F5344CB8AC3E}">
        <p14:creationId xmlns:p14="http://schemas.microsoft.com/office/powerpoint/2010/main" val="2099224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616D47F-65AA-3B6E-BE1C-F72E1AEE88E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AD347ED9-1ADF-721C-EA1F-692C1F82B4FC}"/>
              </a:ext>
            </a:extLst>
          </p:cNvPr>
          <p:cNvSpPr>
            <a:spLocks noGrp="1"/>
          </p:cNvSpPr>
          <p:nvPr>
            <p:ph type="body" sz="quarter" idx="30"/>
          </p:nvPr>
        </p:nvSpPr>
        <p:spPr>
          <a:xfrm>
            <a:off x="5070021" y="234016"/>
            <a:ext cx="4951851" cy="845139"/>
          </a:xfrm>
        </p:spPr>
        <p:txBody>
          <a:bodyPr/>
          <a:lstStyle/>
          <a:p>
            <a:r>
              <a:rPr lang="en-US" dirty="0"/>
              <a:t>GREEN FINACNE APPLICATION PROCESS </a:t>
            </a:r>
          </a:p>
        </p:txBody>
      </p:sp>
      <p:sp>
        <p:nvSpPr>
          <p:cNvPr id="4" name="Text Placeholder 3">
            <a:extLst>
              <a:ext uri="{FF2B5EF4-FFF2-40B4-BE49-F238E27FC236}">
                <a16:creationId xmlns:a16="http://schemas.microsoft.com/office/drawing/2014/main" id="{3F4B6CF6-4D9B-9A19-1DEC-03651F42ED6F}"/>
              </a:ext>
            </a:extLst>
          </p:cNvPr>
          <p:cNvSpPr>
            <a:spLocks noGrp="1"/>
          </p:cNvSpPr>
          <p:nvPr>
            <p:ph type="body" sz="quarter" idx="48"/>
          </p:nvPr>
        </p:nvSpPr>
        <p:spPr>
          <a:xfrm>
            <a:off x="5070021" y="1405726"/>
            <a:ext cx="6384472" cy="3466570"/>
          </a:xfrm>
        </p:spPr>
        <p:txBody>
          <a:bodyPr/>
          <a:lstStyle/>
          <a:p>
            <a:pPr algn="just"/>
            <a:r>
              <a:rPr lang="en-GB" sz="2000" dirty="0"/>
              <a:t>The steps involved in applying for green finance typically include:</a:t>
            </a:r>
          </a:p>
          <a:p>
            <a:pPr algn="just"/>
            <a:endParaRPr lang="en-GB" sz="2000" b="1" dirty="0"/>
          </a:p>
          <a:p>
            <a:pPr algn="just"/>
            <a:r>
              <a:rPr lang="en-GB" sz="2000" b="1" dirty="0"/>
              <a:t>Writing a Compelling Proposal: </a:t>
            </a:r>
            <a:r>
              <a:rPr lang="en-GB" sz="2000" dirty="0"/>
              <a:t>A well written proposal should clearly outline the project’s sustainability goals, financial requirements, and expected environmental benefits. It should also include detailed plans and timelines to demonstrate feasibility and impact.</a:t>
            </a:r>
          </a:p>
          <a:p>
            <a:pPr algn="just"/>
            <a:endParaRPr lang="en-GB" sz="2000" b="1" dirty="0"/>
          </a:p>
          <a:p>
            <a:pPr algn="just"/>
            <a:r>
              <a:rPr lang="en-GB" sz="2000" b="1" dirty="0"/>
              <a:t>Key Elements to Include:</a:t>
            </a:r>
          </a:p>
          <a:p>
            <a:pPr marL="285750" indent="-285750" algn="just">
              <a:buFont typeface="Arial" panose="020B0604020202020204" pitchFamily="34" charset="0"/>
              <a:buChar char="•"/>
            </a:pPr>
            <a:r>
              <a:rPr lang="en-GB" sz="2000" b="1" dirty="0"/>
              <a:t>Executive Summary: </a:t>
            </a:r>
            <a:r>
              <a:rPr lang="en-GB" sz="2000" dirty="0"/>
              <a:t>Brief overview of the project.</a:t>
            </a:r>
          </a:p>
          <a:p>
            <a:pPr marL="285750" indent="-285750" algn="just">
              <a:buFont typeface="Arial" panose="020B0604020202020204" pitchFamily="34" charset="0"/>
              <a:buChar char="•"/>
            </a:pPr>
            <a:r>
              <a:rPr lang="en-GB" sz="2000" b="1" dirty="0"/>
              <a:t>Project Description: </a:t>
            </a:r>
            <a:r>
              <a:rPr lang="en-GB" sz="2000" dirty="0"/>
              <a:t>Detailed explanation of what the project entails.</a:t>
            </a:r>
          </a:p>
          <a:p>
            <a:pPr marL="285750" indent="-285750" algn="just">
              <a:buFont typeface="Arial" panose="020B0604020202020204" pitchFamily="34" charset="0"/>
              <a:buChar char="•"/>
            </a:pPr>
            <a:r>
              <a:rPr lang="en-GB" sz="2000" b="1" dirty="0"/>
              <a:t>Sustainability Impact: </a:t>
            </a:r>
            <a:r>
              <a:rPr lang="en-GB" sz="2000" dirty="0"/>
              <a:t>Expected environmental and social benefits.</a:t>
            </a:r>
          </a:p>
          <a:p>
            <a:pPr marL="285750" indent="-285750" algn="just">
              <a:buFont typeface="Arial" panose="020B0604020202020204" pitchFamily="34" charset="0"/>
              <a:buChar char="•"/>
            </a:pPr>
            <a:r>
              <a:rPr lang="en-GB" sz="2000" b="1" dirty="0"/>
              <a:t>Budget and Funding Requirements: </a:t>
            </a:r>
            <a:r>
              <a:rPr lang="en-GB" sz="2000" dirty="0"/>
              <a:t>Detailed financial plan.</a:t>
            </a:r>
            <a:endParaRPr lang="en-US" sz="2000" dirty="0"/>
          </a:p>
        </p:txBody>
      </p:sp>
    </p:spTree>
    <p:extLst>
      <p:ext uri="{BB962C8B-B14F-4D97-AF65-F5344CB8AC3E}">
        <p14:creationId xmlns:p14="http://schemas.microsoft.com/office/powerpoint/2010/main" val="2114123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05602" y="446711"/>
            <a:ext cx="5342288" cy="614105"/>
          </a:xfrm>
        </p:spPr>
        <p:txBody>
          <a:bodyPr/>
          <a:lstStyle/>
          <a:p>
            <a:r>
              <a:rPr lang="en-US" dirty="0"/>
              <a:t>GREEN FINACNE APPLICATION PROCESS </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500818" y="1757076"/>
            <a:ext cx="5045763" cy="5100924"/>
          </a:xfrm>
        </p:spPr>
        <p:txBody>
          <a:bodyPr/>
          <a:lstStyle/>
          <a:p>
            <a:pPr algn="just"/>
            <a:r>
              <a:rPr lang="en-GB" sz="2000" b="1" dirty="0"/>
              <a:t>Compliance:</a:t>
            </a:r>
          </a:p>
          <a:p>
            <a:pPr algn="just"/>
            <a:endParaRPr lang="en-GB" sz="2000" dirty="0"/>
          </a:p>
          <a:p>
            <a:pPr algn="just"/>
            <a:r>
              <a:rPr lang="en-GB" sz="2000" b="1" dirty="0"/>
              <a:t>Ensuring Regulatory Compliance: </a:t>
            </a:r>
            <a:r>
              <a:rPr lang="en-GB" sz="2000" dirty="0"/>
              <a:t>The project must comply with all relevant environmental regulations and eligibility requirements set by the funding source.</a:t>
            </a:r>
          </a:p>
          <a:p>
            <a:pPr algn="just"/>
            <a:endParaRPr lang="en-GB" sz="2000" dirty="0"/>
          </a:p>
          <a:p>
            <a:pPr algn="just"/>
            <a:r>
              <a:rPr lang="en-GB" sz="2000" b="1" dirty="0"/>
              <a:t>Documentation: </a:t>
            </a:r>
            <a:r>
              <a:rPr lang="en-GB" sz="2000" dirty="0"/>
              <a:t>Providing necessary documentation to prove compliance with regulatory standards and funding criteria.</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125973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73D348-592E-81A8-72BD-592C814E133C}"/>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638" r="25638"/>
          <a:stretch/>
        </p:blipFill>
        <p:spPr>
          <a:xfrm>
            <a:off x="0" y="0"/>
            <a:ext cx="4993772" cy="6858000"/>
          </a:xfrm>
        </p:spPr>
      </p:pic>
      <p:sp>
        <p:nvSpPr>
          <p:cNvPr id="3" name="Text Placeholder 2">
            <a:extLst>
              <a:ext uri="{FF2B5EF4-FFF2-40B4-BE49-F238E27FC236}">
                <a16:creationId xmlns:a16="http://schemas.microsoft.com/office/drawing/2014/main" id="{3585CCEF-F8E5-C0AC-F999-52BA91BFB142}"/>
              </a:ext>
            </a:extLst>
          </p:cNvPr>
          <p:cNvSpPr>
            <a:spLocks noGrp="1"/>
          </p:cNvSpPr>
          <p:nvPr>
            <p:ph type="body" sz="quarter" idx="30"/>
          </p:nvPr>
        </p:nvSpPr>
        <p:spPr>
          <a:xfrm>
            <a:off x="4660207" y="317364"/>
            <a:ext cx="6776598" cy="842867"/>
          </a:xfrm>
        </p:spPr>
        <p:txBody>
          <a:bodyPr/>
          <a:lstStyle/>
          <a:p>
            <a:r>
              <a:rPr lang="en-US" dirty="0"/>
              <a:t>MANAGING GREEN FINANCE</a:t>
            </a:r>
          </a:p>
        </p:txBody>
      </p:sp>
      <p:sp>
        <p:nvSpPr>
          <p:cNvPr id="4" name="Text Placeholder 3">
            <a:extLst>
              <a:ext uri="{FF2B5EF4-FFF2-40B4-BE49-F238E27FC236}">
                <a16:creationId xmlns:a16="http://schemas.microsoft.com/office/drawing/2014/main" id="{CF732C1C-CDFD-0252-9D33-C2947297C905}"/>
              </a:ext>
            </a:extLst>
          </p:cNvPr>
          <p:cNvSpPr>
            <a:spLocks noGrp="1"/>
          </p:cNvSpPr>
          <p:nvPr>
            <p:ph type="body" sz="quarter" idx="48"/>
          </p:nvPr>
        </p:nvSpPr>
        <p:spPr>
          <a:xfrm>
            <a:off x="5271715" y="1574359"/>
            <a:ext cx="6284360" cy="4457243"/>
          </a:xfrm>
        </p:spPr>
        <p:txBody>
          <a:bodyPr/>
          <a:lstStyle/>
          <a:p>
            <a:pPr algn="just"/>
            <a:r>
              <a:rPr lang="en-GB" sz="2000" dirty="0"/>
              <a:t>As organisations increasingly prioritise sustainability, the strategic allocation and meticulous monitoring of green funds become critical. </a:t>
            </a:r>
          </a:p>
          <a:p>
            <a:pPr algn="just"/>
            <a:endParaRPr lang="en-GB" sz="2000" dirty="0"/>
          </a:p>
          <a:p>
            <a:pPr algn="just"/>
            <a:r>
              <a:rPr lang="en-GB" sz="2000" dirty="0"/>
              <a:t>By directing resources towards projects that maximise environmental and social benefits, and diligently tracking their impact, businesses can not only enhance their environmental footprint but also strengthen their financial resilience. </a:t>
            </a:r>
          </a:p>
          <a:p>
            <a:pPr algn="just"/>
            <a:endParaRPr lang="en-GB" sz="2000" dirty="0"/>
          </a:p>
          <a:p>
            <a:pPr algn="just"/>
            <a:r>
              <a:rPr lang="en-GB" sz="2000" dirty="0"/>
              <a:t>This section explores essential strategies for managing green finance, highlighting transparency, impact assessment, and responsible allocation to create sustainable growth and positive environmental stewardship.</a:t>
            </a:r>
            <a:endParaRPr lang="en-US" sz="2000" dirty="0"/>
          </a:p>
        </p:txBody>
      </p:sp>
    </p:spTree>
    <p:extLst>
      <p:ext uri="{BB962C8B-B14F-4D97-AF65-F5344CB8AC3E}">
        <p14:creationId xmlns:p14="http://schemas.microsoft.com/office/powerpoint/2010/main" val="413167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077AF5-1E25-3AE4-6356-8EA705B4E30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2" b="11092"/>
          <a:stretch>
            <a:fillRect/>
          </a:stretch>
        </p:blipFill>
        <p:spPr/>
      </p:pic>
      <p:sp>
        <p:nvSpPr>
          <p:cNvPr id="3" name="Text Placeholder 2">
            <a:extLst>
              <a:ext uri="{FF2B5EF4-FFF2-40B4-BE49-F238E27FC236}">
                <a16:creationId xmlns:a16="http://schemas.microsoft.com/office/drawing/2014/main" id="{AE721771-115A-1BC6-19FE-8CFF4A2CD3CB}"/>
              </a:ext>
            </a:extLst>
          </p:cNvPr>
          <p:cNvSpPr>
            <a:spLocks noGrp="1"/>
          </p:cNvSpPr>
          <p:nvPr>
            <p:ph type="body" sz="quarter" idx="30"/>
          </p:nvPr>
        </p:nvSpPr>
        <p:spPr>
          <a:xfrm>
            <a:off x="4998944" y="431051"/>
            <a:ext cx="4951851" cy="845139"/>
          </a:xfrm>
        </p:spPr>
        <p:txBody>
          <a:bodyPr/>
          <a:lstStyle/>
          <a:p>
            <a:r>
              <a:rPr lang="en-US" dirty="0"/>
              <a:t>ALLOCATION &amp; </a:t>
            </a:r>
            <a:r>
              <a:rPr lang="en-IE" dirty="0"/>
              <a:t>UTILISATION</a:t>
            </a:r>
          </a:p>
        </p:txBody>
      </p:sp>
      <p:sp>
        <p:nvSpPr>
          <p:cNvPr id="4" name="Text Placeholder 3">
            <a:extLst>
              <a:ext uri="{FF2B5EF4-FFF2-40B4-BE49-F238E27FC236}">
                <a16:creationId xmlns:a16="http://schemas.microsoft.com/office/drawing/2014/main" id="{6A1FE712-B100-B1AD-FCF0-ECD7DA349201}"/>
              </a:ext>
            </a:extLst>
          </p:cNvPr>
          <p:cNvSpPr>
            <a:spLocks noGrp="1"/>
          </p:cNvSpPr>
          <p:nvPr>
            <p:ph type="body" sz="quarter" idx="48"/>
          </p:nvPr>
        </p:nvSpPr>
        <p:spPr>
          <a:xfrm>
            <a:off x="4998944" y="1695715"/>
            <a:ext cx="6439220" cy="3466570"/>
          </a:xfrm>
        </p:spPr>
        <p:txBody>
          <a:bodyPr/>
          <a:lstStyle/>
          <a:p>
            <a:pPr algn="just"/>
            <a:r>
              <a:rPr lang="en-GB" sz="2000" b="1" dirty="0">
                <a:solidFill>
                  <a:srgbClr val="F36C2F"/>
                </a:solidFill>
              </a:rPr>
              <a:t>Targeted Allocation</a:t>
            </a:r>
          </a:p>
          <a:p>
            <a:pPr algn="just"/>
            <a:endParaRPr lang="en-GB" sz="2000" dirty="0"/>
          </a:p>
          <a:p>
            <a:pPr algn="just"/>
            <a:r>
              <a:rPr lang="en-GB" sz="2000" b="1" dirty="0"/>
              <a:t>Definition: </a:t>
            </a:r>
            <a:r>
              <a:rPr lang="en-GB" sz="2000" dirty="0"/>
              <a:t>Ensuring that funds are allocated to projects that maximise environmental and social benefits.</a:t>
            </a:r>
          </a:p>
          <a:p>
            <a:pPr algn="just"/>
            <a:endParaRPr lang="en-GB" sz="2000" dirty="0"/>
          </a:p>
          <a:p>
            <a:pPr algn="just"/>
            <a:r>
              <a:rPr lang="en-GB" sz="2000" b="1" dirty="0"/>
              <a:t>Strategy: </a:t>
            </a:r>
            <a:r>
              <a:rPr lang="en-GB" sz="2000" dirty="0"/>
              <a:t>Prioritise projects based on their potential impact and alignment with sustainability goals.</a:t>
            </a:r>
          </a:p>
          <a:p>
            <a:pPr algn="just"/>
            <a:endParaRPr lang="en-GB" sz="2000" dirty="0"/>
          </a:p>
          <a:p>
            <a:pPr algn="just"/>
            <a:r>
              <a:rPr lang="en-GB" sz="2000" b="1" dirty="0">
                <a:solidFill>
                  <a:srgbClr val="F36C2F"/>
                </a:solidFill>
              </a:rPr>
              <a:t>Usage Monitoring</a:t>
            </a:r>
          </a:p>
          <a:p>
            <a:pPr algn="just"/>
            <a:endParaRPr lang="en-GB" sz="2000" dirty="0"/>
          </a:p>
          <a:p>
            <a:pPr algn="just"/>
            <a:r>
              <a:rPr lang="en-GB" sz="2000" b="1" dirty="0"/>
              <a:t>Definition: </a:t>
            </a:r>
            <a:r>
              <a:rPr lang="en-GB" sz="2000" dirty="0"/>
              <a:t>Regularly tracking the use of funds to ensure they are spent as intended.</a:t>
            </a:r>
          </a:p>
          <a:p>
            <a:pPr algn="just"/>
            <a:endParaRPr lang="en-GB" sz="2000" dirty="0"/>
          </a:p>
          <a:p>
            <a:pPr algn="just"/>
            <a:r>
              <a:rPr lang="en-GB" sz="2000" b="1" dirty="0"/>
              <a:t>Method: </a:t>
            </a:r>
            <a:r>
              <a:rPr lang="en-GB" sz="2000" dirty="0"/>
              <a:t>Implementing tracking systems to monitor expenditure and progress against project milestones.</a:t>
            </a:r>
            <a:endParaRPr lang="en-US" sz="2000" dirty="0"/>
          </a:p>
        </p:txBody>
      </p:sp>
    </p:spTree>
    <p:extLst>
      <p:ext uri="{BB962C8B-B14F-4D97-AF65-F5344CB8AC3E}">
        <p14:creationId xmlns:p14="http://schemas.microsoft.com/office/powerpoint/2010/main" val="49030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76E66DD-2D35-E5BF-F433-CF58A3DF52E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AE721771-115A-1BC6-19FE-8CFF4A2CD3CB}"/>
              </a:ext>
            </a:extLst>
          </p:cNvPr>
          <p:cNvSpPr>
            <a:spLocks noGrp="1"/>
          </p:cNvSpPr>
          <p:nvPr>
            <p:ph type="body" sz="quarter" idx="30"/>
          </p:nvPr>
        </p:nvSpPr>
        <p:spPr>
          <a:xfrm>
            <a:off x="4998943" y="235108"/>
            <a:ext cx="6039170" cy="845139"/>
          </a:xfrm>
        </p:spPr>
        <p:txBody>
          <a:bodyPr/>
          <a:lstStyle/>
          <a:p>
            <a:r>
              <a:rPr lang="en-US" dirty="0"/>
              <a:t>ALLOCATION &amp; </a:t>
            </a:r>
            <a:r>
              <a:rPr lang="en-IE" dirty="0"/>
              <a:t>UTILISATION</a:t>
            </a:r>
          </a:p>
        </p:txBody>
      </p:sp>
      <p:sp>
        <p:nvSpPr>
          <p:cNvPr id="4" name="Text Placeholder 3">
            <a:extLst>
              <a:ext uri="{FF2B5EF4-FFF2-40B4-BE49-F238E27FC236}">
                <a16:creationId xmlns:a16="http://schemas.microsoft.com/office/drawing/2014/main" id="{6A1FE712-B100-B1AD-FCF0-ECD7DA349201}"/>
              </a:ext>
            </a:extLst>
          </p:cNvPr>
          <p:cNvSpPr>
            <a:spLocks noGrp="1"/>
          </p:cNvSpPr>
          <p:nvPr>
            <p:ph type="body" sz="quarter" idx="48"/>
          </p:nvPr>
        </p:nvSpPr>
        <p:spPr>
          <a:xfrm>
            <a:off x="5151664" y="1009915"/>
            <a:ext cx="6245680" cy="5464364"/>
          </a:xfrm>
          <a:solidFill>
            <a:schemeClr val="bg1"/>
          </a:solidFill>
        </p:spPr>
        <p:txBody>
          <a:bodyPr/>
          <a:lstStyle/>
          <a:p>
            <a:pPr algn="just"/>
            <a:r>
              <a:rPr lang="en-GB" sz="2000" b="1" dirty="0">
                <a:solidFill>
                  <a:srgbClr val="F36C2F"/>
                </a:solidFill>
              </a:rPr>
              <a:t>Impact Assessment</a:t>
            </a:r>
          </a:p>
          <a:p>
            <a:pPr algn="just"/>
            <a:endParaRPr lang="en-GB" sz="2000" dirty="0"/>
          </a:p>
          <a:p>
            <a:pPr algn="just"/>
            <a:r>
              <a:rPr lang="en-GB" sz="2000" b="1" dirty="0"/>
              <a:t>Definition: </a:t>
            </a:r>
            <a:r>
              <a:rPr lang="en-GB" sz="2000" dirty="0"/>
              <a:t>Measuring the environmental benefits of funded projects.</a:t>
            </a:r>
          </a:p>
          <a:p>
            <a:pPr algn="just"/>
            <a:endParaRPr lang="en-GB" sz="2000" dirty="0"/>
          </a:p>
          <a:p>
            <a:pPr algn="just"/>
            <a:r>
              <a:rPr lang="en-GB" sz="2000" b="1" dirty="0"/>
              <a:t>Method: </a:t>
            </a:r>
            <a:r>
              <a:rPr lang="en-GB" sz="2000" dirty="0"/>
              <a:t>Conducting regular assessments to evaluate the effectiveness of the projects in achieving their sustainability goals.</a:t>
            </a:r>
          </a:p>
          <a:p>
            <a:pPr algn="just"/>
            <a:endParaRPr lang="en-GB" sz="2000" dirty="0"/>
          </a:p>
          <a:p>
            <a:pPr algn="just"/>
            <a:r>
              <a:rPr lang="en-GB" sz="2000" b="1" dirty="0">
                <a:solidFill>
                  <a:srgbClr val="F36C2F"/>
                </a:solidFill>
              </a:rPr>
              <a:t>Transparency</a:t>
            </a:r>
          </a:p>
          <a:p>
            <a:pPr algn="just"/>
            <a:endParaRPr lang="en-GB" sz="2000" dirty="0"/>
          </a:p>
          <a:p>
            <a:pPr algn="just"/>
            <a:r>
              <a:rPr lang="en-GB" sz="2000" b="1" dirty="0"/>
              <a:t>Definition: </a:t>
            </a:r>
            <a:r>
              <a:rPr lang="en-GB" sz="2000" dirty="0"/>
              <a:t>Providing regular updates and reports to investors and regulatory bodies.</a:t>
            </a:r>
          </a:p>
          <a:p>
            <a:pPr algn="just"/>
            <a:endParaRPr lang="en-GB" sz="2000" dirty="0"/>
          </a:p>
          <a:p>
            <a:pPr algn="just"/>
            <a:r>
              <a:rPr lang="en-GB" sz="2000" b="1" dirty="0"/>
              <a:t>Method: </a:t>
            </a:r>
            <a:r>
              <a:rPr lang="en-GB" sz="2000" dirty="0"/>
              <a:t>Developing a reporting framework that includes financial performance, project outcomes, and environmental impact. This enhances accountability and trust among stakeholders.</a:t>
            </a:r>
            <a:endParaRPr lang="en-US" sz="2000" dirty="0"/>
          </a:p>
        </p:txBody>
      </p:sp>
    </p:spTree>
    <p:extLst>
      <p:ext uri="{BB962C8B-B14F-4D97-AF65-F5344CB8AC3E}">
        <p14:creationId xmlns:p14="http://schemas.microsoft.com/office/powerpoint/2010/main" val="213121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32576" r="32576"/>
          <a:stretch>
            <a:fillRect/>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PRACTICES: ECOPHYSIS BEE &amp; NATURE CENTRE</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000" b="1" dirty="0" err="1"/>
              <a:t>Ecophysis</a:t>
            </a:r>
            <a:r>
              <a:rPr lang="en-GB" sz="2000" b="1" dirty="0"/>
              <a:t> Bee &amp; Nature Centre</a:t>
            </a:r>
            <a:r>
              <a:rPr lang="en-GB" sz="2000" dirty="0"/>
              <a:t> showcases innovative approaches to funding sustainability-focused projects. </a:t>
            </a:r>
          </a:p>
          <a:p>
            <a:pPr algn="just"/>
            <a:endParaRPr lang="en-GB" sz="2000" dirty="0"/>
          </a:p>
          <a:p>
            <a:pPr algn="just"/>
            <a:r>
              <a:rPr lang="en-GB" sz="2000" dirty="0"/>
              <a:t>Their efforts in beekeeping and conservation are supported through a mix of grants, donations, and eco-friendly investments, demonstrating effective green finance strategies.</a:t>
            </a:r>
            <a:endParaRPr lang="en-IE" sz="2000" dirty="0"/>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a:blip r:embed="rId3"/>
          <a:stretch>
            <a:fillRect/>
          </a:stretch>
        </p:blipFill>
        <p:spPr>
          <a:xfrm>
            <a:off x="7463574" y="5006644"/>
            <a:ext cx="2768254" cy="1549206"/>
          </a:xfrm>
          <a:prstGeom prst="rect">
            <a:avLst/>
          </a:prstGeom>
        </p:spPr>
      </p:pic>
    </p:spTree>
    <p:extLst>
      <p:ext uri="{BB962C8B-B14F-4D97-AF65-F5344CB8AC3E}">
        <p14:creationId xmlns:p14="http://schemas.microsoft.com/office/powerpoint/2010/main" val="222943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oup of people communicating around a table">
            <a:extLst>
              <a:ext uri="{FF2B5EF4-FFF2-40B4-BE49-F238E27FC236}">
                <a16:creationId xmlns:a16="http://schemas.microsoft.com/office/drawing/2014/main" id="{D585FF53-1C9A-303D-7A56-C0B1938D92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902" b="6902"/>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345164" cy="2850370"/>
          </a:xfrm>
        </p:spPr>
        <p:txBody>
          <a:bodyPr/>
          <a:lstStyle/>
          <a:p>
            <a:r>
              <a:rPr lang="en-GB" b="1" dirty="0"/>
              <a:t>STEP-BY-STEP GUIDE TO CREATING A BUSINESS PLAN WITH A SUSTAINABILITY FOCUS</a:t>
            </a:r>
            <a:endParaRPr lang="en-US" b="1" dirty="0"/>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9502" r="29502"/>
          <a:stretch>
            <a:fillRect/>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834887"/>
            <a:ext cx="4939670" cy="5193157"/>
          </a:xfrm>
        </p:spPr>
        <p:txBody>
          <a:bodyPr/>
          <a:lstStyle/>
          <a:p>
            <a:pPr algn="just"/>
            <a:r>
              <a:rPr lang="en-GB" sz="2000" dirty="0"/>
              <a:t>The centre's success in securing diverse funding sources and engaging with local communities highlights the importance of financial innovation and community involvement in driving sustainability projects forward.</a:t>
            </a:r>
          </a:p>
          <a:p>
            <a:pPr algn="just"/>
            <a:endParaRPr lang="en-GB" sz="2000" dirty="0"/>
          </a:p>
          <a:p>
            <a:pPr algn="just"/>
            <a:endParaRPr lang="en-GB" sz="2000" dirty="0"/>
          </a:p>
          <a:p>
            <a:pPr algn="just"/>
            <a:r>
              <a:rPr lang="en-GB" sz="2000" dirty="0"/>
              <a:t>Explore their funding models and community impact in more detail by visiting our Case Study Compendium. </a:t>
            </a:r>
          </a:p>
          <a:p>
            <a:pPr algn="just"/>
            <a:endParaRPr lang="en-GB" sz="2000" dirty="0"/>
          </a:p>
          <a:p>
            <a:pPr algn="just"/>
            <a:r>
              <a:rPr lang="en-GB" sz="2000" dirty="0"/>
              <a:t>You can also have a look at </a:t>
            </a:r>
            <a:r>
              <a:rPr lang="en-GB" sz="2000" dirty="0" err="1"/>
              <a:t>Ecophysis</a:t>
            </a:r>
            <a:r>
              <a:rPr lang="en-GB" sz="2000" dirty="0"/>
              <a:t> Bee &amp; Nature Centre’s website </a:t>
            </a:r>
            <a:r>
              <a:rPr lang="en-GB" sz="2000" dirty="0">
                <a:hlinkClick r:id="rId3"/>
              </a:rPr>
              <a:t>here!</a:t>
            </a:r>
            <a:endParaRPr lang="en-GB" sz="2000" dirty="0"/>
          </a:p>
          <a:p>
            <a:pPr algn="just"/>
            <a:endParaRPr lang="en-IE" sz="2000" dirty="0"/>
          </a:p>
        </p:txBody>
      </p:sp>
    </p:spTree>
    <p:extLst>
      <p:ext uri="{BB962C8B-B14F-4D97-AF65-F5344CB8AC3E}">
        <p14:creationId xmlns:p14="http://schemas.microsoft.com/office/powerpoint/2010/main" val="24598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81EF4FA8-9E9C-14D4-687E-9E46FC183F60}"/>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5412" r="23625"/>
          <a:stretch/>
        </p:blipFill>
        <p:spPr>
          <a:xfrm>
            <a:off x="0" y="0"/>
            <a:ext cx="4993772" cy="6858000"/>
          </a:xfrm>
        </p:spPr>
      </p:pic>
      <p:sp>
        <p:nvSpPr>
          <p:cNvPr id="3" name="Text Placeholder 2">
            <a:extLst>
              <a:ext uri="{FF2B5EF4-FFF2-40B4-BE49-F238E27FC236}">
                <a16:creationId xmlns:a16="http://schemas.microsoft.com/office/drawing/2014/main" id="{990357FB-28AC-617E-F1CA-6A6BB7EA1674}"/>
              </a:ext>
            </a:extLst>
          </p:cNvPr>
          <p:cNvSpPr>
            <a:spLocks noGrp="1"/>
          </p:cNvSpPr>
          <p:nvPr>
            <p:ph type="body" sz="quarter" idx="30"/>
          </p:nvPr>
        </p:nvSpPr>
        <p:spPr>
          <a:xfrm>
            <a:off x="4572743" y="317364"/>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E73B18F6-1636-C182-47B2-610CDC761B0E}"/>
              </a:ext>
            </a:extLst>
          </p:cNvPr>
          <p:cNvSpPr>
            <a:spLocks noGrp="1"/>
          </p:cNvSpPr>
          <p:nvPr>
            <p:ph type="body" sz="quarter" idx="48"/>
          </p:nvPr>
        </p:nvSpPr>
        <p:spPr>
          <a:xfrm>
            <a:off x="5390985" y="1622067"/>
            <a:ext cx="6212798" cy="4433389"/>
          </a:xfrm>
        </p:spPr>
        <p:txBody>
          <a:bodyPr/>
          <a:lstStyle/>
          <a:p>
            <a:pPr algn="just"/>
            <a:r>
              <a:rPr lang="en-GB" sz="2000" b="1" dirty="0"/>
              <a:t>Develop a Funding Proposal</a:t>
            </a:r>
          </a:p>
          <a:p>
            <a:pPr algn="just"/>
            <a:r>
              <a:rPr lang="en-GB" sz="2000" b="1" dirty="0"/>
              <a:t>Activity: </a:t>
            </a:r>
            <a:r>
              <a:rPr lang="en-GB" sz="2000" dirty="0"/>
              <a:t>Participants will construct a funding proposal adhering to green finance principles.</a:t>
            </a:r>
          </a:p>
          <a:p>
            <a:pPr algn="just"/>
            <a:endParaRPr lang="en-GB" sz="2000" dirty="0"/>
          </a:p>
          <a:p>
            <a:pPr algn="just"/>
            <a:r>
              <a:rPr lang="en-GB" sz="2000" dirty="0"/>
              <a:t>Create a detailed funding proposal that aligns with sustainability objectives. Include an executive summary outlining project goals and anticipated outcomes.</a:t>
            </a:r>
          </a:p>
          <a:p>
            <a:pPr algn="just"/>
            <a:endParaRPr lang="en-GB" sz="2000" dirty="0"/>
          </a:p>
          <a:p>
            <a:pPr algn="just"/>
            <a:r>
              <a:rPr lang="en-GB" sz="2000" dirty="0"/>
              <a:t>Describe the project in depth, emphasising its alignment with environmental sustainability. Assess the environmental impact and benefits of the proposed project. Provide a comprehensive budget detailing financial requirements and sources of funding. Outline strategies to secure green finance, such as applying for green loans, grants, or subsidies.</a:t>
            </a:r>
            <a:endParaRPr lang="en-US" sz="2000" dirty="0"/>
          </a:p>
        </p:txBody>
      </p:sp>
    </p:spTree>
    <p:extLst>
      <p:ext uri="{BB962C8B-B14F-4D97-AF65-F5344CB8AC3E}">
        <p14:creationId xmlns:p14="http://schemas.microsoft.com/office/powerpoint/2010/main" val="3157267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ALIGNMENT WITH SUSTAINABLE DEVELOPMENT GOALS (SDGS)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2001794"/>
            <a:ext cx="10483429" cy="4747223"/>
          </a:xfrm>
        </p:spPr>
        <p:txBody>
          <a:bodyPr/>
          <a:lstStyle/>
          <a:p>
            <a:pPr algn="just"/>
            <a:r>
              <a:rPr lang="en-GB" sz="2000" b="1" dirty="0">
                <a:solidFill>
                  <a:srgbClr val="0F486D"/>
                </a:solidFill>
                <a:hlinkClick r:id="rId2">
                  <a:extLst>
                    <a:ext uri="{A12FA001-AC4F-418D-AE19-62706E023703}">
                      <ahyp:hlinkClr xmlns:ahyp="http://schemas.microsoft.com/office/drawing/2018/hyperlinkcolor" val="tx"/>
                    </a:ext>
                  </a:extLst>
                </a:hlinkClick>
              </a:rPr>
              <a:t>SDG 7: Affordable and Clean Energy</a:t>
            </a:r>
            <a:r>
              <a:rPr lang="en-GB" sz="2000" b="1" dirty="0"/>
              <a:t>: </a:t>
            </a:r>
            <a:r>
              <a:rPr lang="en-GB" sz="2000" dirty="0"/>
              <a:t>Promoting financial mechanisms that support clean energy initiatives, embracing the development and adoption of renewable energy technologies.</a:t>
            </a:r>
          </a:p>
          <a:p>
            <a:pPr algn="just"/>
            <a:endParaRPr lang="en-GB" sz="2000" dirty="0"/>
          </a:p>
          <a:p>
            <a:pPr algn="just"/>
            <a:r>
              <a:rPr lang="en-GB" sz="2000" b="1" dirty="0">
                <a:solidFill>
                  <a:srgbClr val="0F486D"/>
                </a:solidFill>
                <a:hlinkClick r:id="rId3">
                  <a:extLst>
                    <a:ext uri="{A12FA001-AC4F-418D-AE19-62706E023703}">
                      <ahyp:hlinkClr xmlns:ahyp="http://schemas.microsoft.com/office/drawing/2018/hyperlinkcolor" val="tx"/>
                    </a:ext>
                  </a:extLst>
                </a:hlinkClick>
              </a:rPr>
              <a:t>SDG 8: Decent Work and Economic Growth</a:t>
            </a:r>
            <a:r>
              <a:rPr lang="en-GB" sz="2000" b="1" dirty="0"/>
              <a:t>: </a:t>
            </a:r>
            <a:r>
              <a:rPr lang="en-GB" sz="2000" dirty="0"/>
              <a:t>Facilitating access to sustainable funding, promoting responsible business practices that stimulate economic development and create decent work opportunities.</a:t>
            </a:r>
          </a:p>
          <a:p>
            <a:pPr algn="just"/>
            <a:endParaRPr lang="en-GB" sz="2000" dirty="0"/>
          </a:p>
          <a:p>
            <a:pPr algn="just"/>
            <a:r>
              <a:rPr lang="en-GB" sz="2000" b="1" dirty="0">
                <a:solidFill>
                  <a:srgbClr val="0F486D"/>
                </a:solidFill>
                <a:hlinkClick r:id="rId4">
                  <a:extLst>
                    <a:ext uri="{A12FA001-AC4F-418D-AE19-62706E023703}">
                      <ahyp:hlinkClr xmlns:ahyp="http://schemas.microsoft.com/office/drawing/2018/hyperlinkcolor" val="tx"/>
                    </a:ext>
                  </a:extLst>
                </a:hlinkClick>
              </a:rPr>
              <a:t>SDG 9: Industry, Innovation, and Infrastructure</a:t>
            </a:r>
            <a:r>
              <a:rPr lang="en-GB" sz="2000" b="1" dirty="0"/>
              <a:t>: </a:t>
            </a:r>
            <a:r>
              <a:rPr lang="en-GB" sz="2000" dirty="0"/>
              <a:t>Using innovation in sustainable technologies and practices, encouraging investment in sustainable infrastructure and eco-friendly business operations.</a:t>
            </a:r>
          </a:p>
          <a:p>
            <a:pPr algn="just"/>
            <a:endParaRPr lang="en-GB" sz="2000" dirty="0"/>
          </a:p>
          <a:p>
            <a:pPr algn="just"/>
            <a:r>
              <a:rPr lang="en-GB" sz="2000" b="1" dirty="0">
                <a:solidFill>
                  <a:srgbClr val="0F486D"/>
                </a:solidFill>
                <a:hlinkClick r:id="rId5">
                  <a:extLst>
                    <a:ext uri="{A12FA001-AC4F-418D-AE19-62706E023703}">
                      <ahyp:hlinkClr xmlns:ahyp="http://schemas.microsoft.com/office/drawing/2018/hyperlinkcolor" val="tx"/>
                    </a:ext>
                  </a:extLst>
                </a:hlinkClick>
              </a:rPr>
              <a:t>SDG 12: Responsible Consumption and Production</a:t>
            </a:r>
            <a:r>
              <a:rPr lang="en-GB" sz="2000" b="1" dirty="0"/>
              <a:t>: </a:t>
            </a:r>
            <a:r>
              <a:rPr lang="en-GB" sz="2000" dirty="0"/>
              <a:t>Advocating for sustainable consumption patterns and efficient resource use, ensuring financial decisions support responsible production processes and minimise environmental impact.</a:t>
            </a:r>
          </a:p>
        </p:txBody>
      </p:sp>
      <p:pic>
        <p:nvPicPr>
          <p:cNvPr id="4" name="Picture 2">
            <a:extLst>
              <a:ext uri="{FF2B5EF4-FFF2-40B4-BE49-F238E27FC236}">
                <a16:creationId xmlns:a16="http://schemas.microsoft.com/office/drawing/2014/main" id="{A8372A4F-4B53-151A-08E7-D45DF90C02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04109" y="489727"/>
            <a:ext cx="1100534" cy="1100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3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483784"/>
            <a:ext cx="10483431" cy="804265"/>
          </a:xfrm>
        </p:spPr>
        <p:txBody>
          <a:bodyPr/>
          <a:lstStyle/>
          <a:p>
            <a:r>
              <a:rPr lang="en-GB" dirty="0"/>
              <a:t>ALIGNMENT WITH </a:t>
            </a:r>
            <a:r>
              <a:rPr lang="fr-FR" dirty="0"/>
              <a:t>ENTRECOMP</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288049"/>
            <a:ext cx="10483429" cy="3898826"/>
          </a:xfrm>
        </p:spPr>
        <p:txBody>
          <a:bodyPr/>
          <a:lstStyle/>
          <a:p>
            <a:pPr algn="just"/>
            <a:r>
              <a:rPr lang="en-GB" sz="2200" b="1" dirty="0"/>
              <a:t>1.2 Creativity: </a:t>
            </a:r>
            <a:r>
              <a:rPr lang="en-GB" sz="2200" dirty="0"/>
              <a:t>Developing creative and purposeful ideas by integrating sustainability into revenue models and investment strategies.</a:t>
            </a:r>
          </a:p>
          <a:p>
            <a:pPr algn="just"/>
            <a:endParaRPr lang="en-GB" sz="1000" dirty="0"/>
          </a:p>
          <a:p>
            <a:pPr algn="just"/>
            <a:r>
              <a:rPr lang="en-GB" sz="2200" b="1" dirty="0"/>
              <a:t>1.5 Ethical and Sustainable Thinking: </a:t>
            </a:r>
            <a:r>
              <a:rPr lang="en-GB" sz="2200" dirty="0"/>
              <a:t>Assessing the consequences and impact of business actions to promote sustainable management and inclusion.</a:t>
            </a:r>
          </a:p>
          <a:p>
            <a:pPr algn="just"/>
            <a:endParaRPr lang="en-GB" sz="1000" dirty="0"/>
          </a:p>
          <a:p>
            <a:pPr algn="just"/>
            <a:r>
              <a:rPr lang="en-GB" sz="2200" b="1" dirty="0"/>
              <a:t>2.1 Self-awareness and Self-efficacy: </a:t>
            </a:r>
            <a:r>
              <a:rPr lang="en-GB" sz="2200" dirty="0"/>
              <a:t>Assuming responsibility for sustainable financial management and promoting business sustainability efforts.</a:t>
            </a:r>
          </a:p>
          <a:p>
            <a:pPr algn="just"/>
            <a:endParaRPr lang="en-GB" sz="1000" dirty="0"/>
          </a:p>
          <a:p>
            <a:pPr algn="just"/>
            <a:r>
              <a:rPr lang="en-GB" sz="2200" b="1" dirty="0"/>
              <a:t>2.5 Mobilising Others: </a:t>
            </a:r>
            <a:r>
              <a:rPr lang="en-GB" sz="2200" dirty="0"/>
              <a:t>Engaging stakeholders in sustainability initiatives and motivating the workforce to support sustainability goals.</a:t>
            </a:r>
          </a:p>
          <a:p>
            <a:pPr algn="just"/>
            <a:endParaRPr lang="en-GB" sz="1000" dirty="0"/>
          </a:p>
          <a:p>
            <a:pPr algn="just"/>
            <a:r>
              <a:rPr lang="en-GB" sz="2200" b="1" dirty="0"/>
              <a:t>3.1 Taking the Initiative: </a:t>
            </a:r>
            <a:r>
              <a:rPr lang="en-GB" sz="2200" dirty="0"/>
              <a:t>Proactively budgeting for sustainability and developing sustainable financial metrics.</a:t>
            </a:r>
          </a:p>
          <a:p>
            <a:pPr algn="just"/>
            <a:endParaRPr lang="en-GB" sz="1000" dirty="0"/>
          </a:p>
          <a:p>
            <a:pPr algn="just"/>
            <a:r>
              <a:rPr lang="en-GB" sz="2200" b="1" dirty="0"/>
              <a:t>3.3 Coping with Uncertainty, Ambiguity, and Risk: </a:t>
            </a:r>
            <a:r>
              <a:rPr lang="en-GB" sz="2200" dirty="0"/>
              <a:t>Conducting environmental risk assessments and embedding sustainability into strategic financial planning to ensure resilience.</a:t>
            </a:r>
          </a:p>
        </p:txBody>
      </p:sp>
      <p:pic>
        <p:nvPicPr>
          <p:cNvPr id="4" name="Picture 3">
            <a:extLst>
              <a:ext uri="{FF2B5EF4-FFF2-40B4-BE49-F238E27FC236}">
                <a16:creationId xmlns:a16="http://schemas.microsoft.com/office/drawing/2014/main" id="{7399EF50-6CF2-143C-2F41-62A1910AB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433" y="483784"/>
            <a:ext cx="1286608" cy="715512"/>
          </a:xfrm>
          <a:prstGeom prst="rect">
            <a:avLst/>
          </a:prstGeom>
        </p:spPr>
      </p:pic>
    </p:spTree>
    <p:extLst>
      <p:ext uri="{BB962C8B-B14F-4D97-AF65-F5344CB8AC3E}">
        <p14:creationId xmlns:p14="http://schemas.microsoft.com/office/powerpoint/2010/main" val="1291036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C4BC-AAF9-57FC-3D55-B93C0EB90E6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B75C606-98CB-1593-ED43-F2680479B2BE}"/>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3493B3B1-358D-1298-68A2-5D6A7FF8A18A}"/>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1DB96730-3DE6-1E10-B54C-584C9398CEE5}"/>
              </a:ext>
            </a:extLst>
          </p:cNvPr>
          <p:cNvSpPr>
            <a:spLocks noGrp="1"/>
          </p:cNvSpPr>
          <p:nvPr>
            <p:ph type="body" sz="quarter" idx="48"/>
          </p:nvPr>
        </p:nvSpPr>
        <p:spPr>
          <a:xfrm>
            <a:off x="6459275" y="1632565"/>
            <a:ext cx="5208118"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Green Finance: Unlocking Investments in Sustainability</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Explore Green &amp; Sustainable Finance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10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Follow our journey here</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95" y="4544736"/>
            <a:ext cx="2363895" cy="398804"/>
            <a:chOff x="10161196" y="4811882"/>
            <a:chExt cx="1664680" cy="280842"/>
          </a:xfrm>
        </p:grpSpPr>
        <p:grpSp>
          <p:nvGrpSpPr>
            <p:cNvPr id="24" name="Graphic 3">
              <a:extLst>
                <a:ext uri="{FF2B5EF4-FFF2-40B4-BE49-F238E27FC236}">
                  <a16:creationId xmlns:a16="http://schemas.microsoft.com/office/drawing/2014/main" id="{FD47301D-3399-4421-3465-BF8A7A316DE5}"/>
                </a:ext>
              </a:extLst>
            </p:cNvPr>
            <p:cNvGrpSpPr/>
            <p:nvPr/>
          </p:nvGrpSpPr>
          <p:grpSpPr>
            <a:xfrm>
              <a:off x="11199334" y="4811882"/>
              <a:ext cx="280634" cy="280634"/>
              <a:chOff x="1950027" y="2499889"/>
              <a:chExt cx="850463" cy="850463"/>
            </a:xfrm>
          </p:grpSpPr>
          <p:sp>
            <p:nvSpPr>
              <p:cNvPr id="25" name="Freeform 24">
                <a:extLst>
                  <a:ext uri="{FF2B5EF4-FFF2-40B4-BE49-F238E27FC236}">
                    <a16:creationId xmlns:a16="http://schemas.microsoft.com/office/drawing/2014/main" id="{A9193224-6807-444D-7249-8F61F5BCFC5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3">
                <a:extLst>
                  <a:ext uri="{FF2B5EF4-FFF2-40B4-BE49-F238E27FC236}">
                    <a16:creationId xmlns:a16="http://schemas.microsoft.com/office/drawing/2014/main" id="{5B922720-DC2C-2CF9-1A8F-0BCE629E2466}"/>
                  </a:ext>
                </a:extLst>
              </p:cNvPr>
              <p:cNvGrpSpPr/>
              <p:nvPr/>
            </p:nvGrpSpPr>
            <p:grpSpPr>
              <a:xfrm>
                <a:off x="2107521" y="2657382"/>
                <a:ext cx="535476" cy="535477"/>
                <a:chOff x="2107521" y="2657382"/>
                <a:chExt cx="535476" cy="535477"/>
              </a:xfrm>
              <a:solidFill>
                <a:srgbClr val="FFFFFF"/>
              </a:solidFill>
            </p:grpSpPr>
            <p:sp>
              <p:nvSpPr>
                <p:cNvPr id="27" name="Freeform 26">
                  <a:extLst>
                    <a:ext uri="{FF2B5EF4-FFF2-40B4-BE49-F238E27FC236}">
                      <a16:creationId xmlns:a16="http://schemas.microsoft.com/office/drawing/2014/main" id="{6C544FD8-31D8-F6BE-61AC-FF8DE19E214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1ADF4414-1C17-3249-A86E-8EA6D3E38A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8E61610-6FBA-132E-4EE4-31DE5BD4CB3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054FA110-E487-C892-299D-BFFBB8CB5C6B}"/>
                </a:ext>
              </a:extLst>
            </p:cNvPr>
            <p:cNvGrpSpPr/>
            <p:nvPr/>
          </p:nvGrpSpPr>
          <p:grpSpPr>
            <a:xfrm>
              <a:off x="11545242" y="4811882"/>
              <a:ext cx="280634" cy="280634"/>
              <a:chOff x="2998302" y="2499889"/>
              <a:chExt cx="850463" cy="850463"/>
            </a:xfrm>
          </p:grpSpPr>
          <p:sp>
            <p:nvSpPr>
              <p:cNvPr id="34" name="Freeform 33">
                <a:extLst>
                  <a:ext uri="{FF2B5EF4-FFF2-40B4-BE49-F238E27FC236}">
                    <a16:creationId xmlns:a16="http://schemas.microsoft.com/office/drawing/2014/main" id="{39E5341B-3B67-CBE4-63AB-DE5AC6353FF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0A7C4A7B-F1B2-FBFB-77A7-2DABE98F570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553870"/>
            <a:ext cx="10483431" cy="804265"/>
          </a:xfrm>
        </p:spPr>
        <p:txBody>
          <a:bodyPr/>
          <a:lstStyle/>
          <a:p>
            <a:r>
              <a:rPr lang="en-US" dirty="0"/>
              <a:t>INTRODUCTION TO CREATING A SUSTAINABLE BUSINESS PLAN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51197"/>
            <a:ext cx="10483429" cy="4439577"/>
          </a:xfrm>
        </p:spPr>
        <p:txBody>
          <a:bodyPr/>
          <a:lstStyle/>
          <a:p>
            <a:pPr algn="just"/>
            <a:r>
              <a:rPr lang="en-GB" dirty="0"/>
              <a:t>Creating a sustainable business plan involves more than outlining financial projections and market strategies. It's about embedding environmental and social responsibility into the core of your business strategy. </a:t>
            </a:r>
          </a:p>
          <a:p>
            <a:pPr algn="just"/>
            <a:endParaRPr lang="en-GB" dirty="0"/>
          </a:p>
          <a:p>
            <a:pPr algn="just"/>
            <a:r>
              <a:rPr lang="en-GB" dirty="0"/>
              <a:t>This step-by-step guide outlines how to integrate sustainability principles into each section of your business plan, ensuring that your business not only meets market demands but also contributes positively to the planet and society.</a:t>
            </a:r>
          </a:p>
          <a:p>
            <a:pPr algn="just"/>
            <a:endParaRPr lang="en-GB" dirty="0"/>
          </a:p>
          <a:p>
            <a:pPr algn="just"/>
            <a:r>
              <a:rPr lang="en-GB" dirty="0"/>
              <a:t>We will go through understanding the components of a Business Plan, and then take you through integrating sustainability practices within them.</a:t>
            </a:r>
            <a:endParaRPr lang="en-US" dirty="0"/>
          </a:p>
        </p:txBody>
      </p:sp>
      <p:sp>
        <p:nvSpPr>
          <p:cNvPr id="4" name="Freeform 210">
            <a:extLst>
              <a:ext uri="{FF2B5EF4-FFF2-40B4-BE49-F238E27FC236}">
                <a16:creationId xmlns:a16="http://schemas.microsoft.com/office/drawing/2014/main" id="{ABAEB40C-1301-5653-F32F-0B5B6680D0E7}"/>
              </a:ext>
            </a:extLst>
          </p:cNvPr>
          <p:cNvSpPr/>
          <p:nvPr/>
        </p:nvSpPr>
        <p:spPr>
          <a:xfrm>
            <a:off x="10987324" y="7842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5" name="Freeform 211">
            <a:extLst>
              <a:ext uri="{FF2B5EF4-FFF2-40B4-BE49-F238E27FC236}">
                <a16:creationId xmlns:a16="http://schemas.microsoft.com/office/drawing/2014/main" id="{7A69AA65-A641-DAA4-78A8-B4D8A8C593E3}"/>
              </a:ext>
            </a:extLst>
          </p:cNvPr>
          <p:cNvSpPr/>
          <p:nvPr/>
        </p:nvSpPr>
        <p:spPr>
          <a:xfrm>
            <a:off x="11178941" y="6234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sp>
        <p:nvSpPr>
          <p:cNvPr id="6" name="Freeform 209">
            <a:extLst>
              <a:ext uri="{FF2B5EF4-FFF2-40B4-BE49-F238E27FC236}">
                <a16:creationId xmlns:a16="http://schemas.microsoft.com/office/drawing/2014/main" id="{4346C797-2419-E3F8-E65A-D00AF74F4B3D}"/>
              </a:ext>
            </a:extLst>
          </p:cNvPr>
          <p:cNvSpPr/>
          <p:nvPr/>
        </p:nvSpPr>
        <p:spPr>
          <a:xfrm>
            <a:off x="10887146" y="3513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F486D"/>
          </a:solidFill>
          <a:ln w="9028" cap="flat">
            <a:noFill/>
            <a:prstDash val="solid"/>
            <a:miter/>
          </a:ln>
        </p:spPr>
        <p:txBody>
          <a:bodyPr rtlCol="0" anchor="ctr"/>
          <a:lstStyle/>
          <a:p>
            <a:endParaRPr lang="en-US"/>
          </a:p>
        </p:txBody>
      </p:sp>
    </p:spTree>
    <p:extLst>
      <p:ext uri="{BB962C8B-B14F-4D97-AF65-F5344CB8AC3E}">
        <p14:creationId xmlns:p14="http://schemas.microsoft.com/office/powerpoint/2010/main" val="357867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Executive Summary</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Begin with a clear overview that outlines the business's </a:t>
            </a:r>
            <a:r>
              <a:rPr lang="en-GB" sz="2000" b="1" dirty="0">
                <a:solidFill>
                  <a:srgbClr val="F36C2F"/>
                </a:solidFill>
              </a:rPr>
              <a:t>mission</a:t>
            </a:r>
            <a:r>
              <a:rPr lang="en-GB" sz="2000" dirty="0"/>
              <a:t>, </a:t>
            </a:r>
            <a:r>
              <a:rPr lang="en-GB" sz="2000" b="1" dirty="0">
                <a:solidFill>
                  <a:srgbClr val="F36C2F"/>
                </a:solidFill>
              </a:rPr>
              <a:t>vision</a:t>
            </a:r>
            <a:r>
              <a:rPr lang="en-GB" sz="2000" dirty="0"/>
              <a:t>, and </a:t>
            </a:r>
            <a:r>
              <a:rPr lang="en-GB" sz="2000" b="1" dirty="0">
                <a:solidFill>
                  <a:srgbClr val="F36C2F"/>
                </a:solidFill>
              </a:rPr>
              <a:t>strategic objectives</a:t>
            </a:r>
            <a:r>
              <a:rPr lang="en-GB" sz="2000" dirty="0"/>
              <a:t>. Emphasise sustainability goals prominently to set the tone for the entire business plan.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257159"/>
            <a:ext cx="7160276" cy="730066"/>
          </a:xfrm>
        </p:spPr>
        <p:txBody>
          <a:bodyPr/>
          <a:lstStyle/>
          <a:p>
            <a:r>
              <a:rPr lang="en-IE" dirty="0"/>
              <a:t>Company Description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893067"/>
            <a:ext cx="7160273" cy="945874"/>
          </a:xfrm>
        </p:spPr>
        <p:txBody>
          <a:bodyPr/>
          <a:lstStyle/>
          <a:p>
            <a:pPr algn="just"/>
            <a:r>
              <a:rPr lang="en-GB" sz="2000" dirty="0"/>
              <a:t>Provide detailed insights into the business's offerings, unique value proposition, and how sustainability contributes to its competitive advantage. Highlight how sustainable practices are integrated across all aspects of the business.</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Market Analysis</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Conduct a thorough examination of </a:t>
            </a:r>
            <a:r>
              <a:rPr lang="en-GB" sz="2000" b="1" dirty="0">
                <a:solidFill>
                  <a:srgbClr val="F36C2F"/>
                </a:solidFill>
              </a:rPr>
              <a:t>market trends and consumer preferences</a:t>
            </a:r>
            <a:r>
              <a:rPr lang="en-GB" sz="2000" dirty="0"/>
              <a:t> for sustainable products/services. Identify opportunities in eco-friendly sectors and analyse the competitive landscape to differentiate based on sustainability initiatives.</a:t>
            </a:r>
            <a:endParaRPr lang="en-IE" sz="2000" dirty="0"/>
          </a:p>
        </p:txBody>
      </p:sp>
      <p:pic>
        <p:nvPicPr>
          <p:cNvPr id="16" name="Picture Placeholder 15" descr="Man working on a computer">
            <a:extLst>
              <a:ext uri="{FF2B5EF4-FFF2-40B4-BE49-F238E27FC236}">
                <a16:creationId xmlns:a16="http://schemas.microsoft.com/office/drawing/2014/main" id="{CE63DA1A-A33F-7321-CD5A-235B907B18DB}"/>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59" r="11859"/>
          <a:stretch>
            <a:fillRect/>
          </a:stretch>
        </p:blipFill>
        <p:spPr>
          <a:ln>
            <a:solidFill>
              <a:schemeClr val="tx1"/>
            </a:solidFill>
          </a:ln>
        </p:spPr>
      </p:pic>
      <p:pic>
        <p:nvPicPr>
          <p:cNvPr id="14" name="Picture Placeholder 13" descr="Fashion designers working together in their studio">
            <a:extLst>
              <a:ext uri="{FF2B5EF4-FFF2-40B4-BE49-F238E27FC236}">
                <a16:creationId xmlns:a16="http://schemas.microsoft.com/office/drawing/2014/main" id="{C7023806-1378-1EB4-C2FC-6CDBAEA83F7C}"/>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Two colleagues planning on board with sticky notes">
            <a:extLst>
              <a:ext uri="{FF2B5EF4-FFF2-40B4-BE49-F238E27FC236}">
                <a16:creationId xmlns:a16="http://schemas.microsoft.com/office/drawing/2014/main" id="{E79A0A08-0B6B-4290-B28E-460B30179EDB}"/>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44" r="11844"/>
          <a:stretch>
            <a:fillRect/>
          </a:stretch>
        </p:blipFill>
        <p:spPr>
          <a:ln>
            <a:solidFill>
              <a:schemeClr val="tx1"/>
            </a:solidFill>
          </a:ln>
        </p:spPr>
      </p:pic>
    </p:spTree>
    <p:extLst>
      <p:ext uri="{BB962C8B-B14F-4D97-AF65-F5344CB8AC3E}">
        <p14:creationId xmlns:p14="http://schemas.microsoft.com/office/powerpoint/2010/main" val="285215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Organisation and Management</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Clearly define roles and responsibilities related to sustainability within the organisational structure. Ensure that sustainability goals are embedded throughout the hierarchy to create accountability and effective implementation.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4"/>
            <a:ext cx="7160276" cy="730066"/>
          </a:xfrm>
        </p:spPr>
        <p:txBody>
          <a:bodyPr/>
          <a:lstStyle/>
          <a:p>
            <a:r>
              <a:rPr lang="en-IE" dirty="0"/>
              <a:t>Product Line or Services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5936" y="3028992"/>
            <a:ext cx="7160273" cy="945874"/>
          </a:xfrm>
        </p:spPr>
        <p:txBody>
          <a:bodyPr/>
          <a:lstStyle/>
          <a:p>
            <a:pPr algn="just"/>
            <a:r>
              <a:rPr lang="en-GB" sz="2000" dirty="0"/>
              <a:t>Describe sustainable products/services in detail, emphasising eco-friendly attributes and sustainable sourcing practices. Discuss lifecycle assessments and eco-design principles to reduce environmental impact.</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Marketing Strategy</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Outline strategies to promote sustainability as a key selling point, engage </a:t>
            </a:r>
            <a:r>
              <a:rPr lang="en-GB" sz="2000" b="1" dirty="0">
                <a:solidFill>
                  <a:srgbClr val="F36C2F"/>
                </a:solidFill>
              </a:rPr>
              <a:t>eco-conscious consumers</a:t>
            </a:r>
            <a:r>
              <a:rPr lang="en-GB" sz="2000" dirty="0"/>
              <a:t>, and build brand loyalty. Incorporate green marketing tactics to effectively communicate sustainability benefits.</a:t>
            </a:r>
            <a:endParaRPr lang="en-IE" sz="2000" dirty="0"/>
          </a:p>
        </p:txBody>
      </p:sp>
      <p:pic>
        <p:nvPicPr>
          <p:cNvPr id="16" name="Picture Placeholder 15" descr="Numbers on a digital display">
            <a:extLst>
              <a:ext uri="{FF2B5EF4-FFF2-40B4-BE49-F238E27FC236}">
                <a16:creationId xmlns:a16="http://schemas.microsoft.com/office/drawing/2014/main" id="{43C7D639-D1B6-D677-ED6B-5D0CC301E617}"/>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16" r="11816"/>
          <a:stretch>
            <a:fillRect/>
          </a:stretch>
        </p:blipFill>
        <p:spPr>
          <a:ln>
            <a:solidFill>
              <a:schemeClr val="tx1"/>
            </a:solidFill>
          </a:ln>
        </p:spPr>
      </p:pic>
      <p:pic>
        <p:nvPicPr>
          <p:cNvPr id="14" name="Picture Placeholder 13" descr="Engineer using tablet in factory with industrial robots">
            <a:extLst>
              <a:ext uri="{FF2B5EF4-FFF2-40B4-BE49-F238E27FC236}">
                <a16:creationId xmlns:a16="http://schemas.microsoft.com/office/drawing/2014/main" id="{D33DCC6F-BE07-9F7C-CDA7-8E06DD943B58}"/>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ln>
            <a:solidFill>
              <a:schemeClr val="tx1"/>
            </a:solidFill>
          </a:ln>
        </p:spPr>
      </p:pic>
      <p:pic>
        <p:nvPicPr>
          <p:cNvPr id="12" name="Picture Placeholder 11" descr="Worker scanning inventory">
            <a:extLst>
              <a:ext uri="{FF2B5EF4-FFF2-40B4-BE49-F238E27FC236}">
                <a16:creationId xmlns:a16="http://schemas.microsoft.com/office/drawing/2014/main" id="{D457176E-EFA4-4575-2877-87E9B6D278B9}"/>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72" r="11872"/>
          <a:stretch>
            <a:fillRect/>
          </a:stretch>
        </p:blipFill>
        <p:spPr>
          <a:ln>
            <a:solidFill>
              <a:schemeClr val="tx1"/>
            </a:solidFill>
          </a:ln>
        </p:spPr>
      </p:pic>
    </p:spTree>
    <p:extLst>
      <p:ext uri="{BB962C8B-B14F-4D97-AF65-F5344CB8AC3E}">
        <p14:creationId xmlns:p14="http://schemas.microsoft.com/office/powerpoint/2010/main" val="88674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Funding Request</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Identify funding needs for sustainability projects and outline potential sources of funding. Explain how funds will be used to achieve sustainability goals, focusing on economic benefits and returns on investment.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Financial Projections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956063"/>
            <a:ext cx="7160273" cy="945874"/>
          </a:xfrm>
        </p:spPr>
        <p:txBody>
          <a:bodyPr/>
          <a:lstStyle/>
          <a:p>
            <a:pPr algn="just"/>
            <a:r>
              <a:rPr lang="en-GB" sz="2000" dirty="0"/>
              <a:t>Include financial forecasts that demonstrate the costs and savings associated with sustainable practices. Show the economic viability and long-term profitability of integrating sustainability into business operations.</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Appendix</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2000" dirty="0"/>
              <a:t>Provide documentation such as sustainability certifications (e.g., LEED, Fair Trade) and sustainability reports. These documents substantiate claims and build credibility with stakeholders, reinforcing the business's commitment to sustainable practices.</a:t>
            </a:r>
            <a:endParaRPr lang="en-IE" sz="2000" dirty="0"/>
          </a:p>
        </p:txBody>
      </p:sp>
      <p:pic>
        <p:nvPicPr>
          <p:cNvPr id="16" name="Picture Placeholder 15" descr="Traffic light trails at night">
            <a:extLst>
              <a:ext uri="{FF2B5EF4-FFF2-40B4-BE49-F238E27FC236}">
                <a16:creationId xmlns:a16="http://schemas.microsoft.com/office/drawing/2014/main" id="{73DA2C6D-A8A4-F500-D821-0956EB428F20}"/>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75" r="11875"/>
          <a:stretch/>
        </p:blipFill>
        <p:spPr>
          <a:ln>
            <a:solidFill>
              <a:schemeClr val="tx1"/>
            </a:solidFill>
          </a:ln>
        </p:spPr>
      </p:pic>
      <p:pic>
        <p:nvPicPr>
          <p:cNvPr id="14" name="Picture Placeholder 13" descr="Close-up of a pen writing on a chart">
            <a:extLst>
              <a:ext uri="{FF2B5EF4-FFF2-40B4-BE49-F238E27FC236}">
                <a16:creationId xmlns:a16="http://schemas.microsoft.com/office/drawing/2014/main" id="{B4F28AB3-719A-D004-E4D8-1D48B17A900C}"/>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8185" r="8185"/>
          <a:stretch>
            <a:fillRect/>
          </a:stretch>
        </p:blipFill>
        <p:spPr>
          <a:ln>
            <a:solidFill>
              <a:schemeClr val="tx1"/>
            </a:solidFill>
          </a:ln>
        </p:spPr>
      </p:pic>
      <p:pic>
        <p:nvPicPr>
          <p:cNvPr id="12" name="Picture Placeholder 11" descr="Group of people communicating around a table">
            <a:extLst>
              <a:ext uri="{FF2B5EF4-FFF2-40B4-BE49-F238E27FC236}">
                <a16:creationId xmlns:a16="http://schemas.microsoft.com/office/drawing/2014/main" id="{54E7D7E0-C622-D1A2-61A8-F9AC987B7DAB}"/>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16" r="11816"/>
          <a:stretch>
            <a:fillRect/>
          </a:stretch>
        </p:blipFill>
        <p:spPr>
          <a:ln>
            <a:solidFill>
              <a:schemeClr val="tx1"/>
            </a:solidFill>
          </a:ln>
        </p:spPr>
      </p:pic>
    </p:spTree>
    <p:extLst>
      <p:ext uri="{BB962C8B-B14F-4D97-AF65-F5344CB8AC3E}">
        <p14:creationId xmlns:p14="http://schemas.microsoft.com/office/powerpoint/2010/main" val="341155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pic>
        <p:nvPicPr>
          <p:cNvPr id="9" name="Picture Placeholder 8" descr="Close-up of water droplet on a leaf">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520" r="29520"/>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4" y="738798"/>
            <a:ext cx="6416600" cy="1050965"/>
          </a:xfrm>
        </p:spPr>
        <p:txBody>
          <a:bodyPr/>
          <a:lstStyle/>
          <a:p>
            <a:r>
              <a:rPr lang="en-US" dirty="0"/>
              <a:t>INTEGRATING SUSTAINABILITY</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2018197"/>
            <a:ext cx="4939670" cy="4271810"/>
          </a:xfrm>
        </p:spPr>
        <p:txBody>
          <a:bodyPr/>
          <a:lstStyle/>
          <a:p>
            <a:pPr algn="just"/>
            <a:r>
              <a:rPr lang="en-GB" sz="2200" dirty="0"/>
              <a:t>Integrating sustainability into each section of your business plan is crucial for aligning your company’s mission with environmental and social responsibility. </a:t>
            </a:r>
          </a:p>
          <a:p>
            <a:pPr algn="just"/>
            <a:endParaRPr lang="en-GB" sz="2200" dirty="0"/>
          </a:p>
          <a:p>
            <a:pPr algn="just"/>
            <a:r>
              <a:rPr lang="en-GB" sz="2200" dirty="0"/>
              <a:t>By adding sustainability throughout your plan—from market analysis to financial projections—you not only demonstrate your commitment to ethical practices but also enhance your business’s resilience and appeal in an increasingly eco-conscious marketplace.</a:t>
            </a:r>
          </a:p>
        </p:txBody>
      </p:sp>
    </p:spTree>
    <p:extLst>
      <p:ext uri="{BB962C8B-B14F-4D97-AF65-F5344CB8AC3E}">
        <p14:creationId xmlns:p14="http://schemas.microsoft.com/office/powerpoint/2010/main" val="3915467164"/>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12065</TotalTime>
  <Words>3068</Words>
  <Application>Microsoft Office PowerPoint</Application>
  <PresentationFormat>Widescreen</PresentationFormat>
  <Paragraphs>262</Paragraphs>
  <Slides>45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417</cp:revision>
  <dcterms:created xsi:type="dcterms:W3CDTF">2021-06-15T11:45:52Z</dcterms:created>
  <dcterms:modified xsi:type="dcterms:W3CDTF">2025-09-23T11:15:14Z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