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8"/>
  </p:notesMasterIdLst>
  <p:handoutMasterIdLst>
    <p:handoutMasterId r:id="rId89"/>
  </p:handoutMasterIdLst>
  <p:sldIdLst>
    <p:sldId id="693" r:id="rId5"/>
    <p:sldId id="681" r:id="rId6"/>
    <p:sldId id="678" r:id="rId7"/>
    <p:sldId id="682" r:id="rId8"/>
    <p:sldId id="689" r:id="rId9"/>
    <p:sldId id="668" r:id="rId10"/>
    <p:sldId id="703" r:id="rId11"/>
    <p:sldId id="782" r:id="rId12"/>
    <p:sldId id="783" r:id="rId13"/>
    <p:sldId id="683" r:id="rId14"/>
    <p:sldId id="734" r:id="rId15"/>
    <p:sldId id="736" r:id="rId16"/>
    <p:sldId id="737" r:id="rId17"/>
    <p:sldId id="745" r:id="rId18"/>
    <p:sldId id="746" r:id="rId19"/>
    <p:sldId id="711" r:id="rId20"/>
    <p:sldId id="710" r:id="rId21"/>
    <p:sldId id="784" r:id="rId22"/>
    <p:sldId id="785" r:id="rId23"/>
    <p:sldId id="757" r:id="rId24"/>
    <p:sldId id="758" r:id="rId25"/>
    <p:sldId id="810" r:id="rId26"/>
    <p:sldId id="687" r:id="rId27"/>
    <p:sldId id="744" r:id="rId28"/>
    <p:sldId id="733" r:id="rId29"/>
    <p:sldId id="751" r:id="rId30"/>
    <p:sldId id="750" r:id="rId31"/>
    <p:sldId id="752" r:id="rId32"/>
    <p:sldId id="714" r:id="rId33"/>
    <p:sldId id="753" r:id="rId34"/>
    <p:sldId id="755" r:id="rId35"/>
    <p:sldId id="756" r:id="rId36"/>
    <p:sldId id="811" r:id="rId37"/>
    <p:sldId id="716" r:id="rId38"/>
    <p:sldId id="718" r:id="rId39"/>
    <p:sldId id="697" r:id="rId40"/>
    <p:sldId id="743" r:id="rId41"/>
    <p:sldId id="742" r:id="rId42"/>
    <p:sldId id="760" r:id="rId43"/>
    <p:sldId id="759" r:id="rId44"/>
    <p:sldId id="786" r:id="rId45"/>
    <p:sldId id="787" r:id="rId46"/>
    <p:sldId id="763" r:id="rId47"/>
    <p:sldId id="764" r:id="rId48"/>
    <p:sldId id="812" r:id="rId49"/>
    <p:sldId id="738" r:id="rId50"/>
    <p:sldId id="765" r:id="rId51"/>
    <p:sldId id="712" r:id="rId52"/>
    <p:sldId id="789" r:id="rId53"/>
    <p:sldId id="790" r:id="rId54"/>
    <p:sldId id="791" r:id="rId55"/>
    <p:sldId id="792" r:id="rId56"/>
    <p:sldId id="793" r:id="rId57"/>
    <p:sldId id="794" r:id="rId58"/>
    <p:sldId id="795" r:id="rId59"/>
    <p:sldId id="796" r:id="rId60"/>
    <p:sldId id="802" r:id="rId61"/>
    <p:sldId id="803" r:id="rId62"/>
    <p:sldId id="813" r:id="rId63"/>
    <p:sldId id="740" r:id="rId64"/>
    <p:sldId id="797" r:id="rId65"/>
    <p:sldId id="719" r:id="rId66"/>
    <p:sldId id="798" r:id="rId67"/>
    <p:sldId id="698" r:id="rId68"/>
    <p:sldId id="775" r:id="rId69"/>
    <p:sldId id="800" r:id="rId70"/>
    <p:sldId id="808" r:id="rId71"/>
    <p:sldId id="809" r:id="rId72"/>
    <p:sldId id="801" r:id="rId73"/>
    <p:sldId id="804" r:id="rId74"/>
    <p:sldId id="805" r:id="rId75"/>
    <p:sldId id="814" r:id="rId76"/>
    <p:sldId id="720" r:id="rId77"/>
    <p:sldId id="700" r:id="rId78"/>
    <p:sldId id="701" r:id="rId79"/>
    <p:sldId id="721" r:id="rId80"/>
    <p:sldId id="779" r:id="rId81"/>
    <p:sldId id="780" r:id="rId82"/>
    <p:sldId id="781" r:id="rId83"/>
    <p:sldId id="806" r:id="rId84"/>
    <p:sldId id="807" r:id="rId85"/>
    <p:sldId id="815" r:id="rId86"/>
    <p:sldId id="692" r:id="rId8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133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5642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208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2220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1474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21177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7886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17452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773621" y="-14053"/>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3916044" y="726042"/>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01617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89392"/>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687624"/>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78416" y="42348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431221" y="1584435"/>
            <a:ext cx="6236172" cy="4717512"/>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47360" y="4866229"/>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480864833"/>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756745"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940941"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25707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0" r:id="rId5"/>
    <p:sldLayoutId id="2147483703" r:id="rId6"/>
    <p:sldLayoutId id="2147483700" r:id="rId7"/>
    <p:sldLayoutId id="2147483723" r:id="rId8"/>
    <p:sldLayoutId id="2147483741" r:id="rId9"/>
    <p:sldLayoutId id="2147483742"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wpixel.com/image/524487/free-illustration-image-recycling-sustainable-recycle" TargetMode="External"/><Relationship Id="rId2" Type="http://schemas.openxmlformats.org/officeDocument/2006/relationships/image" Target="../media/image25.jpeg"/><Relationship Id="rId1" Type="http://schemas.openxmlformats.org/officeDocument/2006/relationships/slideLayout" Target="../slideLayouts/slideLayout15.xml"/><Relationship Id="rId5" Type="http://schemas.openxmlformats.org/officeDocument/2006/relationships/hyperlink" Target="https://www.fundeu.es/dudas/palabra-clave/upcycling/" TargetMode="Externa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hyperlink" Target="https://sdgs.un.org/goals/goal1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clarity.global/news-insights/team-insights/changing-consumer-behavior-advocating-for-sustainable-fashion"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thesustainablefashionforum.com/pages/what-is-circular-fashion" TargetMode="External"/><Relationship Id="rId4" Type="http://schemas.openxmlformats.org/officeDocument/2006/relationships/hyperlink" Target="https://www.harpersbazaar.com/uk/fashion/what-to-wear/a41158/how-to-be-sustainable-fash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logs.ed.ac.uk/research-bow/to-create-your-own-oasis-plantings-mental-health-and-well-being/"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insects-coupling-insect-nature-57872/" TargetMode="External"/><Relationship Id="rId7" Type="http://schemas.openxmlformats.org/officeDocument/2006/relationships/hyperlink" Target="https://pixabay.com/en/pine-nuts-nut-protein-1098175/" TargetMode="External"/><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hyperlink" Target="https://www.lifegate.it/disegno-di-legge-cibo-sintetico-carne-coltivata-governo-italiano" TargetMode="Externa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sdgs.un.org/goals/goal3"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hyperlink" Target="https://sdgs.un.org/goals/goal1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gfi.org/resource/environmental-impacts-of-alternative-protein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lehmanningredients.co.uk/alternative-proteins-shaping-the-future-of-sustainable-nutrition/" TargetMode="External"/><Relationship Id="rId4" Type="http://schemas.openxmlformats.org/officeDocument/2006/relationships/hyperlink" Target="https://www.fairr.org/resources/reports/plant-based-profits-investment-risks-opportunities-sustainable-food-system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public-domain-image.com/free-images/nature-landscapes/field/grain-agricultural-fields" TargetMode="External"/><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pxhere.com/ko/photo/151295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anred.org/2018/10/13/caos-climatico-capitalismo-y-geoingenieri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usdagov/12241198384" TargetMode="External"/><Relationship Id="rId7" Type="http://schemas.openxmlformats.org/officeDocument/2006/relationships/hyperlink" Target="http://thisissamsmith.com/blog/eight-questions-for-the-regenerative-agriculture-movement/" TargetMode="External"/><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hyperlink" Target="https://en.permawiki.org/wiki/Agroforestry" TargetMode="Externa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hyperlink" Target="https://sdgs.un.org/goals/goal15" TargetMode="External"/><Relationship Id="rId4" Type="http://schemas.openxmlformats.org/officeDocument/2006/relationships/hyperlink" Target="https://sdgs.un.org/goals/goal13"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www.slrconsulting.com/eur/insights/the-benefits-of-regenerative-agriculture/"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agriculture.ec.europa.eu/sustainability/environmental-sustainability/climate-change_en" TargetMode="External"/><Relationship Id="rId4" Type="http://schemas.openxmlformats.org/officeDocument/2006/relationships/hyperlink" Target="https://www.oneearth.org/regenerative-agriculture-can-play-a-key-role-in-combating-climate-chang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s://www.vox.com/even-better/23792484/sustainable-travel-ecotourism-respect-tip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lesroches.edu/blog/eco-friendly-tourism-a-new-era-of-conscious-travel/" TargetMode="External"/><Relationship Id="rId4" Type="http://schemas.openxmlformats.org/officeDocument/2006/relationships/hyperlink" Target="https://www.gstcouncil.org/ecotouris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thomaseuler/3654354664" TargetMode="External"/><Relationship Id="rId7" Type="http://schemas.openxmlformats.org/officeDocument/2006/relationships/hyperlink" Target="https://www.pikist.com/free-photo-swiht" TargetMode="External"/><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hyperlink" Target="https://www.pexels.com/photo/bamboo-bamboo-trees-forest-golden-sun-612989/" TargetMode="Externa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s://www.the-future-of-commerce.com/2020/01/22/ethical-supply-chain-definition-stats/"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apu.apus.edu/area-of-study/business-and-management/resources/ethical-issues-in-supply-chain-management-and-procurement/" TargetMode="External"/><Relationship Id="rId4" Type="http://schemas.openxmlformats.org/officeDocument/2006/relationships/hyperlink" Target="https://3scsolution.com/insight/ethical-supply-chain"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copenhagencartel.com/" TargetMode="External"/><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hyperlink" Target="https://professionalprograms.mit.edu/blog/sustainability/defining-sustainability/" TargetMode="External"/><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hyperlink" Target="https://www.linkedin.com/pulse/protecting-natural-resources-renewable-energy-engineerinc/" TargetMode="External"/><Relationship Id="rId4" Type="http://schemas.openxmlformats.org/officeDocument/2006/relationships/hyperlink" Target="https://www.un.org/en/climatechange/raising-ambition/renewable-energy"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75.svg"/></Relationships>
</file>

<file path=ppt/slides/_rels/slide9.xml.rels><?xml version="1.0" encoding="UTF-8" standalone="yes"?>
<Relationships xmlns="http://schemas.openxmlformats.org/package/2006/relationships"><Relationship Id="rId3" Type="http://schemas.openxmlformats.org/officeDocument/2006/relationships/hyperlink" Target="https://copenhagencartel.com/" TargetMode="External"/><Relationship Id="rId2" Type="http://schemas.openxmlformats.org/officeDocument/2006/relationships/image" Target="../media/image17.emf"/><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a:bodyPr>
          <a:lstStyle/>
          <a:p>
            <a:pPr>
              <a:lnSpc>
                <a:spcPts val="3054"/>
              </a:lnSpc>
            </a:pPr>
            <a:r>
              <a:rPr lang="en-GB" sz="3600" b="0" dirty="0"/>
              <a:t>Global Trends in Ethical Entrepreneurship </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Module 5</a:t>
            </a:r>
            <a:endParaRPr lang="en-US"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F93BDAEC-3ABA-EABD-F2F4-5733C58459B8}"/>
              </a:ext>
            </a:extLst>
          </p:cNvPr>
          <p:cNvSpPr txBox="1"/>
          <p:nvPr/>
        </p:nvSpPr>
        <p:spPr>
          <a:xfrm>
            <a:off x="252700" y="6509667"/>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4" name="TextBox 3">
            <a:extLst>
              <a:ext uri="{FF2B5EF4-FFF2-40B4-BE49-F238E27FC236}">
                <a16:creationId xmlns:a16="http://schemas.microsoft.com/office/drawing/2014/main" id="{42B280CF-0F36-374B-C450-52BF70360F04}"/>
              </a:ext>
            </a:extLst>
          </p:cNvPr>
          <p:cNvSpPr txBox="1"/>
          <p:nvPr/>
        </p:nvSpPr>
        <p:spPr>
          <a:xfrm>
            <a:off x="2704665" y="5973501"/>
            <a:ext cx="29421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a:t>
            </a:r>
            <a:r>
              <a:rPr lang="en-GB" sz="800">
                <a:solidFill>
                  <a:srgbClr val="11496E"/>
                </a:solidFill>
                <a:latin typeface="Calibri" panose="020F0502020204030204" pitchFamily="34" charset="0"/>
                <a:ea typeface="Open Sans" panose="020B0606030504020204" pitchFamily="34" charset="0"/>
                <a:cs typeface="Calibri" panose="020F0502020204030204" pitchFamily="34" charset="0"/>
              </a:rPr>
              <a:t>Neither the European Union nor the entity providing the grant can be held responsible for them. </a:t>
            </a:r>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KA220-YOU-DF4BEA29</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10</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pic>
        <p:nvPicPr>
          <p:cNvPr id="9" name="Picture Placeholder 8" descr="Summer meadow with daisie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6" y="738798"/>
            <a:ext cx="5310218" cy="842867"/>
          </a:xfrm>
        </p:spPr>
        <p:txBody>
          <a:bodyPr/>
          <a:lstStyle/>
          <a:p>
            <a:r>
              <a:rPr lang="en-US" dirty="0"/>
              <a:t>ETHICAL PRODUCTION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16242" y="2030137"/>
            <a:ext cx="5451151" cy="4271810"/>
          </a:xfrm>
        </p:spPr>
        <p:txBody>
          <a:bodyPr/>
          <a:lstStyle/>
          <a:p>
            <a:pPr algn="just"/>
            <a:r>
              <a:rPr lang="en-GB" sz="2200" dirty="0"/>
              <a:t>Ethical production can be a very essential part of sustainable fashion, ensuring that every stage of garment manufacturing upholds social responsibility and environmental stewardship.</a:t>
            </a:r>
          </a:p>
          <a:p>
            <a:pPr algn="just"/>
            <a:endParaRPr lang="en-GB" sz="2200" dirty="0"/>
          </a:p>
          <a:p>
            <a:pPr algn="just"/>
            <a:r>
              <a:rPr lang="en-GB" sz="2200" dirty="0"/>
              <a:t>From fair labour standards that safeguard worker rights to promoting local production to reduce carbon footprints, ethical production not only supports human dignity but also contributes to building resilient and transparent supply chains. </a:t>
            </a:r>
          </a:p>
          <a:p>
            <a:pPr algn="just"/>
            <a:endParaRPr lang="en-GB" sz="2200" dirty="0"/>
          </a:p>
          <a:p>
            <a:pPr algn="just"/>
            <a:endParaRPr lang="en-GB" sz="2200" dirty="0"/>
          </a:p>
        </p:txBody>
      </p:sp>
    </p:spTree>
    <p:extLst>
      <p:ext uri="{BB962C8B-B14F-4D97-AF65-F5344CB8AC3E}">
        <p14:creationId xmlns:p14="http://schemas.microsoft.com/office/powerpoint/2010/main" val="391546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8902"/>
            <a:ext cx="5526846" cy="614105"/>
          </a:xfrm>
        </p:spPr>
        <p:txBody>
          <a:bodyPr/>
          <a:lstStyle/>
          <a:p>
            <a:r>
              <a:rPr lang="en-IE" dirty="0"/>
              <a:t>FAIR LABOUR PRACTICES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417740"/>
            <a:ext cx="4939670" cy="5054644"/>
          </a:xfrm>
        </p:spPr>
        <p:txBody>
          <a:bodyPr/>
          <a:lstStyle/>
          <a:p>
            <a:pPr algn="just"/>
            <a:r>
              <a:rPr lang="en-GB" sz="2200" dirty="0"/>
              <a:t>Fair labour practices ensure that workers involved in the fashion supply chain receive fair wages, work in safe conditions, and are treated with dignity and respect. </a:t>
            </a:r>
          </a:p>
          <a:p>
            <a:pPr algn="just"/>
            <a:endParaRPr lang="en-GB" sz="2200" dirty="0"/>
          </a:p>
          <a:p>
            <a:pPr algn="just"/>
            <a:r>
              <a:rPr lang="en-GB" sz="2200" dirty="0"/>
              <a:t>Businesses that promote fair labour practices often adhere to international labour standards and certificates, such as the Fair Trade or SA8000, to uphold worker rights and improve the livelihoods in communities where garments are produced.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pic>
        <p:nvPicPr>
          <p:cNvPr id="5" name="Picture Placeholder 4" descr="Bees working on a honeycomb">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8812" r="18812"/>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7783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651503"/>
            <a:ext cx="5526846" cy="614105"/>
          </a:xfrm>
        </p:spPr>
        <p:txBody>
          <a:bodyPr/>
          <a:lstStyle/>
          <a:p>
            <a:r>
              <a:rPr lang="en-US" dirty="0"/>
              <a:t>LOCAL PRODUCTION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325462"/>
            <a:ext cx="4939670" cy="5146922"/>
          </a:xfrm>
        </p:spPr>
        <p:txBody>
          <a:bodyPr/>
          <a:lstStyle/>
          <a:p>
            <a:pPr algn="just"/>
            <a:r>
              <a:rPr lang="en-GB" sz="2200" dirty="0"/>
              <a:t>Local production involves manufacturing garments closer to consumer markets, reducing transportation emissions and supporting local economies. </a:t>
            </a:r>
          </a:p>
          <a:p>
            <a:pPr algn="just"/>
            <a:endParaRPr lang="en-GB" sz="2200" dirty="0"/>
          </a:p>
          <a:p>
            <a:pPr algn="just"/>
            <a:r>
              <a:rPr lang="en-GB" sz="2200" dirty="0"/>
              <a:t>By reducing carbon footprints associated with long-distance shipping and promoting regional manufacturing hubs, businesses can enhance supply chain transparency and responsiveness while creating economic growth in local communities.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13</a:t>
            </a:fld>
            <a:endParaRPr lang="en-US" sz="1291" dirty="0"/>
          </a:p>
        </p:txBody>
      </p:sp>
      <p:pic>
        <p:nvPicPr>
          <p:cNvPr id="5" name="Picture Placeholder 4" descr="Open bags of varieties grain seed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5" r="2140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2553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pic>
        <p:nvPicPr>
          <p:cNvPr id="9" name="Picture Placeholder 8" descr="Person reading a book">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3" r="25723"/>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5198116" cy="842867"/>
          </a:xfrm>
        </p:spPr>
        <p:txBody>
          <a:bodyPr/>
          <a:lstStyle/>
          <a:p>
            <a:r>
              <a:rPr lang="en-US" dirty="0"/>
              <a:t>CIRCULAR FASHION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00800" y="1847392"/>
            <a:ext cx="5198116" cy="4271810"/>
          </a:xfrm>
        </p:spPr>
        <p:txBody>
          <a:bodyPr/>
          <a:lstStyle/>
          <a:p>
            <a:pPr algn="just"/>
            <a:r>
              <a:rPr lang="en-GB" sz="2200" dirty="0"/>
              <a:t>Circular Fashion is a sustainable approach that aims to reduce waste and extend the lifecycle of materials within the fashion industry. </a:t>
            </a:r>
          </a:p>
          <a:p>
            <a:pPr algn="just"/>
            <a:endParaRPr lang="en-GB" sz="2200" dirty="0"/>
          </a:p>
          <a:p>
            <a:pPr algn="just"/>
            <a:r>
              <a:rPr lang="en-GB" sz="2200" dirty="0"/>
              <a:t>It promotes practices like upcycling and recycling, which creatively repurpose materials to reduce environmental impact and promote innovate design solutions. </a:t>
            </a:r>
          </a:p>
          <a:p>
            <a:pPr algn="just"/>
            <a:endParaRPr lang="en-GB" sz="2200" dirty="0"/>
          </a:p>
          <a:p>
            <a:pPr algn="just"/>
            <a:r>
              <a:rPr lang="en-GB" sz="2200" dirty="0"/>
              <a:t>By closing the loop on material use, circular fashion contributes to a more sustainable and reasonable fashion ecosystem. </a:t>
            </a:r>
          </a:p>
        </p:txBody>
      </p:sp>
    </p:spTree>
    <p:extLst>
      <p:ext uri="{BB962C8B-B14F-4D97-AF65-F5344CB8AC3E}">
        <p14:creationId xmlns:p14="http://schemas.microsoft.com/office/powerpoint/2010/main" val="288830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79841" y="514605"/>
            <a:ext cx="7160276" cy="730066"/>
          </a:xfrm>
        </p:spPr>
        <p:txBody>
          <a:bodyPr/>
          <a:lstStyle/>
          <a:p>
            <a:r>
              <a:rPr lang="en-IE" dirty="0"/>
              <a:t>Upcycling</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92022" y="1217820"/>
            <a:ext cx="7495631" cy="945874"/>
          </a:xfrm>
        </p:spPr>
        <p:txBody>
          <a:bodyPr/>
          <a:lstStyle/>
          <a:p>
            <a:pPr algn="just"/>
            <a:r>
              <a:rPr lang="en-GB" sz="2000" dirty="0"/>
              <a:t>Upcycling involves transforming discarded or unused materials into new products of higher value and quality. By creatively repurposing textiles, accessories, or even entire garments, fashion designers can extend the lifecycle of materials and reduce waste. Upcycling encourages innovative design approaches that focus on sustainability and environmental responsibility.</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a:xfrm>
            <a:off x="3867660" y="3341093"/>
            <a:ext cx="7160276" cy="730066"/>
          </a:xfrm>
        </p:spPr>
        <p:txBody>
          <a:bodyPr/>
          <a:lstStyle/>
          <a:p>
            <a:r>
              <a:rPr lang="en-IE" dirty="0"/>
              <a:t>Recycling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79841" y="4044309"/>
            <a:ext cx="7495631" cy="945874"/>
          </a:xfrm>
        </p:spPr>
        <p:txBody>
          <a:bodyPr/>
          <a:lstStyle/>
          <a:p>
            <a:pPr algn="just"/>
            <a:r>
              <a:rPr lang="en-GB" sz="2000" dirty="0"/>
              <a:t>Recycling in fashion refers to the process of converting waste materials into new textiles or garments. Through mechanical or chemical processes, fabrics like cotton, polyester, and nylon can be broken down and regenerated into yarns or fabrics suitable for creating new apparel items. </a:t>
            </a:r>
            <a:endParaRPr lang="en-IE" sz="2000" dirty="0"/>
          </a:p>
        </p:txBody>
      </p:sp>
      <p:pic>
        <p:nvPicPr>
          <p:cNvPr id="13" name="Picture Placeholder 12">
            <a:extLst>
              <a:ext uri="{FF2B5EF4-FFF2-40B4-BE49-F238E27FC236}">
                <a16:creationId xmlns:a16="http://schemas.microsoft.com/office/drawing/2014/main" id="{81D96386-E058-6D85-5C40-92281819B730}"/>
              </a:ext>
            </a:extLst>
          </p:cNvPr>
          <p:cNvPicPr>
            <a:picLocks noGrp="1" noChangeAspect="1"/>
          </p:cNvPicPr>
          <p:nvPr>
            <p:ph type="pic" sz="quarter" idx="56"/>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8382" r="8382"/>
          <a:stretch>
            <a:fillRect/>
          </a:stretch>
        </p:blipFill>
        <p:spPr/>
      </p:pic>
      <p:pic>
        <p:nvPicPr>
          <p:cNvPr id="9" name="Picture Placeholder 8">
            <a:extLst>
              <a:ext uri="{FF2B5EF4-FFF2-40B4-BE49-F238E27FC236}">
                <a16:creationId xmlns:a16="http://schemas.microsoft.com/office/drawing/2014/main" id="{B167DB0A-08A5-92E6-366C-E5E9FDDB22CE}"/>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5203" r="15203"/>
          <a:stretch/>
        </p:blipFill>
        <p:spPr/>
      </p:pic>
    </p:spTree>
    <p:extLst>
      <p:ext uri="{BB962C8B-B14F-4D97-AF65-F5344CB8AC3E}">
        <p14:creationId xmlns:p14="http://schemas.microsoft.com/office/powerpoint/2010/main" val="293024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THE FASHION INDUSTRIES ENVIRONMENTAL &amp; SOCIAL IMPACTS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75807"/>
            <a:ext cx="10483429" cy="4439577"/>
          </a:xfrm>
        </p:spPr>
        <p:txBody>
          <a:bodyPr/>
          <a:lstStyle/>
          <a:p>
            <a:pPr algn="just"/>
            <a:r>
              <a:rPr lang="en-GB" dirty="0"/>
              <a:t>The fashion industry stands as a significant contributor to environmental degradation, notably through water pollution, carbon emissions and waste. </a:t>
            </a:r>
          </a:p>
          <a:p>
            <a:pPr algn="just"/>
            <a:endParaRPr lang="en-GB" dirty="0"/>
          </a:p>
          <a:p>
            <a:pPr algn="just"/>
            <a:r>
              <a:rPr lang="en-GB" dirty="0"/>
              <a:t>Textile dyeing and treatment processes contaminate water sources with toxic chemicals, while the production, transportation, and disposal of garments emit large amounts of greenhouse gases. </a:t>
            </a:r>
          </a:p>
          <a:p>
            <a:pPr algn="just"/>
            <a:endParaRPr lang="en-GB" dirty="0"/>
          </a:p>
          <a:p>
            <a:pPr algn="just"/>
            <a:r>
              <a:rPr lang="en-GB" dirty="0"/>
              <a:t>On the social front, fast fashion often maintain exploitative labour practices, subjecting workers to unsafe conditions and inadequate wages. Many garment workers, particularly in developing countries, face long hours and hazardous environments, earning wages below living standards.</a:t>
            </a:r>
          </a:p>
        </p:txBody>
      </p:sp>
    </p:spTree>
    <p:extLst>
      <p:ext uri="{BB962C8B-B14F-4D97-AF65-F5344CB8AC3E}">
        <p14:creationId xmlns:p14="http://schemas.microsoft.com/office/powerpoint/2010/main" val="217210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6520" r="22520"/>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946071"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30137"/>
            <a:ext cx="4939670" cy="4271810"/>
          </a:xfrm>
        </p:spPr>
        <p:txBody>
          <a:bodyPr/>
          <a:lstStyle/>
          <a:p>
            <a:pPr algn="just"/>
            <a:r>
              <a:rPr lang="en-GB" sz="2200" dirty="0"/>
              <a:t>To apply the concepts of Sustainable Fashion, we have designed a hands-on activity that encourages critical thinking and creativity. </a:t>
            </a:r>
          </a:p>
          <a:p>
            <a:pPr algn="just"/>
            <a:endParaRPr lang="en-GB" sz="2200" dirty="0"/>
          </a:p>
          <a:p>
            <a:pPr algn="just"/>
            <a:r>
              <a:rPr lang="en-GB" sz="2200" dirty="0"/>
              <a:t>These exercises aim to evaluate sustainability practices and promote ethical fashion through practical applications. </a:t>
            </a:r>
            <a:endParaRPr lang="en-US" sz="2200" dirty="0"/>
          </a:p>
        </p:txBody>
      </p:sp>
    </p:spTree>
    <p:extLst>
      <p:ext uri="{BB962C8B-B14F-4D97-AF65-F5344CB8AC3E}">
        <p14:creationId xmlns:p14="http://schemas.microsoft.com/office/powerpoint/2010/main" val="294766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cute robots">
            <a:extLst>
              <a:ext uri="{FF2B5EF4-FFF2-40B4-BE49-F238E27FC236}">
                <a16:creationId xmlns:a16="http://schemas.microsoft.com/office/drawing/2014/main" id="{BAAFEE42-256E-80AE-96F5-585AC2D673A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96" r="22740"/>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dirty="0"/>
              <a:t>ASSESSING SUSTAINABILITY</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2000" b="1" dirty="0"/>
              <a:t>Step 1: </a:t>
            </a:r>
            <a:r>
              <a:rPr lang="en-GB" sz="2000" dirty="0"/>
              <a:t>Select a few different fashion products </a:t>
            </a:r>
            <a:r>
              <a:rPr lang="en-GB" sz="2000" i="1" dirty="0"/>
              <a:t>(Cotton T-shirt, Bamboo fabrics, leather handbag etc.)</a:t>
            </a:r>
          </a:p>
          <a:p>
            <a:pPr algn="just"/>
            <a:endParaRPr lang="en-GB" sz="1000" dirty="0"/>
          </a:p>
          <a:p>
            <a:pPr algn="just"/>
            <a:r>
              <a:rPr lang="en-GB" sz="2000" b="1" dirty="0"/>
              <a:t>Step 2: </a:t>
            </a:r>
            <a:r>
              <a:rPr lang="en-GB" sz="2000" dirty="0"/>
              <a:t>Evaluate these products based on their materials, production process, and ethical practices. You can consider the following:</a:t>
            </a:r>
          </a:p>
          <a:p>
            <a:pPr algn="just"/>
            <a:endParaRPr lang="en-GB" sz="1000" dirty="0"/>
          </a:p>
          <a:p>
            <a:pPr algn="just"/>
            <a:r>
              <a:rPr lang="en-GB" sz="2000" b="1" dirty="0"/>
              <a:t>Material: </a:t>
            </a:r>
            <a:r>
              <a:rPr lang="en-GB" sz="2000" dirty="0"/>
              <a:t>Is it organic, recycled, or sustainably sourced? Try comparing the environmental impact of organic cotton versus conventional cotton. </a:t>
            </a:r>
          </a:p>
          <a:p>
            <a:pPr algn="just"/>
            <a:endParaRPr lang="en-GB" sz="1000" dirty="0"/>
          </a:p>
          <a:p>
            <a:pPr algn="just"/>
            <a:r>
              <a:rPr lang="en-GB" sz="2000" b="1" dirty="0"/>
              <a:t>Production: </a:t>
            </a:r>
            <a:r>
              <a:rPr lang="en-GB" sz="2000" dirty="0"/>
              <a:t>Are the manufacturing processes energy-efficient and environmentally friendly?</a:t>
            </a:r>
          </a:p>
          <a:p>
            <a:pPr algn="just"/>
            <a:endParaRPr lang="en-GB" sz="1000" dirty="0"/>
          </a:p>
          <a:p>
            <a:pPr algn="just"/>
            <a:r>
              <a:rPr lang="en-GB" sz="2000" b="1" dirty="0"/>
              <a:t>Ethical Practices: </a:t>
            </a:r>
            <a:r>
              <a:rPr lang="en-GB" sz="2000" dirty="0"/>
              <a:t>Does the brand follow fair labour practices? </a:t>
            </a:r>
          </a:p>
          <a:p>
            <a:pPr algn="just"/>
            <a:endParaRPr lang="en-GB" sz="1000" dirty="0"/>
          </a:p>
          <a:p>
            <a:pPr algn="just"/>
            <a:r>
              <a:rPr lang="en-GB" sz="2000" b="1" dirty="0"/>
              <a:t>Step 3: </a:t>
            </a:r>
            <a:r>
              <a:rPr lang="en-GB" sz="2000" dirty="0"/>
              <a:t>Write a report highlighting the most and least sustainable products. Discuss the environmental and social impacts, such as carbon footprint, water usage, and labour conditions.</a:t>
            </a:r>
          </a:p>
        </p:txBody>
      </p:sp>
    </p:spTree>
    <p:extLst>
      <p:ext uri="{BB962C8B-B14F-4D97-AF65-F5344CB8AC3E}">
        <p14:creationId xmlns:p14="http://schemas.microsoft.com/office/powerpoint/2010/main" val="22931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cute robots">
            <a:extLst>
              <a:ext uri="{FF2B5EF4-FFF2-40B4-BE49-F238E27FC236}">
                <a16:creationId xmlns:a16="http://schemas.microsoft.com/office/drawing/2014/main" id="{BAAFEE42-256E-80AE-96F5-585AC2D673A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96" r="22740"/>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dirty="0"/>
              <a:t>ASSESSING SUSTAINABILITY</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2000" b="1" dirty="0"/>
              <a:t>Step 1: </a:t>
            </a:r>
            <a:r>
              <a:rPr lang="en-GB" sz="2000" dirty="0"/>
              <a:t>Create a campaign that promotes sustainable fashion choices. Use platforms like Instagram, Facebook, X and TikTok to reach your audience. </a:t>
            </a:r>
          </a:p>
          <a:p>
            <a:pPr algn="just"/>
            <a:endParaRPr lang="en-GB" sz="2000" dirty="0"/>
          </a:p>
          <a:p>
            <a:pPr algn="just"/>
            <a:r>
              <a:rPr lang="en-GB" sz="2000" b="1" dirty="0"/>
              <a:t>Step 2:  </a:t>
            </a:r>
            <a:r>
              <a:rPr lang="en-GB" sz="2000" dirty="0"/>
              <a:t>Develop campaign materials, including:</a:t>
            </a:r>
            <a:br>
              <a:rPr lang="en-GB" sz="2000" dirty="0"/>
            </a:br>
            <a:r>
              <a:rPr lang="en-GB" sz="2000" b="1" dirty="0"/>
              <a:t>Social Media Posts: </a:t>
            </a:r>
            <a:r>
              <a:rPr lang="en-GB" sz="2000" dirty="0"/>
              <a:t>Share facts about the environmental impact of fast fashion and the benefits of eco-friendly materials.</a:t>
            </a:r>
          </a:p>
          <a:p>
            <a:pPr algn="just"/>
            <a:r>
              <a:rPr lang="en-GB" sz="2000" b="1" dirty="0"/>
              <a:t>Educational Content: </a:t>
            </a:r>
            <a:r>
              <a:rPr lang="en-GB" sz="2000" dirty="0"/>
              <a:t> Create infographics or videos on sustainable fashion choices, like buying second-hand and supporting ethical brands. </a:t>
            </a:r>
          </a:p>
          <a:p>
            <a:pPr algn="just"/>
            <a:br>
              <a:rPr lang="en-GB" sz="2000" b="1" dirty="0"/>
            </a:br>
            <a:r>
              <a:rPr lang="en-GB" sz="2000" b="1" dirty="0"/>
              <a:t>Step 3: </a:t>
            </a:r>
            <a:r>
              <a:rPr lang="en-GB" sz="2000" dirty="0"/>
              <a:t>Present your campaign, explain your strategies and the expected impact on promoting sustainable fashion. Discuss how you plan to measure the campaign’s success, such as engagement metrics. </a:t>
            </a:r>
          </a:p>
        </p:txBody>
      </p:sp>
    </p:spTree>
    <p:extLst>
      <p:ext uri="{BB962C8B-B14F-4D97-AF65-F5344CB8AC3E}">
        <p14:creationId xmlns:p14="http://schemas.microsoft.com/office/powerpoint/2010/main" val="53305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dirty="0"/>
              <a:t>Sustainable Fashion</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3567808" y="2902379"/>
            <a:ext cx="7023992" cy="223986"/>
          </a:xfrm>
        </p:spPr>
        <p:txBody>
          <a:bodyPr/>
          <a:lstStyle/>
          <a:p>
            <a:r>
              <a:rPr lang="en-US" dirty="0"/>
              <a:t>Sustainable Food – Plant-Based &amp; Alternative Proteins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Climate-Positive Agriculture</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Eco-Tourism and Sustainable Travel</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Ethical Supply Chain Management</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a:xfrm>
            <a:off x="3583355" y="4734456"/>
            <a:ext cx="6843345" cy="223385"/>
          </a:xfrm>
        </p:spPr>
        <p:txBody>
          <a:bodyPr/>
          <a:lstStyle/>
          <a:p>
            <a:r>
              <a:rPr lang="en-US" dirty="0"/>
              <a:t>Renewable Energy Solutions – Protecting Resources</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64811"/>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38938"/>
            <a:ext cx="10483429" cy="48532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a:t>
            </a:r>
            <a:r>
              <a:rPr lang="en-GB" dirty="0"/>
              <a:t>Responsible Consumption and Production by promoting sustainable sourcing, production, and consumption patterns.</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8</a:t>
            </a:r>
            <a:r>
              <a:rPr lang="en-GB" b="1" dirty="0"/>
              <a:t>: </a:t>
            </a:r>
            <a:r>
              <a:rPr lang="en-GB" dirty="0"/>
              <a:t>Decent Work and Economic Growth through fair labour practices and supporting economic growth in local communities.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a:t>
            </a:r>
            <a:r>
              <a:rPr lang="en-GB" b="1" dirty="0"/>
              <a:t>: </a:t>
            </a:r>
            <a:r>
              <a:rPr lang="en-GB" dirty="0"/>
              <a:t>Climate Action by reducing carbon footprints and environmental impact through sustainable fashion choices.</a:t>
            </a:r>
          </a:p>
        </p:txBody>
      </p:sp>
      <p:pic>
        <p:nvPicPr>
          <p:cNvPr id="4" name="Picture 2">
            <a:extLst>
              <a:ext uri="{FF2B5EF4-FFF2-40B4-BE49-F238E27FC236}">
                <a16:creationId xmlns:a16="http://schemas.microsoft.com/office/drawing/2014/main" id="{6E1DA9AF-6AFA-BA94-BE1E-2B76B2AFF1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1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62101"/>
            <a:ext cx="10483429" cy="4853284"/>
          </a:xfrm>
        </p:spPr>
        <p:txBody>
          <a:bodyPr/>
          <a:lstStyle/>
          <a:p>
            <a:pPr algn="just"/>
            <a:endParaRPr lang="en-GB" b="1" dirty="0"/>
          </a:p>
          <a:p>
            <a:pPr algn="just"/>
            <a:r>
              <a:rPr lang="en-GB" b="1" dirty="0"/>
              <a:t>EntreComp 1.2 Opportunity Recognition: </a:t>
            </a:r>
            <a:r>
              <a:rPr lang="en-GB" dirty="0"/>
              <a:t>Identifying market demand for sustainable fashion products and services.</a:t>
            </a:r>
          </a:p>
          <a:p>
            <a:pPr algn="just"/>
            <a:endParaRPr lang="en-GB" dirty="0"/>
          </a:p>
          <a:p>
            <a:pPr algn="just"/>
            <a:r>
              <a:rPr lang="en-GB" b="1" dirty="0"/>
              <a:t>EntreComp 2.1 Creativity: </a:t>
            </a:r>
            <a:r>
              <a:rPr lang="en-GB" dirty="0"/>
              <a:t>Designing innovative solutions and campaigns to promote sustainable fashion.</a:t>
            </a:r>
          </a:p>
          <a:p>
            <a:pPr algn="just"/>
            <a:endParaRPr lang="en-GB" dirty="0"/>
          </a:p>
          <a:p>
            <a:pPr algn="just"/>
            <a:r>
              <a:rPr lang="en-GB" b="1" dirty="0"/>
              <a:t>EntreComp 3.2 Social Responsibility: </a:t>
            </a:r>
            <a:r>
              <a:rPr lang="en-GB" dirty="0"/>
              <a:t>Integrating ethical considerations into fashion production and consumption to promote environmental and social sustainability.</a:t>
            </a:r>
          </a:p>
        </p:txBody>
      </p:sp>
      <p:pic>
        <p:nvPicPr>
          <p:cNvPr id="5" name="Picture 4">
            <a:extLst>
              <a:ext uri="{FF2B5EF4-FFF2-40B4-BE49-F238E27FC236}">
                <a16:creationId xmlns:a16="http://schemas.microsoft.com/office/drawing/2014/main" id="{4607D310-F82F-A412-8054-A76812D74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22263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F5FE55-79E7-5C8A-4FB1-1278C613ACA3}"/>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Changing consumer behaviour: advocating for sustainable fashion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10 simple steps to being more sustainable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What is Circular Fashion?</a:t>
            </a:r>
            <a:endParaRPr lang="en-GB" sz="2000" dirty="0"/>
          </a:p>
        </p:txBody>
      </p:sp>
    </p:spTree>
    <p:extLst>
      <p:ext uri="{BB962C8B-B14F-4D97-AF65-F5344CB8AC3E}">
        <p14:creationId xmlns:p14="http://schemas.microsoft.com/office/powerpoint/2010/main" val="31426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t="6870" b="6870"/>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SUSTAINABLE FOOD – PLANET-BASED &amp; ALTERNATIVE PROTEINS</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pic>
        <p:nvPicPr>
          <p:cNvPr id="9" name="Picture Placeholder 8" descr="Idyllic heap of pumpkins outdoor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200" dirty="0"/>
              <a:t>The food industry significantly impacts the environment through resource use, greenhouse gas emissions, and land degradation. </a:t>
            </a:r>
          </a:p>
          <a:p>
            <a:pPr algn="just"/>
            <a:endParaRPr lang="en-GB" sz="2200" dirty="0"/>
          </a:p>
          <a:p>
            <a:pPr algn="just"/>
            <a:r>
              <a:rPr lang="en-GB" sz="2200" dirty="0"/>
              <a:t>Shifting towards plant-based diets and alternative proteins offers a sustainable solution that can mitigate these effects. This unit explores the benefits and practicalities of adopting such diets.</a:t>
            </a:r>
            <a:endParaRPr lang="en-US" sz="2200" dirty="0"/>
          </a:p>
        </p:txBody>
      </p:sp>
    </p:spTree>
    <p:extLst>
      <p:ext uri="{BB962C8B-B14F-4D97-AF65-F5344CB8AC3E}">
        <p14:creationId xmlns:p14="http://schemas.microsoft.com/office/powerpoint/2010/main" val="409369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dirty="0"/>
              <a:t>ENVIRONMENTAL IMPACT OF FOOD CHOICES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316116" y="1685597"/>
            <a:ext cx="5230465" cy="4811641"/>
          </a:xfrm>
        </p:spPr>
        <p:txBody>
          <a:bodyPr/>
          <a:lstStyle/>
          <a:p>
            <a:pPr algn="just"/>
            <a:r>
              <a:rPr lang="en-GB" sz="2000" b="1" dirty="0"/>
              <a:t>Greenhouse Gas Emissions</a:t>
            </a:r>
            <a:r>
              <a:rPr lang="en-GB" sz="2000" dirty="0"/>
              <a:t>: Livestock farming, particularly cattle, is a major source of methane emissions, a potent greenhouse gas. Plant-based diets have a lower carbon footprint, as they typically produce fewer greenhouse gas emissions per calorie compared to diets rich in animal products.</a:t>
            </a:r>
          </a:p>
          <a:p>
            <a:pPr algn="just"/>
            <a:endParaRPr lang="en-GB" sz="2000" dirty="0"/>
          </a:p>
          <a:p>
            <a:pPr algn="just"/>
            <a:r>
              <a:rPr lang="en-GB" sz="2000" b="1" dirty="0"/>
              <a:t>Resource Use:</a:t>
            </a:r>
            <a:r>
              <a:rPr lang="en-GB" sz="2000" dirty="0"/>
              <a:t> Animal agriculture requires substantial amounts of water and land compared to plant farming. Shifting towards plant-based foods can significantly reduce water consumption and land use, promoting more efficient resource allocation.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0" r="2144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66883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732717"/>
            <a:ext cx="5342288" cy="614105"/>
          </a:xfrm>
        </p:spPr>
        <p:txBody>
          <a:bodyPr/>
          <a:lstStyle/>
          <a:p>
            <a:r>
              <a:rPr lang="en-US" dirty="0"/>
              <a:t>ALTERNATIVE PROTEINS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685597"/>
            <a:ext cx="5109637" cy="4811641"/>
          </a:xfrm>
        </p:spPr>
        <p:txBody>
          <a:bodyPr/>
          <a:lstStyle/>
          <a:p>
            <a:pPr algn="just"/>
            <a:r>
              <a:rPr lang="en-GB" sz="2000" dirty="0"/>
              <a:t>Alternative proteins are diverse sources of protein that offer sustainable alternatives to traditional animal-based options. </a:t>
            </a:r>
          </a:p>
          <a:p>
            <a:pPr algn="just"/>
            <a:endParaRPr lang="en-GB" sz="2000" dirty="0"/>
          </a:p>
          <a:p>
            <a:pPr algn="just"/>
            <a:r>
              <a:rPr lang="en-GB" sz="2000" dirty="0"/>
              <a:t>These include plant-based foods like beans, lentils, tofu, and tempeh, which have a lower environmental impact compared to animal agriculture. </a:t>
            </a:r>
          </a:p>
          <a:p>
            <a:pPr algn="just"/>
            <a:endParaRPr lang="en-GB" sz="2000" dirty="0"/>
          </a:p>
          <a:p>
            <a:pPr algn="just"/>
            <a:r>
              <a:rPr lang="en-GB" sz="2000" dirty="0"/>
              <a:t>Innovations such as cultured meat, produced through lab-grown techniques, and insects, due to their efficient resource use, also contribute to sustainable food choices by reducing environmental burdens associated with conventional meat production.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pic>
        <p:nvPicPr>
          <p:cNvPr id="5" name="Picture Placeholder 4" descr="Woman's hand touching wheat in field">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7870" r="1787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504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2800" dirty="0"/>
              <a:t>Plant-Based Proteins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814058"/>
            <a:ext cx="7609287" cy="945874"/>
          </a:xfrm>
        </p:spPr>
        <p:txBody>
          <a:bodyPr/>
          <a:lstStyle/>
          <a:p>
            <a:pPr algn="just"/>
            <a:r>
              <a:rPr lang="en-GB" sz="2000" dirty="0"/>
              <a:t>Plant-based sources such as beans, lentils, tofu, and tempeh offer high-quality protein without the environmental impact associated with meat production. These foods require fewer resources to produce, contributing to lower greenhouse gas emissions and reduced water usage.</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76870"/>
            <a:ext cx="7160276" cy="730066"/>
          </a:xfrm>
        </p:spPr>
        <p:txBody>
          <a:bodyPr/>
          <a:lstStyle/>
          <a:p>
            <a:r>
              <a:rPr lang="en-IE" sz="2800" dirty="0"/>
              <a:t>Cultured Meat</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769497"/>
            <a:ext cx="7551627" cy="945874"/>
          </a:xfrm>
        </p:spPr>
        <p:txBody>
          <a:bodyPr/>
          <a:lstStyle/>
          <a:p>
            <a:pPr algn="just"/>
            <a:r>
              <a:rPr lang="en-GB" sz="2000" dirty="0"/>
              <a:t>Lab-grown or cultured meat presents a promising alternative to conventional meat production. Produced through cellular agriculture techniques, cultured meat avoids the environmental and ethical issues associated with raising livestock. It requires fewer natural resources and emits significantly fewer greenhouse gases compared to traditional meat farming.</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702298"/>
            <a:ext cx="7160276" cy="730066"/>
          </a:xfrm>
        </p:spPr>
        <p:txBody>
          <a:bodyPr/>
          <a:lstStyle/>
          <a:p>
            <a:r>
              <a:rPr lang="en-IE" sz="2800" dirty="0"/>
              <a:t>Insect Protein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257166"/>
            <a:ext cx="7551627" cy="945874"/>
          </a:xfrm>
        </p:spPr>
        <p:txBody>
          <a:bodyPr/>
          <a:lstStyle/>
          <a:p>
            <a:pPr algn="just"/>
            <a:r>
              <a:rPr lang="en-GB" sz="2000" dirty="0"/>
              <a:t>Insects are a highly efficient protein source, requiring minimal water, land, and feed compared to traditional livestock. Insect farming produces minimal greenhouse gas emissions and can provide a sustainable protein source for human consumption.</a:t>
            </a:r>
            <a:endParaRPr lang="en-IE" sz="2000" dirty="0"/>
          </a:p>
        </p:txBody>
      </p:sp>
      <p:pic>
        <p:nvPicPr>
          <p:cNvPr id="19" name="Picture Placeholder 18">
            <a:extLst>
              <a:ext uri="{FF2B5EF4-FFF2-40B4-BE49-F238E27FC236}">
                <a16:creationId xmlns:a16="http://schemas.microsoft.com/office/drawing/2014/main" id="{621A437E-66CA-6F22-08F0-7DABDD3FE1D6}"/>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1684" r="11684"/>
          <a:stretch>
            <a:fillRect/>
          </a:stretch>
        </p:blipFill>
        <p:spPr/>
      </p:pic>
      <p:pic>
        <p:nvPicPr>
          <p:cNvPr id="14" name="Picture Placeholder 13">
            <a:extLst>
              <a:ext uri="{FF2B5EF4-FFF2-40B4-BE49-F238E27FC236}">
                <a16:creationId xmlns:a16="http://schemas.microsoft.com/office/drawing/2014/main" id="{1D238A11-4D4E-0E6E-23D2-FDE026629DB6}"/>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1862" r="11862"/>
          <a:stretch>
            <a:fillRect/>
          </a:stretch>
        </p:blipFill>
        <p:spPr>
          <a:ln>
            <a:solidFill>
              <a:schemeClr val="tx1"/>
            </a:solidFill>
          </a:ln>
        </p:spPr>
      </p:pic>
      <p:pic>
        <p:nvPicPr>
          <p:cNvPr id="12" name="Picture Placeholder 11">
            <a:extLst>
              <a:ext uri="{FF2B5EF4-FFF2-40B4-BE49-F238E27FC236}">
                <a16:creationId xmlns:a16="http://schemas.microsoft.com/office/drawing/2014/main" id="{6F669FB9-CE68-636E-E785-15FD34327D8E}"/>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1862" r="11862"/>
          <a:stretch>
            <a:fillRect/>
          </a:stretch>
        </p:blipFill>
        <p:spPr>
          <a:ln>
            <a:solidFill>
              <a:schemeClr val="tx1"/>
            </a:solidFill>
          </a:ln>
        </p:spPr>
      </p:pic>
    </p:spTree>
    <p:extLst>
      <p:ext uri="{BB962C8B-B14F-4D97-AF65-F5344CB8AC3E}">
        <p14:creationId xmlns:p14="http://schemas.microsoft.com/office/powerpoint/2010/main" val="209922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dirty="0"/>
              <a:t>ALTERNATIVE PROTEINS</a:t>
            </a:r>
            <a:br>
              <a:rPr lang="en-US" dirty="0"/>
            </a:br>
            <a:r>
              <a:rPr lang="en-US" dirty="0"/>
              <a:t>NUTRITIONAL VALUE</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06911" y="1685597"/>
            <a:ext cx="4939670" cy="4811641"/>
          </a:xfrm>
        </p:spPr>
        <p:txBody>
          <a:bodyPr/>
          <a:lstStyle/>
          <a:p>
            <a:pPr algn="just"/>
            <a:r>
              <a:rPr lang="en-GB" sz="2000" dirty="0"/>
              <a:t>Plant-based and alternative proteins are capable of supplying all essential nutrients necessary when integrated into a well-rounded diet. </a:t>
            </a:r>
          </a:p>
          <a:p>
            <a:pPr algn="just"/>
            <a:endParaRPr lang="en-GB" sz="2000" dirty="0"/>
          </a:p>
          <a:p>
            <a:pPr algn="just"/>
            <a:r>
              <a:rPr lang="en-GB" sz="2000" dirty="0"/>
              <a:t>It's essential to grasp the nutritional compositions of these foods to develop wholesome and sustainable meal plans that align with dietary guidelines and support overall health. </a:t>
            </a:r>
          </a:p>
          <a:p>
            <a:pPr algn="just"/>
            <a:endParaRPr lang="en-GB" sz="2000" dirty="0"/>
          </a:p>
          <a:p>
            <a:pPr algn="just"/>
            <a:r>
              <a:rPr lang="en-GB" sz="2000" dirty="0"/>
              <a:t>Understanding these profiles empowers individuals to make informed choices that promote nutritionally balanced and environmentally responsible eating habits.</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pic>
        <p:nvPicPr>
          <p:cNvPr id="5" name="Picture Placeholder 4" descr="Yellow flowers in flower field">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552" r="21552"/>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9949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88929"/>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7091" r="21949"/>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681070" y="406293"/>
            <a:ext cx="7301207" cy="842867"/>
          </a:xfrm>
        </p:spPr>
        <p:txBody>
          <a:bodyPr/>
          <a:lstStyle/>
          <a:p>
            <a:r>
              <a:rPr lang="en-US" dirty="0"/>
              <a:t>SUGGESTED PRACTICAL EXERCISES</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79400" y="1644243"/>
            <a:ext cx="5353769" cy="4271810"/>
          </a:xfrm>
        </p:spPr>
        <p:txBody>
          <a:bodyPr/>
          <a:lstStyle/>
          <a:p>
            <a:pPr algn="just"/>
            <a:r>
              <a:rPr lang="en-GB" sz="2200" b="1" dirty="0"/>
              <a:t>Adopting to a Plant-Based Diet:</a:t>
            </a:r>
          </a:p>
          <a:p>
            <a:pPr algn="just"/>
            <a:endParaRPr lang="en-GB" sz="2200" b="1" dirty="0"/>
          </a:p>
          <a:p>
            <a:pPr algn="just"/>
            <a:r>
              <a:rPr lang="en-GB" sz="2200" b="1" dirty="0"/>
              <a:t>Challenge Yourself: </a:t>
            </a:r>
            <a:r>
              <a:rPr lang="en-GB" sz="2200" dirty="0"/>
              <a:t>Commit to adopting to a plant-based diet for a week. Document your daily meals, nutritional intake (Including protein sources), and any challenges faced during the transition.</a:t>
            </a:r>
            <a:endParaRPr lang="en-GB" sz="2200" b="1" dirty="0"/>
          </a:p>
          <a:p>
            <a:pPr algn="just"/>
            <a:endParaRPr lang="en-GB" sz="2200" b="1" dirty="0"/>
          </a:p>
          <a:p>
            <a:pPr algn="just"/>
            <a:r>
              <a:rPr lang="en-GB" sz="2200" b="1" dirty="0"/>
              <a:t>Reflect and Discuss: </a:t>
            </a:r>
            <a:r>
              <a:rPr lang="en-GB" sz="2200" dirty="0"/>
              <a:t>Reflect on your experiences of adopting a plant-based diet. Discuss the environmental benefits observed, such as reduced carbon footprint and lower water usage compared to typical diets rich in animal products. </a:t>
            </a:r>
            <a:endParaRPr lang="en-US" sz="2200" b="1" dirty="0"/>
          </a:p>
        </p:txBody>
      </p:sp>
    </p:spTree>
    <p:extLst>
      <p:ext uri="{BB962C8B-B14F-4D97-AF65-F5344CB8AC3E}">
        <p14:creationId xmlns:p14="http://schemas.microsoft.com/office/powerpoint/2010/main" val="206856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8" r="25728"/>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200" dirty="0"/>
              <a:t>In this module, we cover Global Trends in Ethical Entrepreneurship, participants will explore current trends, regulatory landscapes, and best practices that promote sustainable growth and stakeholder trust. </a:t>
            </a:r>
          </a:p>
          <a:p>
            <a:pPr algn="just"/>
            <a:endParaRPr lang="en-GB" sz="2200" dirty="0"/>
          </a:p>
          <a:p>
            <a:pPr algn="just"/>
            <a:r>
              <a:rPr lang="en-GB" sz="2200" dirty="0"/>
              <a:t>This module emphasises the integration of ethical considerations into business strategies, creating innovation and societal impact through real-world experiences and practical application. </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pic>
        <p:nvPicPr>
          <p:cNvPr id="9" name="Picture Placeholder 8" descr="Two cute robots">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33936" r="25104"/>
          <a:stretch/>
        </p:blipFill>
        <p:spPr>
          <a:xfrm>
            <a:off x="884606" y="0"/>
            <a:ext cx="4993772"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435457" y="404500"/>
            <a:ext cx="7231936" cy="842867"/>
          </a:xfrm>
        </p:spPr>
        <p:txBody>
          <a:bodyPr/>
          <a:lstStyle/>
          <a:p>
            <a:r>
              <a:rPr lang="en-US" dirty="0"/>
              <a:t>SUGGESTED PRACTICAL EXERCISE</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62173" y="1581666"/>
            <a:ext cx="5353769" cy="4271810"/>
          </a:xfrm>
        </p:spPr>
        <p:txBody>
          <a:bodyPr/>
          <a:lstStyle/>
          <a:p>
            <a:pPr algn="just"/>
            <a:r>
              <a:rPr lang="en-GB" sz="2200" b="1" dirty="0"/>
              <a:t>Preparing an Alternative Protein Meal:</a:t>
            </a:r>
          </a:p>
          <a:p>
            <a:pPr algn="just"/>
            <a:endParaRPr lang="en-GB" sz="2200" b="1" dirty="0"/>
          </a:p>
          <a:p>
            <a:pPr algn="just"/>
            <a:r>
              <a:rPr lang="en-GB" sz="2200" b="1" dirty="0"/>
              <a:t>Experiment with Recipes: </a:t>
            </a:r>
            <a:r>
              <a:rPr lang="en-GB" sz="2200" dirty="0"/>
              <a:t>Explore different plant-based and alternative protein recipes. Prepare a meal plan for a week that incorporates these foods in various forms, such as salads, soups, stir-fries, and snacks.</a:t>
            </a:r>
          </a:p>
          <a:p>
            <a:pPr algn="just"/>
            <a:endParaRPr lang="en-GB" sz="2200" b="1" dirty="0"/>
          </a:p>
          <a:p>
            <a:pPr algn="just"/>
            <a:r>
              <a:rPr lang="en-GB" sz="2200" b="1" dirty="0"/>
              <a:t>Share Experiences: </a:t>
            </a:r>
            <a:r>
              <a:rPr lang="en-GB" sz="2200" dirty="0"/>
              <a:t>Share your favourite recipes and cooking experiences with your friends, family, colleagues etc. Discuss the taste, texture, and nutritional benefits of plant-based and alternative protein meals compared to traditional meat-based dishes.</a:t>
            </a:r>
            <a:endParaRPr lang="en-US" sz="2200" b="1" dirty="0"/>
          </a:p>
        </p:txBody>
      </p:sp>
    </p:spTree>
    <p:extLst>
      <p:ext uri="{BB962C8B-B14F-4D97-AF65-F5344CB8AC3E}">
        <p14:creationId xmlns:p14="http://schemas.microsoft.com/office/powerpoint/2010/main" val="161567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96579"/>
            <a:ext cx="10483429" cy="4418805"/>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Zero Hunger: </a:t>
            </a:r>
            <a:r>
              <a:rPr lang="en-GB" dirty="0"/>
              <a:t>By promoting sustainable food sources that reduce resource consumption and environmental impact.</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3: Good Health and Well-being: </a:t>
            </a:r>
            <a:r>
              <a:rPr lang="en-GB" dirty="0"/>
              <a:t>Through providing nutritious and sustainable dietary options that support health and wellness.</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12: Responsible Consumption and Production: </a:t>
            </a:r>
            <a:r>
              <a:rPr lang="en-GB" dirty="0"/>
              <a:t>By encouraging sustainable consumption patterns and reducing the environmental footprint of food production.</a:t>
            </a:r>
          </a:p>
        </p:txBody>
      </p:sp>
      <p:pic>
        <p:nvPicPr>
          <p:cNvPr id="4" name="Picture 2">
            <a:extLst>
              <a:ext uri="{FF2B5EF4-FFF2-40B4-BE49-F238E27FC236}">
                <a16:creationId xmlns:a16="http://schemas.microsoft.com/office/drawing/2014/main" id="{349C5FD3-500A-B13E-76C0-853CCFD7BA3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20612"/>
            <a:ext cx="10483429" cy="4605323"/>
          </a:xfrm>
        </p:spPr>
        <p:txBody>
          <a:bodyPr/>
          <a:lstStyle/>
          <a:p>
            <a:pPr algn="just"/>
            <a:r>
              <a:rPr lang="en-GB" b="1" dirty="0"/>
              <a:t>EntreComp 1.2 Opportunity recognition: </a:t>
            </a:r>
            <a:r>
              <a:rPr lang="en-GB" dirty="0"/>
              <a:t>Identifying the market demand for sustainable food products.</a:t>
            </a:r>
          </a:p>
          <a:p>
            <a:pPr algn="just"/>
            <a:endParaRPr lang="en-GB" dirty="0"/>
          </a:p>
          <a:p>
            <a:pPr algn="just"/>
            <a:r>
              <a:rPr lang="en-GB" b="1" dirty="0"/>
              <a:t>EntreComp 2.2 Creativity: </a:t>
            </a:r>
            <a:r>
              <a:rPr lang="en-GB" dirty="0"/>
              <a:t>Innovating new plant-based and alternative protein recipes.</a:t>
            </a:r>
          </a:p>
          <a:p>
            <a:pPr algn="just"/>
            <a:endParaRPr lang="en-GB" dirty="0"/>
          </a:p>
          <a:p>
            <a:pPr algn="just"/>
            <a:r>
              <a:rPr lang="en-GB" b="1" dirty="0"/>
              <a:t>EntreComp 3.1 Taking initiative: </a:t>
            </a:r>
            <a:r>
              <a:rPr lang="en-GB" dirty="0"/>
              <a:t>Launching campaigns or educational initiatives to promote sustainable diets.</a:t>
            </a:r>
          </a:p>
          <a:p>
            <a:pPr algn="just"/>
            <a:endParaRPr lang="en-GB" dirty="0"/>
          </a:p>
          <a:p>
            <a:pPr algn="just"/>
            <a:r>
              <a:rPr lang="en-GB" b="1" dirty="0"/>
              <a:t>Entre Comp 3.2 Social responsibility: </a:t>
            </a:r>
            <a:r>
              <a:rPr lang="en-GB" dirty="0"/>
              <a:t>Integrating ethical considerations into food production and consumption practices.</a:t>
            </a:r>
          </a:p>
        </p:txBody>
      </p:sp>
      <p:pic>
        <p:nvPicPr>
          <p:cNvPr id="4" name="Picture 3">
            <a:extLst>
              <a:ext uri="{FF2B5EF4-FFF2-40B4-BE49-F238E27FC236}">
                <a16:creationId xmlns:a16="http://schemas.microsoft.com/office/drawing/2014/main" id="{D8F3593E-BEB5-4DAC-ECF3-D724C47504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9686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4F32-BCF3-C5E8-C57D-4344E5214E2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714CB4-6C48-2211-38FC-4F5931229EA4}"/>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F41B5AEA-2F61-9274-5576-84D66264832A}"/>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D4CF91AF-4038-16BC-039E-E8EFA3857B69}"/>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Environmental impacts of alternative proteins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Plant-Based Profits: Investment Risks and Opportunities in Sustainable Food Systems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Alternative Proteins: Shaping the Future of Sustainable Nutrition</a:t>
            </a:r>
            <a:endParaRPr lang="en-GB" sz="2800" dirty="0"/>
          </a:p>
        </p:txBody>
      </p:sp>
    </p:spTree>
    <p:extLst>
      <p:ext uri="{BB962C8B-B14F-4D97-AF65-F5344CB8AC3E}">
        <p14:creationId xmlns:p14="http://schemas.microsoft.com/office/powerpoint/2010/main" val="1313160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t="6822" b="6822"/>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CLIMATE-POSITIVE AGRICULTURE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5728" r="25728"/>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65908" y="1400962"/>
            <a:ext cx="5265972" cy="4900986"/>
          </a:xfrm>
        </p:spPr>
        <p:txBody>
          <a:bodyPr/>
          <a:lstStyle/>
          <a:p>
            <a:pPr algn="just"/>
            <a:r>
              <a:rPr lang="en-GB" sz="2200" dirty="0"/>
              <a:t>Agriculture plays a dual role in climate change as both a contributor to greenhouse gas emissions and a sector vulnerable to its impacts. </a:t>
            </a:r>
          </a:p>
          <a:p>
            <a:pPr algn="just"/>
            <a:endParaRPr lang="en-GB" sz="2200" dirty="0"/>
          </a:p>
          <a:p>
            <a:pPr algn="just"/>
            <a:r>
              <a:rPr lang="en-GB" sz="2200" dirty="0"/>
              <a:t>Traditional farming practices often intensify climate change through emissions of carbon dioxide, methane, and nitrous oxide, alongside deforestation and soil degradation. </a:t>
            </a:r>
          </a:p>
          <a:p>
            <a:pPr algn="just"/>
            <a:endParaRPr lang="en-GB" sz="2200" dirty="0"/>
          </a:p>
          <a:p>
            <a:pPr algn="just"/>
            <a:r>
              <a:rPr lang="en-GB" sz="2200" dirty="0"/>
              <a:t>Climate-Positive agriculture aims to reverse these trends by adopting sustainable practices that enhance carbon sequestration and improve soil health. </a:t>
            </a:r>
          </a:p>
        </p:txBody>
      </p:sp>
    </p:spTree>
    <p:extLst>
      <p:ext uri="{BB962C8B-B14F-4D97-AF65-F5344CB8AC3E}">
        <p14:creationId xmlns:p14="http://schemas.microsoft.com/office/powerpoint/2010/main" val="271485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4951851" cy="558105"/>
          </a:xfrm>
        </p:spPr>
        <p:txBody>
          <a:bodyPr/>
          <a:lstStyle/>
          <a:p>
            <a:r>
              <a:rPr lang="en-GB" dirty="0"/>
              <a:t>GREENHOUSE GAS EMISSIONS</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9647" y="1710625"/>
            <a:ext cx="4939670" cy="4261028"/>
          </a:xfrm>
        </p:spPr>
        <p:txBody>
          <a:bodyPr/>
          <a:lstStyle/>
          <a:p>
            <a:pPr algn="just"/>
            <a:r>
              <a:rPr lang="en-GB" sz="2200" dirty="0"/>
              <a:t>Conventional farming practices contribute significantly to greenhouse gas emissions including carbon dioxide (CO2), Methane (CH4), and Nitrous Oxide (N2O). </a:t>
            </a:r>
          </a:p>
          <a:p>
            <a:pPr algn="just"/>
            <a:endParaRPr lang="en-GB" sz="2200" dirty="0"/>
          </a:p>
          <a:p>
            <a:pPr algn="just"/>
            <a:r>
              <a:rPr lang="en-GB" sz="2200" dirty="0"/>
              <a:t>Understanding these emissions is crucial for developing strategies to reduce their impact on climate change. </a:t>
            </a:r>
            <a:endParaRPr lang="en-US" sz="22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66104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AGRICULTURAL PRACTICES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dirty="0"/>
              <a:t>In response to the environmental challenges posed by traditional agriculture, sustainable practices have emerged as essential strategies to create ecological resilience and reduce climate change impacts. </a:t>
            </a:r>
          </a:p>
          <a:p>
            <a:pPr algn="just"/>
            <a:endParaRPr lang="en-GB" dirty="0"/>
          </a:p>
          <a:p>
            <a:pPr algn="just"/>
            <a:r>
              <a:rPr lang="en-GB" dirty="0"/>
              <a:t>These practices aim not only to sustain agricultural productivity but also to restore and enhance natural ecosystems. Among these approaches, regenerative agriculture, agroforestry, and no-till farming stand out for their innovative methods that promote soil health, biodiversity, and carbon sequestration. </a:t>
            </a:r>
          </a:p>
          <a:p>
            <a:pPr algn="just"/>
            <a:endParaRPr lang="en-GB" dirty="0"/>
          </a:p>
          <a:p>
            <a:pPr algn="just"/>
            <a:r>
              <a:rPr lang="en-GB" dirty="0"/>
              <a:t>By integrating these practices into agricultural landscapes, farmers can contribute to a more sustainable future while enhancing the resilience of their operations against the backdrop of a changing climate.</a:t>
            </a:r>
          </a:p>
        </p:txBody>
      </p:sp>
    </p:spTree>
    <p:extLst>
      <p:ext uri="{BB962C8B-B14F-4D97-AF65-F5344CB8AC3E}">
        <p14:creationId xmlns:p14="http://schemas.microsoft.com/office/powerpoint/2010/main" val="3509670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Regenerative Agriculture</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Focuses on restoring soil health, increasing biodiversity, and enhancing ecosystem services through practices such as cover cropping, crop rotation, and integrated livestock management.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p:txBody>
          <a:bodyPr/>
          <a:lstStyle/>
          <a:p>
            <a:r>
              <a:rPr lang="en-IE" dirty="0"/>
              <a:t>Agroforestry</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04200" y="3063508"/>
            <a:ext cx="7160273" cy="945874"/>
          </a:xfrm>
        </p:spPr>
        <p:txBody>
          <a:bodyPr/>
          <a:lstStyle/>
          <a:p>
            <a:pPr algn="just"/>
            <a:r>
              <a:rPr lang="en-GB" sz="2000" dirty="0"/>
              <a:t>Introduces trees and shrubs into agricultural landscapes to promote biodiversity, improve soil fertility, and sequester carbon.</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p:txBody>
          <a:bodyPr/>
          <a:lstStyle/>
          <a:p>
            <a:r>
              <a:rPr lang="en-IE" dirty="0"/>
              <a:t>No-Till Farming</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04200" y="5145178"/>
            <a:ext cx="7160273" cy="945874"/>
          </a:xfrm>
        </p:spPr>
        <p:txBody>
          <a:bodyPr/>
          <a:lstStyle/>
          <a:p>
            <a:pPr algn="just"/>
            <a:r>
              <a:rPr lang="en-GB" sz="2000" dirty="0"/>
              <a:t>Reduces soil erosion and enhances soil carbon storage by minimising soil disturbance during planting and cultivation.</a:t>
            </a:r>
            <a:endParaRPr lang="en-IE" sz="2000" dirty="0"/>
          </a:p>
        </p:txBody>
      </p:sp>
      <p:pic>
        <p:nvPicPr>
          <p:cNvPr id="18" name="Picture Placeholder 17">
            <a:extLst>
              <a:ext uri="{FF2B5EF4-FFF2-40B4-BE49-F238E27FC236}">
                <a16:creationId xmlns:a16="http://schemas.microsoft.com/office/drawing/2014/main" id="{30D80D97-2D01-3AEE-7CF1-F5A97164394F}"/>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2011" r="12011"/>
          <a:stretch>
            <a:fillRect/>
          </a:stretch>
        </p:blipFill>
        <p:spPr>
          <a:ln>
            <a:solidFill>
              <a:schemeClr val="tx1"/>
            </a:solidFill>
          </a:ln>
        </p:spPr>
      </p:pic>
      <p:pic>
        <p:nvPicPr>
          <p:cNvPr id="15" name="Picture Placeholder 14">
            <a:extLst>
              <a:ext uri="{FF2B5EF4-FFF2-40B4-BE49-F238E27FC236}">
                <a16:creationId xmlns:a16="http://schemas.microsoft.com/office/drawing/2014/main" id="{51E5E193-16CE-2676-6D02-C8E7DB6292BB}"/>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4246" r="14246"/>
          <a:stretch>
            <a:fillRect/>
          </a:stretch>
        </p:blipFill>
        <p:spPr>
          <a:ln>
            <a:solidFill>
              <a:schemeClr val="tx1"/>
            </a:solidFill>
          </a:ln>
        </p:spPr>
      </p:pic>
      <p:pic>
        <p:nvPicPr>
          <p:cNvPr id="12" name="Picture Placeholder 11">
            <a:extLst>
              <a:ext uri="{FF2B5EF4-FFF2-40B4-BE49-F238E27FC236}">
                <a16:creationId xmlns:a16="http://schemas.microsoft.com/office/drawing/2014/main" id="{F55524A8-2092-2738-2E81-67EE76E3721F}"/>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7821" r="17821"/>
          <a:stretch>
            <a:fillRect/>
          </a:stretch>
        </p:blipFill>
        <p:spPr>
          <a:ln>
            <a:solidFill>
              <a:schemeClr val="tx1"/>
            </a:solidFill>
          </a:ln>
        </p:spPr>
      </p:pic>
    </p:spTree>
    <p:extLst>
      <p:ext uri="{BB962C8B-B14F-4D97-AF65-F5344CB8AC3E}">
        <p14:creationId xmlns:p14="http://schemas.microsoft.com/office/powerpoint/2010/main" val="125258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dirty="0"/>
          </a:p>
        </p:txBody>
      </p:sp>
      <p:pic>
        <p:nvPicPr>
          <p:cNvPr id="9" name="Picture Placeholder 8" descr="Sun shining through a forest">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049" r="27049"/>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GB" sz="3600" dirty="0"/>
              <a:t>CARBON SEQUESTRATION</a:t>
            </a:r>
            <a:endParaRPr lang="en-US"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1581666"/>
            <a:ext cx="4939670" cy="4720281"/>
          </a:xfrm>
        </p:spPr>
        <p:txBody>
          <a:bodyPr/>
          <a:lstStyle/>
          <a:p>
            <a:pPr algn="just"/>
            <a:r>
              <a:rPr lang="en-GB" sz="2200" dirty="0"/>
              <a:t>Carbon sequestration methods are crucial in combating climate change by capturing and storing atmospheric carbon dioxide in plants, soils, and other organic materials. </a:t>
            </a:r>
          </a:p>
          <a:p>
            <a:pPr algn="just"/>
            <a:endParaRPr lang="en-GB" sz="2200" dirty="0"/>
          </a:p>
          <a:p>
            <a:pPr algn="just"/>
            <a:r>
              <a:rPr lang="en-GB" sz="2200" dirty="0"/>
              <a:t>These methods not only reduce greenhouse gases but also enhance soil health and agricultural productivity. Key practices like cover cropping and composting play a significant role in this process.</a:t>
            </a:r>
          </a:p>
        </p:txBody>
      </p:sp>
    </p:spTree>
    <p:extLst>
      <p:ext uri="{BB962C8B-B14F-4D97-AF65-F5344CB8AC3E}">
        <p14:creationId xmlns:p14="http://schemas.microsoft.com/office/powerpoint/2010/main" val="375990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SUSTAINABLE FASHION</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117028" y="275252"/>
            <a:ext cx="4951851" cy="558105"/>
          </a:xfrm>
        </p:spPr>
        <p:txBody>
          <a:bodyPr/>
          <a:lstStyle/>
          <a:p>
            <a:r>
              <a:rPr lang="en-GB" dirty="0"/>
              <a:t>CROP COVERING</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117028" y="999425"/>
            <a:ext cx="5786950" cy="5493654"/>
          </a:xfrm>
          <a:solidFill>
            <a:schemeClr val="bg1"/>
          </a:solidFill>
        </p:spPr>
        <p:txBody>
          <a:bodyPr/>
          <a:lstStyle/>
          <a:p>
            <a:pPr algn="just"/>
            <a:r>
              <a:rPr lang="en-GB" sz="2000" dirty="0"/>
              <a:t>Cover cropping involves planting specific crops between the main growing seasons. These cover crops, such as clover, rye, and legumes, provide numerous benefits:</a:t>
            </a:r>
          </a:p>
          <a:p>
            <a:pPr algn="just"/>
            <a:endParaRPr lang="en-GB" sz="2000" dirty="0"/>
          </a:p>
          <a:p>
            <a:pPr algn="just"/>
            <a:r>
              <a:rPr lang="en-GB" sz="2000" b="1" dirty="0"/>
              <a:t>Soil Structure Improvement: </a:t>
            </a:r>
            <a:r>
              <a:rPr lang="en-GB" sz="2000" dirty="0"/>
              <a:t>The roots of cover crops help to break up compacted soil, improving soil aeration and water infiltration.</a:t>
            </a:r>
          </a:p>
          <a:p>
            <a:pPr algn="just"/>
            <a:endParaRPr lang="en-GB" sz="2000" dirty="0"/>
          </a:p>
          <a:p>
            <a:pPr algn="just"/>
            <a:r>
              <a:rPr lang="en-GB" sz="2000" b="1" dirty="0"/>
              <a:t>Organic Matter Addition: </a:t>
            </a:r>
            <a:r>
              <a:rPr lang="en-GB" sz="2000" dirty="0"/>
              <a:t>As cover crops decompose, they add organic matter to the soil, enriching it with nutrients and enhancing its ability to retain moisture.</a:t>
            </a:r>
          </a:p>
          <a:p>
            <a:pPr algn="just"/>
            <a:endParaRPr lang="en-GB" sz="2000" dirty="0"/>
          </a:p>
          <a:p>
            <a:pPr algn="just"/>
            <a:r>
              <a:rPr lang="en-GB" sz="2000" b="1" dirty="0"/>
              <a:t>Carbon Capture: </a:t>
            </a:r>
            <a:r>
              <a:rPr lang="en-GB" sz="2000" dirty="0"/>
              <a:t>Cover crops absorb carbon dioxide from the atmosphere during photosynthesis and store it in their biomass and roots, which eventually become part of the soil organic matter.</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40</a:t>
            </a:fld>
            <a:endParaRPr lang="en-US" sz="1291" dirty="0"/>
          </a:p>
        </p:txBody>
      </p:sp>
      <p:pic>
        <p:nvPicPr>
          <p:cNvPr id="5" name="Picture Placeholder 4" descr="An aerial shot of a lush forest">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924" r="25924"/>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246481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unset on the grassy meadow">
            <a:extLst>
              <a:ext uri="{FF2B5EF4-FFF2-40B4-BE49-F238E27FC236}">
                <a16:creationId xmlns:a16="http://schemas.microsoft.com/office/drawing/2014/main" id="{A0F6B0DD-8E91-2176-2782-D24B6120C7C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07E4C4B1-CECA-6C06-2F9E-276A5223EA12}"/>
              </a:ext>
            </a:extLst>
          </p:cNvPr>
          <p:cNvSpPr>
            <a:spLocks noGrp="1"/>
          </p:cNvSpPr>
          <p:nvPr>
            <p:ph type="body" sz="quarter" idx="30"/>
          </p:nvPr>
        </p:nvSpPr>
        <p:spPr>
          <a:xfrm>
            <a:off x="5446263" y="177355"/>
            <a:ext cx="4951851" cy="845139"/>
          </a:xfrm>
        </p:spPr>
        <p:txBody>
          <a:bodyPr/>
          <a:lstStyle/>
          <a:p>
            <a:r>
              <a:rPr lang="en-GB" dirty="0"/>
              <a:t>COMPOSTING</a:t>
            </a:r>
            <a:endParaRPr lang="en-US" dirty="0"/>
          </a:p>
        </p:txBody>
      </p:sp>
      <p:sp>
        <p:nvSpPr>
          <p:cNvPr id="4" name="Text Placeholder 3">
            <a:extLst>
              <a:ext uri="{FF2B5EF4-FFF2-40B4-BE49-F238E27FC236}">
                <a16:creationId xmlns:a16="http://schemas.microsoft.com/office/drawing/2014/main" id="{03B80BA3-D0C5-0582-49F8-C0297DBBB7E1}"/>
              </a:ext>
            </a:extLst>
          </p:cNvPr>
          <p:cNvSpPr>
            <a:spLocks noGrp="1"/>
          </p:cNvSpPr>
          <p:nvPr>
            <p:ph type="body" sz="quarter" idx="48"/>
          </p:nvPr>
        </p:nvSpPr>
        <p:spPr>
          <a:xfrm>
            <a:off x="5446263" y="1047661"/>
            <a:ext cx="6478109" cy="5539741"/>
          </a:xfrm>
          <a:solidFill>
            <a:schemeClr val="bg1"/>
          </a:solidFill>
        </p:spPr>
        <p:txBody>
          <a:bodyPr/>
          <a:lstStyle/>
          <a:p>
            <a:pPr algn="just"/>
            <a:r>
              <a:rPr lang="en-GB" sz="2000" dirty="0"/>
              <a:t>Composting is the process of converting organic waste materials into a nutrient-rich soil known as compost. </a:t>
            </a:r>
          </a:p>
          <a:p>
            <a:pPr algn="just"/>
            <a:endParaRPr lang="en-GB" sz="2000" dirty="0"/>
          </a:p>
          <a:p>
            <a:pPr algn="just"/>
            <a:r>
              <a:rPr lang="en-GB" sz="2000" b="1" dirty="0"/>
              <a:t>Nutrient-Rich Compost: </a:t>
            </a:r>
            <a:r>
              <a:rPr lang="en-GB" sz="2000" dirty="0"/>
              <a:t>Composting organic waste, such as food scraps, yard waste, and manure, produces compost that is rich in essential nutrients, promoting plant growth and soil fertility.</a:t>
            </a:r>
          </a:p>
          <a:p>
            <a:pPr algn="just"/>
            <a:endParaRPr lang="en-GB" sz="2000" b="1" dirty="0"/>
          </a:p>
          <a:p>
            <a:pPr algn="just"/>
            <a:r>
              <a:rPr lang="en-GB" sz="2000" b="1" dirty="0"/>
              <a:t>Carbon Sequestration: </a:t>
            </a:r>
            <a:r>
              <a:rPr lang="en-GB" sz="2000" dirty="0"/>
              <a:t>The composting process transforms organic carbon into stable forms that are incorporated into the soil. This not only sequesters carbon but also enhances the soil’s ability to store more carbon over time.</a:t>
            </a:r>
          </a:p>
          <a:p>
            <a:pPr algn="just"/>
            <a:endParaRPr lang="en-GB" sz="2000" dirty="0"/>
          </a:p>
          <a:p>
            <a:pPr algn="just"/>
            <a:r>
              <a:rPr lang="en-GB" sz="2000" b="1" dirty="0"/>
              <a:t>Soil Fertility Enhancement: </a:t>
            </a:r>
            <a:r>
              <a:rPr lang="en-GB" sz="2000" dirty="0"/>
              <a:t>Adding compost to soil improves its structure, water retention, and nutrient content, which supports healthier plant growth and further carbon sequestration.</a:t>
            </a:r>
            <a:endParaRPr lang="en-US" sz="2000" dirty="0"/>
          </a:p>
        </p:txBody>
      </p:sp>
    </p:spTree>
    <p:extLst>
      <p:ext uri="{BB962C8B-B14F-4D97-AF65-F5344CB8AC3E}">
        <p14:creationId xmlns:p14="http://schemas.microsoft.com/office/powerpoint/2010/main" val="444168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2BD16E5F-FD88-C04F-6700-A2C4D9E07AC3}"/>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7230B345-3222-9DD3-7F37-3983F84FF025}"/>
              </a:ext>
            </a:extLst>
          </p:cNvPr>
          <p:cNvSpPr>
            <a:spLocks noGrp="1"/>
          </p:cNvSpPr>
          <p:nvPr>
            <p:ph type="body" sz="quarter" idx="30"/>
          </p:nvPr>
        </p:nvSpPr>
        <p:spPr>
          <a:xfrm>
            <a:off x="4378416" y="423488"/>
            <a:ext cx="7173224" cy="842867"/>
          </a:xfrm>
        </p:spPr>
        <p:txBody>
          <a:bodyPr/>
          <a:lstStyle/>
          <a:p>
            <a:r>
              <a:rPr lang="en-IE" dirty="0"/>
              <a:t>SUGGESTED PRACTICAL EXERCISES</a:t>
            </a:r>
          </a:p>
        </p:txBody>
      </p:sp>
      <p:sp>
        <p:nvSpPr>
          <p:cNvPr id="4" name="Text Placeholder 3">
            <a:extLst>
              <a:ext uri="{FF2B5EF4-FFF2-40B4-BE49-F238E27FC236}">
                <a16:creationId xmlns:a16="http://schemas.microsoft.com/office/drawing/2014/main" id="{EE8F92C6-45ED-1954-BF4B-74ACE5691B1E}"/>
              </a:ext>
            </a:extLst>
          </p:cNvPr>
          <p:cNvSpPr>
            <a:spLocks noGrp="1"/>
          </p:cNvSpPr>
          <p:nvPr>
            <p:ph type="body" sz="quarter" idx="48"/>
          </p:nvPr>
        </p:nvSpPr>
        <p:spPr>
          <a:xfrm>
            <a:off x="5217952" y="1434516"/>
            <a:ext cx="6635692" cy="5083729"/>
          </a:xfrm>
          <a:solidFill>
            <a:schemeClr val="bg1"/>
          </a:solidFill>
        </p:spPr>
        <p:txBody>
          <a:bodyPr/>
          <a:lstStyle/>
          <a:p>
            <a:pPr algn="just"/>
            <a:r>
              <a:rPr lang="en-GB" sz="2000" b="1" dirty="0"/>
              <a:t>Set up a Small-Scale Garden or Farm Plot: </a:t>
            </a:r>
          </a:p>
          <a:p>
            <a:pPr algn="just"/>
            <a:endParaRPr lang="en-GB" sz="2000" dirty="0"/>
          </a:p>
          <a:p>
            <a:pPr marL="285750" indent="-285750" algn="just">
              <a:buFont typeface="Arial" panose="020B0604020202020204" pitchFamily="34" charset="0"/>
              <a:buChar char="•"/>
            </a:pPr>
            <a:r>
              <a:rPr lang="en-GB" sz="2000" dirty="0"/>
              <a:t>Practice climate-positive agriculture techniques such as composting, cover cropping, and no-till farming.</a:t>
            </a:r>
          </a:p>
          <a:p>
            <a:pPr marL="285750" indent="-285750" algn="just">
              <a:buFont typeface="Arial" panose="020B0604020202020204" pitchFamily="34" charset="0"/>
              <a:buChar char="•"/>
            </a:pPr>
            <a:r>
              <a:rPr lang="en-GB" sz="2000" dirty="0"/>
              <a:t>Document the process and outcomes, including improvements in soil health indicators and carbon sequestration rates.</a:t>
            </a:r>
          </a:p>
          <a:p>
            <a:pPr marL="285750" indent="-285750" algn="just">
              <a:buFont typeface="Arial" panose="020B0604020202020204" pitchFamily="34" charset="0"/>
              <a:buChar char="•"/>
            </a:pPr>
            <a:endParaRPr lang="en-GB" sz="2000" dirty="0"/>
          </a:p>
          <a:p>
            <a:pPr algn="just"/>
            <a:r>
              <a:rPr lang="en-GB" sz="2000" b="1" dirty="0"/>
              <a:t>Exploring Regenerative Farming:</a:t>
            </a:r>
          </a:p>
          <a:p>
            <a:pPr marL="285750" indent="-285750" algn="just">
              <a:buFont typeface="Arial" panose="020B0604020202020204" pitchFamily="34" charset="0"/>
              <a:buChar char="•"/>
            </a:pPr>
            <a:endParaRPr lang="en-GB" sz="2000" dirty="0"/>
          </a:p>
          <a:p>
            <a:pPr marL="285750" indent="-285750" algn="just">
              <a:buFont typeface="Arial" panose="020B0604020202020204" pitchFamily="34" charset="0"/>
              <a:buChar char="•"/>
            </a:pPr>
            <a:r>
              <a:rPr lang="en-GB" sz="2000" dirty="0"/>
              <a:t>Research and present different regenerative farming methods, emphasising their environmental benefits and economic feasibility.</a:t>
            </a:r>
          </a:p>
          <a:p>
            <a:pPr marL="285750" indent="-285750" algn="just">
              <a:buFont typeface="Arial" panose="020B0604020202020204" pitchFamily="34" charset="0"/>
              <a:buChar char="•"/>
            </a:pPr>
            <a:r>
              <a:rPr lang="en-GB" sz="2000" dirty="0"/>
              <a:t>Visit a local regenerative farm to observe practices firsthand, engage with farmers, and discuss their experiences and challenges in adopting sustainable agriculture.</a:t>
            </a:r>
          </a:p>
        </p:txBody>
      </p:sp>
    </p:spTree>
    <p:extLst>
      <p:ext uri="{BB962C8B-B14F-4D97-AF65-F5344CB8AC3E}">
        <p14:creationId xmlns:p14="http://schemas.microsoft.com/office/powerpoint/2010/main" val="214609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(Zero Hunger): </a:t>
            </a:r>
            <a:r>
              <a:rPr lang="en-GB" dirty="0"/>
              <a:t>Promotes sustainable agriculture practices to ensure food security and improved nutrition.</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 </a:t>
            </a:r>
            <a:r>
              <a:rPr lang="en-GB" dirty="0"/>
              <a:t>Encourages sustainable farming practices that minimise environmental impact.</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(Climate Action): </a:t>
            </a:r>
            <a:r>
              <a:rPr lang="en-GB" dirty="0"/>
              <a:t>Focuses on adopting agricultural practices that reduce climate change and enhance resilience.</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15 (Life on Land): </a:t>
            </a:r>
            <a:r>
              <a:rPr lang="en-GB" dirty="0"/>
              <a:t>Supports the protection, restoration, and promotion of sustainable use of terrestrial ecosystems.</a:t>
            </a:r>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3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b="1" dirty="0"/>
              <a:t>EntreComp 1.1 Spotting Opportunities: </a:t>
            </a:r>
            <a:r>
              <a:rPr lang="en-GB" dirty="0"/>
              <a:t>Identifying opportunities to implement sustainable agricultural practices and improve environmental outcomes.</a:t>
            </a:r>
          </a:p>
          <a:p>
            <a:pPr algn="just"/>
            <a:r>
              <a:rPr lang="en-GB" b="1" dirty="0"/>
              <a:t>EntreComp 1.3 Ethical and Sustainable Thinking: </a:t>
            </a:r>
            <a:r>
              <a:rPr lang="en-GB" dirty="0"/>
              <a:t>Understanding the impact of agricultural practices on the environment and promoting sustainable methods.</a:t>
            </a:r>
          </a:p>
          <a:p>
            <a:pPr algn="just"/>
            <a:r>
              <a:rPr lang="en-GB" b="1" dirty="0"/>
              <a:t>EntreComp 2.1 Self-awareness and Self-efficacy: </a:t>
            </a:r>
            <a:r>
              <a:rPr lang="en-GB" dirty="0"/>
              <a:t>Building confidence in applying and advocating for climate-positive agricultural practices.</a:t>
            </a:r>
          </a:p>
          <a:p>
            <a:pPr algn="just"/>
            <a:r>
              <a:rPr lang="en-GB" b="1" dirty="0"/>
              <a:t>EntreComp 2.4 Working with Others: </a:t>
            </a:r>
            <a:r>
              <a:rPr lang="en-GB" dirty="0"/>
              <a:t>Collaborating with local farmers and peers to learn and implement sustainable practices.</a:t>
            </a:r>
          </a:p>
          <a:p>
            <a:pPr algn="just"/>
            <a:r>
              <a:rPr lang="en-GB" b="1" dirty="0"/>
              <a:t>EntreComp 3.1 Taking the Initiative: </a:t>
            </a:r>
            <a:r>
              <a:rPr lang="en-GB" dirty="0"/>
              <a:t>Proactively researching, presenting, and applying regenerative farming methods and global examples of climate-positive agriculture.</a:t>
            </a:r>
          </a:p>
          <a:p>
            <a:pPr algn="just"/>
            <a:r>
              <a:rPr lang="en-GB" b="1" dirty="0"/>
              <a:t>EntreComp 3.4 Coping with Uncertainty, Ambiguity, and Risk: </a:t>
            </a:r>
            <a:r>
              <a:rPr lang="en-GB" dirty="0"/>
              <a:t>Understanding and managing the challenges and uncertainties involved in transitioning to sustainable agriculture.</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57169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5A0E-AC44-FF23-9205-8C112969686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B7D4EE-FCF1-7995-7185-09394BC8F03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68C2C1FD-B05B-1AFD-C482-B625AF0007A6}"/>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69C494F2-47D0-314C-2404-49B81D27603F}"/>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 benefits of regenerative agriculture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Regenerative Agriculture can play a key role in combating climate change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Tackling climate change</a:t>
            </a:r>
            <a:endParaRPr lang="en-GB" sz="3600" dirty="0"/>
          </a:p>
        </p:txBody>
      </p:sp>
    </p:spTree>
    <p:extLst>
      <p:ext uri="{BB962C8B-B14F-4D97-AF65-F5344CB8AC3E}">
        <p14:creationId xmlns:p14="http://schemas.microsoft.com/office/powerpoint/2010/main" val="289599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usy highway above water">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39" b="683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ECO-TOURISM AND SUSTAINABLE TRAVEL</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89638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47</a:t>
            </a:fld>
            <a:endParaRPr lang="en-US" sz="1291" dirty="0"/>
          </a:p>
        </p:txBody>
      </p:sp>
      <p:pic>
        <p:nvPicPr>
          <p:cNvPr id="9" name="Picture Placeholder 8" descr="A crowd of people walking through a busy crosswalk">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356594"/>
            <a:ext cx="5118256" cy="4720281"/>
          </a:xfrm>
        </p:spPr>
        <p:txBody>
          <a:bodyPr/>
          <a:lstStyle/>
          <a:p>
            <a:pPr algn="just"/>
            <a:r>
              <a:rPr lang="en-GB" sz="2200" dirty="0"/>
              <a:t>Traditional tourism often has detrimental effects on the environment and local cultures. </a:t>
            </a:r>
          </a:p>
          <a:p>
            <a:pPr algn="just"/>
            <a:endParaRPr lang="en-GB" sz="2200" dirty="0"/>
          </a:p>
          <a:p>
            <a:pPr algn="just"/>
            <a:r>
              <a:rPr lang="en-GB" sz="2200" dirty="0"/>
              <a:t>Eco-tourism seeks to reduce these impacts by promoting sustainable travel practices that benefit both the environment and local communities. </a:t>
            </a:r>
          </a:p>
          <a:p>
            <a:pPr algn="just"/>
            <a:endParaRPr lang="en-GB" sz="2200" dirty="0"/>
          </a:p>
          <a:p>
            <a:pPr algn="just"/>
            <a:r>
              <a:rPr lang="en-GB" sz="2200" dirty="0"/>
              <a:t>This unit explores the principles and strategies of eco-tourism and how it can be implemented effectively.</a:t>
            </a:r>
          </a:p>
        </p:txBody>
      </p:sp>
    </p:spTree>
    <p:extLst>
      <p:ext uri="{BB962C8B-B14F-4D97-AF65-F5344CB8AC3E}">
        <p14:creationId xmlns:p14="http://schemas.microsoft.com/office/powerpoint/2010/main" val="406857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837435"/>
            <a:ext cx="10483429" cy="4945995"/>
          </a:xfrm>
        </p:spPr>
        <p:txBody>
          <a:bodyPr/>
          <a:lstStyle/>
          <a:p>
            <a:pPr algn="just"/>
            <a:r>
              <a:rPr lang="en-GB" sz="2000" b="1" dirty="0"/>
              <a:t>Tourism contributes to carbon emissions, habitat destruction, and pollution. Understanding these impacts helps in developing strategies for sustainable travel.</a:t>
            </a:r>
          </a:p>
          <a:p>
            <a:pPr algn="just"/>
            <a:endParaRPr lang="en-GB" sz="2000" dirty="0"/>
          </a:p>
          <a:p>
            <a:pPr algn="just"/>
            <a:r>
              <a:rPr lang="en-GB" sz="2000" dirty="0"/>
              <a:t>Tourism significantly contributes to greenhouse gas emissions primarily through transportation </a:t>
            </a:r>
            <a:r>
              <a:rPr lang="en-GB" sz="2000" b="1" dirty="0">
                <a:solidFill>
                  <a:srgbClr val="F36C2F"/>
                </a:solidFill>
              </a:rPr>
              <a:t>(air travel, car rentals) </a:t>
            </a:r>
            <a:r>
              <a:rPr lang="en-GB" sz="2000" dirty="0"/>
              <a:t>and energy consumption in accommodations </a:t>
            </a:r>
            <a:r>
              <a:rPr lang="en-GB" sz="2000" b="1" dirty="0">
                <a:solidFill>
                  <a:srgbClr val="F36C2F"/>
                </a:solidFill>
              </a:rPr>
              <a:t>(heating, cooling, lighting). </a:t>
            </a:r>
            <a:r>
              <a:rPr lang="en-GB" sz="2000" dirty="0"/>
              <a:t>Strategies to reduce this impact include promoting low-carbon transport options, improving energy efficiency in hotels, and encouraging tourists to use public transportation or bicycles</a:t>
            </a:r>
            <a:r>
              <a:rPr lang="en-GB" sz="2000" b="1" dirty="0"/>
              <a:t>. </a:t>
            </a:r>
          </a:p>
          <a:p>
            <a:pPr algn="just"/>
            <a:endParaRPr lang="en-GB" sz="2000" b="1" dirty="0"/>
          </a:p>
          <a:p>
            <a:pPr algn="just"/>
            <a:r>
              <a:rPr lang="en-GB" sz="2000" dirty="0"/>
              <a:t>Construction of tourist infrastructure such as </a:t>
            </a:r>
            <a:r>
              <a:rPr lang="en-GB" sz="2000" b="1" dirty="0">
                <a:solidFill>
                  <a:srgbClr val="F36C2F"/>
                </a:solidFill>
              </a:rPr>
              <a:t>hotels, resorts</a:t>
            </a:r>
            <a:r>
              <a:rPr lang="en-GB" sz="2000" dirty="0"/>
              <a:t>, and </a:t>
            </a:r>
            <a:r>
              <a:rPr lang="en-GB" sz="2000" b="1" dirty="0">
                <a:solidFill>
                  <a:srgbClr val="F36C2F"/>
                </a:solidFill>
              </a:rPr>
              <a:t>roads</a:t>
            </a:r>
            <a:r>
              <a:rPr lang="en-GB" sz="2000" dirty="0"/>
              <a:t> can lead to the destruction of natural habitats. This not only affects local wildlife but also disrupts ecosystems. Sustainable tourism advocates for careful planning and development that preserves natural habitats, such as building eco-lodges that blend with the environment and maintaining green spaces.</a:t>
            </a:r>
          </a:p>
          <a:p>
            <a:pPr algn="just"/>
            <a:endParaRPr lang="en-GB" sz="2000" dirty="0"/>
          </a:p>
          <a:p>
            <a:pPr algn="just"/>
            <a:r>
              <a:rPr lang="en-GB" sz="2000" dirty="0"/>
              <a:t>Tourism can increase pollution through </a:t>
            </a:r>
            <a:r>
              <a:rPr lang="en-GB" sz="2000" b="1" dirty="0">
                <a:solidFill>
                  <a:srgbClr val="F36C2F"/>
                </a:solidFill>
              </a:rPr>
              <a:t>littering, sewage</a:t>
            </a:r>
            <a:r>
              <a:rPr lang="en-GB" sz="2000" dirty="0"/>
              <a:t>, and </a:t>
            </a:r>
            <a:r>
              <a:rPr lang="en-GB" sz="2000" b="1" dirty="0">
                <a:solidFill>
                  <a:srgbClr val="F36C2F"/>
                </a:solidFill>
              </a:rPr>
              <a:t>chemical run-off</a:t>
            </a:r>
            <a:r>
              <a:rPr lang="en-GB" sz="2000" dirty="0"/>
              <a:t> into water bodies. Tourist activities like </a:t>
            </a:r>
            <a:r>
              <a:rPr lang="en-GB" sz="2000" b="1" dirty="0">
                <a:solidFill>
                  <a:srgbClr val="F36C2F"/>
                </a:solidFill>
              </a:rPr>
              <a:t>diving, boating</a:t>
            </a:r>
            <a:r>
              <a:rPr lang="en-GB" sz="2000" dirty="0"/>
              <a:t>, and </a:t>
            </a:r>
            <a:r>
              <a:rPr lang="en-GB" sz="2000" b="1" dirty="0">
                <a:solidFill>
                  <a:srgbClr val="F36C2F"/>
                </a:solidFill>
              </a:rPr>
              <a:t>trekking</a:t>
            </a:r>
            <a:r>
              <a:rPr lang="en-GB" sz="2000" dirty="0"/>
              <a:t> can also harm natural resources. Efforts to reduce pollution include implementing strict waste management practices, using environmentally friendly products, and educating tourists on the importance of maintaining cleanliness in natural areas.</a:t>
            </a:r>
          </a:p>
          <a:p>
            <a:pPr algn="just"/>
            <a:endParaRPr lang="en-GB" sz="2000" dirty="0"/>
          </a:p>
        </p:txBody>
      </p:sp>
    </p:spTree>
    <p:extLst>
      <p:ext uri="{BB962C8B-B14F-4D97-AF65-F5344CB8AC3E}">
        <p14:creationId xmlns:p14="http://schemas.microsoft.com/office/powerpoint/2010/main" val="96814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earing mask in the subway">
            <a:extLst>
              <a:ext uri="{FF2B5EF4-FFF2-40B4-BE49-F238E27FC236}">
                <a16:creationId xmlns:a16="http://schemas.microsoft.com/office/drawing/2014/main" id="{AF45B438-AE14-7A9A-9143-BDF7340E2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88778" cy="4694746"/>
          </a:xfrm>
          <a:solidFill>
            <a:schemeClr val="bg1"/>
          </a:solidFill>
        </p:spPr>
        <p:txBody>
          <a:bodyPr/>
          <a:lstStyle/>
          <a:p>
            <a:pPr algn="just"/>
            <a:r>
              <a:rPr lang="en-GB" sz="2000" b="1" dirty="0"/>
              <a:t>Minimising Impact: Ensuring that travel activities do not harm the environment.</a:t>
            </a:r>
          </a:p>
          <a:p>
            <a:pPr algn="just"/>
            <a:endParaRPr lang="en-GB" sz="2000" b="1" dirty="0"/>
          </a:p>
          <a:p>
            <a:pPr algn="just"/>
            <a:r>
              <a:rPr lang="en-GB" sz="2000" b="1" dirty="0"/>
              <a:t>Low-Impact Activities: </a:t>
            </a:r>
            <a:r>
              <a:rPr lang="en-GB" sz="2000" dirty="0"/>
              <a:t>Promote activities that have minimal environmental impact, such as </a:t>
            </a:r>
            <a:r>
              <a:rPr lang="en-GB" sz="2000" b="1" dirty="0">
                <a:solidFill>
                  <a:srgbClr val="F36C2F"/>
                </a:solidFill>
              </a:rPr>
              <a:t>hiking, bird watching</a:t>
            </a:r>
            <a:r>
              <a:rPr lang="en-GB" sz="2000" dirty="0"/>
              <a:t>, and </a:t>
            </a:r>
            <a:r>
              <a:rPr lang="en-GB" sz="2000" b="1" dirty="0">
                <a:solidFill>
                  <a:srgbClr val="F36C2F"/>
                </a:solidFill>
              </a:rPr>
              <a:t>snorkelling</a:t>
            </a:r>
            <a:r>
              <a:rPr lang="en-GB" sz="2000" dirty="0"/>
              <a:t> in designated areas. These activities should follow strict guidelines to avoid disturbing wildlife and natural habitats.</a:t>
            </a:r>
          </a:p>
          <a:p>
            <a:pPr algn="just"/>
            <a:endParaRPr lang="en-GB" sz="2000" b="1" dirty="0"/>
          </a:p>
          <a:p>
            <a:pPr algn="just"/>
            <a:r>
              <a:rPr lang="en-GB" sz="2000" b="1" dirty="0"/>
              <a:t>Sustainable Infrastructure: </a:t>
            </a:r>
            <a:r>
              <a:rPr lang="en-GB" sz="2000" dirty="0"/>
              <a:t>Develop infrastructure using sustainable materials and techniques that minimise environmental footprints. Examples include using </a:t>
            </a:r>
            <a:r>
              <a:rPr lang="en-GB" sz="2000" b="1" dirty="0">
                <a:solidFill>
                  <a:srgbClr val="F36C2F"/>
                </a:solidFill>
              </a:rPr>
              <a:t>solar panels</a:t>
            </a:r>
            <a:r>
              <a:rPr lang="en-GB" sz="2000" dirty="0"/>
              <a:t> for energy, </a:t>
            </a:r>
            <a:r>
              <a:rPr lang="en-GB" sz="2000" b="1" dirty="0">
                <a:solidFill>
                  <a:srgbClr val="F36C2F"/>
                </a:solidFill>
              </a:rPr>
              <a:t>rainwater harvesting systems</a:t>
            </a:r>
            <a:r>
              <a:rPr lang="en-GB" sz="2000" dirty="0"/>
              <a:t>, and </a:t>
            </a:r>
            <a:r>
              <a:rPr lang="en-GB" sz="2000" b="1" dirty="0">
                <a:solidFill>
                  <a:srgbClr val="F36C2F"/>
                </a:solidFill>
              </a:rPr>
              <a:t>composting toilets</a:t>
            </a:r>
            <a:r>
              <a:rPr lang="en-GB" sz="2000" dirty="0"/>
              <a:t>.</a:t>
            </a:r>
          </a:p>
          <a:p>
            <a:pPr algn="just"/>
            <a:endParaRPr lang="en-GB" sz="2000" dirty="0"/>
          </a:p>
          <a:p>
            <a:pPr algn="just"/>
            <a:r>
              <a:rPr lang="en-GB" sz="2000" b="1" dirty="0"/>
              <a:t>Environmental Education: </a:t>
            </a:r>
            <a:r>
              <a:rPr lang="en-GB" sz="2000" dirty="0"/>
              <a:t>Provide tourists with information about the local environment and best practices to minimise their impact. This includes respecting wildlife, staying on designated paths, and reducing waste.</a:t>
            </a:r>
            <a:endParaRPr lang="en-US" sz="2000" dirty="0"/>
          </a:p>
        </p:txBody>
      </p:sp>
    </p:spTree>
    <p:extLst>
      <p:ext uri="{BB962C8B-B14F-4D97-AF65-F5344CB8AC3E}">
        <p14:creationId xmlns:p14="http://schemas.microsoft.com/office/powerpoint/2010/main" val="151656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31333"/>
            <a:ext cx="10483431" cy="804265"/>
          </a:xfrm>
        </p:spPr>
        <p:txBody>
          <a:bodyPr/>
          <a:lstStyle/>
          <a:p>
            <a:r>
              <a:rPr lang="en-US" dirty="0"/>
              <a:t>INTRODUCTION TO SUSTAINABLE FASHION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795244"/>
            <a:ext cx="10483429" cy="4022455"/>
          </a:xfrm>
        </p:spPr>
        <p:txBody>
          <a:bodyPr/>
          <a:lstStyle/>
          <a:p>
            <a:pPr algn="just"/>
            <a:r>
              <a:rPr lang="en-GB" dirty="0"/>
              <a:t>Sustainable fashion covers a range of practices aimed at creating clothing that is environmentally friendly and socially responsible. This movement challenges the traditional fast fashion model, which is notorious for its negative impacts on the planet and workers in the supply chain. </a:t>
            </a:r>
          </a:p>
          <a:p>
            <a:pPr algn="just"/>
            <a:endParaRPr lang="en-GB" dirty="0"/>
          </a:p>
          <a:p>
            <a:pPr algn="just"/>
            <a:r>
              <a:rPr lang="en-GB" dirty="0"/>
              <a:t>Sustainable fashion promotes the use of ethical production methods, use of eco-friendly materials, and designs that promote longevity and recyclability. </a:t>
            </a:r>
            <a:endParaRPr lang="en-US" dirty="0"/>
          </a:p>
        </p:txBody>
      </p:sp>
      <p:sp>
        <p:nvSpPr>
          <p:cNvPr id="4" name="Freeform 210">
            <a:extLst>
              <a:ext uri="{FF2B5EF4-FFF2-40B4-BE49-F238E27FC236}">
                <a16:creationId xmlns:a16="http://schemas.microsoft.com/office/drawing/2014/main" id="{BE1B53C2-C7BE-018D-1E5A-964A6AE125C6}"/>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A7C2A13B-87A4-D3A8-001D-F8F5EB99573B}"/>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E725D59F-F04A-46A0-10B0-C65264784D88}"/>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raffic light trails at night">
            <a:extLst>
              <a:ext uri="{FF2B5EF4-FFF2-40B4-BE49-F238E27FC236}">
                <a16:creationId xmlns:a16="http://schemas.microsoft.com/office/drawing/2014/main" id="{6BD99495-B904-70A8-1175-F150791C76C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53944" cy="5117316"/>
          </a:xfrm>
          <a:solidFill>
            <a:schemeClr val="bg1"/>
          </a:solidFill>
        </p:spPr>
        <p:txBody>
          <a:bodyPr/>
          <a:lstStyle/>
          <a:p>
            <a:pPr algn="just"/>
            <a:r>
              <a:rPr lang="en-GB" sz="2000" b="1" dirty="0"/>
              <a:t>Cultural Respect: Promoting understanding and respect for local cultures and traditions.</a:t>
            </a:r>
          </a:p>
          <a:p>
            <a:pPr algn="just"/>
            <a:endParaRPr lang="en-GB" sz="2000" dirty="0"/>
          </a:p>
          <a:p>
            <a:pPr algn="just"/>
            <a:r>
              <a:rPr lang="en-GB" sz="2000" b="1" dirty="0">
                <a:solidFill>
                  <a:srgbClr val="0F486D"/>
                </a:solidFill>
                <a:highlight>
                  <a:srgbClr val="F36C2F"/>
                </a:highlight>
              </a:rPr>
              <a:t>Cultural Sensitivity Training: </a:t>
            </a:r>
            <a:r>
              <a:rPr lang="en-GB" sz="2000" dirty="0"/>
              <a:t>Educate tourists about local customs, traditions, and appropriate behaviours. This helps to avoid misunderstandings and shows mutual respect.</a:t>
            </a:r>
          </a:p>
          <a:p>
            <a:pPr algn="just"/>
            <a:endParaRPr lang="en-GB" sz="2000" dirty="0"/>
          </a:p>
          <a:p>
            <a:pPr algn="just"/>
            <a:r>
              <a:rPr lang="en-GB" sz="2000" b="1" dirty="0">
                <a:solidFill>
                  <a:srgbClr val="0F486D"/>
                </a:solidFill>
                <a:highlight>
                  <a:srgbClr val="F36C2F"/>
                </a:highlight>
              </a:rPr>
              <a:t>Supporting Local Traditions: </a:t>
            </a:r>
            <a:r>
              <a:rPr lang="en-GB" sz="2000" dirty="0"/>
              <a:t>Encourage tourists to participate in and support local cultural activities, such as traditional dances, festivals, and crafts. This not only preserves cultural heritage but also provides economic benefits to local communities.</a:t>
            </a:r>
          </a:p>
          <a:p>
            <a:pPr algn="just"/>
            <a:endParaRPr lang="en-GB" sz="2000" b="1" dirty="0">
              <a:solidFill>
                <a:srgbClr val="0F486D"/>
              </a:solidFill>
            </a:endParaRPr>
          </a:p>
          <a:p>
            <a:pPr algn="just"/>
            <a:r>
              <a:rPr lang="en-GB" sz="2000" b="1" dirty="0">
                <a:solidFill>
                  <a:srgbClr val="0F486D"/>
                </a:solidFill>
                <a:highlight>
                  <a:srgbClr val="F36C2F"/>
                </a:highlight>
              </a:rPr>
              <a:t>Ethical Tourism Practices: </a:t>
            </a:r>
            <a:r>
              <a:rPr lang="en-GB" sz="2000" dirty="0"/>
              <a:t>Work with local communities to develop tourism practices that respect and preserve their cultural integrity. This includes avoiding exploitative practices and ensuring that tourism activities do not disrupt local ways of life.</a:t>
            </a:r>
          </a:p>
        </p:txBody>
      </p:sp>
    </p:spTree>
    <p:extLst>
      <p:ext uri="{BB962C8B-B14F-4D97-AF65-F5344CB8AC3E}">
        <p14:creationId xmlns:p14="http://schemas.microsoft.com/office/powerpoint/2010/main" val="3948051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looking at a passing subway">
            <a:extLst>
              <a:ext uri="{FF2B5EF4-FFF2-40B4-BE49-F238E27FC236}">
                <a16:creationId xmlns:a16="http://schemas.microsoft.com/office/drawing/2014/main" id="{CE93A2EB-1283-D5F3-9469-CD17AC65B95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dirty="0"/>
              <a:t>PRINCIPLES OF ECO-TOURISM</a:t>
            </a:r>
            <a:endParaRPr lang="en-US"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606834" y="1305460"/>
            <a:ext cx="6836229" cy="5117316"/>
          </a:xfrm>
          <a:solidFill>
            <a:schemeClr val="bg1"/>
          </a:solidFill>
        </p:spPr>
        <p:txBody>
          <a:bodyPr/>
          <a:lstStyle/>
          <a:p>
            <a:pPr algn="just"/>
            <a:r>
              <a:rPr lang="en-GB" sz="2000" b="1" dirty="0"/>
              <a:t>Economic Benefits: Supporting local economies by sourcing locally and employing local people.</a:t>
            </a:r>
          </a:p>
          <a:p>
            <a:pPr algn="just"/>
            <a:endParaRPr lang="en-GB" sz="2000" dirty="0"/>
          </a:p>
          <a:p>
            <a:pPr algn="just"/>
            <a:r>
              <a:rPr lang="en-GB" sz="2000" b="1" dirty="0">
                <a:highlight>
                  <a:srgbClr val="F36C2F"/>
                </a:highlight>
              </a:rPr>
              <a:t>Local Employment: </a:t>
            </a:r>
            <a:r>
              <a:rPr lang="en-GB" sz="2000" dirty="0"/>
              <a:t>Focus on hiring local staff in tourism businesses. This provides economic opportunities and helps retain the economic benefits within the community.</a:t>
            </a:r>
          </a:p>
          <a:p>
            <a:pPr algn="just"/>
            <a:endParaRPr lang="en-GB" sz="2000" dirty="0"/>
          </a:p>
          <a:p>
            <a:pPr algn="just"/>
            <a:r>
              <a:rPr lang="en-GB" sz="2000" b="1" dirty="0">
                <a:highlight>
                  <a:srgbClr val="F36C2F"/>
                </a:highlight>
              </a:rPr>
              <a:t>Sourcing Local Products: </a:t>
            </a:r>
            <a:r>
              <a:rPr lang="en-GB" sz="2000" dirty="0"/>
              <a:t>Use locally sourced goods and services in tourism operations. This supports local farmers, artisans, and businesses, creating a more sustainable local economy.</a:t>
            </a:r>
          </a:p>
          <a:p>
            <a:pPr algn="just"/>
            <a:endParaRPr lang="en-GB" sz="2000" dirty="0">
              <a:highlight>
                <a:srgbClr val="F36C2F"/>
              </a:highlight>
            </a:endParaRPr>
          </a:p>
          <a:p>
            <a:pPr algn="just"/>
            <a:r>
              <a:rPr lang="en-GB" sz="2000" b="1" dirty="0">
                <a:highlight>
                  <a:srgbClr val="F36C2F"/>
                </a:highlight>
              </a:rPr>
              <a:t>Fair Trade Practices: </a:t>
            </a:r>
            <a:r>
              <a:rPr lang="en-GB" sz="2000" dirty="0"/>
              <a:t>Ensure that local workers are paid fair wages and work under good conditions. This promotes social equity and helps build a positive relationship between tourists and local communities.</a:t>
            </a:r>
            <a:endParaRPr lang="en-US" sz="2000" dirty="0"/>
          </a:p>
        </p:txBody>
      </p:sp>
    </p:spTree>
    <p:extLst>
      <p:ext uri="{BB962C8B-B14F-4D97-AF65-F5344CB8AC3E}">
        <p14:creationId xmlns:p14="http://schemas.microsoft.com/office/powerpoint/2010/main" val="237937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y highway above water">
            <a:extLst>
              <a:ext uri="{FF2B5EF4-FFF2-40B4-BE49-F238E27FC236}">
                <a16:creationId xmlns:a16="http://schemas.microsoft.com/office/drawing/2014/main" id="{9DF89BCA-F210-15E5-B628-6B967286DA5D}"/>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47376" r="4086"/>
          <a:stretch/>
        </p:blipFill>
        <p:spPr>
          <a:xfrm>
            <a:off x="0" y="0"/>
            <a:ext cx="4993772" cy="6858000"/>
          </a:xfrm>
        </p:spPr>
      </p:pic>
      <p:sp>
        <p:nvSpPr>
          <p:cNvPr id="3" name="Text Placeholder 2">
            <a:extLst>
              <a:ext uri="{FF2B5EF4-FFF2-40B4-BE49-F238E27FC236}">
                <a16:creationId xmlns:a16="http://schemas.microsoft.com/office/drawing/2014/main" id="{BC59F343-5321-32E6-6193-D5CA439E809B}"/>
              </a:ext>
            </a:extLst>
          </p:cNvPr>
          <p:cNvSpPr>
            <a:spLocks noGrp="1"/>
          </p:cNvSpPr>
          <p:nvPr>
            <p:ph type="body" sz="quarter" idx="30"/>
          </p:nvPr>
        </p:nvSpPr>
        <p:spPr>
          <a:xfrm>
            <a:off x="4378415" y="423488"/>
            <a:ext cx="7160441" cy="842867"/>
          </a:xfrm>
        </p:spPr>
        <p:txBody>
          <a:bodyPr/>
          <a:lstStyle/>
          <a:p>
            <a:r>
              <a:rPr lang="en-US" dirty="0"/>
              <a:t>SUSTAINABLE TRAVEL STRATEGIES</a:t>
            </a:r>
          </a:p>
        </p:txBody>
      </p:sp>
      <p:sp>
        <p:nvSpPr>
          <p:cNvPr id="4" name="Text Placeholder 3">
            <a:extLst>
              <a:ext uri="{FF2B5EF4-FFF2-40B4-BE49-F238E27FC236}">
                <a16:creationId xmlns:a16="http://schemas.microsoft.com/office/drawing/2014/main" id="{A4928C17-4B65-3BB5-9C58-E8A71F7AE07B}"/>
              </a:ext>
            </a:extLst>
          </p:cNvPr>
          <p:cNvSpPr>
            <a:spLocks noGrp="1"/>
          </p:cNvSpPr>
          <p:nvPr>
            <p:ph type="body" sz="quarter" idx="48"/>
          </p:nvPr>
        </p:nvSpPr>
        <p:spPr>
          <a:xfrm>
            <a:off x="5294812" y="1496227"/>
            <a:ext cx="6627222" cy="4938285"/>
          </a:xfrm>
          <a:solidFill>
            <a:schemeClr val="bg1"/>
          </a:solidFill>
        </p:spPr>
        <p:txBody>
          <a:bodyPr/>
          <a:lstStyle/>
          <a:p>
            <a:pPr algn="just"/>
            <a:r>
              <a:rPr lang="en-GB" sz="2200" dirty="0"/>
              <a:t>Sustainable travel strategies focus on reducing environmental impact and supporting local communities. </a:t>
            </a:r>
          </a:p>
          <a:p>
            <a:pPr algn="just"/>
            <a:endParaRPr lang="en-GB" sz="2200" dirty="0"/>
          </a:p>
          <a:p>
            <a:pPr algn="just"/>
            <a:r>
              <a:rPr lang="en-GB" sz="2200" dirty="0"/>
              <a:t>These strategies include choosing eco-friendly accommodations, transportation, and activities, as well as investing in carbon offset programmes to reduce travel-related emissions. </a:t>
            </a:r>
          </a:p>
          <a:p>
            <a:pPr algn="just"/>
            <a:endParaRPr lang="en-GB" sz="2200" dirty="0"/>
          </a:p>
          <a:p>
            <a:pPr algn="just"/>
            <a:r>
              <a:rPr lang="en-GB" sz="2200" dirty="0"/>
              <a:t>Engaging local communities in tourism planning ensures their economic benefit and creates cultural respect. </a:t>
            </a:r>
          </a:p>
          <a:p>
            <a:pPr algn="just"/>
            <a:endParaRPr lang="en-GB" sz="2200" dirty="0"/>
          </a:p>
          <a:p>
            <a:pPr algn="just"/>
            <a:r>
              <a:rPr lang="en-GB" sz="2200" dirty="0"/>
              <a:t>These approaches aim to promote responsible tourism practices that contribute to environmental conservation and community development.</a:t>
            </a:r>
          </a:p>
        </p:txBody>
      </p:sp>
    </p:spTree>
    <p:extLst>
      <p:ext uri="{BB962C8B-B14F-4D97-AF65-F5344CB8AC3E}">
        <p14:creationId xmlns:p14="http://schemas.microsoft.com/office/powerpoint/2010/main" val="20313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standing on a road holding a suitcase">
            <a:extLst>
              <a:ext uri="{FF2B5EF4-FFF2-40B4-BE49-F238E27FC236}">
                <a16:creationId xmlns:a16="http://schemas.microsoft.com/office/drawing/2014/main" id="{7F4CE701-4C18-A85A-BABE-D48964ADEA1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5731" r="15731"/>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373310"/>
            <a:ext cx="4951851" cy="845139"/>
          </a:xfrm>
        </p:spPr>
        <p:txBody>
          <a:bodyPr/>
          <a:lstStyle/>
          <a:p>
            <a:r>
              <a:rPr lang="en-US" dirty="0"/>
              <a:t>CARBON OFFSETTING</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101003"/>
            <a:ext cx="6331880" cy="5383687"/>
          </a:xfrm>
          <a:solidFill>
            <a:schemeClr val="bg1"/>
          </a:solidFill>
        </p:spPr>
        <p:txBody>
          <a:bodyPr/>
          <a:lstStyle/>
          <a:p>
            <a:pPr algn="just"/>
            <a:r>
              <a:rPr lang="en-GB" sz="2000" dirty="0"/>
              <a:t>Encouraging tourists to invest in carbon offset programmes is crucial for reducing the environmental impact of their travel. </a:t>
            </a:r>
          </a:p>
          <a:p>
            <a:pPr algn="just"/>
            <a:endParaRPr lang="en-GB" sz="2000" dirty="0"/>
          </a:p>
          <a:p>
            <a:pPr algn="just"/>
            <a:r>
              <a:rPr lang="en-GB" sz="2000" dirty="0"/>
              <a:t>These programmes fund renewable energy projects, reforestation, and conservation initiatives, helping to counterbalance the carbon emissions generated by tourism activities. </a:t>
            </a:r>
          </a:p>
          <a:p>
            <a:pPr algn="just"/>
            <a:endParaRPr lang="en-GB" sz="2000" dirty="0"/>
          </a:p>
          <a:p>
            <a:pPr algn="just"/>
            <a:r>
              <a:rPr lang="en-GB" sz="2000" dirty="0"/>
              <a:t>Promoting accommodations and tour operators with green certifications, which often include carbon offset commitments as part of their sustainability practices, can further support these efforts. </a:t>
            </a:r>
          </a:p>
          <a:p>
            <a:pPr algn="just"/>
            <a:endParaRPr lang="en-GB" sz="2000" dirty="0"/>
          </a:p>
          <a:p>
            <a:pPr algn="just"/>
            <a:r>
              <a:rPr lang="en-GB" sz="2000" dirty="0"/>
              <a:t>Additionally, educating tourists about their carbon footprint and the importance of carbon offsetting is essential. </a:t>
            </a:r>
            <a:endParaRPr lang="en-US" sz="2000" dirty="0"/>
          </a:p>
        </p:txBody>
      </p:sp>
    </p:spTree>
    <p:extLst>
      <p:ext uri="{BB962C8B-B14F-4D97-AF65-F5344CB8AC3E}">
        <p14:creationId xmlns:p14="http://schemas.microsoft.com/office/powerpoint/2010/main" val="2835993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r trail lights on a Highway">
            <a:extLst>
              <a:ext uri="{FF2B5EF4-FFF2-40B4-BE49-F238E27FC236}">
                <a16:creationId xmlns:a16="http://schemas.microsoft.com/office/drawing/2014/main" id="{D6E883AF-3407-A473-DF86-DD0862D89A9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6331880" cy="845139"/>
          </a:xfrm>
        </p:spPr>
        <p:txBody>
          <a:bodyPr/>
          <a:lstStyle/>
          <a:p>
            <a:r>
              <a:rPr lang="en-US" dirty="0"/>
              <a:t>RESPONSIBLE TRAVEL CHOICES</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218449"/>
            <a:ext cx="6331880" cy="5159229"/>
          </a:xfrm>
          <a:solidFill>
            <a:schemeClr val="bg1"/>
          </a:solidFill>
        </p:spPr>
        <p:txBody>
          <a:bodyPr/>
          <a:lstStyle/>
          <a:p>
            <a:pPr algn="just"/>
            <a:r>
              <a:rPr lang="en-GB" sz="2000" dirty="0"/>
              <a:t>Opting for eco-friendly accommodations plays a significant role in sustainable travel. Hotels and lodges that implement sustainable practices, such as energy efficiency, water conservation, and waste reduction, contribute to lower environmental impact. </a:t>
            </a:r>
          </a:p>
          <a:p>
            <a:pPr algn="just"/>
            <a:endParaRPr lang="en-GB" sz="2000" dirty="0"/>
          </a:p>
          <a:p>
            <a:pPr algn="just"/>
            <a:r>
              <a:rPr lang="en-GB" sz="2000" dirty="0"/>
              <a:t>Sustainable transportation options, such as </a:t>
            </a:r>
            <a:r>
              <a:rPr lang="en-GB" sz="2000" b="1" dirty="0"/>
              <a:t>trains</a:t>
            </a:r>
            <a:r>
              <a:rPr lang="en-GB" sz="2000" dirty="0"/>
              <a:t>, </a:t>
            </a:r>
            <a:r>
              <a:rPr lang="en-GB" sz="2000" b="1" dirty="0"/>
              <a:t>buses</a:t>
            </a:r>
            <a:r>
              <a:rPr lang="en-GB" sz="2000" dirty="0"/>
              <a:t>, or </a:t>
            </a:r>
            <a:r>
              <a:rPr lang="en-GB" sz="2000" b="1" dirty="0"/>
              <a:t>electric vehicles</a:t>
            </a:r>
            <a:r>
              <a:rPr lang="en-GB" sz="2000" dirty="0"/>
              <a:t>, should be prioritised to reduce travel-related emissions. Encouraging </a:t>
            </a:r>
            <a:r>
              <a:rPr lang="en-GB" sz="2000" b="1" dirty="0"/>
              <a:t>carpooling</a:t>
            </a:r>
            <a:r>
              <a:rPr lang="en-GB" sz="2000" dirty="0"/>
              <a:t> and the use of </a:t>
            </a:r>
            <a:r>
              <a:rPr lang="en-GB" sz="2000" b="1" dirty="0"/>
              <a:t>bicycles</a:t>
            </a:r>
            <a:r>
              <a:rPr lang="en-GB" sz="2000" dirty="0"/>
              <a:t> or </a:t>
            </a:r>
            <a:r>
              <a:rPr lang="en-GB" sz="2000" b="1" dirty="0"/>
              <a:t>walking</a:t>
            </a:r>
            <a:r>
              <a:rPr lang="en-GB" sz="2000" dirty="0"/>
              <a:t> when exploring destinations can further reduce environmental impact. </a:t>
            </a:r>
          </a:p>
          <a:p>
            <a:pPr algn="just"/>
            <a:endParaRPr lang="en-GB" sz="2000" dirty="0"/>
          </a:p>
          <a:p>
            <a:pPr algn="just"/>
            <a:r>
              <a:rPr lang="en-GB" sz="2000" dirty="0"/>
              <a:t>Selecting activities that are designed to be environmentally friendly, such as guided nature tours, wildlife conservation projects, and cultural heritage tours, ensures that tourism has minimal negative effects on the environment and local communities.</a:t>
            </a:r>
            <a:endParaRPr lang="en-US" sz="2000" dirty="0"/>
          </a:p>
        </p:txBody>
      </p:sp>
    </p:spTree>
    <p:extLst>
      <p:ext uri="{BB962C8B-B14F-4D97-AF65-F5344CB8AC3E}">
        <p14:creationId xmlns:p14="http://schemas.microsoft.com/office/powerpoint/2010/main" val="695831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veral hands raised and ready to answer a question">
            <a:extLst>
              <a:ext uri="{FF2B5EF4-FFF2-40B4-BE49-F238E27FC236}">
                <a16:creationId xmlns:a16="http://schemas.microsoft.com/office/drawing/2014/main" id="{98673EA8-6E11-E03C-216F-A90927605BD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5996320" cy="845139"/>
          </a:xfrm>
        </p:spPr>
        <p:txBody>
          <a:bodyPr/>
          <a:lstStyle/>
          <a:p>
            <a:r>
              <a:rPr lang="en-US" dirty="0"/>
              <a:t>COMMUNITY ENGAGEMENT</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218449"/>
            <a:ext cx="6331880" cy="5159229"/>
          </a:xfrm>
          <a:solidFill>
            <a:schemeClr val="bg1"/>
          </a:solidFill>
        </p:spPr>
        <p:txBody>
          <a:bodyPr/>
          <a:lstStyle/>
          <a:p>
            <a:pPr algn="just"/>
            <a:r>
              <a:rPr lang="en-GB" sz="2000" dirty="0"/>
              <a:t>Community-based tourism ensures that the needs and perspectives of local populations are considered, leading to more inclusive and beneficial tourism practices. </a:t>
            </a:r>
          </a:p>
          <a:p>
            <a:pPr algn="just"/>
            <a:endParaRPr lang="en-GB" sz="2000" dirty="0"/>
          </a:p>
          <a:p>
            <a:pPr algn="just"/>
            <a:r>
              <a:rPr lang="en-GB" sz="2000" dirty="0"/>
              <a:t>Implementing profit-sharing models, where a portion of tourism revenues is reinvested into local community projects such as education, healthcare, and infrastructure development, can provide significant economic benefits. </a:t>
            </a:r>
          </a:p>
          <a:p>
            <a:pPr algn="just"/>
            <a:endParaRPr lang="en-GB" sz="2000" dirty="0"/>
          </a:p>
          <a:p>
            <a:pPr algn="just"/>
            <a:r>
              <a:rPr lang="en-GB" sz="2000" dirty="0"/>
              <a:t>Providing training and capacity-building opportunities for local communities enhances their skills in managing and benefiting from tourism, including training in hospitality, tour guiding, and business management. This comprehensive approach ensures that tourism supports local development and sustainability.</a:t>
            </a:r>
            <a:endParaRPr lang="en-US" sz="2000" dirty="0"/>
          </a:p>
        </p:txBody>
      </p:sp>
    </p:spTree>
    <p:extLst>
      <p:ext uri="{BB962C8B-B14F-4D97-AF65-F5344CB8AC3E}">
        <p14:creationId xmlns:p14="http://schemas.microsoft.com/office/powerpoint/2010/main" val="359999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AC483DFD-B0E0-2AC9-6270-6F6523A1D17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47" r="23589"/>
          <a:stretch/>
        </p:blipFill>
        <p:spPr>
          <a:xfrm>
            <a:off x="0" y="0"/>
            <a:ext cx="4993772" cy="6858000"/>
          </a:xfrm>
        </p:spPr>
      </p:pic>
      <p:sp>
        <p:nvSpPr>
          <p:cNvPr id="3" name="Text Placeholder 2">
            <a:extLst>
              <a:ext uri="{FF2B5EF4-FFF2-40B4-BE49-F238E27FC236}">
                <a16:creationId xmlns:a16="http://schemas.microsoft.com/office/drawing/2014/main" id="{06266799-BC3C-5F2C-07AD-C06AAFF979CD}"/>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0CE5D27B-4035-B66A-F943-71F2A6750B52}"/>
              </a:ext>
            </a:extLst>
          </p:cNvPr>
          <p:cNvSpPr>
            <a:spLocks noGrp="1"/>
          </p:cNvSpPr>
          <p:nvPr>
            <p:ph type="body" sz="quarter" idx="48"/>
          </p:nvPr>
        </p:nvSpPr>
        <p:spPr>
          <a:xfrm>
            <a:off x="5142450" y="1584434"/>
            <a:ext cx="6776597" cy="4850077"/>
          </a:xfrm>
          <a:solidFill>
            <a:schemeClr val="bg1"/>
          </a:solidFill>
        </p:spPr>
        <p:txBody>
          <a:bodyPr/>
          <a:lstStyle/>
          <a:p>
            <a:pPr algn="just"/>
            <a:r>
              <a:rPr lang="en-GB" sz="2000" b="1" dirty="0"/>
              <a:t>Designing a Sustainable Itinerary:</a:t>
            </a:r>
          </a:p>
          <a:p>
            <a:pPr algn="just"/>
            <a:endParaRPr lang="en-GB" sz="2000" dirty="0"/>
          </a:p>
          <a:p>
            <a:pPr algn="just"/>
            <a:r>
              <a:rPr lang="en-GB" sz="2000" dirty="0"/>
              <a:t>Begin by crafting a travel itinerary that focuses on eco-friendly accommodations, transportation options, and activities that reduce environmental impact and promote cultural respect. Consider factors such as energy efficiency, waste management practices, and local sourcing in your choices. </a:t>
            </a:r>
          </a:p>
          <a:p>
            <a:pPr algn="just"/>
            <a:endParaRPr lang="en-GB" sz="2000" dirty="0"/>
          </a:p>
          <a:p>
            <a:pPr algn="just"/>
            <a:r>
              <a:rPr lang="en-GB" sz="2000" dirty="0"/>
              <a:t>Document how each aspect of your itinerary contributes to sustainability, both in terms of environmental conservation and cultural preservation. </a:t>
            </a:r>
          </a:p>
          <a:p>
            <a:pPr algn="just"/>
            <a:endParaRPr lang="en-GB" sz="2000" dirty="0"/>
          </a:p>
          <a:p>
            <a:pPr algn="just"/>
            <a:r>
              <a:rPr lang="en-GB" sz="2000" dirty="0"/>
              <a:t>Prepare a presentation for your peers detailing your itinerary, explaining your sustainability choices, and discussing the anticipated benefits for the destinations visited.</a:t>
            </a:r>
          </a:p>
        </p:txBody>
      </p:sp>
    </p:spTree>
    <p:extLst>
      <p:ext uri="{BB962C8B-B14F-4D97-AF65-F5344CB8AC3E}">
        <p14:creationId xmlns:p14="http://schemas.microsoft.com/office/powerpoint/2010/main" val="1134901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 </a:t>
            </a:r>
            <a:r>
              <a:rPr lang="en-GB" dirty="0">
                <a:solidFill>
                  <a:srgbClr val="0F486D"/>
                </a:solidFill>
              </a:rPr>
              <a:t>Focuses on reducing the environmental impact of tourism and promoting sustainable travel practices. It encourages responsible resource management and the adoption of eco-friendly solutions in the tourism industry.</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(Decent Work and Economic Growth): </a:t>
            </a:r>
            <a:r>
              <a:rPr lang="en-GB" dirty="0">
                <a:solidFill>
                  <a:srgbClr val="0F486D"/>
                </a:solidFill>
              </a:rPr>
              <a:t>Supports sustainable economic growth through eco-tourism. It highlights opportunities for job creation and economic development within the tourism sector while ensuring environmental sustainability.</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1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Assesses the environmental and cultural impacts of tourism, promoting sustainable management practices and ethical considerations.</a:t>
            </a:r>
          </a:p>
          <a:p>
            <a:pPr algn="just"/>
            <a:endParaRPr lang="en-GB" sz="1200" dirty="0"/>
          </a:p>
          <a:p>
            <a:pPr algn="just"/>
            <a:r>
              <a:rPr lang="en-GB" b="1" dirty="0"/>
              <a:t>EntreComp 2.1 (Self-awareness and Self-efficacy): </a:t>
            </a:r>
            <a:r>
              <a:rPr lang="en-GB" dirty="0"/>
              <a:t>Develops self-awareness about one’s role in sustainable tourism and assumes responsibility for managing eco-friendly travel experiences.</a:t>
            </a:r>
          </a:p>
          <a:p>
            <a:pPr algn="just"/>
            <a:endParaRPr lang="en-GB" sz="1200" dirty="0"/>
          </a:p>
          <a:p>
            <a:pPr algn="just"/>
            <a:r>
              <a:rPr lang="en-GB" b="1" dirty="0"/>
              <a:t>EntreComp 2.5 (Mobilising Others): </a:t>
            </a:r>
            <a:r>
              <a:rPr lang="en-GB" dirty="0"/>
              <a:t>Encourages inspiring and motivating others to adopt sustainable travel practices and effectively communicate the benefits of eco-tourism.</a:t>
            </a:r>
          </a:p>
          <a:p>
            <a:pPr algn="just"/>
            <a:endParaRPr lang="en-GB" sz="1200" dirty="0"/>
          </a:p>
          <a:p>
            <a:pPr algn="just"/>
            <a:r>
              <a:rPr lang="en-GB" b="1" dirty="0"/>
              <a:t>EntreComp 3.1 (Taking the Initiative): </a:t>
            </a:r>
            <a:r>
              <a:rPr lang="en-GB" dirty="0"/>
              <a:t>Identifies opportunities in eco-tourism, makes independent operational decisions, and </a:t>
            </a:r>
            <a:r>
              <a:rPr lang="en-GB" dirty="0" err="1"/>
              <a:t>strategises</a:t>
            </a:r>
            <a:r>
              <a:rPr lang="en-GB" dirty="0"/>
              <a:t> on implementing sustainable travel practices.</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777451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3AC1-F161-F981-5AEB-4D542BD65B4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604306-4575-6C69-C5D2-DE141E31602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4BA6E3EC-A201-3CBA-3AE5-EB015C2CCEBD}"/>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81E784D5-D407-B421-6626-8556FD0C924A}"/>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ecotourism? A guide on how to travel sustainably.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The Difference Between Ecotourism and Sustainable Tourism</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Eco Friendly Tourism: A new era of conscious travel</a:t>
            </a:r>
            <a:endParaRPr lang="en-GB" sz="4400" dirty="0"/>
          </a:p>
        </p:txBody>
      </p:sp>
    </p:spTree>
    <p:extLst>
      <p:ext uri="{BB962C8B-B14F-4D97-AF65-F5344CB8AC3E}">
        <p14:creationId xmlns:p14="http://schemas.microsoft.com/office/powerpoint/2010/main" val="322743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526846" cy="614105"/>
          </a:xfrm>
        </p:spPr>
        <p:txBody>
          <a:bodyPr/>
          <a:lstStyle/>
          <a:p>
            <a:r>
              <a:rPr lang="en-US" dirty="0"/>
              <a:t>SUSTAINABLE MATERIALS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1023179"/>
            <a:ext cx="4939670" cy="4811641"/>
          </a:xfrm>
        </p:spPr>
        <p:txBody>
          <a:bodyPr/>
          <a:lstStyle/>
          <a:p>
            <a:pPr algn="just"/>
            <a:r>
              <a:rPr lang="en-GB" sz="2200" dirty="0"/>
              <a:t>Sustainable materials in the fashion industry represent a shift towards a more environmentally, responsible and ethical production practices. </a:t>
            </a:r>
          </a:p>
          <a:p>
            <a:pPr algn="just"/>
            <a:endParaRPr lang="en-GB" sz="2200" dirty="0"/>
          </a:p>
          <a:p>
            <a:pPr algn="just"/>
            <a:r>
              <a:rPr lang="en-GB" sz="2200" dirty="0"/>
              <a:t>From </a:t>
            </a:r>
            <a:r>
              <a:rPr lang="en-GB" sz="2200" b="1" dirty="0">
                <a:solidFill>
                  <a:srgbClr val="F36C2F"/>
                </a:solidFill>
              </a:rPr>
              <a:t>organic cotton </a:t>
            </a:r>
            <a:r>
              <a:rPr lang="en-GB" sz="2200" dirty="0"/>
              <a:t>and </a:t>
            </a:r>
            <a:r>
              <a:rPr lang="en-GB" sz="2200" b="1" dirty="0">
                <a:solidFill>
                  <a:srgbClr val="F36C2F"/>
                </a:solidFill>
              </a:rPr>
              <a:t>bamboo</a:t>
            </a:r>
            <a:r>
              <a:rPr lang="en-GB" sz="2200" dirty="0"/>
              <a:t> to innovative </a:t>
            </a:r>
            <a:r>
              <a:rPr lang="en-GB" sz="2200" b="1" dirty="0">
                <a:solidFill>
                  <a:srgbClr val="F36C2F"/>
                </a:solidFill>
              </a:rPr>
              <a:t>recycled fabrics</a:t>
            </a:r>
            <a:r>
              <a:rPr lang="en-GB" sz="2200" dirty="0"/>
              <a:t>, these materials play a crucial role in reducing environmental impact and promote circularity within the fashion supply chain. </a:t>
            </a:r>
          </a:p>
          <a:p>
            <a:pPr algn="just"/>
            <a:endParaRPr lang="en-GB" sz="2200" dirty="0"/>
          </a:p>
          <a:p>
            <a:pPr algn="just"/>
            <a:r>
              <a:rPr lang="en-GB" sz="2200" dirty="0"/>
              <a:t>Embracing sustainability not only addresses resource depletion and waste but also creates healthier ecosystems and supports fair labour standards. </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a:t>
            </a:fld>
            <a:endParaRPr lang="en-US" sz="1291" dirty="0"/>
          </a:p>
        </p:txBody>
      </p:sp>
      <p:pic>
        <p:nvPicPr>
          <p:cNvPr id="5" name="Picture Placeholder 4" descr="Colorful button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7" r="21447"/>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70" b="6870"/>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ETHICAL SUPPLY CHAIN MANAGEMENT</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26481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icroscope lens on slide">
            <a:extLst>
              <a:ext uri="{FF2B5EF4-FFF2-40B4-BE49-F238E27FC236}">
                <a16:creationId xmlns:a16="http://schemas.microsoft.com/office/drawing/2014/main" id="{CAC20AE4-04FF-15EA-0CF7-FCDD15C83CD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96" r="25696"/>
          <a:stretch>
            <a:fillRect/>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200" dirty="0"/>
              <a:t>Ethical supply chain management focuses on ensuring that the production, sourcing, and distribution of products adhere to ethical and sustainable practices. </a:t>
            </a:r>
          </a:p>
          <a:p>
            <a:pPr algn="just"/>
            <a:endParaRPr lang="en-GB" sz="2200" dirty="0"/>
          </a:p>
          <a:p>
            <a:pPr algn="just"/>
            <a:r>
              <a:rPr lang="en-GB" sz="2200" dirty="0"/>
              <a:t>This approach encompasses considerations of labour rights, environmental impacts, and corporate social responsibility throughout the entire supply chain. </a:t>
            </a:r>
          </a:p>
          <a:p>
            <a:pPr algn="just"/>
            <a:endParaRPr lang="en-GB" sz="2200" dirty="0"/>
          </a:p>
          <a:p>
            <a:pPr algn="just"/>
            <a:r>
              <a:rPr lang="en-GB" sz="2200" dirty="0"/>
              <a:t>By addressing issues such as labour rights violations and environmental degradation, ethical supply chain management aims to promote fairness, transparency, and sustainability in business operations.</a:t>
            </a:r>
          </a:p>
        </p:txBody>
      </p:sp>
    </p:spTree>
    <p:extLst>
      <p:ext uri="{BB962C8B-B14F-4D97-AF65-F5344CB8AC3E}">
        <p14:creationId xmlns:p14="http://schemas.microsoft.com/office/powerpoint/2010/main" val="469896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657837" y="569042"/>
            <a:ext cx="10483431" cy="804265"/>
          </a:xfrm>
        </p:spPr>
        <p:txBody>
          <a:bodyPr/>
          <a:lstStyle/>
          <a:p>
            <a:r>
              <a:rPr lang="en-GB" dirty="0"/>
              <a:t>ETHICAL CHALLENGES IN SUPPLY CHAINS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57848" y="1463373"/>
            <a:ext cx="10876315" cy="4439577"/>
          </a:xfrm>
        </p:spPr>
        <p:txBody>
          <a:bodyPr/>
          <a:lstStyle/>
          <a:p>
            <a:pPr algn="just"/>
            <a:r>
              <a:rPr lang="en-GB" dirty="0"/>
              <a:t>Ethical challenges within supply chains encompass a range of issues that impact both people and the environment. Addressing labour rights violations such as child labour, forced labour, and unsafe working conditions is paramount. </a:t>
            </a:r>
          </a:p>
          <a:p>
            <a:pPr algn="just"/>
            <a:endParaRPr lang="en-GB" dirty="0"/>
          </a:p>
          <a:p>
            <a:pPr algn="just"/>
            <a:r>
              <a:rPr lang="en-GB" dirty="0"/>
              <a:t>These violations not only undermine human dignity but also contribute to social injustices and legal risks for companies involved in unethical practices. As well as, reducing environmental degradation caused by production processes is crucial for sustainable supply chain management.</a:t>
            </a:r>
          </a:p>
          <a:p>
            <a:pPr algn="just"/>
            <a:endParaRPr lang="en-GB" dirty="0"/>
          </a:p>
          <a:p>
            <a:pPr algn="just"/>
            <a:r>
              <a:rPr lang="en-GB" dirty="0"/>
              <a:t>Pollution, resource depletion, and habitat destruction are common consequences of irresponsible manufacturing and sourcing practices. By addressing these ethical challenges, businesses can uphold their commitment to corporate social responsibility and contribute positively to global sustainability efforts.</a:t>
            </a:r>
          </a:p>
        </p:txBody>
      </p:sp>
    </p:spTree>
    <p:extLst>
      <p:ext uri="{BB962C8B-B14F-4D97-AF65-F5344CB8AC3E}">
        <p14:creationId xmlns:p14="http://schemas.microsoft.com/office/powerpoint/2010/main" val="2670770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98797A4-4197-84E9-EA0D-4900B90E53A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223" b="4223"/>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a:xfrm>
            <a:off x="4378416" y="192948"/>
            <a:ext cx="6776598" cy="1073408"/>
          </a:xfrm>
        </p:spPr>
        <p:txBody>
          <a:bodyPr/>
          <a:lstStyle/>
          <a:p>
            <a:r>
              <a:rPr lang="en-US" dirty="0"/>
              <a:t>PRINCIPLES OF ETHICAL SUPPLY CHAIN MANAGEMENT </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200" dirty="0"/>
              <a:t>Ethical supply chain management is grounded in principles that prioritise transparency, fair trade, and sustainable sourcing practices.</a:t>
            </a:r>
          </a:p>
          <a:p>
            <a:pPr algn="just"/>
            <a:endParaRPr lang="en-GB" sz="2200" dirty="0"/>
          </a:p>
          <a:p>
            <a:pPr algn="just"/>
            <a:r>
              <a:rPr lang="en-GB" sz="2200" dirty="0"/>
              <a:t>These principles guide businesses in ensuring that their production, sourcing, and distribution activities uphold ethical standards and contribute positively to social equity and environmental sustainability. </a:t>
            </a:r>
          </a:p>
          <a:p>
            <a:pPr algn="just"/>
            <a:endParaRPr lang="en-GB" sz="2200" dirty="0"/>
          </a:p>
          <a:p>
            <a:pPr algn="just"/>
            <a:r>
              <a:rPr lang="en-GB" sz="2200" dirty="0"/>
              <a:t>By following these principles, organisations create trust among stakeholders, reduce risks associated with unethical practices, and demonstrate their commitment to responsible business conduct.</a:t>
            </a:r>
          </a:p>
        </p:txBody>
      </p:sp>
    </p:spTree>
    <p:extLst>
      <p:ext uri="{BB962C8B-B14F-4D97-AF65-F5344CB8AC3E}">
        <p14:creationId xmlns:p14="http://schemas.microsoft.com/office/powerpoint/2010/main" val="2965699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0655"/>
            <a:ext cx="4951851" cy="1279970"/>
          </a:xfrm>
        </p:spPr>
        <p:txBody>
          <a:bodyPr/>
          <a:lstStyle/>
          <a:p>
            <a:r>
              <a:rPr lang="en-US" dirty="0"/>
              <a:t>TRANSPARENCY</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248563"/>
            <a:ext cx="4939670" cy="4516035"/>
          </a:xfrm>
        </p:spPr>
        <p:txBody>
          <a:bodyPr/>
          <a:lstStyle/>
          <a:p>
            <a:pPr algn="just"/>
            <a:r>
              <a:rPr lang="en-GB" sz="2200" dirty="0"/>
              <a:t>Transparency serves as a foundational principle in ethical supply chain management. </a:t>
            </a:r>
          </a:p>
          <a:p>
            <a:pPr algn="just"/>
            <a:endParaRPr lang="en-GB" sz="2200" dirty="0"/>
          </a:p>
          <a:p>
            <a:pPr algn="just"/>
            <a:r>
              <a:rPr lang="en-GB" sz="2200" dirty="0"/>
              <a:t>It involves openly sharing information about suppliers, sourcing practices, production processes, and distribution channels. </a:t>
            </a:r>
          </a:p>
          <a:p>
            <a:pPr algn="just"/>
            <a:endParaRPr lang="en-GB" sz="2200" dirty="0"/>
          </a:p>
          <a:p>
            <a:pPr algn="just"/>
            <a:r>
              <a:rPr lang="en-GB" sz="2200" dirty="0"/>
              <a:t>Transparent supply chains enable stakeholders, including consumers, investors, and regulatory bodies, to assess and verify whether ethical standards are being met throughout the supply chain. </a:t>
            </a:r>
            <a:endParaRPr lang="en-US" sz="22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64</a:t>
            </a:fld>
            <a:endParaRPr lang="en-US" sz="1291" dirty="0"/>
          </a:p>
        </p:txBody>
      </p:sp>
      <p:pic>
        <p:nvPicPr>
          <p:cNvPr id="5" name="Picture Placeholder 4" descr="City lights focused in magnifying glas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7" r="21447"/>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183603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24404"/>
            <a:ext cx="4951851" cy="1279970"/>
          </a:xfrm>
        </p:spPr>
        <p:txBody>
          <a:bodyPr/>
          <a:lstStyle/>
          <a:p>
            <a:r>
              <a:rPr lang="en-GB" dirty="0"/>
              <a:t>FAIR TRADE PRINCIPLES</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976225"/>
            <a:ext cx="5188476" cy="4753607"/>
          </a:xfrm>
        </p:spPr>
        <p:txBody>
          <a:bodyPr/>
          <a:lstStyle/>
          <a:p>
            <a:pPr algn="just"/>
            <a:r>
              <a:rPr lang="en-GB" sz="2200" dirty="0"/>
              <a:t>Fair trade principles support for fair wages, safe working conditions, and equitable treatment of producers and workers within the supply chain. </a:t>
            </a:r>
          </a:p>
          <a:p>
            <a:pPr algn="just"/>
            <a:endParaRPr lang="en-GB" sz="2200" dirty="0"/>
          </a:p>
          <a:p>
            <a:pPr algn="just"/>
            <a:r>
              <a:rPr lang="en-GB" sz="2200" dirty="0"/>
              <a:t>By meeting fair trade standards, businesses focus on social equity and support sustainable livelihoods for individuals and communities involved in production. </a:t>
            </a:r>
          </a:p>
          <a:p>
            <a:pPr algn="just"/>
            <a:endParaRPr lang="en-GB" sz="2200" dirty="0"/>
          </a:p>
          <a:p>
            <a:pPr algn="just"/>
            <a:r>
              <a:rPr lang="en-GB" sz="2200" dirty="0"/>
              <a:t>Fair trade certification programmes provide assurance to consumers that products are sourced ethically and contribute positively to social and economic development in producing regions.</a:t>
            </a:r>
            <a:endParaRPr lang="en-US" sz="22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65</a:t>
            </a:fld>
            <a:endParaRPr lang="en-US" sz="1291" dirty="0"/>
          </a:p>
        </p:txBody>
      </p:sp>
      <p:pic>
        <p:nvPicPr>
          <p:cNvPr id="5" name="Picture Placeholder 4" descr="Close-up of water droplet on a leaf">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5058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shion designers working together in their studio">
            <a:extLst>
              <a:ext uri="{FF2B5EF4-FFF2-40B4-BE49-F238E27FC236}">
                <a16:creationId xmlns:a16="http://schemas.microsoft.com/office/drawing/2014/main" id="{AD68582A-43C2-2FEF-94B7-ECEA9E09A84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1CFAB31B-235E-D942-86F0-29670787DAB8}"/>
              </a:ext>
            </a:extLst>
          </p:cNvPr>
          <p:cNvSpPr>
            <a:spLocks noGrp="1"/>
          </p:cNvSpPr>
          <p:nvPr>
            <p:ph type="body" sz="quarter" idx="30"/>
          </p:nvPr>
        </p:nvSpPr>
        <p:spPr>
          <a:xfrm>
            <a:off x="4720045" y="610100"/>
            <a:ext cx="4951851" cy="845139"/>
          </a:xfrm>
        </p:spPr>
        <p:txBody>
          <a:bodyPr/>
          <a:lstStyle/>
          <a:p>
            <a:r>
              <a:rPr lang="en-GB" dirty="0"/>
              <a:t>SUSTAINABLE SOURCING</a:t>
            </a:r>
            <a:endParaRPr lang="en-US" dirty="0"/>
          </a:p>
        </p:txBody>
      </p:sp>
      <p:sp>
        <p:nvSpPr>
          <p:cNvPr id="4" name="Text Placeholder 3">
            <a:extLst>
              <a:ext uri="{FF2B5EF4-FFF2-40B4-BE49-F238E27FC236}">
                <a16:creationId xmlns:a16="http://schemas.microsoft.com/office/drawing/2014/main" id="{D710B3F7-69F4-AC1F-E257-CAD8448801CE}"/>
              </a:ext>
            </a:extLst>
          </p:cNvPr>
          <p:cNvSpPr>
            <a:spLocks noGrp="1"/>
          </p:cNvSpPr>
          <p:nvPr>
            <p:ph type="body" sz="quarter" idx="48"/>
          </p:nvPr>
        </p:nvSpPr>
        <p:spPr>
          <a:xfrm>
            <a:off x="4824549" y="1455239"/>
            <a:ext cx="6331131" cy="4191361"/>
          </a:xfrm>
        </p:spPr>
        <p:txBody>
          <a:bodyPr/>
          <a:lstStyle/>
          <a:p>
            <a:pPr algn="just"/>
            <a:r>
              <a:rPr lang="en-GB" sz="2200" dirty="0"/>
              <a:t>Sustainable sourcing emphasises the procurement of materials and resources that are environmentally sustainable and ethically sourced. </a:t>
            </a:r>
          </a:p>
          <a:p>
            <a:pPr algn="just"/>
            <a:endParaRPr lang="en-GB" sz="2200" dirty="0"/>
          </a:p>
          <a:p>
            <a:pPr algn="just"/>
            <a:r>
              <a:rPr lang="en-GB" sz="2200" dirty="0"/>
              <a:t>This approach aims to reduce the ecological footprint of supply chain activities by reducing environmental impacts such as deforestation, water pollution, and carbon emissions. </a:t>
            </a:r>
          </a:p>
          <a:p>
            <a:pPr algn="just"/>
            <a:endParaRPr lang="en-GB" sz="2200" dirty="0"/>
          </a:p>
          <a:p>
            <a:pPr algn="just"/>
            <a:r>
              <a:rPr lang="en-GB" sz="2200" dirty="0"/>
              <a:t>Sustainable sourcing practices often involve partnerships with suppliers who adhere to environmental standards, engage in responsible land management, and promote biodiversity conservation. </a:t>
            </a:r>
          </a:p>
        </p:txBody>
      </p:sp>
    </p:spTree>
    <p:extLst>
      <p:ext uri="{BB962C8B-B14F-4D97-AF65-F5344CB8AC3E}">
        <p14:creationId xmlns:p14="http://schemas.microsoft.com/office/powerpoint/2010/main" val="3078959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0784" r="20784"/>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GAIA OLEA</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56638"/>
            <a:ext cx="4939670" cy="3709749"/>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Gaia Olea </a:t>
            </a:r>
            <a:r>
              <a:rPr lang="en-GB" sz="2400" dirty="0"/>
              <a:t>is dedicated to ethical production and sustainable practices in the field of natural aromatherapy.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7247" y="4184348"/>
            <a:ext cx="2430172" cy="1853008"/>
          </a:xfrm>
          <a:prstGeom prst="rect">
            <a:avLst/>
          </a:prstGeom>
        </p:spPr>
      </p:pic>
    </p:spTree>
    <p:extLst>
      <p:ext uri="{BB962C8B-B14F-4D97-AF65-F5344CB8AC3E}">
        <p14:creationId xmlns:p14="http://schemas.microsoft.com/office/powerpoint/2010/main" val="4271874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427466" y="587229"/>
            <a:ext cx="4939670" cy="5440815"/>
          </a:xfrm>
        </p:spPr>
        <p:txBody>
          <a:bodyPr/>
          <a:lstStyle/>
          <a:p>
            <a:pPr algn="just"/>
            <a:r>
              <a:rPr lang="en-GB" sz="2200" dirty="0"/>
              <a:t>Their commitment to environmental responsibility is evident through their minimal and recycled packaging, local sourcing of materials, and avoidance of controversial ingredients like palm oil. </a:t>
            </a:r>
          </a:p>
          <a:p>
            <a:pPr algn="just"/>
            <a:endParaRPr lang="en-GB" sz="2200" b="1" dirty="0">
              <a:solidFill>
                <a:srgbClr val="F36C2F"/>
              </a:solidFill>
              <a:hlinkClick r:id="rId3">
                <a:extLst>
                  <a:ext uri="{A12FA001-AC4F-418D-AE19-62706E023703}">
                    <ahyp:hlinkClr xmlns:ahyp="http://schemas.microsoft.com/office/drawing/2018/hyperlinkcolor" val="tx"/>
                  </a:ext>
                </a:extLst>
              </a:hlinkClick>
            </a:endParaRPr>
          </a:p>
          <a:p>
            <a:pPr algn="just"/>
            <a:r>
              <a:rPr lang="en-GB" sz="2200" b="1" dirty="0">
                <a:solidFill>
                  <a:srgbClr val="F36C2F"/>
                </a:solidFill>
                <a:hlinkClick r:id="rId3">
                  <a:extLst>
                    <a:ext uri="{A12FA001-AC4F-418D-AE19-62706E023703}">
                      <ahyp:hlinkClr xmlns:ahyp="http://schemas.microsoft.com/office/drawing/2018/hyperlinkcolor" val="tx"/>
                    </a:ext>
                  </a:extLst>
                </a:hlinkClick>
              </a:rPr>
              <a:t>Gaia Olea’s</a:t>
            </a:r>
            <a:r>
              <a:rPr lang="en-GB" sz="2200" b="1" dirty="0">
                <a:solidFill>
                  <a:srgbClr val="F36C2F"/>
                </a:solidFill>
              </a:rPr>
              <a:t> </a:t>
            </a:r>
            <a:r>
              <a:rPr lang="en-GB" sz="2200" dirty="0"/>
              <a:t>focus on reducing environmental impact and fostering community engagement highlights their role in promoting sustainability within the natural products industry.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Gaia Olea’s</a:t>
            </a:r>
            <a:r>
              <a:rPr lang="en-GB" sz="2200" b="1" dirty="0">
                <a:solidFill>
                  <a:srgbClr val="F36C2F"/>
                </a:solidFill>
              </a:rPr>
              <a:t> </a:t>
            </a:r>
            <a:r>
              <a:rPr lang="en-GB" sz="2200" dirty="0"/>
              <a:t>practices by visiting our </a:t>
            </a:r>
            <a:r>
              <a:rPr lang="en-GB" sz="2200" b="1" dirty="0">
                <a:hlinkClick r:id="rId4"/>
              </a:rPr>
              <a:t>Compendium of Case Studies. </a:t>
            </a:r>
            <a:endParaRPr lang="en-GB" sz="2200" b="1" dirty="0"/>
          </a:p>
        </p:txBody>
      </p:sp>
    </p:spTree>
    <p:extLst>
      <p:ext uri="{BB962C8B-B14F-4D97-AF65-F5344CB8AC3E}">
        <p14:creationId xmlns:p14="http://schemas.microsoft.com/office/powerpoint/2010/main" val="1850431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90A4E013-BBD2-2DCF-5BE4-970E5D8DA0C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C59305AC-BDA3-5396-0916-96567712C3FD}"/>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5A5B7D5-D02D-15AE-BC81-1C4E85738854}"/>
              </a:ext>
            </a:extLst>
          </p:cNvPr>
          <p:cNvSpPr>
            <a:spLocks noGrp="1"/>
          </p:cNvSpPr>
          <p:nvPr>
            <p:ph type="body" sz="quarter" idx="48"/>
          </p:nvPr>
        </p:nvSpPr>
        <p:spPr>
          <a:xfrm>
            <a:off x="5225142" y="1584434"/>
            <a:ext cx="6776597" cy="4850077"/>
          </a:xfrm>
          <a:solidFill>
            <a:schemeClr val="bg1"/>
          </a:solidFill>
        </p:spPr>
        <p:txBody>
          <a:bodyPr/>
          <a:lstStyle/>
          <a:p>
            <a:pPr algn="just"/>
            <a:r>
              <a:rPr lang="en-GB" sz="2000" b="1" dirty="0"/>
              <a:t>Assessing Ethical Risk</a:t>
            </a:r>
          </a:p>
          <a:p>
            <a:pPr algn="just"/>
            <a:endParaRPr lang="en-GB" sz="2000" dirty="0"/>
          </a:p>
          <a:p>
            <a:pPr algn="just"/>
            <a:r>
              <a:rPr lang="en-GB" sz="2000" dirty="0"/>
              <a:t>In this exercise, you will analyse a hypothetical company’s supply chain to uncover risks related to labour rights violations, environmental degradation, or other ethical concerns. </a:t>
            </a:r>
          </a:p>
          <a:p>
            <a:pPr algn="just"/>
            <a:endParaRPr lang="en-GB" sz="2000" dirty="0"/>
          </a:p>
          <a:p>
            <a:pPr algn="just"/>
            <a:r>
              <a:rPr lang="en-GB" sz="2000" dirty="0"/>
              <a:t>By evaluating each stage of the supply chain—from raw material sourcing to distribution—they will gain insights into the complexities of ethical challenges in business operations. </a:t>
            </a:r>
          </a:p>
          <a:p>
            <a:pPr algn="just"/>
            <a:endParaRPr lang="en-GB" sz="2000" dirty="0"/>
          </a:p>
          <a:p>
            <a:pPr algn="just"/>
            <a:r>
              <a:rPr lang="en-GB" sz="2000" dirty="0"/>
              <a:t>Then you can develop a detailed plan to reduce identified risks, proposing strategies to implement ethical practices effectively. </a:t>
            </a:r>
          </a:p>
          <a:p>
            <a:pPr algn="just"/>
            <a:endParaRPr lang="en-GB" sz="2000" dirty="0"/>
          </a:p>
          <a:p>
            <a:pPr algn="just"/>
            <a:r>
              <a:rPr lang="en-GB" sz="2000" dirty="0"/>
              <a:t>This exercise aims to enhance understanding of ethical complexities and equip you with practical skills in ethical risk management.</a:t>
            </a:r>
          </a:p>
        </p:txBody>
      </p:sp>
    </p:spTree>
    <p:extLst>
      <p:ext uri="{BB962C8B-B14F-4D97-AF65-F5344CB8AC3E}">
        <p14:creationId xmlns:p14="http://schemas.microsoft.com/office/powerpoint/2010/main" val="193856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949676" y="100094"/>
            <a:ext cx="7160276" cy="730066"/>
          </a:xfrm>
        </p:spPr>
        <p:txBody>
          <a:bodyPr/>
          <a:lstStyle/>
          <a:p>
            <a:r>
              <a:rPr lang="en-IE" sz="3200" dirty="0"/>
              <a:t>Organic Cotton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904199" y="617790"/>
            <a:ext cx="7722941" cy="945874"/>
          </a:xfrm>
        </p:spPr>
        <p:txBody>
          <a:bodyPr/>
          <a:lstStyle/>
          <a:p>
            <a:pPr algn="just"/>
            <a:r>
              <a:rPr lang="en-GB" sz="2000" dirty="0"/>
              <a:t>Organic cotton is cultivated without synthetic pesticides or genetically modified seeds, reducing the environmental impact associated with conventual cotton farming. By eliminating harmful chemicals and promoting biodiversity, organic cotton supports healthier ecosystems and safer working conditions for farmers. </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04199" y="2250503"/>
            <a:ext cx="7160276" cy="730066"/>
          </a:xfrm>
        </p:spPr>
        <p:txBody>
          <a:bodyPr/>
          <a:lstStyle/>
          <a:p>
            <a:r>
              <a:rPr lang="en-IE" sz="3200" dirty="0"/>
              <a:t>Bamboo</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677218"/>
            <a:ext cx="7677462" cy="945874"/>
          </a:xfrm>
        </p:spPr>
        <p:txBody>
          <a:bodyPr/>
          <a:lstStyle/>
          <a:p>
            <a:pPr algn="just"/>
            <a:r>
              <a:rPr lang="en-GB" sz="2000" dirty="0"/>
              <a:t>Bamboo is recognised for its rapid growth rate and minimal requirements for water and pesticides compared to conventional crops. As a sustainable textile option, bamboo fibres are biodegradable and renewable, making them a preferable choice for reducing environmental footprint in the fashion industry. </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sz="3200" dirty="0"/>
              <a:t>Recycled Fabrics</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4857507"/>
            <a:ext cx="7677461" cy="945874"/>
          </a:xfrm>
        </p:spPr>
        <p:txBody>
          <a:bodyPr/>
          <a:lstStyle/>
          <a:p>
            <a:pPr algn="just"/>
            <a:r>
              <a:rPr lang="en-GB" sz="2000" dirty="0"/>
              <a:t>Using post-consumer plastics and textile waste, recycled fabrics contribute significantly to minimising landfill waste and conserving resources. By transforming discarded materials into new textiles, such as polyester made from plastic bottles or regenerated nylon from old fishing nets, the fashion industry reduce their requirement for virgin resources and promote a more circular economy. </a:t>
            </a:r>
            <a:endParaRPr lang="en-IE" sz="2000" dirty="0"/>
          </a:p>
        </p:txBody>
      </p:sp>
      <p:pic>
        <p:nvPicPr>
          <p:cNvPr id="16" name="Picture Placeholder 15">
            <a:extLst>
              <a:ext uri="{FF2B5EF4-FFF2-40B4-BE49-F238E27FC236}">
                <a16:creationId xmlns:a16="http://schemas.microsoft.com/office/drawing/2014/main" id="{BAD07955-7541-BAB9-9B67-E3B22F5F598A}"/>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7993" r="7993"/>
          <a:stretch/>
        </p:blipFill>
        <p:spPr>
          <a:ln>
            <a:solidFill>
              <a:schemeClr val="tx1"/>
            </a:solidFill>
          </a:ln>
        </p:spPr>
      </p:pic>
      <p:pic>
        <p:nvPicPr>
          <p:cNvPr id="14" name="Picture Placeholder 13">
            <a:extLst>
              <a:ext uri="{FF2B5EF4-FFF2-40B4-BE49-F238E27FC236}">
                <a16:creationId xmlns:a16="http://schemas.microsoft.com/office/drawing/2014/main" id="{768D86E8-0590-E1E4-61AD-07E8419232D4}"/>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2110" r="12110"/>
          <a:stretch>
            <a:fillRect/>
          </a:stretch>
        </p:blipFill>
        <p:spPr>
          <a:ln>
            <a:solidFill>
              <a:schemeClr val="tx1"/>
            </a:solidFill>
          </a:ln>
        </p:spPr>
      </p:pic>
      <p:pic>
        <p:nvPicPr>
          <p:cNvPr id="12" name="Picture Placeholder 11">
            <a:extLst>
              <a:ext uri="{FF2B5EF4-FFF2-40B4-BE49-F238E27FC236}">
                <a16:creationId xmlns:a16="http://schemas.microsoft.com/office/drawing/2014/main" id="{417DFC68-D5A3-490E-D6C9-1CCC91E3FA4D}"/>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2036" r="12036"/>
          <a:stretch>
            <a:fillRect/>
          </a:stretch>
        </p:blipFill>
        <p:spPr>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a:t>
            </a:r>
            <a:r>
              <a:rPr lang="en-GB" b="1" dirty="0">
                <a:solidFill>
                  <a:srgbClr val="0F486D"/>
                </a:solidFill>
              </a:rPr>
              <a:t> </a:t>
            </a:r>
            <a:r>
              <a:rPr lang="en-GB" dirty="0">
                <a:solidFill>
                  <a:srgbClr val="0F486D"/>
                </a:solidFill>
              </a:rPr>
              <a:t>Addresses ethical issues in production and consumption, promoting responsible supply chain practices.</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(Decent Work and Economic Growth): </a:t>
            </a:r>
            <a:r>
              <a:rPr lang="en-GB" dirty="0">
                <a:solidFill>
                  <a:srgbClr val="0F486D"/>
                </a:solidFill>
              </a:rPr>
              <a:t>Encourages sustainable job creation and fair labour practices within the supply chain sector.</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0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 the impact of ethical practices and corporate social responsibility.</a:t>
            </a:r>
          </a:p>
          <a:p>
            <a:pPr algn="just"/>
            <a:endParaRPr lang="en-GB" sz="1400" dirty="0"/>
          </a:p>
          <a:p>
            <a:pPr algn="just"/>
            <a:r>
              <a:rPr lang="en-GB" b="1" dirty="0"/>
              <a:t>EntreComp 2.1 (Self-awareness and Self-efficacy): </a:t>
            </a:r>
            <a:r>
              <a:rPr lang="en-GB" dirty="0"/>
              <a:t>Promote responsible business management and assume leadership in ethical decision-making.</a:t>
            </a:r>
          </a:p>
          <a:p>
            <a:pPr algn="just"/>
            <a:endParaRPr lang="en-GB" sz="1400" dirty="0"/>
          </a:p>
          <a:p>
            <a:pPr algn="just"/>
            <a:r>
              <a:rPr lang="en-GB" b="1" dirty="0"/>
              <a:t>EntreComp 2.5 (Mobilising Others): </a:t>
            </a:r>
            <a:r>
              <a:rPr lang="en-GB" dirty="0"/>
              <a:t>Inspire and manage teams to uphold ethical standards in the supply chain.</a:t>
            </a:r>
          </a:p>
          <a:p>
            <a:pPr algn="just"/>
            <a:endParaRPr lang="en-GB" sz="1400" dirty="0"/>
          </a:p>
          <a:p>
            <a:pPr algn="just"/>
            <a:r>
              <a:rPr lang="en-GB" b="1" dirty="0"/>
              <a:t>EntreComp 3.1 (Taking the Initiative): </a:t>
            </a:r>
            <a:r>
              <a:rPr lang="en-GB" dirty="0"/>
              <a:t>Identify and act on opportunities for improving ethical practices.</a:t>
            </a:r>
          </a:p>
          <a:p>
            <a:pPr algn="just"/>
            <a:endParaRPr lang="en-GB" sz="1400" dirty="0"/>
          </a:p>
          <a:p>
            <a:pPr algn="just"/>
            <a:r>
              <a:rPr lang="en-GB" b="1" dirty="0"/>
              <a:t>EntreComp 3.3 (Coping with Uncertainty, Ambiguity &amp; Risk): </a:t>
            </a:r>
            <a:r>
              <a:rPr lang="en-GB" dirty="0"/>
              <a:t>Manage risks related to ethical sourcing and production.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890225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1C24-0D6C-8D37-5FB4-65A6CB6833D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54E1E1-6E61-DDFB-E3B4-23359663D10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97DC410E-7693-7188-FF9F-15D087B93EAD}"/>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EB64B3E5-3683-10B5-CB2A-C549CAF79524}"/>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The ethical supply chain: Definition, examples, stats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Ethical Supply Chain and its Relevance in Today’s Time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Ethical Issues in Supply Chain Management and Procurement </a:t>
            </a:r>
            <a:endParaRPr lang="en-GB" sz="5400" dirty="0"/>
          </a:p>
        </p:txBody>
      </p:sp>
    </p:spTree>
    <p:extLst>
      <p:ext uri="{BB962C8B-B14F-4D97-AF65-F5344CB8AC3E}">
        <p14:creationId xmlns:p14="http://schemas.microsoft.com/office/powerpoint/2010/main" val="3029410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b="23288"/>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RENEWABLE ENERGY SOLUTIONS – PROTECTING RESOURCES</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98452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275252"/>
            <a:ext cx="4951851" cy="1279970"/>
          </a:xfrm>
        </p:spPr>
        <p:txBody>
          <a:bodyPr/>
          <a:lstStyle/>
          <a:p>
            <a:r>
              <a:rPr lang="en-US" dirty="0"/>
              <a:t>IMPORTANCE OF RENEWABLE ENERGY</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2" y="1666348"/>
            <a:ext cx="5783450" cy="4751229"/>
          </a:xfrm>
          <a:solidFill>
            <a:schemeClr val="bg1"/>
          </a:solidFill>
        </p:spPr>
        <p:txBody>
          <a:bodyPr/>
          <a:lstStyle/>
          <a:p>
            <a:pPr algn="just"/>
            <a:r>
              <a:rPr lang="en-GB" sz="2200" dirty="0"/>
              <a:t>Renewable energy plays a essential role in reducing greenhouse gas emissions and reducing dependence on fossil fuels. </a:t>
            </a:r>
          </a:p>
          <a:p>
            <a:pPr algn="just"/>
            <a:endParaRPr lang="en-GB" sz="2200" dirty="0"/>
          </a:p>
          <a:p>
            <a:pPr algn="just"/>
            <a:r>
              <a:rPr lang="en-GB" sz="2200" dirty="0"/>
              <a:t>Embracing renewable energy sources such as </a:t>
            </a:r>
            <a:r>
              <a:rPr lang="en-GB" sz="2200" b="1" dirty="0">
                <a:solidFill>
                  <a:srgbClr val="F36C2F"/>
                </a:solidFill>
              </a:rPr>
              <a:t>solar, wind, hydro, geothermal</a:t>
            </a:r>
            <a:r>
              <a:rPr lang="en-GB" sz="2200" dirty="0"/>
              <a:t>, and </a:t>
            </a:r>
            <a:r>
              <a:rPr lang="en-GB" sz="2200" b="1" dirty="0">
                <a:solidFill>
                  <a:srgbClr val="F36C2F"/>
                </a:solidFill>
              </a:rPr>
              <a:t>biomass</a:t>
            </a:r>
            <a:r>
              <a:rPr lang="en-GB" sz="2200" dirty="0"/>
              <a:t> is fundamental for transitioning towards a sustainable energy future. </a:t>
            </a:r>
          </a:p>
          <a:p>
            <a:pPr algn="just"/>
            <a:endParaRPr lang="en-GB" sz="2200" dirty="0"/>
          </a:p>
          <a:p>
            <a:pPr algn="just"/>
            <a:r>
              <a:rPr lang="en-GB" sz="2200" dirty="0"/>
              <a:t>These sources offer clean, renewable alternatives that reduce environmental impacts such as air and water pollution, supporting efforts to combat climate change and preserve natural ecosystems.</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74</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373" r="2137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94281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73764" y="463746"/>
            <a:ext cx="4951851" cy="1279970"/>
          </a:xfrm>
        </p:spPr>
        <p:txBody>
          <a:bodyPr/>
          <a:lstStyle/>
          <a:p>
            <a:r>
              <a:rPr lang="en-US" dirty="0"/>
              <a:t>SOLAR POWER</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73764" y="1279632"/>
            <a:ext cx="5342178" cy="4945865"/>
          </a:xfrm>
        </p:spPr>
        <p:txBody>
          <a:bodyPr/>
          <a:lstStyle/>
          <a:p>
            <a:pPr algn="just"/>
            <a:r>
              <a:rPr lang="en-GB" sz="2200" dirty="0"/>
              <a:t>Solar power harnesses energy from the sun through photovoltaic panels and solar thermal systems. </a:t>
            </a:r>
          </a:p>
          <a:p>
            <a:pPr algn="just"/>
            <a:endParaRPr lang="en-GB" sz="2200" dirty="0"/>
          </a:p>
          <a:p>
            <a:pPr algn="just"/>
            <a:r>
              <a:rPr lang="en-GB" sz="2200" dirty="0"/>
              <a:t>It provides a versatile and sustainable energy solution suitable for various applications, including residential, commercial, and industrial sectors.</a:t>
            </a:r>
          </a:p>
          <a:p>
            <a:pPr algn="just"/>
            <a:endParaRPr lang="en-GB" sz="2200" dirty="0"/>
          </a:p>
          <a:p>
            <a:pPr algn="just"/>
            <a:r>
              <a:rPr lang="en-GB" sz="2200" dirty="0"/>
              <a:t>Solar energy systems contribute significantly to reducing carbon footprints and energy costs while promoting energy independence and environmental stewardship.</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30" r="2593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17311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15285" y="189970"/>
            <a:ext cx="4951851" cy="1279970"/>
          </a:xfrm>
        </p:spPr>
        <p:txBody>
          <a:bodyPr/>
          <a:lstStyle/>
          <a:p>
            <a:r>
              <a:rPr lang="en-US" dirty="0"/>
              <a:t>WIND POWER</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115736"/>
            <a:ext cx="5328410" cy="4912309"/>
          </a:xfrm>
        </p:spPr>
        <p:txBody>
          <a:bodyPr/>
          <a:lstStyle/>
          <a:p>
            <a:pPr algn="just"/>
            <a:r>
              <a:rPr lang="en-GB" sz="2200" dirty="0"/>
              <a:t>Wind turbines convert wind energy into electricity, making wind power a key component of renewable energy generation. </a:t>
            </a:r>
          </a:p>
          <a:p>
            <a:pPr algn="just"/>
            <a:endParaRPr lang="en-GB" sz="2200" dirty="0"/>
          </a:p>
          <a:p>
            <a:pPr algn="just"/>
            <a:r>
              <a:rPr lang="en-GB" sz="2200" dirty="0"/>
              <a:t>Wind farms harness natural wind resources to produce clean, renewable electricity on a large scale, contributing to sustainable energy production and reducing reliance on non-renewable energy sources. </a:t>
            </a:r>
          </a:p>
          <a:p>
            <a:pPr algn="just"/>
            <a:endParaRPr lang="en-GB" sz="2200" dirty="0"/>
          </a:p>
          <a:p>
            <a:pPr algn="just"/>
            <a:r>
              <a:rPr lang="en-GB" sz="2200" dirty="0"/>
              <a:t>Wind power technologies continue to advance, enhancing efficiency and expanding opportunities for wind energy integration across diverse landscapes.</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03991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EB9F3C-A489-8681-8E62-AEB82E2C2AA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6228" b="6228"/>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241409" y="402961"/>
            <a:ext cx="4951851" cy="845139"/>
          </a:xfrm>
        </p:spPr>
        <p:txBody>
          <a:bodyPr/>
          <a:lstStyle/>
          <a:p>
            <a:r>
              <a:rPr lang="en-IE" dirty="0"/>
              <a:t>HYDROPOWER</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241409" y="1325461"/>
            <a:ext cx="5377343" cy="4296183"/>
          </a:xfrm>
        </p:spPr>
        <p:txBody>
          <a:bodyPr/>
          <a:lstStyle/>
          <a:p>
            <a:pPr algn="just"/>
            <a:r>
              <a:rPr lang="en-GB" sz="2200" dirty="0"/>
              <a:t>Hydropower uses flowing water from rivers, streams, or reservoirs to generate electricity through turbines. </a:t>
            </a:r>
          </a:p>
          <a:p>
            <a:pPr algn="just"/>
            <a:endParaRPr lang="en-GB" sz="2200" dirty="0"/>
          </a:p>
          <a:p>
            <a:pPr algn="just"/>
            <a:r>
              <a:rPr lang="en-GB" sz="2200" dirty="0"/>
              <a:t>As a reliable and renewable energy source, hydropower provides a steady supply of clean electricity while reducing greenhouse gas emissions and environmental impacts associated with fossil fuel-based power generation.</a:t>
            </a:r>
          </a:p>
          <a:p>
            <a:pPr algn="just"/>
            <a:endParaRPr lang="en-GB" sz="2200" dirty="0"/>
          </a:p>
          <a:p>
            <a:pPr algn="just"/>
            <a:r>
              <a:rPr lang="en-GB" sz="2200" dirty="0"/>
              <a:t>Hydropower facilities contribute to energy stability and grid reliability, supporting sustainable development and resource management practices worldwide.</a:t>
            </a:r>
            <a:endParaRPr lang="en-IE" sz="2200" dirty="0"/>
          </a:p>
        </p:txBody>
      </p:sp>
    </p:spTree>
    <p:extLst>
      <p:ext uri="{BB962C8B-B14F-4D97-AF65-F5344CB8AC3E}">
        <p14:creationId xmlns:p14="http://schemas.microsoft.com/office/powerpoint/2010/main" val="281155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95E13B-0E9A-C756-2F18-6A93C90B824A}"/>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39" b="11039"/>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5" y="319252"/>
            <a:ext cx="4951851" cy="845139"/>
          </a:xfrm>
        </p:spPr>
        <p:txBody>
          <a:bodyPr/>
          <a:lstStyle/>
          <a:p>
            <a:r>
              <a:rPr lang="en-IE" dirty="0"/>
              <a:t>GEOTHERMAL ENERGY</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408395" y="1272551"/>
            <a:ext cx="5143246" cy="3466570"/>
          </a:xfrm>
        </p:spPr>
        <p:txBody>
          <a:bodyPr/>
          <a:lstStyle/>
          <a:p>
            <a:pPr algn="just"/>
            <a:r>
              <a:rPr lang="en-GB" sz="2200" dirty="0"/>
              <a:t>Geothermal energy harnesses heat from the earth's core to generate electricity and heat buildings through direct use applications. </a:t>
            </a:r>
          </a:p>
          <a:p>
            <a:pPr algn="just"/>
            <a:endParaRPr lang="en-GB" sz="2200" dirty="0"/>
          </a:p>
          <a:p>
            <a:pPr algn="just"/>
            <a:r>
              <a:rPr lang="en-GB" sz="2200" dirty="0"/>
              <a:t>Geothermal power plants use underground reservoirs of steam or hot water to produce clean, renewable energy with minimal greenhouse gas emissions. </a:t>
            </a:r>
          </a:p>
          <a:p>
            <a:pPr algn="just"/>
            <a:endParaRPr lang="en-GB" sz="2200" dirty="0"/>
          </a:p>
          <a:p>
            <a:pPr algn="just"/>
            <a:r>
              <a:rPr lang="en-GB" sz="2200" dirty="0"/>
              <a:t>Geothermal systems offer sustainable heating and cooling solutions, reducing reliance on fossil fuels and promoting energy efficiency in residential, commercial, and industrial sectors.</a:t>
            </a:r>
            <a:endParaRPr lang="en-IE" sz="2200" dirty="0"/>
          </a:p>
        </p:txBody>
      </p:sp>
    </p:spTree>
    <p:extLst>
      <p:ext uri="{BB962C8B-B14F-4D97-AF65-F5344CB8AC3E}">
        <p14:creationId xmlns:p14="http://schemas.microsoft.com/office/powerpoint/2010/main" val="1279205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D95C345-6881-31B2-6695-42ED3C18BBEB}"/>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3313" b="3313"/>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6" y="322137"/>
            <a:ext cx="4951851" cy="845139"/>
          </a:xfrm>
        </p:spPr>
        <p:txBody>
          <a:bodyPr/>
          <a:lstStyle/>
          <a:p>
            <a:r>
              <a:rPr lang="en-IE" dirty="0"/>
              <a:t>BIOMASS ENERGY</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328297" y="1063107"/>
            <a:ext cx="5379900" cy="3466570"/>
          </a:xfrm>
        </p:spPr>
        <p:txBody>
          <a:bodyPr/>
          <a:lstStyle/>
          <a:p>
            <a:pPr algn="just"/>
            <a:r>
              <a:rPr lang="en-GB" sz="2200" dirty="0"/>
              <a:t>Biomass energy involves converting organic materials such as wood, agricultural residues, and biofuels into energy through combustion, gasification, or biochemical processes. </a:t>
            </a:r>
          </a:p>
          <a:p>
            <a:pPr algn="just"/>
            <a:endParaRPr lang="en-GB" sz="2200" dirty="0"/>
          </a:p>
          <a:p>
            <a:pPr algn="just"/>
            <a:r>
              <a:rPr lang="en-GB" sz="2200" dirty="0"/>
              <a:t>Biomass power plants and bioenergy systems use renewable biomass resources to produce heat, electricity, and transportation fuels, offering sustainable alternatives to fossil fuels and supporting waste management practices. </a:t>
            </a:r>
          </a:p>
          <a:p>
            <a:pPr algn="just"/>
            <a:endParaRPr lang="en-GB" sz="2200" dirty="0"/>
          </a:p>
          <a:p>
            <a:pPr algn="just"/>
            <a:r>
              <a:rPr lang="en-GB" sz="2200" dirty="0"/>
              <a:t>Biomass energy contributes to renewable energy diversification and promotes circular economy principles by using organic waste streams for energy production.</a:t>
            </a:r>
            <a:endParaRPr lang="en-IE" sz="2200" dirty="0"/>
          </a:p>
        </p:txBody>
      </p:sp>
    </p:spTree>
    <p:extLst>
      <p:ext uri="{BB962C8B-B14F-4D97-AF65-F5344CB8AC3E}">
        <p14:creationId xmlns:p14="http://schemas.microsoft.com/office/powerpoint/2010/main" val="203475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a:srcRect l="31794" r="31794"/>
          <a:stretch>
            <a:fillRect/>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COPENHAGEN CARTEL</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23082"/>
            <a:ext cx="4939670" cy="3743305"/>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Copenhagen Cartel</a:t>
            </a:r>
            <a:r>
              <a:rPr lang="en-GB" sz="2400" dirty="0">
                <a:solidFill>
                  <a:srgbClr val="F36C2F"/>
                </a:solidFill>
                <a:hlinkClick r:id="rId3">
                  <a:extLst>
                    <a:ext uri="{A12FA001-AC4F-418D-AE19-62706E023703}">
                      <ahyp:hlinkClr xmlns:ahyp="http://schemas.microsoft.com/office/drawing/2018/hyperlinkcolor" val="tx"/>
                    </a:ext>
                  </a:extLst>
                </a:hlinkClick>
              </a:rPr>
              <a:t> </a:t>
            </a:r>
            <a:r>
              <a:rPr lang="en-GB" sz="2400" dirty="0"/>
              <a:t>is leading the way in sustainable fashion through their use of recycled materials and commitment to ethical supply chain practices. </a:t>
            </a: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27891" y="4695737"/>
            <a:ext cx="3568883" cy="1333568"/>
          </a:xfrm>
          <a:prstGeom prst="rect">
            <a:avLst/>
          </a:prstGeom>
        </p:spPr>
      </p:pic>
    </p:spTree>
    <p:extLst>
      <p:ext uri="{BB962C8B-B14F-4D97-AF65-F5344CB8AC3E}">
        <p14:creationId xmlns:p14="http://schemas.microsoft.com/office/powerpoint/2010/main" val="2844764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SUSTAINABLE DEVELOPMENT GOALS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7 (Affordable and Clean Energy): </a:t>
            </a:r>
            <a:r>
              <a:rPr lang="en-GB" dirty="0">
                <a:solidFill>
                  <a:srgbClr val="0F486D"/>
                </a:solidFill>
              </a:rPr>
              <a:t>Promotes the adoption of renewable energy sources to ensure sustainable energy access.</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dirty="0">
                <a:solidFill>
                  <a:srgbClr val="0F486D"/>
                </a:solidFill>
              </a:rPr>
              <a:t>Encourages sustainable technologies and innovation in energy management.</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42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 ALIGNMENT</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(Ethical and Sustainable Thinking): </a:t>
            </a:r>
            <a:r>
              <a:rPr lang="en-GB" dirty="0"/>
              <a:t>Assess the impact of ethical practices and corporate social responsibility.</a:t>
            </a:r>
          </a:p>
          <a:p>
            <a:pPr algn="just"/>
            <a:endParaRPr lang="en-GB" sz="1400" dirty="0"/>
          </a:p>
          <a:p>
            <a:pPr algn="just"/>
            <a:r>
              <a:rPr lang="en-GB" b="1" dirty="0"/>
              <a:t>EntreComp 2.1 (Self-awareness and Self-efficacy): </a:t>
            </a:r>
            <a:r>
              <a:rPr lang="en-GB" dirty="0"/>
              <a:t>Promote responsible business management and assume leadership in ethical decision-making.</a:t>
            </a:r>
          </a:p>
          <a:p>
            <a:pPr algn="just"/>
            <a:endParaRPr lang="en-GB" sz="1400" dirty="0"/>
          </a:p>
          <a:p>
            <a:pPr algn="just"/>
            <a:r>
              <a:rPr lang="en-GB" b="1" dirty="0"/>
              <a:t>EntreComp 2.5 (Mobilising Others): </a:t>
            </a:r>
            <a:r>
              <a:rPr lang="en-GB" dirty="0"/>
              <a:t>Inspire and manage teams to uphold ethical standards in the supply chain.</a:t>
            </a:r>
          </a:p>
          <a:p>
            <a:pPr algn="just"/>
            <a:endParaRPr lang="en-GB" sz="1400" dirty="0"/>
          </a:p>
          <a:p>
            <a:pPr algn="just"/>
            <a:r>
              <a:rPr lang="en-GB" b="1" dirty="0"/>
              <a:t>EntreComp 3.1 (Taking the Initiative): </a:t>
            </a:r>
            <a:r>
              <a:rPr lang="en-GB" dirty="0"/>
              <a:t>Identify and act on opportunities for improving ethical practices.</a:t>
            </a:r>
          </a:p>
          <a:p>
            <a:pPr algn="just"/>
            <a:endParaRPr lang="en-GB" sz="1400" dirty="0"/>
          </a:p>
          <a:p>
            <a:pPr algn="just"/>
            <a:r>
              <a:rPr lang="en-GB" b="1" dirty="0"/>
              <a:t>EntreComp 3.3 (Coping with Uncertainty, Ambiguity &amp; Risk): </a:t>
            </a:r>
            <a:r>
              <a:rPr lang="en-GB" dirty="0"/>
              <a:t>Manage risks related to ethical sourcing and production.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53156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6AE8-916D-E406-A47B-AB60758A6514}"/>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0DCA10F-0827-6895-A220-858467E6BB8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FEA90587-E460-101A-1427-8A00699E44FC}"/>
              </a:ext>
            </a:extLst>
          </p:cNvPr>
          <p:cNvSpPr>
            <a:spLocks noGrp="1"/>
          </p:cNvSpPr>
          <p:nvPr>
            <p:ph type="body" sz="quarter" idx="30"/>
          </p:nvPr>
        </p:nvSpPr>
        <p:spPr>
          <a:xfrm>
            <a:off x="4890795" y="394849"/>
            <a:ext cx="6776598" cy="842867"/>
          </a:xfrm>
        </p:spPr>
        <p:txBody>
          <a:bodyPr/>
          <a:lstStyle/>
          <a:p>
            <a:r>
              <a:rPr lang="en-IE" dirty="0"/>
              <a:t>Further Resources</a:t>
            </a:r>
          </a:p>
        </p:txBody>
      </p:sp>
      <p:sp>
        <p:nvSpPr>
          <p:cNvPr id="4" name="Text Placeholder 3">
            <a:extLst>
              <a:ext uri="{FF2B5EF4-FFF2-40B4-BE49-F238E27FC236}">
                <a16:creationId xmlns:a16="http://schemas.microsoft.com/office/drawing/2014/main" id="{06A28344-F1B1-A91C-27E1-5C3F052913E5}"/>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Sustainability? 3 Clean Energy Solutions to Achieve Sustainability</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Renewable energy – powering a safer future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Protecting Natural Resources with Renewable Energy</a:t>
            </a:r>
            <a:endParaRPr lang="en-GB" sz="6600" dirty="0"/>
          </a:p>
        </p:txBody>
      </p:sp>
    </p:spTree>
    <p:extLst>
      <p:ext uri="{BB962C8B-B14F-4D97-AF65-F5344CB8AC3E}">
        <p14:creationId xmlns:p14="http://schemas.microsoft.com/office/powerpoint/2010/main" val="1378632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a:srcRect l="21443" r="21443"/>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17452" y="601909"/>
            <a:ext cx="5034189" cy="5654181"/>
          </a:xfrm>
          <a:solidFill>
            <a:schemeClr val="bg1"/>
          </a:solidFill>
        </p:spPr>
        <p:txBody>
          <a:bodyPr/>
          <a:lstStyle/>
          <a:p>
            <a:pPr algn="just"/>
            <a:r>
              <a:rPr lang="en-GB" sz="2200" dirty="0"/>
              <a:t>Their innovative approach integrates ECONYL®, a recycled nylon made from ocean and landfill waste, into their swimwear and activewear lines. </a:t>
            </a:r>
          </a:p>
          <a:p>
            <a:pPr algn="just"/>
            <a:endParaRPr lang="en-GB" sz="2200" dirty="0"/>
          </a:p>
          <a:p>
            <a:pPr algn="just"/>
            <a:r>
              <a:rPr lang="en-GB" sz="2200" b="1" dirty="0">
                <a:solidFill>
                  <a:srgbClr val="F36C2F"/>
                </a:solidFill>
                <a:hlinkClick r:id="rId3">
                  <a:extLst>
                    <a:ext uri="{A12FA001-AC4F-418D-AE19-62706E023703}">
                      <ahyp:hlinkClr xmlns:ahyp="http://schemas.microsoft.com/office/drawing/2018/hyperlinkcolor" val="tx"/>
                    </a:ext>
                  </a:extLst>
                </a:hlinkClick>
              </a:rPr>
              <a:t>Copenhagen Cartel </a:t>
            </a:r>
            <a:r>
              <a:rPr lang="en-GB" sz="2200" dirty="0"/>
              <a:t>sets a high standard for the fashion industry. Their dedication to reducing environmental impact and advancing ethical business practices demonstrates how fashion brands can effectively address ecological challenges while supporting sustainability.</a:t>
            </a:r>
          </a:p>
          <a:p>
            <a:pPr algn="just"/>
            <a:endParaRPr lang="en-GB" sz="2200" dirty="0"/>
          </a:p>
          <a:p>
            <a:pPr algn="just"/>
            <a:r>
              <a:rPr lang="en-GB" sz="2200" dirty="0"/>
              <a:t>Learn more about </a:t>
            </a:r>
            <a:r>
              <a:rPr lang="en-GB" sz="2200" b="1" dirty="0">
                <a:solidFill>
                  <a:srgbClr val="F36C2F"/>
                </a:solidFill>
                <a:hlinkClick r:id="rId3">
                  <a:extLst>
                    <a:ext uri="{A12FA001-AC4F-418D-AE19-62706E023703}">
                      <ahyp:hlinkClr xmlns:ahyp="http://schemas.microsoft.com/office/drawing/2018/hyperlinkcolor" val="tx"/>
                    </a:ext>
                  </a:extLst>
                </a:hlinkClick>
              </a:rPr>
              <a:t>Copenhagen Cartel’s </a:t>
            </a:r>
            <a:r>
              <a:rPr lang="en-GB" sz="2200" dirty="0"/>
              <a:t>initiatives by visiting our </a:t>
            </a:r>
            <a:r>
              <a:rPr lang="en-GB" sz="2200" b="1" dirty="0">
                <a:hlinkClick r:id="rId4"/>
              </a:rPr>
              <a:t>Compendium of Case Studies. </a:t>
            </a:r>
            <a:endParaRPr lang="en-GB" sz="2200" b="1" dirty="0"/>
          </a:p>
        </p:txBody>
      </p:sp>
    </p:spTree>
    <p:extLst>
      <p:ext uri="{BB962C8B-B14F-4D97-AF65-F5344CB8AC3E}">
        <p14:creationId xmlns:p14="http://schemas.microsoft.com/office/powerpoint/2010/main" val="3376115242"/>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11996</TotalTime>
  <Words>5878</Words>
  <Application>Microsoft Office PowerPoint</Application>
  <PresentationFormat>Widescreen</PresentationFormat>
  <Paragraphs>507</Paragraphs>
  <Slides>83</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415</cp:revision>
  <dcterms:created xsi:type="dcterms:W3CDTF">2021-06-15T11:45:52Z</dcterms:created>
  <dcterms:modified xsi:type="dcterms:W3CDTF">2025-01-13T09:26:40Z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