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1"/>
  </p:notesMasterIdLst>
  <p:handoutMasterIdLst>
    <p:handoutMasterId r:id="rId72"/>
  </p:handoutMasterIdLst>
  <p:sldIdLst>
    <p:sldId id="693" r:id="rId5"/>
    <p:sldId id="681" r:id="rId6"/>
    <p:sldId id="682" r:id="rId7"/>
    <p:sldId id="775" r:id="rId8"/>
    <p:sldId id="689" r:id="rId9"/>
    <p:sldId id="776" r:id="rId10"/>
    <p:sldId id="749" r:id="rId11"/>
    <p:sldId id="750" r:id="rId12"/>
    <p:sldId id="751" r:id="rId13"/>
    <p:sldId id="683" r:id="rId14"/>
    <p:sldId id="687" r:id="rId15"/>
    <p:sldId id="734" r:id="rId16"/>
    <p:sldId id="777" r:id="rId17"/>
    <p:sldId id="778" r:id="rId18"/>
    <p:sldId id="779" r:id="rId19"/>
    <p:sldId id="752" r:id="rId20"/>
    <p:sldId id="773" r:id="rId21"/>
    <p:sldId id="774" r:id="rId22"/>
    <p:sldId id="780" r:id="rId23"/>
    <p:sldId id="753" r:id="rId24"/>
    <p:sldId id="716" r:id="rId25"/>
    <p:sldId id="703" r:id="rId26"/>
    <p:sldId id="781" r:id="rId27"/>
    <p:sldId id="782" r:id="rId28"/>
    <p:sldId id="783" r:id="rId29"/>
    <p:sldId id="711" r:id="rId30"/>
    <p:sldId id="758" r:id="rId31"/>
    <p:sldId id="760" r:id="rId32"/>
    <p:sldId id="785" r:id="rId33"/>
    <p:sldId id="759" r:id="rId34"/>
    <p:sldId id="738" r:id="rId35"/>
    <p:sldId id="714" r:id="rId36"/>
    <p:sldId id="762" r:id="rId37"/>
    <p:sldId id="786" r:id="rId38"/>
    <p:sldId id="787" r:id="rId39"/>
    <p:sldId id="788" r:id="rId40"/>
    <p:sldId id="797" r:id="rId41"/>
    <p:sldId id="798" r:id="rId42"/>
    <p:sldId id="764" r:id="rId43"/>
    <p:sldId id="789" r:id="rId44"/>
    <p:sldId id="763" r:id="rId45"/>
    <p:sldId id="765" r:id="rId46"/>
    <p:sldId id="740" r:id="rId47"/>
    <p:sldId id="790" r:id="rId48"/>
    <p:sldId id="766" r:id="rId49"/>
    <p:sldId id="791" r:id="rId50"/>
    <p:sldId id="792" r:id="rId51"/>
    <p:sldId id="793" r:id="rId52"/>
    <p:sldId id="719" r:id="rId53"/>
    <p:sldId id="794" r:id="rId54"/>
    <p:sldId id="767" r:id="rId55"/>
    <p:sldId id="769" r:id="rId56"/>
    <p:sldId id="720" r:id="rId57"/>
    <p:sldId id="723" r:id="rId58"/>
    <p:sldId id="770" r:id="rId59"/>
    <p:sldId id="799" r:id="rId60"/>
    <p:sldId id="800" r:id="rId61"/>
    <p:sldId id="801" r:id="rId62"/>
    <p:sldId id="805" r:id="rId63"/>
    <p:sldId id="802" r:id="rId64"/>
    <p:sldId id="804" r:id="rId65"/>
    <p:sldId id="803" r:id="rId66"/>
    <p:sldId id="771" r:id="rId67"/>
    <p:sldId id="796" r:id="rId68"/>
    <p:sldId id="795" r:id="rId69"/>
    <p:sldId id="692" r:id="rId70"/>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061768E4-5D43-D54C-A556-963B452A24D2}" name="Albie Melia  (EU Projects &amp; Communication Specialist)" initials="AM" userId="S::albie@momentumconsulting.ie::2d1a2eb5-dfb4-4d11-8423-60408b1fc3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DB176A"/>
    <a:srgbClr val="F99F27"/>
    <a:srgbClr val="E87A33"/>
    <a:srgbClr val="60BA47"/>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934"/>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4495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4668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8900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3309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57860"/>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457243" y="384074"/>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155324" y="1690291"/>
            <a:ext cx="6298324" cy="4450378"/>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253742116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890751"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782872"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2179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sdgs.un.org/goals/goal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xplore-leap.com/"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fairpreneurs.eu/fairpreneurs-case-study-compendium-curriculum/" TargetMode="External"/><Relationship Id="rId4" Type="http://schemas.openxmlformats.org/officeDocument/2006/relationships/hyperlink" Target="https://www.explore-leap.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llenmacarthurfoundation.org/press-release-circular-business-models"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www.sciencedirect.com/science/article/abs/pii/S092134492030003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1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telnyx.com/resources/iot-sustainability-solutions" TargetMode="External"/><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hyperlink" Target="https://www.paltron.com/insights-en/the-role-of-blockchain-in-supply-chain-management-scm" TargetMode="External"/><Relationship Id="rId4" Type="http://schemas.openxmlformats.org/officeDocument/2006/relationships/hyperlink" Target="https://www.techtarget.com/iotagenda/definition/Internet-of-Things-Io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repot.dk/" TargetMode="External"/><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fairpreneurs.eu/fairpreneurs-case-study-compendium-curriculum/" TargetMode="External"/><Relationship Id="rId4" Type="http://schemas.openxmlformats.org/officeDocument/2006/relationships/hyperlink" Target="https://repot.d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sunlandlogisticssolutions.com/kaizen-a-methodology-for-developing-the-continuous-improvement-culture/" TargetMode="External"/><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hyperlink" Target="https://blog.smu.edu/global/what-is-lean-continuous-improvement/" TargetMode="External"/><Relationship Id="rId4" Type="http://schemas.openxmlformats.org/officeDocument/2006/relationships/hyperlink" Target="https://www.spica.com/blog/5s-syste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_en" TargetMode="External"/><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sdgs.un.org/goals/goal7" TargetMode="External"/><Relationship Id="rId2" Type="http://schemas.openxmlformats.org/officeDocument/2006/relationships/hyperlink" Target="https://sdgs.un.org/goals/goal13"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12"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https://sdgs.un.org/goals/goal16" TargetMode="External"/><Relationship Id="rId2" Type="http://schemas.openxmlformats.org/officeDocument/2006/relationships/hyperlink" Target="https://sdgs.un.org/goals/goal11"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17"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1.svg"/></Relationships>
</file>

<file path=ppt/slides/_rels/slide7.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sdgs.un.org/goals/goal1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llenmacarthurfoundation.org/"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www.europarl.europa.eu/topics/en/article/20151201STO05603/circular-economy-definition-importance-and-benef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a:bodyPr>
          <a:lstStyle/>
          <a:p>
            <a:pPr>
              <a:lnSpc>
                <a:spcPts val="3054"/>
              </a:lnSpc>
            </a:pPr>
            <a:r>
              <a:rPr lang="en-GB" sz="3600" b="0" dirty="0"/>
              <a:t>Circular Economy and Resource Efficiency</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a:t>Module 4</a:t>
            </a:r>
            <a:endParaRPr lang="en-US"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588781E-8C4E-C6A8-E955-C83EFE9E3712}"/>
              </a:ext>
            </a:extLst>
          </p:cNvPr>
          <p:cNvSpPr txBox="1"/>
          <p:nvPr/>
        </p:nvSpPr>
        <p:spPr>
          <a:xfrm>
            <a:off x="2704665" y="5973501"/>
            <a:ext cx="29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 2022-1-PL01-KA220-YOU-000087822</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F74DFBE-06CF-52CB-16E5-1A709D3E8911}"/>
              </a:ext>
            </a:extLst>
          </p:cNvPr>
          <p:cNvSpPr txBox="1"/>
          <p:nvPr/>
        </p:nvSpPr>
        <p:spPr>
          <a:xfrm>
            <a:off x="252700" y="650966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10</a:t>
            </a:fld>
            <a:endParaRPr lang="en-US" dirty="0"/>
          </a:p>
        </p:txBody>
      </p:sp>
      <p:pic>
        <p:nvPicPr>
          <p:cNvPr id="13" name="Picture Placeholder 12" descr="Throwing empty plastic bottle into the trash">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946" b="16946"/>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3655" r="3655"/>
          <a:stretch>
            <a:fillRect/>
          </a:stretch>
        </p:blipFill>
        <p:spPr/>
      </p:pic>
      <p:pic>
        <p:nvPicPr>
          <p:cNvPr id="17" name="Picture Placeholder 16" descr="Child drawing the earth">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91" r="15291"/>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007" b="7007"/>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BUSINESS MODELS IN A CIRCULAR ECONOMY</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12</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t="4230" b="4230"/>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49798" y="2030137"/>
            <a:ext cx="5417595" cy="4271810"/>
          </a:xfrm>
        </p:spPr>
        <p:txBody>
          <a:bodyPr/>
          <a:lstStyle/>
          <a:p>
            <a:pPr algn="just"/>
            <a:r>
              <a:rPr lang="en-GB" sz="2200" dirty="0"/>
              <a:t>Circular business models are innovative approaches that focus on sustainability and resource efficiency by rethinking product and service delivery. </a:t>
            </a:r>
          </a:p>
          <a:p>
            <a:pPr algn="just"/>
            <a:endParaRPr lang="en-GB" sz="2200" dirty="0"/>
          </a:p>
          <a:p>
            <a:pPr algn="just"/>
            <a:r>
              <a:rPr lang="en-GB" sz="2200" dirty="0"/>
              <a:t>Key models include product-as-a-service, where customers pay for usage rather than ownership; remanufacturing, which restores used products to like-new condition; and sharing platforms, which maximise asset use through shared access.</a:t>
            </a:r>
            <a:endParaRPr lang="en-US" sz="2200" dirty="0"/>
          </a:p>
        </p:txBody>
      </p:sp>
    </p:spTree>
    <p:extLst>
      <p:ext uri="{BB962C8B-B14F-4D97-AF65-F5344CB8AC3E}">
        <p14:creationId xmlns:p14="http://schemas.microsoft.com/office/powerpoint/2010/main" val="391546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lorful buttons">
            <a:extLst>
              <a:ext uri="{FF2B5EF4-FFF2-40B4-BE49-F238E27FC236}">
                <a16:creationId xmlns:a16="http://schemas.microsoft.com/office/drawing/2014/main" id="{60AACE33-509E-CF1E-E4A9-24BD78E838D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PRODUCT-AS-A-SERVICE (PAAS)</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392574"/>
            <a:ext cx="6060390" cy="4727750"/>
          </a:xfrm>
        </p:spPr>
        <p:txBody>
          <a:bodyPr/>
          <a:lstStyle/>
          <a:p>
            <a:pPr algn="just"/>
            <a:r>
              <a:rPr lang="en-GB" sz="2200" dirty="0"/>
              <a:t>The concept of Product-as-a-Service (PaaS) shifts the traditional business model from selling products to offering them as services. </a:t>
            </a:r>
          </a:p>
          <a:p>
            <a:pPr algn="just"/>
            <a:endParaRPr lang="en-GB" sz="1000" dirty="0"/>
          </a:p>
          <a:p>
            <a:pPr algn="just"/>
            <a:r>
              <a:rPr lang="en-GB" sz="2200" dirty="0"/>
              <a:t>Instead of owning the products, customers pay for the usage, which ensures a more sustainable lifecycle for the items. This model ensures that the products are returned and reused, significantly reducing waste. </a:t>
            </a:r>
          </a:p>
          <a:p>
            <a:pPr algn="just"/>
            <a:endParaRPr lang="en-GB" sz="1000" dirty="0"/>
          </a:p>
          <a:p>
            <a:pPr algn="just"/>
            <a:r>
              <a:rPr lang="en-GB" sz="2200" b="1" dirty="0"/>
              <a:t>The benefits of PaaS: </a:t>
            </a:r>
            <a:r>
              <a:rPr lang="en-GB" sz="2200" dirty="0"/>
              <a:t>it reduces waste by keeping products in use longer, extends the product lifecycle through maintenance and reuse, and creates continuous revenue streams for businesses, as customers subscribe to the service rather than making a one-time purchase.</a:t>
            </a:r>
          </a:p>
        </p:txBody>
      </p:sp>
    </p:spTree>
    <p:extLst>
      <p:ext uri="{BB962C8B-B14F-4D97-AF65-F5344CB8AC3E}">
        <p14:creationId xmlns:p14="http://schemas.microsoft.com/office/powerpoint/2010/main" val="32607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ngineers with digital tablet and projected plans">
            <a:extLst>
              <a:ext uri="{FF2B5EF4-FFF2-40B4-BE49-F238E27FC236}">
                <a16:creationId xmlns:a16="http://schemas.microsoft.com/office/drawing/2014/main" id="{718F841F-303E-6393-93A3-31DD8D53EF36}"/>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8" r="21408"/>
          <a:stretch>
            <a:fillRect/>
          </a:stretch>
        </p:blipFill>
        <p:spPr/>
      </p:pic>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REMANUFACTURING</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160245"/>
            <a:ext cx="6060390" cy="4960079"/>
          </a:xfrm>
        </p:spPr>
        <p:txBody>
          <a:bodyPr/>
          <a:lstStyle/>
          <a:p>
            <a:pPr algn="just"/>
            <a:r>
              <a:rPr lang="en-GB" sz="2200" dirty="0"/>
              <a:t>Remanufacturing is a process where companies restore used products to a like-new condition, ensuring they meet high quality and performance standards. </a:t>
            </a:r>
          </a:p>
          <a:p>
            <a:pPr algn="just"/>
            <a:endParaRPr lang="en-GB" sz="2200" dirty="0"/>
          </a:p>
          <a:p>
            <a:pPr algn="just"/>
            <a:r>
              <a:rPr lang="en-GB" sz="2200" dirty="0"/>
              <a:t>This approach saves substantial amounts of materials and energy that would otherwise go into producing new products from scratch. </a:t>
            </a:r>
          </a:p>
          <a:p>
            <a:pPr algn="just"/>
            <a:endParaRPr lang="en-GB" sz="2200" dirty="0"/>
          </a:p>
          <a:p>
            <a:pPr algn="just"/>
            <a:r>
              <a:rPr lang="en-GB" sz="2200" dirty="0"/>
              <a:t>The benefits of remanufacturing are significant: it conserves valuable resources, reduces production costs, and minimises the environmental footprint by reusing existing materials and components. </a:t>
            </a:r>
          </a:p>
        </p:txBody>
      </p:sp>
    </p:spTree>
    <p:extLst>
      <p:ext uri="{BB962C8B-B14F-4D97-AF65-F5344CB8AC3E}">
        <p14:creationId xmlns:p14="http://schemas.microsoft.com/office/powerpoint/2010/main" val="287681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SHARING PLATFORMS</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266738"/>
            <a:ext cx="6060390" cy="4853586"/>
          </a:xfrm>
        </p:spPr>
        <p:txBody>
          <a:bodyPr/>
          <a:lstStyle/>
          <a:p>
            <a:pPr algn="just"/>
            <a:r>
              <a:rPr lang="en-GB" sz="2200" dirty="0"/>
              <a:t>Sharing platforms encourage the sharing of products or resources among multiple users, increasing their life-span and reducing the need for new products. </a:t>
            </a:r>
          </a:p>
          <a:p>
            <a:pPr algn="just"/>
            <a:endParaRPr lang="en-GB" sz="2200" dirty="0"/>
          </a:p>
          <a:p>
            <a:pPr algn="just"/>
            <a:r>
              <a:rPr lang="en-GB" sz="2200" dirty="0"/>
              <a:t>This model enhances reduction in the environmental impact associated with producing new goods, and creates a sense of community by encouraging shared use of resources. </a:t>
            </a:r>
          </a:p>
          <a:p>
            <a:pPr algn="just"/>
            <a:endParaRPr lang="en-GB" sz="2200" dirty="0"/>
          </a:p>
          <a:p>
            <a:pPr algn="just"/>
            <a:r>
              <a:rPr lang="en-GB" sz="2200" dirty="0"/>
              <a:t>The benefits are clear: sharing platforms not only lower costs for consumers but also promote sustainable consumption patterns by making better use of existing assets.</a:t>
            </a:r>
          </a:p>
        </p:txBody>
      </p:sp>
      <p:pic>
        <p:nvPicPr>
          <p:cNvPr id="14" name="Picture Placeholder 13">
            <a:extLst>
              <a:ext uri="{FF2B5EF4-FFF2-40B4-BE49-F238E27FC236}">
                <a16:creationId xmlns:a16="http://schemas.microsoft.com/office/drawing/2014/main" id="{74AB27EA-A5B8-E9EB-23E4-5BF7DD5B24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4" r="21444"/>
          <a:stretch/>
        </p:blipFill>
        <p:spPr/>
      </p:pic>
    </p:spTree>
    <p:extLst>
      <p:ext uri="{BB962C8B-B14F-4D97-AF65-F5344CB8AC3E}">
        <p14:creationId xmlns:p14="http://schemas.microsoft.com/office/powerpoint/2010/main" val="303820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854280" y="590317"/>
            <a:ext cx="10483431" cy="804265"/>
          </a:xfrm>
        </p:spPr>
        <p:txBody>
          <a:bodyPr/>
          <a:lstStyle/>
          <a:p>
            <a:r>
              <a:rPr lang="en-GB" dirty="0"/>
              <a:t>SDG &amp; 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854280" y="1394582"/>
            <a:ext cx="10483429"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dirty="0"/>
              <a:t>: Promotes innovative business models that enhance industrial sustainability.</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dirty="0"/>
              <a:t>: Encourages efficient resource use and waste reduction through innovative business models.</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8 (Decent Work and Economic Growth)</a:t>
            </a:r>
            <a:r>
              <a:rPr lang="en-GB" dirty="0"/>
              <a:t>: Creates sustainable economic growth through innovative business models.</a:t>
            </a:r>
          </a:p>
          <a:p>
            <a:pPr algn="just"/>
            <a:endParaRPr lang="en-GB" b="1" dirty="0"/>
          </a:p>
          <a:p>
            <a:pPr algn="just"/>
            <a:r>
              <a:rPr lang="en-GB" b="1" dirty="0"/>
              <a:t>Competence Area 1.5 (Ethical and sustainable thinking)</a:t>
            </a:r>
            <a:r>
              <a:rPr lang="en-GB" dirty="0"/>
              <a:t>: Encourages consideration of environmental impacts in business decisions.</a:t>
            </a:r>
          </a:p>
          <a:p>
            <a:pPr algn="just">
              <a:buFont typeface="Arial" panose="020B0604020202020204" pitchFamily="34" charset="0"/>
              <a:buChar char="•"/>
            </a:pPr>
            <a:endParaRPr lang="en-GB" dirty="0"/>
          </a:p>
          <a:p>
            <a:pPr algn="just"/>
            <a:r>
              <a:rPr lang="en-GB" b="1" dirty="0"/>
              <a:t>Competence Area 3.1 (Taking the initiative)</a:t>
            </a:r>
            <a:r>
              <a:rPr lang="en-GB" dirty="0"/>
              <a:t>: Drives proactive implementation of innovative business models for sustainability.</a:t>
            </a:r>
          </a:p>
        </p:txBody>
      </p:sp>
      <p:pic>
        <p:nvPicPr>
          <p:cNvPr id="4" name="Picture 2">
            <a:extLst>
              <a:ext uri="{FF2B5EF4-FFF2-40B4-BE49-F238E27FC236}">
                <a16:creationId xmlns:a16="http://schemas.microsoft.com/office/drawing/2014/main" id="{3274170A-E764-950F-C2F9-CEE450216C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88908" y="421262"/>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570F7B-BE05-0CF9-78CC-E0EE0D9962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2651" y="407649"/>
            <a:ext cx="1777572" cy="988548"/>
          </a:xfrm>
          <a:prstGeom prst="rect">
            <a:avLst/>
          </a:prstGeom>
        </p:spPr>
      </p:pic>
    </p:spTree>
    <p:extLst>
      <p:ext uri="{BB962C8B-B14F-4D97-AF65-F5344CB8AC3E}">
        <p14:creationId xmlns:p14="http://schemas.microsoft.com/office/powerpoint/2010/main" val="155168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828DED-A4FA-2463-1F75-F34F4ACB5DB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102" r="21102"/>
          <a:stretch>
            <a:fillRect/>
          </a:stretch>
        </p:blipFill>
        <p:spPr/>
      </p:pic>
      <p:sp>
        <p:nvSpPr>
          <p:cNvPr id="3" name="Text Placeholder 2">
            <a:extLst>
              <a:ext uri="{FF2B5EF4-FFF2-40B4-BE49-F238E27FC236}">
                <a16:creationId xmlns:a16="http://schemas.microsoft.com/office/drawing/2014/main" id="{A97F0BD3-045A-CBE2-DF82-A053CF86BB8B}"/>
              </a:ext>
            </a:extLst>
          </p:cNvPr>
          <p:cNvSpPr>
            <a:spLocks noGrp="1"/>
          </p:cNvSpPr>
          <p:nvPr>
            <p:ph type="body" sz="quarter" idx="30"/>
          </p:nvPr>
        </p:nvSpPr>
        <p:spPr>
          <a:xfrm>
            <a:off x="4890795" y="343950"/>
            <a:ext cx="6776598" cy="1237716"/>
          </a:xfrm>
        </p:spPr>
        <p:txBody>
          <a:bodyPr/>
          <a:lstStyle/>
          <a:p>
            <a:r>
              <a:rPr lang="en-IE" dirty="0"/>
              <a:t>Best Practices: </a:t>
            </a:r>
            <a:br>
              <a:rPr lang="en-IE" dirty="0"/>
            </a:br>
            <a:r>
              <a:rPr lang="en-GB" b="1" dirty="0"/>
              <a:t>Beyond Leather Materials APS</a:t>
            </a:r>
            <a:r>
              <a:rPr lang="en-GB" dirty="0"/>
              <a:t> </a:t>
            </a:r>
            <a:endParaRPr lang="en-IE" dirty="0"/>
          </a:p>
        </p:txBody>
      </p:sp>
      <p:sp>
        <p:nvSpPr>
          <p:cNvPr id="4" name="Text Placeholder 3">
            <a:extLst>
              <a:ext uri="{FF2B5EF4-FFF2-40B4-BE49-F238E27FC236}">
                <a16:creationId xmlns:a16="http://schemas.microsoft.com/office/drawing/2014/main" id="{05CE1CC5-518E-6E55-7BBD-59FD7F36BEDF}"/>
              </a:ext>
            </a:extLst>
          </p:cNvPr>
          <p:cNvSpPr>
            <a:spLocks noGrp="1"/>
          </p:cNvSpPr>
          <p:nvPr>
            <p:ph type="body" sz="quarter" idx="48"/>
          </p:nvPr>
        </p:nvSpPr>
        <p:spPr>
          <a:xfrm>
            <a:off x="6459275" y="1925616"/>
            <a:ext cx="4939670" cy="4154364"/>
          </a:xfrm>
        </p:spPr>
        <p:txBody>
          <a:bodyPr/>
          <a:lstStyle/>
          <a:p>
            <a:pPr algn="just"/>
            <a:r>
              <a:rPr lang="en-GB" sz="2200" b="1" dirty="0">
                <a:solidFill>
                  <a:srgbClr val="F36C2F"/>
                </a:solidFill>
                <a:hlinkClick r:id="rId3">
                  <a:extLst>
                    <a:ext uri="{A12FA001-AC4F-418D-AE19-62706E023703}">
                      <ahyp:hlinkClr xmlns:ahyp="http://schemas.microsoft.com/office/drawing/2018/hyperlinkcolor" val="tx"/>
                    </a:ext>
                  </a:extLst>
                </a:hlinkClick>
              </a:rPr>
              <a:t>Beyond Leather Materials APS</a:t>
            </a:r>
            <a:r>
              <a:rPr lang="en-GB" sz="2200" dirty="0">
                <a:solidFill>
                  <a:srgbClr val="F36C2F"/>
                </a:solidFill>
                <a:hlinkClick r:id="rId3">
                  <a:extLst>
                    <a:ext uri="{A12FA001-AC4F-418D-AE19-62706E023703}">
                      <ahyp:hlinkClr xmlns:ahyp="http://schemas.microsoft.com/office/drawing/2018/hyperlinkcolor" val="tx"/>
                    </a:ext>
                  </a:extLst>
                </a:hlinkClick>
              </a:rPr>
              <a:t> </a:t>
            </a:r>
            <a:r>
              <a:rPr lang="en-GB" sz="2200" dirty="0"/>
              <a:t>stands out for its commitment to the circular economy in textile production. </a:t>
            </a:r>
          </a:p>
          <a:p>
            <a:pPr algn="just"/>
            <a:endParaRPr lang="en-GB" sz="2200" dirty="0"/>
          </a:p>
          <a:p>
            <a:pPr algn="just"/>
            <a:r>
              <a:rPr lang="en-GB" sz="2200" dirty="0"/>
              <a:t>By creating high-quality, sustainable alternatives to traditional leather from recycled materials, they embody the principles of resource efficiency and waste reduction.</a:t>
            </a:r>
          </a:p>
          <a:p>
            <a:pPr algn="just"/>
            <a:endParaRPr lang="en-IE" sz="2200" dirty="0"/>
          </a:p>
        </p:txBody>
      </p:sp>
      <p:pic>
        <p:nvPicPr>
          <p:cNvPr id="8" name="Picture 7">
            <a:extLst>
              <a:ext uri="{FF2B5EF4-FFF2-40B4-BE49-F238E27FC236}">
                <a16:creationId xmlns:a16="http://schemas.microsoft.com/office/drawing/2014/main" id="{4188B918-2A9B-A68E-822E-6CCAE10F88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3740" y="5289813"/>
            <a:ext cx="2264018" cy="1136254"/>
          </a:xfrm>
          <a:prstGeom prst="rect">
            <a:avLst/>
          </a:prstGeom>
        </p:spPr>
      </p:pic>
    </p:spTree>
    <p:extLst>
      <p:ext uri="{BB962C8B-B14F-4D97-AF65-F5344CB8AC3E}">
        <p14:creationId xmlns:p14="http://schemas.microsoft.com/office/powerpoint/2010/main" val="402635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1602D81-DB32-952D-912B-87FBFC683C59}"/>
              </a:ext>
            </a:extLst>
          </p:cNvPr>
          <p:cNvPicPr>
            <a:picLocks noGrp="1" noChangeAspect="1"/>
          </p:cNvPicPr>
          <p:nvPr>
            <p:ph type="pic" sz="quarter" idx="21"/>
          </p:nvPr>
        </p:nvPicPr>
        <p:blipFill>
          <a:blip r:embed="rId3"/>
          <a:srcRect t="11092" b="11092"/>
          <a:stretch>
            <a:fillRect/>
          </a:stretch>
        </p:blipFill>
        <p:spPr/>
      </p:pic>
      <p:sp>
        <p:nvSpPr>
          <p:cNvPr id="4" name="Text Placeholder 3">
            <a:extLst>
              <a:ext uri="{FF2B5EF4-FFF2-40B4-BE49-F238E27FC236}">
                <a16:creationId xmlns:a16="http://schemas.microsoft.com/office/drawing/2014/main" id="{C796AEE3-F6BA-8B93-3779-4455ED8E47F2}"/>
              </a:ext>
            </a:extLst>
          </p:cNvPr>
          <p:cNvSpPr>
            <a:spLocks noGrp="1"/>
          </p:cNvSpPr>
          <p:nvPr>
            <p:ph type="body" sz="quarter" idx="48"/>
          </p:nvPr>
        </p:nvSpPr>
        <p:spPr>
          <a:xfrm>
            <a:off x="6519745" y="444617"/>
            <a:ext cx="4939670" cy="4845196"/>
          </a:xfrm>
        </p:spPr>
        <p:txBody>
          <a:bodyPr/>
          <a:lstStyle/>
          <a:p>
            <a:pPr algn="just"/>
            <a:r>
              <a:rPr lang="en-GB" sz="2200" dirty="0"/>
              <a:t>Their closed-loop production system significantly cuts down on waste and resource use, setting a benchmark for sustainability in the fashion industry.</a:t>
            </a:r>
          </a:p>
          <a:p>
            <a:pPr algn="just"/>
            <a:endParaRPr lang="en-GB" sz="2200" dirty="0"/>
          </a:p>
          <a:p>
            <a:pPr algn="just"/>
            <a:r>
              <a:rPr lang="en-GB" sz="2200" b="1" dirty="0">
                <a:solidFill>
                  <a:srgbClr val="F36C2F"/>
                </a:solidFill>
                <a:hlinkClick r:id="rId4">
                  <a:extLst>
                    <a:ext uri="{A12FA001-AC4F-418D-AE19-62706E023703}">
                      <ahyp:hlinkClr xmlns:ahyp="http://schemas.microsoft.com/office/drawing/2018/hyperlinkcolor" val="tx"/>
                    </a:ext>
                  </a:extLst>
                </a:hlinkClick>
              </a:rPr>
              <a:t>Beyond Leather Materials APS </a:t>
            </a:r>
            <a:r>
              <a:rPr lang="en-GB" sz="2200" dirty="0"/>
              <a:t>not only showcases how circular economy practices can be effectively implemented but also highlights the environmental benefits of adopting such approaches.</a:t>
            </a:r>
          </a:p>
          <a:p>
            <a:pPr algn="just"/>
            <a:endParaRPr lang="en-GB" sz="2200" dirty="0"/>
          </a:p>
          <a:p>
            <a:pPr algn="just"/>
            <a:r>
              <a:rPr lang="en-GB" sz="2200" dirty="0"/>
              <a:t>For a better look into their circular economy practices, visit our </a:t>
            </a:r>
            <a:r>
              <a:rPr lang="en-GB" sz="2200" b="1" dirty="0">
                <a:hlinkClick r:id="rId5"/>
              </a:rPr>
              <a:t>Compendium of Case Studies</a:t>
            </a:r>
            <a:r>
              <a:rPr lang="en-GB" sz="2200" dirty="0"/>
              <a:t>. </a:t>
            </a:r>
          </a:p>
        </p:txBody>
      </p:sp>
    </p:spTree>
    <p:extLst>
      <p:ext uri="{BB962C8B-B14F-4D97-AF65-F5344CB8AC3E}">
        <p14:creationId xmlns:p14="http://schemas.microsoft.com/office/powerpoint/2010/main" val="90685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D03AC3FD-6F4C-5025-2BDA-139ADC9C8A3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643" r="23393"/>
          <a:stretch/>
        </p:blipFill>
        <p:spPr>
          <a:xfrm>
            <a:off x="0" y="0"/>
            <a:ext cx="4993772" cy="6858000"/>
          </a:xfrm>
        </p:spPr>
      </p:pic>
      <p:sp>
        <p:nvSpPr>
          <p:cNvPr id="3" name="Text Placeholder 2">
            <a:extLst>
              <a:ext uri="{FF2B5EF4-FFF2-40B4-BE49-F238E27FC236}">
                <a16:creationId xmlns:a16="http://schemas.microsoft.com/office/drawing/2014/main" id="{B943236F-828E-5D73-FAA5-1EB7260ECC6A}"/>
              </a:ext>
            </a:extLst>
          </p:cNvPr>
          <p:cNvSpPr>
            <a:spLocks noGrp="1"/>
          </p:cNvSpPr>
          <p:nvPr>
            <p:ph type="body" sz="quarter" idx="30"/>
          </p:nvPr>
        </p:nvSpPr>
        <p:spPr/>
        <p:txBody>
          <a:bodyPr/>
          <a:lstStyle/>
          <a:p>
            <a:r>
              <a:rPr lang="en-IE" dirty="0"/>
              <a:t>SUGGESTED PRACTICAL EXERCISE</a:t>
            </a:r>
          </a:p>
        </p:txBody>
      </p:sp>
      <p:sp>
        <p:nvSpPr>
          <p:cNvPr id="4" name="Text Placeholder 3">
            <a:extLst>
              <a:ext uri="{FF2B5EF4-FFF2-40B4-BE49-F238E27FC236}">
                <a16:creationId xmlns:a16="http://schemas.microsoft.com/office/drawing/2014/main" id="{C5A3A2C2-E131-752F-9CA2-AA5808720A8D}"/>
              </a:ext>
            </a:extLst>
          </p:cNvPr>
          <p:cNvSpPr>
            <a:spLocks noGrp="1"/>
          </p:cNvSpPr>
          <p:nvPr>
            <p:ph type="body" sz="quarter" idx="48"/>
          </p:nvPr>
        </p:nvSpPr>
        <p:spPr>
          <a:xfrm>
            <a:off x="5155324" y="1522511"/>
            <a:ext cx="6298324" cy="4450378"/>
          </a:xfrm>
        </p:spPr>
        <p:txBody>
          <a:bodyPr/>
          <a:lstStyle/>
          <a:p>
            <a:pPr algn="just"/>
            <a:r>
              <a:rPr lang="en-GB" sz="2000" b="1" dirty="0"/>
              <a:t>Circular Supply Chain Mapping</a:t>
            </a:r>
          </a:p>
          <a:p>
            <a:pPr algn="just"/>
            <a:endParaRPr lang="en-GB" sz="2000" b="1" dirty="0"/>
          </a:p>
          <a:p>
            <a:pPr algn="just"/>
            <a:r>
              <a:rPr lang="en-GB" sz="2000" b="1" dirty="0"/>
              <a:t>Objective: </a:t>
            </a:r>
            <a:r>
              <a:rPr lang="en-GB" sz="2000" dirty="0"/>
              <a:t>Map a circular supply chain for a chosen product.</a:t>
            </a:r>
          </a:p>
          <a:p>
            <a:pPr algn="just"/>
            <a:endParaRPr lang="en-GB" sz="2000" dirty="0"/>
          </a:p>
          <a:p>
            <a:pPr algn="just"/>
            <a:r>
              <a:rPr lang="en-GB" sz="2000" b="1" dirty="0"/>
              <a:t>Instructions: </a:t>
            </a:r>
            <a:r>
              <a:rPr lang="en-GB" sz="2000" dirty="0"/>
              <a:t>Identify suppliers, production processes, distribution methods, and end-of-life processes. Propose improvements for sustainability.</a:t>
            </a:r>
          </a:p>
          <a:p>
            <a:pPr algn="just"/>
            <a:endParaRPr lang="en-GB" sz="2000" b="1" dirty="0"/>
          </a:p>
          <a:p>
            <a:pPr algn="just"/>
            <a:r>
              <a:rPr lang="en-GB" sz="2000" b="1" dirty="0"/>
              <a:t>Example: </a:t>
            </a:r>
            <a:r>
              <a:rPr lang="en-GB" sz="2000" dirty="0"/>
              <a:t>Map the supply chain of a coffee company, identifying opportunities for using recycled materials, reducing waste, and implementing a take-back program for coffee grounds.</a:t>
            </a:r>
          </a:p>
          <a:p>
            <a:pPr algn="just"/>
            <a:endParaRPr lang="en-GB" sz="2000" dirty="0"/>
          </a:p>
          <a:p>
            <a:r>
              <a:rPr lang="en-GB" sz="2000" b="1" dirty="0"/>
              <a:t>Tools Needed</a:t>
            </a:r>
            <a:r>
              <a:rPr lang="en-GB" sz="2000" dirty="0"/>
              <a:t>: Paper &amp; Markers/Whiteboard, Sticky Notes, Posters/Large Sheets, Research Materials, Templates.</a:t>
            </a:r>
          </a:p>
          <a:p>
            <a:pPr algn="just"/>
            <a:endParaRPr lang="en-IE" sz="2000" dirty="0"/>
          </a:p>
        </p:txBody>
      </p:sp>
    </p:spTree>
    <p:extLst>
      <p:ext uri="{BB962C8B-B14F-4D97-AF65-F5344CB8AC3E}">
        <p14:creationId xmlns:p14="http://schemas.microsoft.com/office/powerpoint/2010/main" val="237619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Introduction to the Circular Economy</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a:t>Business Models in a Circular Economy</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Role of Technology and </a:t>
            </a:r>
            <a:r>
              <a:rPr lang="en-US" dirty="0" err="1"/>
              <a:t>Digitalisation</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Lean Management – How to Reduce Waste</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The Global Perspective &amp; Green Deal 2050</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Country Policy</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9904F2C-231B-1D57-87FC-E3058371FDE0}"/>
              </a:ext>
            </a:extLst>
          </p:cNvPr>
          <p:cNvPicPr>
            <a:picLocks noGrp="1" noChangeAspect="1"/>
          </p:cNvPicPr>
          <p:nvPr>
            <p:ph type="pic" sz="quarter" idx="21"/>
          </p:nvPr>
        </p:nvPicPr>
        <p:blipFill rotWithShape="1">
          <a:blip r:embed="rId2"/>
          <a:srcRect l="7142" r="28046"/>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92411" y="1963025"/>
            <a:ext cx="5123980" cy="4156178"/>
          </a:xfrm>
        </p:spPr>
        <p:txBody>
          <a:bodyPr/>
          <a:lstStyle/>
          <a:p>
            <a:r>
              <a:rPr lang="en-GB" sz="2200" b="1" dirty="0">
                <a:hlinkClick r:id="rId3"/>
              </a:rPr>
              <a:t>Press Release: Circular Business Models</a:t>
            </a:r>
            <a:endParaRPr lang="en-GB" sz="2200" b="1" dirty="0"/>
          </a:p>
          <a:p>
            <a:r>
              <a:rPr lang="en-GB" sz="2200" b="1" dirty="0"/>
              <a:t>– Ellen MacArthur Foundation </a:t>
            </a:r>
            <a:endParaRPr lang="en-GB" sz="2200" dirty="0"/>
          </a:p>
          <a:p>
            <a:endParaRPr lang="en-GB" sz="2200" dirty="0"/>
          </a:p>
          <a:p>
            <a:r>
              <a:rPr lang="en-GB" sz="2200" b="1" dirty="0">
                <a:hlinkClick r:id="rId4"/>
              </a:rPr>
              <a:t>Remanufacturing for the circular economy</a:t>
            </a:r>
            <a:r>
              <a:rPr lang="en-GB" sz="2200" b="1" dirty="0"/>
              <a:t>: Study and evaluation of critical factors</a:t>
            </a:r>
            <a:endParaRPr lang="en-IE" sz="2200" dirty="0"/>
          </a:p>
        </p:txBody>
      </p:sp>
    </p:spTree>
    <p:extLst>
      <p:ext uri="{BB962C8B-B14F-4D97-AF65-F5344CB8AC3E}">
        <p14:creationId xmlns:p14="http://schemas.microsoft.com/office/powerpoint/2010/main" val="247226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and typing on keyboar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ROLE OF TECHNOLOGY AND DIGITALISATION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Blockchain</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684788" cy="945874"/>
          </a:xfrm>
        </p:spPr>
        <p:txBody>
          <a:bodyPr/>
          <a:lstStyle/>
          <a:p>
            <a:pPr algn="just"/>
            <a:r>
              <a:rPr lang="en-GB" sz="2000" dirty="0"/>
              <a:t>Blockchain technology offers a secure and transparent way to track the lifecycle of products and materials. For example, companies use blockchain to authenticate recycled materials, ensuring that quality standards are met and promoting trust in circular economy practices.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IE" dirty="0"/>
              <a:t>The Internet of Things (IoT)</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63508"/>
            <a:ext cx="7672607" cy="945874"/>
          </a:xfrm>
        </p:spPr>
        <p:txBody>
          <a:bodyPr/>
          <a:lstStyle/>
          <a:p>
            <a:pPr algn="just"/>
            <a:r>
              <a:rPr lang="en-GB" sz="2000" dirty="0"/>
              <a:t>The Internet of Things (IoT) connects physical objects to the internet, enabling real-time monitoring for efficient resource management. For example, smart sensors in manufacturing predict maintenance needs, reducing downtime and extending machinery life.</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892019" y="4567087"/>
            <a:ext cx="7684788" cy="730066"/>
          </a:xfrm>
        </p:spPr>
        <p:txBody>
          <a:bodyPr/>
          <a:lstStyle/>
          <a:p>
            <a:r>
              <a:rPr lang="en-GB" sz="3600" b="1" dirty="0"/>
              <a:t>Digital Tools for Waste Management</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270303"/>
            <a:ext cx="7672607" cy="945874"/>
          </a:xfrm>
        </p:spPr>
        <p:txBody>
          <a:bodyPr/>
          <a:lstStyle/>
          <a:p>
            <a:pPr algn="just"/>
            <a:r>
              <a:rPr lang="en-GB" sz="2000" dirty="0"/>
              <a:t>Digital platforms and applications streamline waste management processes, improve recycling rates, and promote circular practices across industries.</a:t>
            </a:r>
            <a:endParaRPr lang="en-IE" sz="2800" dirty="0"/>
          </a:p>
        </p:txBody>
      </p:sp>
      <p:pic>
        <p:nvPicPr>
          <p:cNvPr id="16" name="Picture Placeholder 15">
            <a:extLst>
              <a:ext uri="{FF2B5EF4-FFF2-40B4-BE49-F238E27FC236}">
                <a16:creationId xmlns:a16="http://schemas.microsoft.com/office/drawing/2014/main" id="{332F9ED6-D83D-8343-9115-BEF4136A9055}"/>
              </a:ext>
            </a:extLst>
          </p:cNvPr>
          <p:cNvPicPr>
            <a:picLocks noGrp="1" noChangeAspect="1"/>
          </p:cNvPicPr>
          <p:nvPr>
            <p:ph type="pic" sz="quarter" idx="23"/>
          </p:nvPr>
        </p:nvPicPr>
        <p:blipFill rotWithShape="1">
          <a:blip r:embed="rId2" cstate="email">
            <a:extLst>
              <a:ext uri="{28A0092B-C50C-407E-A947-70E740481C1C}">
                <a14:useLocalDpi xmlns:a14="http://schemas.microsoft.com/office/drawing/2010/main"/>
              </a:ext>
            </a:extLst>
          </a:blip>
          <a:srcRect l="11862" r="11862"/>
          <a:stretch/>
        </p:blipFill>
        <p:spPr>
          <a:xfrm>
            <a:off x="1449252" y="4604263"/>
            <a:ext cx="1839479" cy="1607908"/>
          </a:xfrm>
        </p:spPr>
      </p:pic>
      <p:pic>
        <p:nvPicPr>
          <p:cNvPr id="14" name="Picture Placeholder 13">
            <a:extLst>
              <a:ext uri="{FF2B5EF4-FFF2-40B4-BE49-F238E27FC236}">
                <a16:creationId xmlns:a16="http://schemas.microsoft.com/office/drawing/2014/main" id="{434A4994-A887-9D7C-CCE9-46139D7FDA64}"/>
              </a:ext>
            </a:extLst>
          </p:cNvPr>
          <p:cNvPicPr>
            <a:picLocks noGrp="1" noChangeAspect="1"/>
          </p:cNvPicPr>
          <p:nvPr>
            <p:ph type="pic" sz="quarter" idx="56"/>
          </p:nvPr>
        </p:nvPicPr>
        <p:blipFill rotWithShape="1">
          <a:blip r:embed="rId3" cstate="email">
            <a:extLst>
              <a:ext uri="{28A0092B-C50C-407E-A947-70E740481C1C}">
                <a14:useLocalDpi xmlns:a14="http://schemas.microsoft.com/office/drawing/2010/main"/>
              </a:ext>
            </a:extLst>
          </a:blip>
          <a:srcRect t="25326" b="16400"/>
          <a:stretch/>
        </p:blipFill>
        <p:spPr>
          <a:xfrm>
            <a:off x="1449252" y="2506660"/>
            <a:ext cx="1839479" cy="1607908"/>
          </a:xfrm>
        </p:spPr>
      </p:pic>
      <p:pic>
        <p:nvPicPr>
          <p:cNvPr id="12" name="Picture Placeholder 11">
            <a:extLst>
              <a:ext uri="{FF2B5EF4-FFF2-40B4-BE49-F238E27FC236}">
                <a16:creationId xmlns:a16="http://schemas.microsoft.com/office/drawing/2014/main" id="{1FCC88DF-E8D3-E0F5-19B1-D3F92A03595B}"/>
              </a:ext>
            </a:extLst>
          </p:cNvPr>
          <p:cNvPicPr>
            <a:picLocks noGrp="1" noChangeAspect="1"/>
          </p:cNvPicPr>
          <p:nvPr>
            <p:ph type="pic" sz="quarter" idx="57"/>
          </p:nvPr>
        </p:nvPicPr>
        <p:blipFill rotWithShape="1">
          <a:blip r:embed="rId4" cstate="email">
            <a:extLst>
              <a:ext uri="{28A0092B-C50C-407E-A947-70E740481C1C}">
                <a14:useLocalDpi xmlns:a14="http://schemas.microsoft.com/office/drawing/2010/main"/>
              </a:ext>
            </a:extLst>
          </a:blip>
          <a:srcRect t="11285" b="30449"/>
          <a:stretch/>
        </p:blipFill>
        <p:spPr>
          <a:xfrm>
            <a:off x="1449252" y="409057"/>
            <a:ext cx="1839479" cy="1607908"/>
          </a:xfrm>
        </p:spPr>
      </p:pic>
    </p:spTree>
    <p:extLst>
      <p:ext uri="{BB962C8B-B14F-4D97-AF65-F5344CB8AC3E}">
        <p14:creationId xmlns:p14="http://schemas.microsoft.com/office/powerpoint/2010/main" val="28521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918CAA9-4EB3-D550-562D-0A328A7D1D8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5" b="11095"/>
          <a:stretch/>
        </p:blipFill>
        <p:spPr/>
      </p:pic>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491249" y="398477"/>
            <a:ext cx="5506717" cy="845139"/>
          </a:xfrm>
        </p:spPr>
        <p:txBody>
          <a:bodyPr/>
          <a:lstStyle/>
          <a:p>
            <a:r>
              <a:rPr lang="en-GB" dirty="0"/>
              <a:t>IOT IN CIRCULAR ECONOMY</a:t>
            </a:r>
            <a:endParaRPr lang="en-IE"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810031" y="1384183"/>
            <a:ext cx="5330549" cy="5075340"/>
          </a:xfrm>
          <a:solidFill>
            <a:schemeClr val="bg1"/>
          </a:solidFill>
        </p:spPr>
        <p:txBody>
          <a:bodyPr/>
          <a:lstStyle/>
          <a:p>
            <a:pPr algn="just"/>
            <a:r>
              <a:rPr lang="en-GB" sz="2200" dirty="0"/>
              <a:t>The Internet of Things (IoT) plays a crucial role in the circular economy by monitoring resource usage, tracking product lifecycles, and optimising operational efficiencies in circular supply chains.</a:t>
            </a:r>
          </a:p>
          <a:p>
            <a:pPr algn="just"/>
            <a:endParaRPr lang="en-GB" sz="1600" dirty="0"/>
          </a:p>
          <a:p>
            <a:pPr algn="just"/>
            <a:r>
              <a:rPr lang="en-GB" sz="2200" dirty="0"/>
              <a:t>IoT devices and sensors provide real-time data, enabling businesses to make informed decisions and reduce waste. </a:t>
            </a:r>
          </a:p>
          <a:p>
            <a:pPr algn="just"/>
            <a:endParaRPr lang="en-GB" sz="1600" dirty="0"/>
          </a:p>
          <a:p>
            <a:pPr algn="just"/>
            <a:r>
              <a:rPr lang="en-GB" sz="2200" dirty="0"/>
              <a:t>For example, smart bins equipped with sensors can track waste levels and optimise collection routes, thereby reducing fuel consumption and emissions.</a:t>
            </a:r>
          </a:p>
        </p:txBody>
      </p:sp>
    </p:spTree>
    <p:extLst>
      <p:ext uri="{BB962C8B-B14F-4D97-AF65-F5344CB8AC3E}">
        <p14:creationId xmlns:p14="http://schemas.microsoft.com/office/powerpoint/2010/main" val="2813286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8EC6754-87E2-66EC-83F6-2072E9D1099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5" b="11095"/>
          <a:stretch/>
        </p:blipFill>
        <p:spPr>
          <a:xfrm>
            <a:off x="-890751" y="0"/>
            <a:ext cx="5875886" cy="6858000"/>
          </a:xfrm>
        </p:spPr>
      </p:pic>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368955" y="197141"/>
            <a:ext cx="5506717" cy="845139"/>
          </a:xfrm>
        </p:spPr>
        <p:txBody>
          <a:bodyPr/>
          <a:lstStyle/>
          <a:p>
            <a:r>
              <a:rPr lang="en-GB" b="1" dirty="0"/>
              <a:t>BLOCKCHAIN FOR SUPPLY CHAIN TRANSPARENCY</a:t>
            </a:r>
            <a:endParaRPr lang="en-GB"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645792" y="1610685"/>
            <a:ext cx="5595456" cy="4848837"/>
          </a:xfrm>
          <a:solidFill>
            <a:schemeClr val="bg1"/>
          </a:solidFill>
        </p:spPr>
        <p:txBody>
          <a:bodyPr/>
          <a:lstStyle/>
          <a:p>
            <a:pPr algn="just"/>
            <a:r>
              <a:rPr lang="en-GB" sz="2200" dirty="0"/>
              <a:t>Blockchain technology enhances transparency, traceability, and accountability in supply chains. </a:t>
            </a:r>
          </a:p>
          <a:p>
            <a:pPr algn="just"/>
            <a:endParaRPr lang="en-GB" sz="2200" dirty="0"/>
          </a:p>
          <a:p>
            <a:pPr algn="just"/>
            <a:r>
              <a:rPr lang="en-GB" sz="2200" dirty="0"/>
              <a:t>By creating immutable records, blockchain ensures that all transactions are visible and verifiable, promoting ethical practices and reducing environmental impact. </a:t>
            </a:r>
          </a:p>
          <a:p>
            <a:pPr algn="just"/>
            <a:endParaRPr lang="en-GB" sz="2200" dirty="0"/>
          </a:p>
          <a:p>
            <a:pPr algn="just"/>
            <a:r>
              <a:rPr lang="en-GB" sz="2200" dirty="0"/>
              <a:t>For instance, a blockchain system can track the sourcing of raw materials in the fashion industry, ensuring that sustainable and ethical practices are followed.</a:t>
            </a:r>
          </a:p>
        </p:txBody>
      </p:sp>
    </p:spTree>
    <p:extLst>
      <p:ext uri="{BB962C8B-B14F-4D97-AF65-F5344CB8AC3E}">
        <p14:creationId xmlns:p14="http://schemas.microsoft.com/office/powerpoint/2010/main" val="343424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85975A9-CCB1-B55E-DC6D-D4267F4D781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491249" y="398477"/>
            <a:ext cx="5506717" cy="845139"/>
          </a:xfrm>
        </p:spPr>
        <p:txBody>
          <a:bodyPr/>
          <a:lstStyle/>
          <a:p>
            <a:r>
              <a:rPr lang="en-GB" b="1" dirty="0"/>
              <a:t>DIGITAL TOOLS FOR WASTE MANAGEMENT</a:t>
            </a:r>
            <a:endParaRPr lang="en-GB"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751307" y="1669409"/>
            <a:ext cx="5364105" cy="5075340"/>
          </a:xfrm>
          <a:solidFill>
            <a:schemeClr val="bg1"/>
          </a:solidFill>
        </p:spPr>
        <p:txBody>
          <a:bodyPr/>
          <a:lstStyle/>
          <a:p>
            <a:pPr algn="just"/>
            <a:r>
              <a:rPr lang="en-GB" sz="2200" dirty="0"/>
              <a:t>Digital tools and platforms streamline waste management processes, improve recycling rates, and promote circular practices across industries.</a:t>
            </a:r>
          </a:p>
          <a:p>
            <a:pPr algn="just"/>
            <a:endParaRPr lang="en-GB" sz="2200" dirty="0"/>
          </a:p>
          <a:p>
            <a:pPr algn="just"/>
            <a:r>
              <a:rPr lang="en-GB" sz="2200" dirty="0"/>
              <a:t>These tools can include apps for waste sorting, platforms for managing recycling logistics, and software for tracking waste generation and diversion. </a:t>
            </a:r>
          </a:p>
          <a:p>
            <a:pPr algn="just"/>
            <a:endParaRPr lang="en-GB" sz="2200" dirty="0"/>
          </a:p>
          <a:p>
            <a:pPr algn="just"/>
            <a:r>
              <a:rPr lang="en-GB" sz="2200" dirty="0"/>
              <a:t>For example, a digital platform can coordinate recycling efforts across a city, improving efficiency and increasing recycling rates.</a:t>
            </a:r>
          </a:p>
        </p:txBody>
      </p:sp>
    </p:spTree>
    <p:extLst>
      <p:ext uri="{BB962C8B-B14F-4D97-AF65-F5344CB8AC3E}">
        <p14:creationId xmlns:p14="http://schemas.microsoft.com/office/powerpoint/2010/main" val="2572312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74002" y="601400"/>
            <a:ext cx="11443983" cy="804265"/>
          </a:xfrm>
        </p:spPr>
        <p:txBody>
          <a:bodyPr/>
          <a:lstStyle/>
          <a:p>
            <a:r>
              <a:rPr lang="en-GB" dirty="0"/>
              <a:t>ENABLING RESOURCE TRACKING, PRODUCT TRACEABILITY, AND CIRCULAR SUPPLY CHAIN MANAGEMENT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891917"/>
            <a:ext cx="10483429" cy="4439577"/>
          </a:xfrm>
        </p:spPr>
        <p:txBody>
          <a:bodyPr/>
          <a:lstStyle/>
          <a:p>
            <a:pPr algn="just"/>
            <a:r>
              <a:rPr lang="en-GB" dirty="0"/>
              <a:t>Technology enhances the circular economy by enabling precise tracking of resources and products. This transparency ensures materials are reused, recycled, or returned to the ecosystem efficiently.</a:t>
            </a:r>
          </a:p>
          <a:p>
            <a:pPr algn="just"/>
            <a:endParaRPr lang="en-GB" sz="1000" dirty="0"/>
          </a:p>
          <a:p>
            <a:pPr algn="just"/>
            <a:r>
              <a:rPr lang="en-GB" b="1" dirty="0"/>
              <a:t>Resource Tracking: </a:t>
            </a:r>
            <a:r>
              <a:rPr lang="en-GB" dirty="0"/>
              <a:t>IoT devices and blockchain technology can track the flow of materials in real-time, ensuring they are used efficiently and returned to the supply chain.</a:t>
            </a:r>
          </a:p>
          <a:p>
            <a:pPr algn="just"/>
            <a:endParaRPr lang="en-GB" sz="1000" dirty="0"/>
          </a:p>
          <a:p>
            <a:pPr algn="just"/>
            <a:r>
              <a:rPr lang="en-GB" b="1" dirty="0"/>
              <a:t>Product Traceability: </a:t>
            </a:r>
            <a:r>
              <a:rPr lang="en-GB" dirty="0"/>
              <a:t>Blockchain provides an immutable record of a product's journey, ensuring transparency and accountability in sourcing and recycling.</a:t>
            </a:r>
          </a:p>
          <a:p>
            <a:pPr algn="just"/>
            <a:endParaRPr lang="en-GB" sz="1000" dirty="0"/>
          </a:p>
          <a:p>
            <a:pPr algn="just"/>
            <a:r>
              <a:rPr lang="en-GB" b="1" dirty="0"/>
              <a:t>Circular Supply Chain Management: </a:t>
            </a:r>
            <a:r>
              <a:rPr lang="en-GB" dirty="0"/>
              <a:t>AI and IoT optimise supply chain operations, reducing waste and enhancing the sustainability of logistics and production processes.</a:t>
            </a:r>
          </a:p>
        </p:txBody>
      </p:sp>
    </p:spTree>
    <p:extLst>
      <p:ext uri="{BB962C8B-B14F-4D97-AF65-F5344CB8AC3E}">
        <p14:creationId xmlns:p14="http://schemas.microsoft.com/office/powerpoint/2010/main" val="2172103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883735"/>
            <a:ext cx="10483431" cy="804265"/>
          </a:xfrm>
        </p:spPr>
        <p:txBody>
          <a:bodyPr/>
          <a:lstStyle/>
          <a:p>
            <a:pPr algn="just"/>
            <a:r>
              <a:rPr lang="en-GB" b="1" dirty="0"/>
              <a:t>BENEFITS OF TECHNOLOGY INTEGRATION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975807"/>
            <a:ext cx="10483429" cy="4439577"/>
          </a:xfrm>
        </p:spPr>
        <p:txBody>
          <a:bodyPr/>
          <a:lstStyle/>
          <a:p>
            <a:pPr algn="just"/>
            <a:r>
              <a:rPr lang="en-GB" dirty="0"/>
              <a:t>Integrating technology in the circular economy offers numerous benefits. It improves </a:t>
            </a:r>
            <a:r>
              <a:rPr lang="en-GB" b="1" dirty="0"/>
              <a:t>resource efficiency </a:t>
            </a:r>
            <a:r>
              <a:rPr lang="en-GB" dirty="0"/>
              <a:t>by enabling maintenance, optimising resource allocation, and reducing energy consumption. </a:t>
            </a:r>
          </a:p>
          <a:p>
            <a:pPr algn="just"/>
            <a:endParaRPr lang="en-GB" dirty="0"/>
          </a:p>
          <a:p>
            <a:pPr algn="just"/>
            <a:r>
              <a:rPr lang="en-GB" dirty="0"/>
              <a:t>Digitalisation enhances supply chain resilience by providing </a:t>
            </a:r>
            <a:r>
              <a:rPr lang="en-GB" b="1" dirty="0"/>
              <a:t>real-time insights </a:t>
            </a:r>
            <a:r>
              <a:rPr lang="en-GB" dirty="0"/>
              <a:t>into inventory levels, demand fluctuations, and supplier performance, thereby reducing risks and improving business continuity. </a:t>
            </a:r>
          </a:p>
          <a:p>
            <a:pPr algn="just"/>
            <a:endParaRPr lang="en-GB" dirty="0"/>
          </a:p>
          <a:p>
            <a:pPr algn="just"/>
            <a:r>
              <a:rPr lang="en-GB" dirty="0"/>
              <a:t>As well as this then, technology-driven solutions </a:t>
            </a:r>
            <a:r>
              <a:rPr lang="en-GB" b="1" dirty="0"/>
              <a:t>inspire innovation</a:t>
            </a:r>
            <a:r>
              <a:rPr lang="en-GB" dirty="0"/>
              <a:t>, accelerate the adoption of circular business models, and encourage change towards sustainable development.</a:t>
            </a:r>
          </a:p>
        </p:txBody>
      </p:sp>
    </p:spTree>
    <p:extLst>
      <p:ext uri="{BB962C8B-B14F-4D97-AF65-F5344CB8AC3E}">
        <p14:creationId xmlns:p14="http://schemas.microsoft.com/office/powerpoint/2010/main" val="59009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669723" y="766289"/>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Using technology for sustainable industrial practices enhances infrastructure resilience and promotes innovation in circular economy solutions.</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Smart technologies contribute to urban sustainability by improving resource management, reducing environmental impact, and enhancing quality of life.</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Technology supports responsible consumption and production patterns by optimising resource use, reducing waste, and promoting sustainable practices.</a:t>
            </a:r>
          </a:p>
        </p:txBody>
      </p:sp>
      <p:pic>
        <p:nvPicPr>
          <p:cNvPr id="4" name="Picture 2">
            <a:extLst>
              <a:ext uri="{FF2B5EF4-FFF2-40B4-BE49-F238E27FC236}">
                <a16:creationId xmlns:a16="http://schemas.microsoft.com/office/drawing/2014/main" id="{C12E1EE6-572B-56F4-AB86-D1717150F6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2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562062" y="825012"/>
            <a:ext cx="10483431" cy="804265"/>
          </a:xfrm>
        </p:spPr>
        <p:txBody>
          <a:bodyPr/>
          <a:lstStyle/>
          <a:p>
            <a:r>
              <a:rPr lang="en-GB" dirty="0"/>
              <a:t>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562062" y="1864553"/>
            <a:ext cx="10960207" cy="4439577"/>
          </a:xfrm>
        </p:spPr>
        <p:txBody>
          <a:bodyPr/>
          <a:lstStyle/>
          <a:p>
            <a:pPr algn="just"/>
            <a:r>
              <a:rPr lang="en-GB" b="1" dirty="0" err="1"/>
              <a:t>EntreComp</a:t>
            </a:r>
            <a:r>
              <a:rPr lang="en-GB" b="1" dirty="0"/>
              <a:t> 1.2 (Creativity)</a:t>
            </a:r>
            <a:r>
              <a:rPr lang="en-GB" dirty="0"/>
              <a:t>: Exploring digital solutions for sustainable resource management encourages creativity in developing innovative approaches to circular economy challenges.</a:t>
            </a:r>
          </a:p>
          <a:p>
            <a:pPr algn="just">
              <a:buFont typeface="Arial" panose="020B0604020202020204" pitchFamily="34" charset="0"/>
              <a:buChar char="•"/>
            </a:pPr>
            <a:endParaRPr lang="en-GB" dirty="0"/>
          </a:p>
          <a:p>
            <a:pPr algn="just"/>
            <a:r>
              <a:rPr lang="en-GB" b="1" dirty="0" err="1"/>
              <a:t>EntreComp</a:t>
            </a:r>
            <a:r>
              <a:rPr lang="en-GB" b="1" dirty="0"/>
              <a:t> 3.1 (Taking the initiative)</a:t>
            </a:r>
            <a:r>
              <a:rPr lang="en-GB" dirty="0"/>
              <a:t>: Implementing technology-driven circular solutions requires initiative in identifying opportunities, making strategic decisions, and driving digital transformation in business operations.</a:t>
            </a:r>
          </a:p>
        </p:txBody>
      </p:sp>
      <p:pic>
        <p:nvPicPr>
          <p:cNvPr id="5" name="Picture 4">
            <a:extLst>
              <a:ext uri="{FF2B5EF4-FFF2-40B4-BE49-F238E27FC236}">
                <a16:creationId xmlns:a16="http://schemas.microsoft.com/office/drawing/2014/main" id="{80F843DD-C8C6-B7EF-B404-E1448E31E6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8052" y="553870"/>
            <a:ext cx="1777572" cy="988548"/>
          </a:xfrm>
          <a:prstGeom prst="rect">
            <a:avLst/>
          </a:prstGeom>
        </p:spPr>
      </p:pic>
    </p:spTree>
    <p:extLst>
      <p:ext uri="{BB962C8B-B14F-4D97-AF65-F5344CB8AC3E}">
        <p14:creationId xmlns:p14="http://schemas.microsoft.com/office/powerpoint/2010/main" val="81220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rotWithShape="1">
          <a:blip r:embed="rId2"/>
          <a:srcRect l="1846" t="5271" r="3159" b="12798"/>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INTRODUCTION TO THE CIRCULAR ECONOMY</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2BA70A7-8DB5-1183-9EDA-1D7B50AFC981}"/>
              </a:ext>
            </a:extLst>
          </p:cNvPr>
          <p:cNvPicPr>
            <a:picLocks noGrp="1" noChangeAspect="1"/>
          </p:cNvPicPr>
          <p:nvPr>
            <p:ph type="pic" sz="quarter" idx="21"/>
          </p:nvPr>
        </p:nvPicPr>
        <p:blipFill rotWithShape="1">
          <a:blip r:embed="rId2"/>
          <a:srcRect l="9210" r="25977"/>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2229347"/>
            <a:ext cx="4939670" cy="3889855"/>
          </a:xfrm>
        </p:spPr>
        <p:txBody>
          <a:bodyPr/>
          <a:lstStyle/>
          <a:p>
            <a:r>
              <a:rPr lang="en-GB" sz="2200" b="1" dirty="0">
                <a:hlinkClick r:id="rId3"/>
              </a:rPr>
              <a:t>IoT for Sustainability </a:t>
            </a:r>
            <a:r>
              <a:rPr lang="en-GB" sz="2200" b="1" dirty="0"/>
              <a:t>— How IoT is changing the world </a:t>
            </a:r>
            <a:endParaRPr lang="en-GB" sz="2200" dirty="0"/>
          </a:p>
          <a:p>
            <a:endParaRPr lang="en-GB" sz="2200" dirty="0"/>
          </a:p>
          <a:p>
            <a:r>
              <a:rPr lang="en-GB" sz="2200" b="1" dirty="0">
                <a:hlinkClick r:id="rId4"/>
              </a:rPr>
              <a:t>What is the internet of things (IoT)? </a:t>
            </a:r>
            <a:endParaRPr lang="en-GB" sz="2200" dirty="0"/>
          </a:p>
          <a:p>
            <a:endParaRPr lang="en-GB" sz="2200" dirty="0"/>
          </a:p>
          <a:p>
            <a:r>
              <a:rPr lang="en-GB" sz="2200" b="1" dirty="0">
                <a:hlinkClick r:id="rId5"/>
              </a:rPr>
              <a:t>The Role of Blockchain in Supply Chain Management (SCM) </a:t>
            </a:r>
            <a:endParaRPr lang="en-IE" sz="2200" dirty="0"/>
          </a:p>
        </p:txBody>
      </p:sp>
    </p:spTree>
    <p:extLst>
      <p:ext uri="{BB962C8B-B14F-4D97-AF65-F5344CB8AC3E}">
        <p14:creationId xmlns:p14="http://schemas.microsoft.com/office/powerpoint/2010/main" val="94375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756" b="6756"/>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LEAN MANAGEMENT - HOW TO REDUCE WASTE</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8963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t="4219" b="4219"/>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3079" y="2030137"/>
            <a:ext cx="5174314" cy="4271810"/>
          </a:xfrm>
        </p:spPr>
        <p:txBody>
          <a:bodyPr/>
          <a:lstStyle/>
          <a:p>
            <a:pPr algn="just"/>
            <a:r>
              <a:rPr lang="en-GB" sz="2400" dirty="0"/>
              <a:t>Lean management focuses on increasing value while reducing waste within business operations. </a:t>
            </a:r>
          </a:p>
          <a:p>
            <a:pPr algn="just"/>
            <a:endParaRPr lang="en-GB" sz="1200" dirty="0"/>
          </a:p>
          <a:p>
            <a:pPr algn="just"/>
            <a:r>
              <a:rPr lang="en-GB" sz="2400" dirty="0"/>
              <a:t>It aims to create more efficient processes by eliminating non-value-adding activities, thereby improving productivity and reducing costs. </a:t>
            </a:r>
          </a:p>
          <a:p>
            <a:pPr algn="just"/>
            <a:endParaRPr lang="en-GB" sz="1200" dirty="0"/>
          </a:p>
          <a:p>
            <a:pPr algn="just"/>
            <a:r>
              <a:rPr lang="en-GB" sz="2400" dirty="0"/>
              <a:t>The core idea is to deliver more value to customers using fewer resources.</a:t>
            </a:r>
            <a:endParaRPr lang="en-US" sz="2400" dirty="0"/>
          </a:p>
        </p:txBody>
      </p:sp>
    </p:spTree>
    <p:extLst>
      <p:ext uri="{BB962C8B-B14F-4D97-AF65-F5344CB8AC3E}">
        <p14:creationId xmlns:p14="http://schemas.microsoft.com/office/powerpoint/2010/main" val="206856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35D88-F45C-708B-2D27-A34D9C147070}"/>
              </a:ext>
            </a:extLst>
          </p:cNvPr>
          <p:cNvSpPr>
            <a:spLocks noGrp="1"/>
          </p:cNvSpPr>
          <p:nvPr>
            <p:ph type="body" sz="quarter" idx="30"/>
          </p:nvPr>
        </p:nvSpPr>
        <p:spPr/>
        <p:txBody>
          <a:bodyPr/>
          <a:lstStyle/>
          <a:p>
            <a:r>
              <a:rPr lang="en-IE" dirty="0"/>
              <a:t>ADVANTAGES OF LEAN MANAGEMENT</a:t>
            </a:r>
          </a:p>
        </p:txBody>
      </p:sp>
      <p:sp>
        <p:nvSpPr>
          <p:cNvPr id="3" name="Text Placeholder 2">
            <a:extLst>
              <a:ext uri="{FF2B5EF4-FFF2-40B4-BE49-F238E27FC236}">
                <a16:creationId xmlns:a16="http://schemas.microsoft.com/office/drawing/2014/main" id="{F7EFEF9E-845D-ED27-56DA-775A8DE07CF5}"/>
              </a:ext>
            </a:extLst>
          </p:cNvPr>
          <p:cNvSpPr>
            <a:spLocks noGrp="1"/>
          </p:cNvSpPr>
          <p:nvPr>
            <p:ph type="body" sz="quarter" idx="48"/>
          </p:nvPr>
        </p:nvSpPr>
        <p:spPr/>
        <p:txBody>
          <a:bodyPr/>
          <a:lstStyle/>
          <a:p>
            <a:pPr algn="just"/>
            <a:r>
              <a:rPr lang="en-GB" dirty="0"/>
              <a:t>Implementing lean management principles offers numerous benefits. It reduces lead times, enhances product quality, and improves on-time delivery performance, thereby increasing customer satisfaction and loyalty. </a:t>
            </a:r>
          </a:p>
          <a:p>
            <a:pPr algn="just"/>
            <a:endParaRPr lang="en-GB" dirty="0"/>
          </a:p>
          <a:p>
            <a:pPr algn="just"/>
            <a:r>
              <a:rPr lang="en-GB" dirty="0"/>
              <a:t>Lean practices also reduce operational costs, optimise resource usage, and reduce waste generation, aligning with environmental sustainability goals. </a:t>
            </a:r>
          </a:p>
          <a:p>
            <a:pPr algn="just"/>
            <a:endParaRPr lang="en-GB" dirty="0"/>
          </a:p>
          <a:p>
            <a:pPr algn="just"/>
            <a:r>
              <a:rPr lang="en-GB" dirty="0"/>
              <a:t>Lean methodologies improve workplace safety, employee engagement, and organisational resilience by creating a culture of continuous improvement and innovation.'</a:t>
            </a:r>
            <a:endParaRPr lang="en-IE" dirty="0"/>
          </a:p>
        </p:txBody>
      </p:sp>
    </p:spTree>
    <p:extLst>
      <p:ext uri="{BB962C8B-B14F-4D97-AF65-F5344CB8AC3E}">
        <p14:creationId xmlns:p14="http://schemas.microsoft.com/office/powerpoint/2010/main" val="91914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69C0F46-C3BA-9FF5-882D-039E38135E9B}"/>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6070" r="36810"/>
          <a:stretch/>
        </p:blipFill>
        <p:spPr>
          <a:xfrm>
            <a:off x="-890751" y="0"/>
            <a:ext cx="5875886" cy="6858000"/>
          </a:xfrm>
        </p:spPr>
      </p:pic>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578679" y="301046"/>
            <a:ext cx="5677848" cy="845139"/>
          </a:xfrm>
        </p:spPr>
        <p:txBody>
          <a:bodyPr/>
          <a:lstStyle/>
          <a:p>
            <a:r>
              <a:rPr lang="en-US" dirty="0"/>
              <a:t>VALUE STREAM MAPPING</a:t>
            </a:r>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578679" y="1180328"/>
            <a:ext cx="5757762" cy="5182351"/>
          </a:xfrm>
          <a:solidFill>
            <a:schemeClr val="bg1"/>
          </a:solidFill>
        </p:spPr>
        <p:txBody>
          <a:bodyPr/>
          <a:lstStyle/>
          <a:p>
            <a:pPr algn="just"/>
            <a:r>
              <a:rPr lang="en-GB" sz="2400" dirty="0"/>
              <a:t>Value stream mapping (VSM) is a powerful tool used to visualise and analyse the flow of materials and information from the raw material stage to the delivery of the finished product to the customer. </a:t>
            </a:r>
          </a:p>
          <a:p>
            <a:pPr algn="just"/>
            <a:endParaRPr lang="en-GB" sz="1200" dirty="0"/>
          </a:p>
          <a:p>
            <a:pPr algn="just"/>
            <a:r>
              <a:rPr lang="en-GB" sz="2400" dirty="0"/>
              <a:t>By mapping out each step in the process, including both value-adding and non-value-adding activities, organisations can identify inefficiencies and areas of waste. </a:t>
            </a:r>
          </a:p>
          <a:p>
            <a:pPr algn="just"/>
            <a:endParaRPr lang="en-GB" sz="1200" dirty="0"/>
          </a:p>
          <a:p>
            <a:pPr algn="just"/>
            <a:r>
              <a:rPr lang="en-GB" sz="2400" dirty="0"/>
              <a:t>For example, in a manufacturing setting, value stream mapping may reveal excessive inventory buildup or unnecessary transportation between production stages. </a:t>
            </a:r>
          </a:p>
          <a:p>
            <a:pPr algn="just"/>
            <a:endParaRPr lang="en-GB" sz="2400" dirty="0"/>
          </a:p>
        </p:txBody>
      </p:sp>
    </p:spTree>
    <p:extLst>
      <p:ext uri="{BB962C8B-B14F-4D97-AF65-F5344CB8AC3E}">
        <p14:creationId xmlns:p14="http://schemas.microsoft.com/office/powerpoint/2010/main" val="1475783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95A2F59-4845-2CD1-1ACE-0C61318480EB}"/>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14" r="21414"/>
          <a:stretch>
            <a:fillRect/>
          </a:stretch>
        </p:blipFill>
        <p:spPr/>
      </p:pic>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276675" y="415255"/>
            <a:ext cx="5677848" cy="845139"/>
          </a:xfrm>
        </p:spPr>
        <p:txBody>
          <a:bodyPr/>
          <a:lstStyle/>
          <a:p>
            <a:r>
              <a:rPr lang="en-GB" dirty="0"/>
              <a:t>5S METHODOLOGY</a:t>
            </a:r>
            <a:endParaRPr lang="en-US" dirty="0"/>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351647" y="1250253"/>
            <a:ext cx="5976554" cy="5182351"/>
          </a:xfrm>
          <a:solidFill>
            <a:schemeClr val="bg1"/>
          </a:solidFill>
        </p:spPr>
        <p:txBody>
          <a:bodyPr/>
          <a:lstStyle/>
          <a:p>
            <a:pPr algn="just"/>
            <a:r>
              <a:rPr lang="en-GB" sz="2200" dirty="0"/>
              <a:t>The 5S methodology is a systematic approach to workplace organisation that consists of five steps: </a:t>
            </a:r>
            <a:r>
              <a:rPr lang="en-GB" sz="2200" b="1" dirty="0"/>
              <a:t>Sort, Set in order, Shine, Standardise, and Sustain.</a:t>
            </a:r>
          </a:p>
          <a:p>
            <a:pPr algn="just"/>
            <a:endParaRPr lang="en-GB" sz="1200" dirty="0"/>
          </a:p>
          <a:p>
            <a:pPr algn="just"/>
            <a:r>
              <a:rPr lang="en-GB" sz="2200" dirty="0"/>
              <a:t>Each step focuses on creating a clean, organised, and efficient work environment that promotes safety, productivity, and continuous improvement. For instance, in the "Sort" phase, employees identify and remove unnecessary items from the workspace, reducing clutter and improving workflow. </a:t>
            </a:r>
          </a:p>
          <a:p>
            <a:pPr algn="just"/>
            <a:endParaRPr lang="en-GB" sz="1200" dirty="0"/>
          </a:p>
          <a:p>
            <a:pPr algn="just"/>
            <a:r>
              <a:rPr lang="en-GB" sz="2200" dirty="0"/>
              <a:t>In the "Shine" phase, work areas are cleaned and maintained to ensure optimal conditions for production. </a:t>
            </a:r>
          </a:p>
        </p:txBody>
      </p:sp>
    </p:spTree>
    <p:extLst>
      <p:ext uri="{BB962C8B-B14F-4D97-AF65-F5344CB8AC3E}">
        <p14:creationId xmlns:p14="http://schemas.microsoft.com/office/powerpoint/2010/main" val="32498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359DA94-5D41-2774-65BA-4AC1BD625700}"/>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276675" y="415255"/>
            <a:ext cx="5677848" cy="845139"/>
          </a:xfrm>
        </p:spPr>
        <p:txBody>
          <a:bodyPr/>
          <a:lstStyle/>
          <a:p>
            <a:r>
              <a:rPr lang="en-GB" dirty="0"/>
              <a:t>KAIZEN</a:t>
            </a:r>
            <a:endParaRPr lang="en-US" dirty="0"/>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487106" y="1221377"/>
            <a:ext cx="5561901" cy="5100507"/>
          </a:xfrm>
          <a:solidFill>
            <a:schemeClr val="bg1"/>
          </a:solidFill>
        </p:spPr>
        <p:txBody>
          <a:bodyPr/>
          <a:lstStyle/>
          <a:p>
            <a:pPr algn="just"/>
            <a:r>
              <a:rPr lang="en-GB" sz="2200" dirty="0"/>
              <a:t>Kaizen, which translates to "continuous improvement" in Japanese, is a philosophy that emphasises the importance of making </a:t>
            </a:r>
            <a:r>
              <a:rPr lang="en-GB" sz="2200" b="1" dirty="0"/>
              <a:t>small, incremental changes to processes, systems, and behaviours on a regular basis. </a:t>
            </a:r>
          </a:p>
          <a:p>
            <a:pPr algn="just"/>
            <a:endParaRPr lang="en-GB" sz="1200" dirty="0"/>
          </a:p>
          <a:p>
            <a:pPr algn="just"/>
            <a:r>
              <a:rPr lang="en-GB" sz="2200" dirty="0"/>
              <a:t>Unlike traditional improvement initiatives that focus on large-scale projects, Kaizen encourages all employees, from frontline workers to top management, to actively participate in identifying and implementing improvements in their daily work. </a:t>
            </a:r>
          </a:p>
          <a:p>
            <a:pPr algn="just"/>
            <a:endParaRPr lang="en-GB" sz="1200" dirty="0"/>
          </a:p>
          <a:p>
            <a:pPr algn="just"/>
            <a:r>
              <a:rPr lang="en-GB" sz="2200" dirty="0"/>
              <a:t>For example, employees may suggest ways to streamline production processes, reduce waste, or improve product quality</a:t>
            </a:r>
          </a:p>
        </p:txBody>
      </p:sp>
    </p:spTree>
    <p:extLst>
      <p:ext uri="{BB962C8B-B14F-4D97-AF65-F5344CB8AC3E}">
        <p14:creationId xmlns:p14="http://schemas.microsoft.com/office/powerpoint/2010/main" val="1407910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828DED-A4FA-2463-1F75-F34F4ACB5DBA}"/>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0305" r="11075"/>
          <a:stretch/>
        </p:blipFill>
        <p:spPr>
          <a:xfrm>
            <a:off x="884606" y="0"/>
            <a:ext cx="4993772" cy="6858000"/>
          </a:xfrm>
        </p:spPr>
      </p:pic>
      <p:sp>
        <p:nvSpPr>
          <p:cNvPr id="3" name="Text Placeholder 2">
            <a:extLst>
              <a:ext uri="{FF2B5EF4-FFF2-40B4-BE49-F238E27FC236}">
                <a16:creationId xmlns:a16="http://schemas.microsoft.com/office/drawing/2014/main" id="{A97F0BD3-045A-CBE2-DF82-A053CF86BB8B}"/>
              </a:ext>
            </a:extLst>
          </p:cNvPr>
          <p:cNvSpPr>
            <a:spLocks noGrp="1"/>
          </p:cNvSpPr>
          <p:nvPr>
            <p:ph type="body" sz="quarter" idx="30"/>
          </p:nvPr>
        </p:nvSpPr>
        <p:spPr>
          <a:xfrm>
            <a:off x="4890795" y="343950"/>
            <a:ext cx="6776598" cy="1237716"/>
          </a:xfrm>
        </p:spPr>
        <p:txBody>
          <a:bodyPr/>
          <a:lstStyle/>
          <a:p>
            <a:r>
              <a:rPr lang="en-IE" dirty="0"/>
              <a:t>Best Practices: </a:t>
            </a:r>
            <a:br>
              <a:rPr lang="en-IE" dirty="0"/>
            </a:br>
            <a:r>
              <a:rPr lang="en-GB" b="1" dirty="0"/>
              <a:t>REPOT APS</a:t>
            </a:r>
            <a:r>
              <a:rPr lang="en-GB" dirty="0"/>
              <a:t> </a:t>
            </a:r>
            <a:endParaRPr lang="en-IE" dirty="0"/>
          </a:p>
        </p:txBody>
      </p:sp>
      <p:sp>
        <p:nvSpPr>
          <p:cNvPr id="4" name="Text Placeholder 3">
            <a:extLst>
              <a:ext uri="{FF2B5EF4-FFF2-40B4-BE49-F238E27FC236}">
                <a16:creationId xmlns:a16="http://schemas.microsoft.com/office/drawing/2014/main" id="{05CE1CC5-518E-6E55-7BBD-59FD7F36BEDF}"/>
              </a:ext>
            </a:extLst>
          </p:cNvPr>
          <p:cNvSpPr>
            <a:spLocks noGrp="1"/>
          </p:cNvSpPr>
          <p:nvPr>
            <p:ph type="body" sz="quarter" idx="48"/>
          </p:nvPr>
        </p:nvSpPr>
        <p:spPr>
          <a:xfrm>
            <a:off x="6459275" y="1925616"/>
            <a:ext cx="4939670" cy="4154364"/>
          </a:xfrm>
        </p:spPr>
        <p:txBody>
          <a:bodyPr/>
          <a:lstStyle/>
          <a:p>
            <a:pPr algn="just">
              <a:lnSpc>
                <a:spcPct val="107000"/>
              </a:lnSpc>
              <a:spcAft>
                <a:spcPts val="800"/>
              </a:spcAft>
            </a:pPr>
            <a:r>
              <a:rPr lang="en-IE" sz="24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Repot aps</a:t>
            </a:r>
            <a:r>
              <a:rPr lang="en-IE"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develops innovative solutions for waste reduction and resource management by creating sustainable flower pots that are biodegradable, aligning with circular economy practices. </a:t>
            </a:r>
          </a:p>
        </p:txBody>
      </p:sp>
      <p:pic>
        <p:nvPicPr>
          <p:cNvPr id="8" name="Picture 7">
            <a:extLst>
              <a:ext uri="{FF2B5EF4-FFF2-40B4-BE49-F238E27FC236}">
                <a16:creationId xmlns:a16="http://schemas.microsoft.com/office/drawing/2014/main" id="{4188B918-2A9B-A68E-822E-6CCAE10F88D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49413" y="4378844"/>
            <a:ext cx="3376183" cy="1303566"/>
          </a:xfrm>
          <a:prstGeom prst="rect">
            <a:avLst/>
          </a:prstGeom>
        </p:spPr>
      </p:pic>
    </p:spTree>
    <p:extLst>
      <p:ext uri="{BB962C8B-B14F-4D97-AF65-F5344CB8AC3E}">
        <p14:creationId xmlns:p14="http://schemas.microsoft.com/office/powerpoint/2010/main" val="1552809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1602D81-DB32-952D-912B-87FBFC683C59}"/>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p:pic>
      <p:sp>
        <p:nvSpPr>
          <p:cNvPr id="4" name="Text Placeholder 3">
            <a:extLst>
              <a:ext uri="{FF2B5EF4-FFF2-40B4-BE49-F238E27FC236}">
                <a16:creationId xmlns:a16="http://schemas.microsoft.com/office/drawing/2014/main" id="{C796AEE3-F6BA-8B93-3779-4455ED8E47F2}"/>
              </a:ext>
            </a:extLst>
          </p:cNvPr>
          <p:cNvSpPr>
            <a:spLocks noGrp="1"/>
          </p:cNvSpPr>
          <p:nvPr>
            <p:ph type="body" sz="quarter" idx="48"/>
          </p:nvPr>
        </p:nvSpPr>
        <p:spPr>
          <a:xfrm>
            <a:off x="6466405" y="612257"/>
            <a:ext cx="4939670" cy="4845196"/>
          </a:xfrm>
        </p:spPr>
        <p:txBody>
          <a:bodyPr/>
          <a:lstStyle/>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efforts in creating eco-friendly products and efficient waste management systems showcase their commitment to sustainability.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Repot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aps’</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focus on reducing waste and promoting resource efficiency highlights the role of innovation in advancing circular economy principles.</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Learn more about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Repot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aps’</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solutions by visiting our </a:t>
            </a:r>
            <a:r>
              <a:rPr lang="en-IE" sz="2200" b="1" kern="100" dirty="0">
                <a:effectLst/>
                <a:latin typeface="Calibri" panose="020F0502020204030204" pitchFamily="34" charset="0"/>
                <a:ea typeface="Calibri" panose="020F0502020204030204" pitchFamily="34" charset="0"/>
                <a:cs typeface="Times New Roman" panose="02020603050405020304" pitchFamily="18" charset="0"/>
                <a:hlinkClick r:id="rId5"/>
              </a:rPr>
              <a:t>Compendium of Case Studies</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32212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Lean management promotes efficient and sustainable industrial practices by optimising resource use and enhancing productivity.</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By reducing waste generation and improving resource efficiency, lean management contributes to sustainable consumption and production patterns.</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8 (Decent Work and Economic Growth)</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Enhancing productivity and efficiency through lean practices supports economic growth and creates decent work opportunities.</a:t>
            </a:r>
          </a:p>
        </p:txBody>
      </p:sp>
      <p:pic>
        <p:nvPicPr>
          <p:cNvPr id="4" name="Picture 2">
            <a:extLst>
              <a:ext uri="{FF2B5EF4-FFF2-40B4-BE49-F238E27FC236}">
                <a16:creationId xmlns:a16="http://schemas.microsoft.com/office/drawing/2014/main" id="{4FA58F4C-D5C4-E986-CC6A-540FEC5FBB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8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lights focused in magnifying glass">
            <a:extLst>
              <a:ext uri="{FF2B5EF4-FFF2-40B4-BE49-F238E27FC236}">
                <a16:creationId xmlns:a16="http://schemas.microsoft.com/office/drawing/2014/main" id="{3D4E595C-46D7-BD9D-B678-6FBC67962D8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731" r="25731"/>
          <a:stretch>
            <a:fillRect/>
          </a:stretch>
        </p:blipFill>
        <p:spPr/>
      </p:pic>
      <p:sp>
        <p:nvSpPr>
          <p:cNvPr id="3" name="Text Placeholder 2">
            <a:extLst>
              <a:ext uri="{FF2B5EF4-FFF2-40B4-BE49-F238E27FC236}">
                <a16:creationId xmlns:a16="http://schemas.microsoft.com/office/drawing/2014/main" id="{AD65E7E7-A8D1-5D62-D1E5-09A46E6DF2D7}"/>
              </a:ext>
            </a:extLst>
          </p:cNvPr>
          <p:cNvSpPr>
            <a:spLocks noGrp="1"/>
          </p:cNvSpPr>
          <p:nvPr>
            <p:ph type="body" sz="quarter" idx="30"/>
          </p:nvPr>
        </p:nvSpPr>
        <p:spPr/>
        <p:txBody>
          <a:bodyPr/>
          <a:lstStyle/>
          <a:p>
            <a:r>
              <a:rPr lang="en-IE" dirty="0"/>
              <a:t>INTRODUCTION</a:t>
            </a:r>
          </a:p>
        </p:txBody>
      </p:sp>
      <p:sp>
        <p:nvSpPr>
          <p:cNvPr id="4" name="Text Placeholder 3">
            <a:extLst>
              <a:ext uri="{FF2B5EF4-FFF2-40B4-BE49-F238E27FC236}">
                <a16:creationId xmlns:a16="http://schemas.microsoft.com/office/drawing/2014/main" id="{33F2863F-1DDA-03BA-C152-A347B5FE1BE3}"/>
              </a:ext>
            </a:extLst>
          </p:cNvPr>
          <p:cNvSpPr>
            <a:spLocks noGrp="1"/>
          </p:cNvSpPr>
          <p:nvPr>
            <p:ph type="body" sz="quarter" idx="48"/>
          </p:nvPr>
        </p:nvSpPr>
        <p:spPr>
          <a:xfrm>
            <a:off x="5558977" y="1690291"/>
            <a:ext cx="5674864" cy="4450378"/>
          </a:xfrm>
        </p:spPr>
        <p:txBody>
          <a:bodyPr/>
          <a:lstStyle/>
          <a:p>
            <a:pPr algn="just"/>
            <a:r>
              <a:rPr lang="en-GB" sz="2400" dirty="0"/>
              <a:t>The circular economy represents a fundamental shift in how we approach resource consumption and waste management. </a:t>
            </a:r>
          </a:p>
          <a:p>
            <a:pPr algn="just"/>
            <a:endParaRPr lang="en-GB" sz="900" dirty="0"/>
          </a:p>
          <a:p>
            <a:pPr algn="just"/>
            <a:r>
              <a:rPr lang="en-GB" sz="2400" dirty="0"/>
              <a:t>Unlike the traditional linear economy, which follows a "take-make-dispose" model, the circular economy aims to keep resources in use for as long as possible, extracting maximum value from them and reducing waste and environmental impact.</a:t>
            </a:r>
            <a:endParaRPr lang="en-US" sz="2400" dirty="0"/>
          </a:p>
        </p:txBody>
      </p:sp>
    </p:spTree>
    <p:extLst>
      <p:ext uri="{BB962C8B-B14F-4D97-AF65-F5344CB8AC3E}">
        <p14:creationId xmlns:p14="http://schemas.microsoft.com/office/powerpoint/2010/main" val="55928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p:txBody>
          <a:bodyPr/>
          <a:lstStyle/>
          <a:p>
            <a:r>
              <a:rPr lang="en-GB" dirty="0"/>
              <a:t>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err="1"/>
              <a:t>EntreComp</a:t>
            </a:r>
            <a:r>
              <a:rPr lang="en-GB" b="1" dirty="0"/>
              <a:t> 1.5 (Ethical and sustainable thinking)</a:t>
            </a:r>
            <a:r>
              <a:rPr lang="en-GB" dirty="0"/>
              <a:t>: Assessing the impact of lean practices on sustainability encourages ethical decision-making and promotes sustainable management practices.</a:t>
            </a:r>
          </a:p>
          <a:p>
            <a:pPr algn="just">
              <a:buFont typeface="Arial" panose="020B0604020202020204" pitchFamily="34" charset="0"/>
              <a:buChar char="•"/>
            </a:pPr>
            <a:endParaRPr lang="en-GB" dirty="0"/>
          </a:p>
          <a:p>
            <a:pPr algn="just"/>
            <a:r>
              <a:rPr lang="en-GB" b="1" dirty="0" err="1"/>
              <a:t>EntreComp</a:t>
            </a:r>
            <a:r>
              <a:rPr lang="en-GB" b="1" dirty="0"/>
              <a:t> 3.1 (Taking the initiative)</a:t>
            </a:r>
            <a:r>
              <a:rPr lang="en-GB" dirty="0"/>
              <a:t>: Taking the initiative to implement lean methodologies involves identifying opportunities for improvement, making operational decisions, and encouraging organisational change towards sustainable practices.</a:t>
            </a:r>
          </a:p>
        </p:txBody>
      </p:sp>
      <p:pic>
        <p:nvPicPr>
          <p:cNvPr id="4" name="Picture 3">
            <a:extLst>
              <a:ext uri="{FF2B5EF4-FFF2-40B4-BE49-F238E27FC236}">
                <a16:creationId xmlns:a16="http://schemas.microsoft.com/office/drawing/2014/main" id="{F03F90C5-B785-DD7A-37AC-86D221159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8052" y="553870"/>
            <a:ext cx="1777572" cy="988548"/>
          </a:xfrm>
          <a:prstGeom prst="rect">
            <a:avLst/>
          </a:prstGeom>
        </p:spPr>
      </p:pic>
    </p:spTree>
    <p:extLst>
      <p:ext uri="{BB962C8B-B14F-4D97-AF65-F5344CB8AC3E}">
        <p14:creationId xmlns:p14="http://schemas.microsoft.com/office/powerpoint/2010/main" val="56797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D2CCA0FC-C61F-576C-37A3-5B1573388082}"/>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05" r="22732"/>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a:xfrm>
            <a:off x="4890795" y="317364"/>
            <a:ext cx="6776598" cy="842867"/>
          </a:xfrm>
        </p:spPr>
        <p:txBody>
          <a:bodyPr/>
          <a:lstStyle/>
          <a:p>
            <a:r>
              <a:rPr lang="en-IE" dirty="0"/>
              <a:t>Practical Exercise</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67724" y="1462631"/>
            <a:ext cx="4939670" cy="4288588"/>
          </a:xfrm>
        </p:spPr>
        <p:txBody>
          <a:bodyPr/>
          <a:lstStyle/>
          <a:p>
            <a:pPr algn="just"/>
            <a:r>
              <a:rPr lang="en-GB" sz="2000" b="1" dirty="0"/>
              <a:t>5S Implementation</a:t>
            </a:r>
          </a:p>
          <a:p>
            <a:pPr algn="just"/>
            <a:endParaRPr lang="en-GB" sz="2000" dirty="0"/>
          </a:p>
          <a:p>
            <a:pPr algn="just"/>
            <a:r>
              <a:rPr lang="en-GB" sz="2000" b="1" dirty="0"/>
              <a:t>Objective: </a:t>
            </a:r>
            <a:r>
              <a:rPr lang="en-GB" sz="2000" dirty="0"/>
              <a:t>Apply the 5S methodology in a real or simulated workplace.</a:t>
            </a:r>
          </a:p>
          <a:p>
            <a:pPr algn="just"/>
            <a:endParaRPr lang="en-GB" sz="2000" dirty="0"/>
          </a:p>
          <a:p>
            <a:pPr algn="just"/>
            <a:r>
              <a:rPr lang="en-GB" sz="2000" b="1" dirty="0"/>
              <a:t>Instructions: </a:t>
            </a:r>
            <a:r>
              <a:rPr lang="en-GB" sz="2000" dirty="0"/>
              <a:t>Conduct a 5S audit of a workspace. Implement the 5S principles (Sort, Set in order, Shine, Standardise, Sustain) and report on the improvements.</a:t>
            </a:r>
          </a:p>
          <a:p>
            <a:pPr algn="just"/>
            <a:endParaRPr lang="en-GB" sz="2000" dirty="0"/>
          </a:p>
          <a:p>
            <a:pPr algn="just"/>
            <a:r>
              <a:rPr lang="en-GB" sz="2000" b="1" dirty="0"/>
              <a:t>Example: </a:t>
            </a:r>
            <a:r>
              <a:rPr lang="en-GB" sz="2000" dirty="0"/>
              <a:t>Perform a 5S audit in a classroom or office, organising supplies and equipment to improve efficiency and safety.</a:t>
            </a:r>
          </a:p>
          <a:p>
            <a:pPr algn="just"/>
            <a:endParaRPr lang="en-GB" sz="2000" dirty="0"/>
          </a:p>
          <a:p>
            <a:pPr algn="just"/>
            <a:r>
              <a:rPr lang="en-GB" sz="2000" b="1" dirty="0"/>
              <a:t>Tools Needed: </a:t>
            </a:r>
            <a:r>
              <a:rPr lang="en-GB" sz="2000" dirty="0"/>
              <a:t>5S audit checklists, organisational tools, labelling supplies.</a:t>
            </a:r>
            <a:endParaRPr lang="en-IE" sz="2000" dirty="0"/>
          </a:p>
        </p:txBody>
      </p:sp>
    </p:spTree>
    <p:extLst>
      <p:ext uri="{BB962C8B-B14F-4D97-AF65-F5344CB8AC3E}">
        <p14:creationId xmlns:p14="http://schemas.microsoft.com/office/powerpoint/2010/main" val="250991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44604C3-9E2C-D70D-F2C2-3D648DC7AC2F}"/>
              </a:ext>
            </a:extLst>
          </p:cNvPr>
          <p:cNvPicPr>
            <a:picLocks noGrp="1" noChangeAspect="1"/>
          </p:cNvPicPr>
          <p:nvPr>
            <p:ph type="pic" sz="quarter" idx="21"/>
          </p:nvPr>
        </p:nvPicPr>
        <p:blipFill rotWithShape="1">
          <a:blip r:embed="rId2"/>
          <a:srcRect l="11481" r="23707"/>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1988191"/>
            <a:ext cx="4939670" cy="4131011"/>
          </a:xfrm>
        </p:spPr>
        <p:txBody>
          <a:bodyPr/>
          <a:lstStyle/>
          <a:p>
            <a:r>
              <a:rPr lang="en-GB" sz="2200" b="1" dirty="0">
                <a:hlinkClick r:id="rId3"/>
              </a:rPr>
              <a:t>Kaizen:</a:t>
            </a:r>
            <a:r>
              <a:rPr lang="en-GB" sz="2200" b="1" dirty="0"/>
              <a:t> A Methodology For Developing The Continuous Improvement Culture</a:t>
            </a:r>
            <a:endParaRPr lang="en-GB" sz="2200" dirty="0"/>
          </a:p>
          <a:p>
            <a:endParaRPr lang="en-GB" sz="2200" dirty="0"/>
          </a:p>
          <a:p>
            <a:r>
              <a:rPr lang="en-GB" sz="2200" b="1" dirty="0">
                <a:hlinkClick r:id="rId4"/>
              </a:rPr>
              <a:t>5S System</a:t>
            </a:r>
            <a:r>
              <a:rPr lang="en-GB" sz="2200" b="1" dirty="0"/>
              <a:t>: The lean way to workplace organisation for maximum efficiency</a:t>
            </a:r>
            <a:endParaRPr lang="en-GB" sz="2200" dirty="0"/>
          </a:p>
          <a:p>
            <a:endParaRPr lang="en-GB" sz="2200" dirty="0"/>
          </a:p>
          <a:p>
            <a:r>
              <a:rPr lang="en-IE" sz="2200" b="1" dirty="0">
                <a:hlinkClick r:id="rId5"/>
              </a:rPr>
              <a:t>Lean Continuous Improvement</a:t>
            </a:r>
            <a:r>
              <a:rPr lang="en-IE" sz="2200" b="1" dirty="0"/>
              <a:t>: Origins, Principles &amp; Goals</a:t>
            </a:r>
            <a:endParaRPr lang="en-IE" sz="2200" dirty="0"/>
          </a:p>
        </p:txBody>
      </p:sp>
    </p:spTree>
    <p:extLst>
      <p:ext uri="{BB962C8B-B14F-4D97-AF65-F5344CB8AC3E}">
        <p14:creationId xmlns:p14="http://schemas.microsoft.com/office/powerpoint/2010/main" val="2784147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everal hands raised and ready to answer a question">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902" b="6902"/>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THE GLOBAL PERSPECTIVE &amp; GREEN DEAL 2050</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26481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flag by the beach">
            <a:extLst>
              <a:ext uri="{FF2B5EF4-FFF2-40B4-BE49-F238E27FC236}">
                <a16:creationId xmlns:a16="http://schemas.microsoft.com/office/drawing/2014/main" id="{DA3A11AF-428B-F942-2D3C-583EC02D395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9413" r="15090"/>
          <a:stretch/>
        </p:blipFill>
        <p:spPr>
          <a:xfrm>
            <a:off x="0" y="0"/>
            <a:ext cx="4993772" cy="6858000"/>
          </a:xfrm>
        </p:spPr>
      </p:pic>
      <p:sp>
        <p:nvSpPr>
          <p:cNvPr id="3" name="Text Placeholder 2">
            <a:extLst>
              <a:ext uri="{FF2B5EF4-FFF2-40B4-BE49-F238E27FC236}">
                <a16:creationId xmlns:a16="http://schemas.microsoft.com/office/drawing/2014/main" id="{F7D3D2BE-AD99-F0BA-AD63-911C0D6B115F}"/>
              </a:ext>
            </a:extLst>
          </p:cNvPr>
          <p:cNvSpPr>
            <a:spLocks noGrp="1"/>
          </p:cNvSpPr>
          <p:nvPr>
            <p:ph type="body" sz="quarter" idx="30"/>
          </p:nvPr>
        </p:nvSpPr>
        <p:spPr/>
        <p:txBody>
          <a:bodyPr/>
          <a:lstStyle/>
          <a:p>
            <a:r>
              <a:rPr lang="en-IE" dirty="0"/>
              <a:t>INTRODUCTION</a:t>
            </a:r>
          </a:p>
        </p:txBody>
      </p:sp>
      <p:sp>
        <p:nvSpPr>
          <p:cNvPr id="4" name="Text Placeholder 3">
            <a:extLst>
              <a:ext uri="{FF2B5EF4-FFF2-40B4-BE49-F238E27FC236}">
                <a16:creationId xmlns:a16="http://schemas.microsoft.com/office/drawing/2014/main" id="{C770B884-5FF9-1224-36E9-14B4055C34EA}"/>
              </a:ext>
            </a:extLst>
          </p:cNvPr>
          <p:cNvSpPr>
            <a:spLocks noGrp="1"/>
          </p:cNvSpPr>
          <p:nvPr>
            <p:ph type="body" sz="quarter" idx="48"/>
          </p:nvPr>
        </p:nvSpPr>
        <p:spPr>
          <a:xfrm>
            <a:off x="5474104" y="1526796"/>
            <a:ext cx="5884589" cy="5083729"/>
          </a:xfrm>
          <a:solidFill>
            <a:schemeClr val="bg1"/>
          </a:solidFill>
        </p:spPr>
        <p:txBody>
          <a:bodyPr/>
          <a:lstStyle/>
          <a:p>
            <a:pPr algn="just"/>
            <a:r>
              <a:rPr lang="en-GB" sz="2000" dirty="0"/>
              <a:t>Climate change, resource depletion, biodiversity loss, and social inequalities pose significant risks to global stability and economic prosperity. </a:t>
            </a:r>
          </a:p>
          <a:p>
            <a:pPr algn="just"/>
            <a:endParaRPr lang="en-GB" sz="1000" dirty="0"/>
          </a:p>
          <a:p>
            <a:pPr algn="just"/>
            <a:r>
              <a:rPr lang="en-GB" sz="2000" dirty="0"/>
              <a:t>Addressing these challenges requires collective action, innovative solutions, and commitment to achieving sustainable development goals (SDGs). </a:t>
            </a:r>
          </a:p>
          <a:p>
            <a:pPr algn="just"/>
            <a:endParaRPr lang="en-GB" sz="1000" dirty="0"/>
          </a:p>
          <a:p>
            <a:pPr algn="just"/>
            <a:r>
              <a:rPr lang="en-GB" sz="2000" dirty="0"/>
              <a:t>The </a:t>
            </a:r>
            <a:r>
              <a:rPr lang="en-GB" sz="2000" b="1" dirty="0">
                <a:hlinkClick r:id="rId3"/>
              </a:rPr>
              <a:t>European Green Deal 2050</a:t>
            </a:r>
            <a:r>
              <a:rPr lang="en-GB" sz="2000" b="1" dirty="0"/>
              <a:t> </a:t>
            </a:r>
            <a:r>
              <a:rPr lang="en-GB" sz="2000" dirty="0"/>
              <a:t>represents a comprehensive policy framework aimed at transforming Europe into a climate-neutral continent by 2050. It encompasses initiatives to decarbonise industries, promote sustainable energy use, protect biodiversity, and create green innovation.</a:t>
            </a:r>
          </a:p>
        </p:txBody>
      </p:sp>
    </p:spTree>
    <p:extLst>
      <p:ext uri="{BB962C8B-B14F-4D97-AF65-F5344CB8AC3E}">
        <p14:creationId xmlns:p14="http://schemas.microsoft.com/office/powerpoint/2010/main" val="2639275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2BC480-D132-062F-2FBE-87506AB0A2AD}"/>
              </a:ext>
            </a:extLst>
          </p:cNvPr>
          <p:cNvSpPr>
            <a:spLocks noGrp="1"/>
          </p:cNvSpPr>
          <p:nvPr>
            <p:ph type="body" sz="quarter" idx="30"/>
          </p:nvPr>
        </p:nvSpPr>
        <p:spPr>
          <a:xfrm>
            <a:off x="854280" y="657232"/>
            <a:ext cx="10483431" cy="804265"/>
          </a:xfrm>
        </p:spPr>
        <p:txBody>
          <a:bodyPr/>
          <a:lstStyle/>
          <a:p>
            <a:r>
              <a:rPr lang="en-GB" dirty="0"/>
              <a:t>KEY GOALS AND INITIATIVES OF THE EUROPEAN GREEN DEAL 2050</a:t>
            </a:r>
            <a:endParaRPr lang="en-IE" dirty="0"/>
          </a:p>
        </p:txBody>
      </p:sp>
      <p:sp>
        <p:nvSpPr>
          <p:cNvPr id="3" name="Text Placeholder 2">
            <a:extLst>
              <a:ext uri="{FF2B5EF4-FFF2-40B4-BE49-F238E27FC236}">
                <a16:creationId xmlns:a16="http://schemas.microsoft.com/office/drawing/2014/main" id="{0D6D68BF-532F-0BB0-E7BD-1C1C12FD8645}"/>
              </a:ext>
            </a:extLst>
          </p:cNvPr>
          <p:cNvSpPr>
            <a:spLocks noGrp="1"/>
          </p:cNvSpPr>
          <p:nvPr>
            <p:ph type="body" sz="quarter" idx="48"/>
          </p:nvPr>
        </p:nvSpPr>
        <p:spPr>
          <a:xfrm>
            <a:off x="854282" y="1948443"/>
            <a:ext cx="10483429" cy="4439577"/>
          </a:xfrm>
        </p:spPr>
        <p:txBody>
          <a:bodyPr/>
          <a:lstStyle/>
          <a:p>
            <a:pPr algn="just"/>
            <a:r>
              <a:rPr lang="en-GB" dirty="0"/>
              <a:t>The European Green Deal 2050 outlines ambitious goals and initiatives to achieve climate neutrality and environmental sustainability. </a:t>
            </a:r>
          </a:p>
          <a:p>
            <a:pPr algn="just"/>
            <a:endParaRPr lang="en-GB" dirty="0"/>
          </a:p>
          <a:p>
            <a:pPr algn="just"/>
            <a:r>
              <a:rPr lang="en-GB" dirty="0"/>
              <a:t>Key initiatives include reducing greenhouse gas emissions, enhancing energy efficiency, promoting circular economy practices, and investing in renewable energy sources. </a:t>
            </a:r>
          </a:p>
          <a:p>
            <a:pPr algn="just"/>
            <a:endParaRPr lang="en-GB" dirty="0"/>
          </a:p>
          <a:p>
            <a:pPr algn="just"/>
            <a:r>
              <a:rPr lang="en-GB" dirty="0"/>
              <a:t>The Green Deal aims to transition towards a resilient and resource-efficient economy while ensuring a just and inclusive transition for all stakeholders. By aligning policies, investments, and regulatory frameworks with sustainability objectives, the Green Deal seeks to create green jobs, stimulate economic growth, and improve quality of life across Europe.</a:t>
            </a:r>
            <a:endParaRPr lang="en-IE" dirty="0"/>
          </a:p>
        </p:txBody>
      </p:sp>
    </p:spTree>
    <p:extLst>
      <p:ext uri="{BB962C8B-B14F-4D97-AF65-F5344CB8AC3E}">
        <p14:creationId xmlns:p14="http://schemas.microsoft.com/office/powerpoint/2010/main" val="1901754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0E13AC-1B7D-E060-B2A5-D7AC45DC274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609818" cy="845139"/>
          </a:xfrm>
        </p:spPr>
        <p:txBody>
          <a:bodyPr/>
          <a:lstStyle/>
          <a:p>
            <a:r>
              <a:rPr lang="en-GB" sz="3600" dirty="0"/>
              <a:t>REGIONAL DIFFERENCES IN ENVIRONMENTAL REGULATIONS</a:t>
            </a:r>
            <a:endParaRPr lang="en-IE" sz="3600" dirty="0"/>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684421"/>
            <a:ext cx="6123963" cy="3815116"/>
          </a:xfrm>
        </p:spPr>
        <p:txBody>
          <a:bodyPr/>
          <a:lstStyle/>
          <a:p>
            <a:pPr algn="just"/>
            <a:r>
              <a:rPr lang="en-GB" sz="2200" dirty="0"/>
              <a:t>Environmental regulations differ significantly across regions, impacting how businesses operate in various markets. For instance, the European Union enforces strict regulations to reduce carbon emissions and promote renewable energy, while other regions may have less stringent laws.</a:t>
            </a:r>
          </a:p>
          <a:p>
            <a:pPr algn="just"/>
            <a:endParaRPr lang="en-GB" sz="1200" dirty="0"/>
          </a:p>
          <a:p>
            <a:pPr algn="just"/>
            <a:r>
              <a:rPr lang="en-GB" sz="2200" dirty="0"/>
              <a:t>Businesses must understand these differences to comply with local laws and adopt best practices tailored to regional standards. </a:t>
            </a:r>
          </a:p>
          <a:p>
            <a:pPr algn="just"/>
            <a:endParaRPr lang="en-GB" sz="1200" dirty="0"/>
          </a:p>
          <a:p>
            <a:pPr algn="just"/>
            <a:r>
              <a:rPr lang="en-GB" sz="2200" dirty="0"/>
              <a:t>This knowledge helps businesses avoid legal pitfalls and demonstrates a commitment to sustainability, which can enhance their reputation and operational efficiency.</a:t>
            </a:r>
            <a:endParaRPr lang="en-US" sz="2200" dirty="0"/>
          </a:p>
        </p:txBody>
      </p:sp>
    </p:spTree>
    <p:extLst>
      <p:ext uri="{BB962C8B-B14F-4D97-AF65-F5344CB8AC3E}">
        <p14:creationId xmlns:p14="http://schemas.microsoft.com/office/powerpoint/2010/main" val="267902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0D0C3B8-68BC-41B1-3B09-F6E7EC2F8E3C}"/>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959" r="37921"/>
          <a:stretch/>
        </p:blipFill>
        <p:spPr>
          <a:xfrm>
            <a:off x="-890751" y="0"/>
            <a:ext cx="5875886" cy="6858000"/>
          </a:xfrm>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123962" cy="845139"/>
          </a:xfrm>
        </p:spPr>
        <p:txBody>
          <a:bodyPr/>
          <a:lstStyle/>
          <a:p>
            <a:r>
              <a:rPr lang="en-GB" sz="3600" dirty="0"/>
              <a:t>CONSUMER PREFERENCES AND MARKET TRENDS</a:t>
            </a:r>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589437"/>
            <a:ext cx="6123963" cy="3679126"/>
          </a:xfrm>
        </p:spPr>
        <p:txBody>
          <a:bodyPr/>
          <a:lstStyle/>
          <a:p>
            <a:pPr algn="just"/>
            <a:r>
              <a:rPr lang="en-GB" sz="2200" dirty="0"/>
              <a:t>Consumer demand for sustainable products and practices varies by region. In some areas, there is a strong preference for eco-friendly products, which drives businesses to innovate and offer sustainable alternatives. </a:t>
            </a:r>
          </a:p>
          <a:p>
            <a:pPr algn="just"/>
            <a:endParaRPr lang="en-GB" sz="1200" dirty="0"/>
          </a:p>
          <a:p>
            <a:pPr algn="just"/>
            <a:r>
              <a:rPr lang="en-GB" sz="2200" dirty="0"/>
              <a:t>In contrast, other regions may focus on cost and convenience over sustainability. By analysing these market trends, businesses can create their products and marketing strategies to meet the specific needs and preferences of their target audiences. </a:t>
            </a:r>
          </a:p>
          <a:p>
            <a:pPr algn="just"/>
            <a:endParaRPr lang="en-GB" sz="1200" dirty="0"/>
          </a:p>
          <a:p>
            <a:pPr algn="just"/>
            <a:r>
              <a:rPr lang="en-GB" sz="2200" dirty="0"/>
              <a:t>This approach not only enhances market position but also ensures that businesses remain competitive and relevant in markets.</a:t>
            </a:r>
          </a:p>
        </p:txBody>
      </p:sp>
    </p:spTree>
    <p:extLst>
      <p:ext uri="{BB962C8B-B14F-4D97-AF65-F5344CB8AC3E}">
        <p14:creationId xmlns:p14="http://schemas.microsoft.com/office/powerpoint/2010/main" val="626572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37D82D1-9D35-9DD0-6E75-363383A88E9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338" r="21338"/>
          <a:stretch>
            <a:fillRect/>
          </a:stretch>
        </p:blipFill>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409189" cy="845139"/>
          </a:xfrm>
        </p:spPr>
        <p:txBody>
          <a:bodyPr/>
          <a:lstStyle/>
          <a:p>
            <a:r>
              <a:rPr lang="en-GB" sz="3600" dirty="0"/>
              <a:t>INTERNATIONAL SUSTAINABILITY INITIATIVES</a:t>
            </a:r>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677798"/>
            <a:ext cx="6123963" cy="3821739"/>
          </a:xfrm>
        </p:spPr>
        <p:txBody>
          <a:bodyPr/>
          <a:lstStyle/>
          <a:p>
            <a:pPr algn="just"/>
            <a:r>
              <a:rPr lang="en-GB" sz="2000" dirty="0"/>
              <a:t>Several international initiatives and frameworks guide global sustainability efforts. The United Nations Sustainable Development Goals (SDGs) provide a comprehensive blueprint for achieving a more sustainable future by addressing global challenges such as poverty, inequality, and climate change. </a:t>
            </a:r>
          </a:p>
          <a:p>
            <a:pPr algn="just"/>
            <a:endParaRPr lang="en-GB" sz="2000" dirty="0"/>
          </a:p>
          <a:p>
            <a:pPr algn="just"/>
            <a:r>
              <a:rPr lang="en-GB" sz="2000" dirty="0"/>
              <a:t>The </a:t>
            </a:r>
            <a:r>
              <a:rPr lang="en-GB" sz="2000" dirty="0">
                <a:hlinkClick r:id="rId3"/>
              </a:rPr>
              <a:t>European Union's Circular Economy Action Plan </a:t>
            </a:r>
            <a:r>
              <a:rPr lang="en-GB" sz="2000" dirty="0"/>
              <a:t>focuses on promoting circular economy practices, encouraging businesses to design products that are reusable, repairable, and recyclable. </a:t>
            </a:r>
          </a:p>
          <a:p>
            <a:pPr algn="just"/>
            <a:endParaRPr lang="en-GB" sz="2000" dirty="0"/>
          </a:p>
          <a:p>
            <a:pPr algn="just"/>
            <a:r>
              <a:rPr lang="en-GB" sz="2000" dirty="0"/>
              <a:t>By aligning with these initiatives, businesses can contribute to global sustainability goals, enhance their credibility, and increase their competitiveness in the international market.</a:t>
            </a:r>
          </a:p>
        </p:txBody>
      </p:sp>
    </p:spTree>
    <p:extLst>
      <p:ext uri="{BB962C8B-B14F-4D97-AF65-F5344CB8AC3E}">
        <p14:creationId xmlns:p14="http://schemas.microsoft.com/office/powerpoint/2010/main" val="153846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sz="3600" b="1" dirty="0"/>
              <a:t>IMPACT ON BUSINESS PRACTICES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dirty="0"/>
              <a:t>The Green Deal 2050 has profound implications for businesses operating within the European Union (EU) and beyond. It encourages companies to adopt sustainable business models, invest in green technologies, and integrate environmental considerations into decision-making processes. </a:t>
            </a:r>
          </a:p>
          <a:p>
            <a:pPr algn="just"/>
            <a:endParaRPr lang="en-GB" dirty="0"/>
          </a:p>
          <a:p>
            <a:pPr algn="just"/>
            <a:r>
              <a:rPr lang="en-GB" dirty="0"/>
              <a:t>Businesses are expected to adhere to stringent environmental standards, enhance resource efficiency, and disclose environmental impacts through transparent reporting. </a:t>
            </a:r>
          </a:p>
          <a:p>
            <a:pPr algn="just"/>
            <a:endParaRPr lang="en-GB" dirty="0"/>
          </a:p>
          <a:p>
            <a:pPr algn="just"/>
            <a:r>
              <a:rPr lang="en-GB" dirty="0"/>
              <a:t>The Green Deal promotes collaboration between public and private sectors, fostering innovation, research, and development of green technologies.</a:t>
            </a:r>
          </a:p>
        </p:txBody>
      </p:sp>
    </p:spTree>
    <p:extLst>
      <p:ext uri="{BB962C8B-B14F-4D97-AF65-F5344CB8AC3E}">
        <p14:creationId xmlns:p14="http://schemas.microsoft.com/office/powerpoint/2010/main" val="267077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US" dirty="0"/>
              <a:t>PRINCIPLES OF THE CIRCULAR ECONOMY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78122"/>
            <a:ext cx="10483429" cy="4439577"/>
          </a:xfrm>
        </p:spPr>
        <p:txBody>
          <a:bodyPr/>
          <a:lstStyle/>
          <a:p>
            <a:pPr algn="just"/>
            <a:r>
              <a:rPr lang="en-GB" dirty="0"/>
              <a:t>Reducing waste and pollution involves designing products to be durable, reusable, and recyclable. This means optimising production processes to reduce waste and ensure that products can be efficiently reused or recycled so it is not the end of their life.</a:t>
            </a:r>
          </a:p>
          <a:p>
            <a:pPr algn="just"/>
            <a:endParaRPr lang="en-GB" dirty="0"/>
          </a:p>
          <a:p>
            <a:pPr algn="just"/>
            <a:r>
              <a:rPr lang="en-GB" dirty="0"/>
              <a:t>Keeping products and materials in use focuses on extending the lifecycle of products through repair, remanufacturing, and recycling. It also involves creating systems for sharing, leasing, and renting to increase the use of products and reduce the need for new materials.</a:t>
            </a:r>
          </a:p>
          <a:p>
            <a:pPr algn="just"/>
            <a:endParaRPr lang="en-GB" dirty="0"/>
          </a:p>
          <a:p>
            <a:pPr algn="just"/>
            <a:r>
              <a:rPr lang="en-GB" dirty="0"/>
              <a:t>Regenerating natural systems is about returning valuable nutrients to the environment and using renewable energy sources. This helps maintain ecosystem health and promotes a sustainable balance between industrial activities and nature.</a:t>
            </a:r>
            <a:endParaRPr lang="en-US" dirty="0"/>
          </a:p>
        </p:txBody>
      </p:sp>
      <p:sp>
        <p:nvSpPr>
          <p:cNvPr id="6" name="Freeform 210">
            <a:extLst>
              <a:ext uri="{FF2B5EF4-FFF2-40B4-BE49-F238E27FC236}">
                <a16:creationId xmlns:a16="http://schemas.microsoft.com/office/drawing/2014/main" id="{26AFC575-3296-ED87-E459-CF8ACA19B0BA}"/>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7" name="Freeform 211">
            <a:extLst>
              <a:ext uri="{FF2B5EF4-FFF2-40B4-BE49-F238E27FC236}">
                <a16:creationId xmlns:a16="http://schemas.microsoft.com/office/drawing/2014/main" id="{943DA346-BDCE-5027-1691-0DD725D9265A}"/>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8" name="Freeform 209">
            <a:extLst>
              <a:ext uri="{FF2B5EF4-FFF2-40B4-BE49-F238E27FC236}">
                <a16:creationId xmlns:a16="http://schemas.microsoft.com/office/drawing/2014/main" id="{FA2E8F94-1CA5-8C82-CC9B-D86B2602C7E9}"/>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13 (Climate Action)</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The European Green Deal 2050 promotes climate action through decarbonisation efforts, renewable energy investments, and sustainable development practices.</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7 (Affordable and Clean Energy)</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By promoting renewable energy sources and energy efficiency measures, the Green Deal contributes to ensuring access to affordable, reliable, sustainable, and modern energy for all.</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Emphasising circular economy practices and sustainable production patterns, the Green Deal supports responsible consumption and production goals.</a:t>
            </a:r>
          </a:p>
          <a:p>
            <a:pPr algn="just"/>
            <a:endParaRPr lang="en-GB" dirty="0"/>
          </a:p>
        </p:txBody>
      </p:sp>
      <p:pic>
        <p:nvPicPr>
          <p:cNvPr id="5" name="Picture 2">
            <a:extLst>
              <a:ext uri="{FF2B5EF4-FFF2-40B4-BE49-F238E27FC236}">
                <a16:creationId xmlns:a16="http://schemas.microsoft.com/office/drawing/2014/main" id="{A221D48D-2D04-BCB4-EA91-23FCE8F2B7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47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b="1" dirty="0" err="1"/>
              <a:t>EntreComp</a:t>
            </a:r>
            <a:r>
              <a:rPr lang="en-GB" b="1" dirty="0"/>
              <a:t> 1.5 (Ethical and sustainable thinking)</a:t>
            </a:r>
            <a:r>
              <a:rPr lang="en-GB" dirty="0"/>
              <a:t>: Assessing the implications of the European Green Deal 2050 encourages ethical decision-making and promotes sustainable management practices.</a:t>
            </a:r>
          </a:p>
          <a:p>
            <a:pPr algn="just">
              <a:buFont typeface="Arial" panose="020B0604020202020204" pitchFamily="34" charset="0"/>
              <a:buChar char="•"/>
            </a:pPr>
            <a:endParaRPr lang="en-GB" dirty="0"/>
          </a:p>
          <a:p>
            <a:pPr algn="just"/>
            <a:r>
              <a:rPr lang="en-GB" b="1" dirty="0" err="1"/>
              <a:t>EntreComp</a:t>
            </a:r>
            <a:r>
              <a:rPr lang="en-GB" b="1" dirty="0"/>
              <a:t> 2.1 (Self-awareness and self-efficacy)</a:t>
            </a:r>
            <a:r>
              <a:rPr lang="en-GB" dirty="0"/>
              <a:t>: Understanding the global sustainability context and the Green Deal initiatives fosters self-awareness and self-efficacy in promoting sustainable business practices and assuming leadership roles in sustainability.</a:t>
            </a:r>
          </a:p>
        </p:txBody>
      </p:sp>
      <p:pic>
        <p:nvPicPr>
          <p:cNvPr id="5" name="Picture 4">
            <a:extLst>
              <a:ext uri="{FF2B5EF4-FFF2-40B4-BE49-F238E27FC236}">
                <a16:creationId xmlns:a16="http://schemas.microsoft.com/office/drawing/2014/main" id="{EC59D5E9-5E58-A893-14EE-14612778DB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6039" y="556342"/>
            <a:ext cx="1777572" cy="988548"/>
          </a:xfrm>
          <a:prstGeom prst="rect">
            <a:avLst/>
          </a:prstGeom>
        </p:spPr>
      </p:pic>
    </p:spTree>
    <p:extLst>
      <p:ext uri="{BB962C8B-B14F-4D97-AF65-F5344CB8AC3E}">
        <p14:creationId xmlns:p14="http://schemas.microsoft.com/office/powerpoint/2010/main" val="2748355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71F48F02-1BEC-1126-883E-186E8441B364}"/>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447" r="22589"/>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a:xfrm>
            <a:off x="4890795"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129063" y="1570554"/>
            <a:ext cx="5800081" cy="4970082"/>
          </a:xfrm>
          <a:solidFill>
            <a:schemeClr val="bg1"/>
          </a:solidFill>
        </p:spPr>
        <p:txBody>
          <a:bodyPr/>
          <a:lstStyle/>
          <a:p>
            <a:pPr algn="just"/>
            <a:r>
              <a:rPr lang="en-GB" sz="2000" b="1" dirty="0"/>
              <a:t>Policy Impact Analysis of the European Green Deal 2050</a:t>
            </a:r>
            <a:endParaRPr lang="en-GB" sz="2000" dirty="0"/>
          </a:p>
          <a:p>
            <a:pPr algn="just"/>
            <a:endParaRPr lang="en-GB" sz="2000" b="1" dirty="0"/>
          </a:p>
          <a:p>
            <a:pPr algn="just"/>
            <a:r>
              <a:rPr lang="en-GB" sz="2000" b="1" dirty="0"/>
              <a:t>Research:</a:t>
            </a:r>
            <a:r>
              <a:rPr lang="en-GB" sz="2000" dirty="0"/>
              <a:t> Conduct research on the European Green Deal 2050 and its key initiatives.</a:t>
            </a:r>
          </a:p>
          <a:p>
            <a:pPr algn="just"/>
            <a:endParaRPr lang="en-GB" sz="2000" b="1" dirty="0"/>
          </a:p>
          <a:p>
            <a:pPr algn="just"/>
            <a:r>
              <a:rPr lang="en-GB" sz="2000" b="1" dirty="0"/>
              <a:t>Impact Analysis:</a:t>
            </a:r>
            <a:r>
              <a:rPr lang="en-GB" sz="2000" dirty="0"/>
              <a:t> Analyse the potential impact of the Green Deal on specific industries or businesses.</a:t>
            </a:r>
          </a:p>
          <a:p>
            <a:pPr algn="just"/>
            <a:endParaRPr lang="en-GB" sz="2000" b="1" dirty="0"/>
          </a:p>
          <a:p>
            <a:pPr algn="just"/>
            <a:r>
              <a:rPr lang="en-GB" sz="2000" b="1" dirty="0"/>
              <a:t>Presentation:</a:t>
            </a:r>
            <a:r>
              <a:rPr lang="en-GB" sz="2000" dirty="0"/>
              <a:t> Present findings to the group, highlighting the opportunities and challenges posed by the Green Deal.</a:t>
            </a:r>
          </a:p>
          <a:p>
            <a:pPr algn="just"/>
            <a:endParaRPr lang="en-GB" sz="2000" b="1" dirty="0"/>
          </a:p>
          <a:p>
            <a:pPr algn="just"/>
            <a:r>
              <a:rPr lang="en-GB" sz="2000" b="1" dirty="0"/>
              <a:t>Discussion:</a:t>
            </a:r>
            <a:r>
              <a:rPr lang="en-GB" sz="2000" dirty="0"/>
              <a:t> Engage in a group discussion on how businesses can adapt to and benefit from the Green Deal.</a:t>
            </a:r>
          </a:p>
        </p:txBody>
      </p:sp>
    </p:spTree>
    <p:extLst>
      <p:ext uri="{BB962C8B-B14F-4D97-AF65-F5344CB8AC3E}">
        <p14:creationId xmlns:p14="http://schemas.microsoft.com/office/powerpoint/2010/main" val="1853833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79" b="6879"/>
          <a:stretch>
            <a:fill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POLICY AND REGULATION FOR CIRCULAR ECONOMY ADOPTION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06</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84520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54</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28" r="25728"/>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755008"/>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2210" y="1731302"/>
            <a:ext cx="4939670" cy="4482902"/>
          </a:xfrm>
        </p:spPr>
        <p:txBody>
          <a:bodyPr/>
          <a:lstStyle/>
          <a:p>
            <a:pPr algn="just"/>
            <a:r>
              <a:rPr lang="en-GB" sz="2200" dirty="0"/>
              <a:t>Regionalisation involves creating policies and strategies to the unique socio-economic, environmental, and cultural contexts of specific regions. </a:t>
            </a:r>
          </a:p>
          <a:p>
            <a:pPr algn="just"/>
            <a:endParaRPr lang="en-GB" sz="2200" dirty="0"/>
          </a:p>
          <a:p>
            <a:pPr algn="just"/>
            <a:r>
              <a:rPr lang="en-GB" sz="2200" dirty="0"/>
              <a:t>This approach ensures that sustainability efforts are relevant, effective, and inclusive, addressing local needs and leveraging regional strengths.</a:t>
            </a:r>
          </a:p>
        </p:txBody>
      </p:sp>
    </p:spTree>
    <p:extLst>
      <p:ext uri="{BB962C8B-B14F-4D97-AF65-F5344CB8AC3E}">
        <p14:creationId xmlns:p14="http://schemas.microsoft.com/office/powerpoint/2010/main" val="146350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3C49E4-BDE3-AB7E-70DE-3D9A5228DFF3}"/>
              </a:ext>
            </a:extLst>
          </p:cNvPr>
          <p:cNvSpPr>
            <a:spLocks noGrp="1"/>
          </p:cNvSpPr>
          <p:nvPr>
            <p:ph type="body" sz="quarter" idx="49"/>
          </p:nvPr>
        </p:nvSpPr>
        <p:spPr/>
        <p:txBody>
          <a:bodyPr/>
          <a:lstStyle/>
          <a:p>
            <a:r>
              <a:rPr lang="en-GB" dirty="0"/>
              <a:t>Context-Specific Strategies</a:t>
            </a:r>
            <a:endParaRPr lang="en-IE" dirty="0"/>
          </a:p>
        </p:txBody>
      </p:sp>
      <p:sp>
        <p:nvSpPr>
          <p:cNvPr id="3" name="Text Placeholder 2">
            <a:extLst>
              <a:ext uri="{FF2B5EF4-FFF2-40B4-BE49-F238E27FC236}">
                <a16:creationId xmlns:a16="http://schemas.microsoft.com/office/drawing/2014/main" id="{2329A4F8-DAE3-9DF1-DB0A-331C3F6D0A3C}"/>
              </a:ext>
            </a:extLst>
          </p:cNvPr>
          <p:cNvSpPr>
            <a:spLocks noGrp="1"/>
          </p:cNvSpPr>
          <p:nvPr>
            <p:ph type="body" sz="quarter" idx="50"/>
          </p:nvPr>
        </p:nvSpPr>
        <p:spPr>
          <a:xfrm>
            <a:off x="3879838" y="995263"/>
            <a:ext cx="7160273" cy="945874"/>
          </a:xfrm>
        </p:spPr>
        <p:txBody>
          <a:bodyPr/>
          <a:lstStyle/>
          <a:p>
            <a:pPr algn="just"/>
            <a:r>
              <a:rPr lang="en-GB" dirty="0"/>
              <a:t>Developing policies that consider the local context, including economic conditions, cultural norms, and environmental challenges.</a:t>
            </a:r>
            <a:endParaRPr lang="en-IE" dirty="0"/>
          </a:p>
        </p:txBody>
      </p:sp>
      <p:sp>
        <p:nvSpPr>
          <p:cNvPr id="4" name="Text Placeholder 3">
            <a:extLst>
              <a:ext uri="{FF2B5EF4-FFF2-40B4-BE49-F238E27FC236}">
                <a16:creationId xmlns:a16="http://schemas.microsoft.com/office/drawing/2014/main" id="{6FB964BA-E998-D3C1-F1E1-E27E8CADC83F}"/>
              </a:ext>
            </a:extLst>
          </p:cNvPr>
          <p:cNvSpPr>
            <a:spLocks noGrp="1"/>
          </p:cNvSpPr>
          <p:nvPr>
            <p:ph type="body" sz="quarter" idx="51"/>
          </p:nvPr>
        </p:nvSpPr>
        <p:spPr/>
        <p:txBody>
          <a:bodyPr/>
          <a:lstStyle/>
          <a:p>
            <a:r>
              <a:rPr lang="en-GB" b="1" dirty="0"/>
              <a:t>Stakeholder Engagement</a:t>
            </a:r>
            <a:endParaRPr lang="en-IE" dirty="0"/>
          </a:p>
        </p:txBody>
      </p:sp>
      <p:sp>
        <p:nvSpPr>
          <p:cNvPr id="5" name="Text Placeholder 4">
            <a:extLst>
              <a:ext uri="{FF2B5EF4-FFF2-40B4-BE49-F238E27FC236}">
                <a16:creationId xmlns:a16="http://schemas.microsoft.com/office/drawing/2014/main" id="{96977292-2220-37F7-B5FE-F02508384BB3}"/>
              </a:ext>
            </a:extLst>
          </p:cNvPr>
          <p:cNvSpPr>
            <a:spLocks noGrp="1"/>
          </p:cNvSpPr>
          <p:nvPr>
            <p:ph type="body" sz="quarter" idx="52"/>
          </p:nvPr>
        </p:nvSpPr>
        <p:spPr>
          <a:xfrm>
            <a:off x="3892019" y="3103150"/>
            <a:ext cx="7160273" cy="945874"/>
          </a:xfrm>
        </p:spPr>
        <p:txBody>
          <a:bodyPr/>
          <a:lstStyle/>
          <a:p>
            <a:pPr algn="just"/>
            <a:r>
              <a:rPr lang="en-GB" dirty="0"/>
              <a:t>Involving local communities, businesses, and governments in the development and implementation of policies.</a:t>
            </a:r>
            <a:endParaRPr lang="en-IE" dirty="0"/>
          </a:p>
        </p:txBody>
      </p:sp>
      <p:sp>
        <p:nvSpPr>
          <p:cNvPr id="6" name="Text Placeholder 5">
            <a:extLst>
              <a:ext uri="{FF2B5EF4-FFF2-40B4-BE49-F238E27FC236}">
                <a16:creationId xmlns:a16="http://schemas.microsoft.com/office/drawing/2014/main" id="{7D26DF4F-E76A-7636-239D-50D004FD431F}"/>
              </a:ext>
            </a:extLst>
          </p:cNvPr>
          <p:cNvSpPr>
            <a:spLocks noGrp="1"/>
          </p:cNvSpPr>
          <p:nvPr>
            <p:ph type="body" sz="quarter" idx="54"/>
          </p:nvPr>
        </p:nvSpPr>
        <p:spPr/>
        <p:txBody>
          <a:bodyPr/>
          <a:lstStyle/>
          <a:p>
            <a:r>
              <a:rPr lang="en-GB" b="1" dirty="0"/>
              <a:t>Capacity Building</a:t>
            </a:r>
            <a:endParaRPr lang="en-IE" dirty="0"/>
          </a:p>
        </p:txBody>
      </p:sp>
      <p:sp>
        <p:nvSpPr>
          <p:cNvPr id="7" name="Text Placeholder 6">
            <a:extLst>
              <a:ext uri="{FF2B5EF4-FFF2-40B4-BE49-F238E27FC236}">
                <a16:creationId xmlns:a16="http://schemas.microsoft.com/office/drawing/2014/main" id="{02139920-4D6F-9D6B-AE15-B0F654BAD0C9}"/>
              </a:ext>
            </a:extLst>
          </p:cNvPr>
          <p:cNvSpPr>
            <a:spLocks noGrp="1"/>
          </p:cNvSpPr>
          <p:nvPr>
            <p:ph type="body" sz="quarter" idx="55"/>
          </p:nvPr>
        </p:nvSpPr>
        <p:spPr/>
        <p:txBody>
          <a:bodyPr/>
          <a:lstStyle/>
          <a:p>
            <a:pPr algn="just"/>
            <a:r>
              <a:rPr lang="en-GB" dirty="0"/>
              <a:t>Strengthening local institutions, skills, and resources to support sustainable development.</a:t>
            </a:r>
            <a:endParaRPr lang="en-IE" dirty="0"/>
          </a:p>
        </p:txBody>
      </p:sp>
      <p:pic>
        <p:nvPicPr>
          <p:cNvPr id="16" name="Picture Placeholder 15" descr="Close-up of a pen writing on a chart">
            <a:extLst>
              <a:ext uri="{FF2B5EF4-FFF2-40B4-BE49-F238E27FC236}">
                <a16:creationId xmlns:a16="http://schemas.microsoft.com/office/drawing/2014/main" id="{6F488551-FE00-A149-34A0-4C596B2EE01A}"/>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8185" r="8185"/>
          <a:stretch>
            <a:fillRect/>
          </a:stretch>
        </p:blipFill>
        <p:spPr/>
      </p:pic>
      <p:pic>
        <p:nvPicPr>
          <p:cNvPr id="14" name="Picture Placeholder 13" descr="Asian student writing on blackboard with chalk in classroom">
            <a:extLst>
              <a:ext uri="{FF2B5EF4-FFF2-40B4-BE49-F238E27FC236}">
                <a16:creationId xmlns:a16="http://schemas.microsoft.com/office/drawing/2014/main" id="{F7FB835F-B93A-565F-F809-E2EA8376F4C7}"/>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44" r="11844"/>
          <a:stretch>
            <a:fillRect/>
          </a:stretch>
        </p:blipFill>
        <p:spPr/>
      </p:pic>
      <p:pic>
        <p:nvPicPr>
          <p:cNvPr id="12" name="Picture Placeholder 11" descr="Push pins laying down with one standing up">
            <a:extLst>
              <a:ext uri="{FF2B5EF4-FFF2-40B4-BE49-F238E27FC236}">
                <a16:creationId xmlns:a16="http://schemas.microsoft.com/office/drawing/2014/main" id="{9A6843BF-1197-59FB-72D0-AC78632E6F9D}"/>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5671" r="15671"/>
          <a:stretch>
            <a:fillRect/>
          </a:stretch>
        </p:blipFill>
        <p:spPr/>
      </p:pic>
    </p:spTree>
    <p:extLst>
      <p:ext uri="{BB962C8B-B14F-4D97-AF65-F5344CB8AC3E}">
        <p14:creationId xmlns:p14="http://schemas.microsoft.com/office/powerpoint/2010/main" val="3194580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and typing on keyboard">
            <a:extLst>
              <a:ext uri="{FF2B5EF4-FFF2-40B4-BE49-F238E27FC236}">
                <a16:creationId xmlns:a16="http://schemas.microsoft.com/office/drawing/2014/main" id="{EAEC1890-0308-88DF-1AD2-EFD8FC5042D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395672"/>
            <a:ext cx="5993134" cy="845139"/>
          </a:xfrm>
        </p:spPr>
        <p:txBody>
          <a:bodyPr/>
          <a:lstStyle/>
          <a:p>
            <a:r>
              <a:rPr lang="en-GB" dirty="0"/>
              <a:t>ROLE OF POLICY AND REGULATION</a:t>
            </a:r>
            <a:endParaRPr lang="en-US" dirty="0"/>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752600"/>
            <a:ext cx="6686550" cy="4709728"/>
          </a:xfrm>
          <a:solidFill>
            <a:schemeClr val="bg1"/>
          </a:solidFill>
        </p:spPr>
        <p:txBody>
          <a:bodyPr/>
          <a:lstStyle/>
          <a:p>
            <a:pPr algn="just"/>
            <a:r>
              <a:rPr lang="en-GB" sz="2200" dirty="0"/>
              <a:t>Policies and regulations play a crucial role in encouraging businesses to adopt circular economy practices. </a:t>
            </a:r>
          </a:p>
          <a:p>
            <a:pPr algn="just"/>
            <a:endParaRPr lang="en-GB" sz="2200" dirty="0"/>
          </a:p>
          <a:p>
            <a:pPr algn="just"/>
            <a:r>
              <a:rPr lang="en-GB" sz="2200" dirty="0"/>
              <a:t>Governments set standards and create frameworks that compel industries to reduce waste, enhance resource efficiency, and promote sustainable practices.  These regulations ensure that businesses take responsibility for the environmental impact of their operations and products throughout their lifecycle.</a:t>
            </a:r>
          </a:p>
          <a:p>
            <a:pPr algn="just"/>
            <a:endParaRPr lang="en-GB" sz="2200" dirty="0"/>
          </a:p>
          <a:p>
            <a:pPr algn="just"/>
            <a:r>
              <a:rPr lang="en-GB" sz="2200" b="1" dirty="0">
                <a:solidFill>
                  <a:srgbClr val="F36C2F"/>
                </a:solidFill>
              </a:rPr>
              <a:t>Government Initiatives: </a:t>
            </a:r>
            <a:r>
              <a:rPr lang="en-GB" sz="2200" dirty="0"/>
              <a:t>Government initiatives are essential in supporting the transition to a circular economy. These initiatives often include:</a:t>
            </a:r>
          </a:p>
        </p:txBody>
      </p:sp>
    </p:spTree>
    <p:extLst>
      <p:ext uri="{BB962C8B-B14F-4D97-AF65-F5344CB8AC3E}">
        <p14:creationId xmlns:p14="http://schemas.microsoft.com/office/powerpoint/2010/main" val="3751254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A57880DF-2BF2-EDCB-7E66-2B6168072B2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299" r="20299"/>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700472"/>
            <a:ext cx="5993134" cy="845139"/>
          </a:xfrm>
        </p:spPr>
        <p:txBody>
          <a:bodyPr/>
          <a:lstStyle/>
          <a:p>
            <a:r>
              <a:rPr lang="en-US" dirty="0"/>
              <a:t>INCENTIVES AND SUBSIDIES </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379716" y="1752600"/>
            <a:ext cx="5993134" cy="4709728"/>
          </a:xfrm>
          <a:solidFill>
            <a:schemeClr val="bg1"/>
          </a:solidFill>
        </p:spPr>
        <p:txBody>
          <a:bodyPr/>
          <a:lstStyle/>
          <a:p>
            <a:pPr algn="just"/>
            <a:r>
              <a:rPr lang="en-GB" sz="2200" dirty="0"/>
              <a:t>Financial support for businesses that invest in sustainable technologies and practices. </a:t>
            </a:r>
          </a:p>
          <a:p>
            <a:pPr algn="just"/>
            <a:endParaRPr lang="en-GB" sz="2200" dirty="0"/>
          </a:p>
          <a:p>
            <a:pPr algn="just"/>
            <a:r>
              <a:rPr lang="en-GB" sz="2200" dirty="0"/>
              <a:t>These can take various forms, such as tax breaks, grants, and low-interest loans, which reduce the financial burden of adopting eco-friendly practices. </a:t>
            </a:r>
          </a:p>
          <a:p>
            <a:pPr algn="just"/>
            <a:endParaRPr lang="en-GB" sz="2200" dirty="0"/>
          </a:p>
          <a:p>
            <a:pPr algn="just"/>
            <a:r>
              <a:rPr lang="en-GB" sz="2200" dirty="0"/>
              <a:t>For example, subsidies might be provided to companies that invest in renewable energy systems, energy-efficient equipment, or waste reduction technologies. </a:t>
            </a:r>
          </a:p>
        </p:txBody>
      </p:sp>
    </p:spTree>
    <p:extLst>
      <p:ext uri="{BB962C8B-B14F-4D97-AF65-F5344CB8AC3E}">
        <p14:creationId xmlns:p14="http://schemas.microsoft.com/office/powerpoint/2010/main" val="2448210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acher pointing at laptop screen to young students">
            <a:extLst>
              <a:ext uri="{FF2B5EF4-FFF2-40B4-BE49-F238E27FC236}">
                <a16:creationId xmlns:a16="http://schemas.microsoft.com/office/drawing/2014/main" id="{DA801F14-E891-E826-EC6F-86E6F91E8AA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26911" r="15989"/>
          <a:stretch/>
        </p:blipFill>
        <p:spPr>
          <a:xfrm>
            <a:off x="-890751" y="0"/>
            <a:ext cx="5875886" cy="6858000"/>
          </a:xfrm>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753244"/>
            <a:ext cx="5993134" cy="845139"/>
          </a:xfrm>
        </p:spPr>
        <p:txBody>
          <a:bodyPr/>
          <a:lstStyle/>
          <a:p>
            <a:r>
              <a:rPr lang="en-US" dirty="0"/>
              <a:t>REGULATORY STANDARDS </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486400" y="1752600"/>
            <a:ext cx="5993134" cy="4709728"/>
          </a:xfrm>
          <a:solidFill>
            <a:schemeClr val="bg1"/>
          </a:solidFill>
        </p:spPr>
        <p:txBody>
          <a:bodyPr/>
          <a:lstStyle/>
          <a:p>
            <a:pPr algn="just"/>
            <a:r>
              <a:rPr lang="en-GB" sz="2400" dirty="0"/>
              <a:t>Mandatory guidelines that ensure businesses meet specific environmental criteria. These standards often cover a range of areas, including waste management, emissions control, and product design. </a:t>
            </a:r>
          </a:p>
          <a:p>
            <a:pPr algn="just"/>
            <a:endParaRPr lang="en-GB" sz="2400" dirty="0"/>
          </a:p>
          <a:p>
            <a:pPr algn="just"/>
            <a:r>
              <a:rPr lang="en-GB" sz="2400" dirty="0"/>
              <a:t>For instance, regulations may require companies to limit their carbon emissions, use recyclable materials in their products, or adhere to strict waste disposal practices. </a:t>
            </a:r>
          </a:p>
        </p:txBody>
      </p:sp>
    </p:spTree>
    <p:extLst>
      <p:ext uri="{BB962C8B-B14F-4D97-AF65-F5344CB8AC3E}">
        <p14:creationId xmlns:p14="http://schemas.microsoft.com/office/powerpoint/2010/main" val="1748394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5CFF9AA-3E20-454C-4EA5-B7BF142F8E48}"/>
              </a:ext>
            </a:extLst>
          </p:cNvPr>
          <p:cNvPicPr>
            <a:picLocks noGrp="1" noChangeAspect="1"/>
          </p:cNvPicPr>
          <p:nvPr>
            <p:ph type="pic" sz="quarter" idx="21"/>
          </p:nvPr>
        </p:nvPicPr>
        <p:blipFill>
          <a:blip r:embed="rId2"/>
          <a:srcRect l="14" r="14"/>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899" y="395672"/>
            <a:ext cx="6543675" cy="845139"/>
          </a:xfrm>
        </p:spPr>
        <p:txBody>
          <a:bodyPr/>
          <a:lstStyle/>
          <a:p>
            <a:r>
              <a:rPr lang="en-US" dirty="0"/>
              <a:t>PUBLIC-PRIVATE PARTNERSHIPS</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076325"/>
            <a:ext cx="6686550" cy="5386003"/>
          </a:xfrm>
          <a:solidFill>
            <a:schemeClr val="bg1"/>
          </a:solidFill>
        </p:spPr>
        <p:txBody>
          <a:bodyPr/>
          <a:lstStyle/>
          <a:p>
            <a:pPr algn="just"/>
            <a:r>
              <a:rPr lang="en-GB" sz="2400" dirty="0"/>
              <a:t>Collaborations between governments and businesses to develop innovative circular economy solutions. These partnerships highlight the strengths and resources of both sectors to address sustainability challenges more effectively. </a:t>
            </a:r>
          </a:p>
          <a:p>
            <a:pPr algn="just"/>
            <a:endParaRPr lang="en-GB" sz="2400" dirty="0"/>
          </a:p>
          <a:p>
            <a:pPr algn="just"/>
            <a:r>
              <a:rPr lang="en-GB" sz="2400" dirty="0"/>
              <a:t>For example, governments may partner with tech companies to develop advanced recycling technologies or work with manufacturing firms to create closed-loop production systems. </a:t>
            </a:r>
          </a:p>
          <a:p>
            <a:pPr algn="just"/>
            <a:endParaRPr lang="en-GB" sz="2400" dirty="0"/>
          </a:p>
          <a:p>
            <a:pPr algn="just"/>
            <a:r>
              <a:rPr lang="en-GB" sz="2400" dirty="0"/>
              <a:t>Public-private partnerships can also facilitate knowledge sharing and the scaling of successful pilot projects to broader applications, accelerating the transition to a circular economy.</a:t>
            </a:r>
          </a:p>
        </p:txBody>
      </p:sp>
    </p:spTree>
    <p:extLst>
      <p:ext uri="{BB962C8B-B14F-4D97-AF65-F5344CB8AC3E}">
        <p14:creationId xmlns:p14="http://schemas.microsoft.com/office/powerpoint/2010/main" val="236256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rker scanning inventory">
            <a:extLst>
              <a:ext uri="{FF2B5EF4-FFF2-40B4-BE49-F238E27FC236}">
                <a16:creationId xmlns:a16="http://schemas.microsoft.com/office/drawing/2014/main" id="{2445971A-663E-F6A6-FA80-AB105504B4A1}"/>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A8B3CE5A-BCE2-C239-CDD7-A6C5E24A836E}"/>
              </a:ext>
            </a:extLst>
          </p:cNvPr>
          <p:cNvSpPr>
            <a:spLocks noGrp="1"/>
          </p:cNvSpPr>
          <p:nvPr>
            <p:ph type="body" sz="quarter" idx="30"/>
          </p:nvPr>
        </p:nvSpPr>
        <p:spPr>
          <a:xfrm>
            <a:off x="5256359" y="266769"/>
            <a:ext cx="5976500" cy="845139"/>
          </a:xfrm>
        </p:spPr>
        <p:txBody>
          <a:bodyPr/>
          <a:lstStyle/>
          <a:p>
            <a:r>
              <a:rPr lang="en-US" dirty="0"/>
              <a:t>BENEFITS FOR BUSINESSES</a:t>
            </a:r>
          </a:p>
        </p:txBody>
      </p:sp>
      <p:sp>
        <p:nvSpPr>
          <p:cNvPr id="4" name="Text Placeholder 3">
            <a:extLst>
              <a:ext uri="{FF2B5EF4-FFF2-40B4-BE49-F238E27FC236}">
                <a16:creationId xmlns:a16="http://schemas.microsoft.com/office/drawing/2014/main" id="{DEB0C63D-1BBF-6145-D307-C80535B0CE8E}"/>
              </a:ext>
            </a:extLst>
          </p:cNvPr>
          <p:cNvSpPr>
            <a:spLocks noGrp="1"/>
          </p:cNvSpPr>
          <p:nvPr>
            <p:ph type="body" sz="quarter" idx="48"/>
          </p:nvPr>
        </p:nvSpPr>
        <p:spPr>
          <a:xfrm>
            <a:off x="5377343" y="1142109"/>
            <a:ext cx="6560191" cy="5402143"/>
          </a:xfrm>
          <a:solidFill>
            <a:schemeClr val="bg1"/>
          </a:solidFill>
        </p:spPr>
        <p:txBody>
          <a:bodyPr/>
          <a:lstStyle/>
          <a:p>
            <a:pPr algn="just"/>
            <a:r>
              <a:rPr lang="en-GB" sz="2000" dirty="0"/>
              <a:t>Adopting circular economy principles can provide businesses with numerous advantages:</a:t>
            </a:r>
          </a:p>
          <a:p>
            <a:pPr algn="just"/>
            <a:endParaRPr lang="en-GB" sz="1000" dirty="0"/>
          </a:p>
          <a:p>
            <a:pPr algn="just">
              <a:buFont typeface="Arial" panose="020B0604020202020204" pitchFamily="34" charset="0"/>
              <a:buChar char="•"/>
            </a:pPr>
            <a:r>
              <a:rPr lang="en-GB" sz="2000" b="1" dirty="0"/>
              <a:t>Cost Savings:</a:t>
            </a:r>
            <a:r>
              <a:rPr lang="en-GB" sz="2000" dirty="0"/>
              <a:t> Improved resource efficiency reduces material and energy costs.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New Revenue Streams:</a:t>
            </a:r>
            <a:r>
              <a:rPr lang="en-GB" sz="2000" dirty="0"/>
              <a:t> Innovative business models such as product-as-a-service and remanufacturing open up new market opportunities.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Enhanced Brand Reputation:</a:t>
            </a:r>
            <a:r>
              <a:rPr lang="en-GB" sz="2000" dirty="0"/>
              <a:t> Commitment to sustainability can strengthen brand loyalty and attract environmentally conscious consumers.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Regulatory Compliance:</a:t>
            </a:r>
            <a:r>
              <a:rPr lang="en-GB" sz="2000" dirty="0"/>
              <a:t> Staying ahead of environmental regulations and standards.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Supply Chain Resilience:</a:t>
            </a:r>
            <a:r>
              <a:rPr lang="en-GB" sz="2000" dirty="0"/>
              <a:t> Reducing dependency on raw materials and minimising risks associated with supply chain disruptions.</a:t>
            </a:r>
          </a:p>
        </p:txBody>
      </p:sp>
    </p:spTree>
    <p:extLst>
      <p:ext uri="{BB962C8B-B14F-4D97-AF65-F5344CB8AC3E}">
        <p14:creationId xmlns:p14="http://schemas.microsoft.com/office/powerpoint/2010/main" val="3257042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man using digital tablet in meeting">
            <a:extLst>
              <a:ext uri="{FF2B5EF4-FFF2-40B4-BE49-F238E27FC236}">
                <a16:creationId xmlns:a16="http://schemas.microsoft.com/office/drawing/2014/main" id="{CFC06E47-5255-A447-5705-3CEEAD92ACC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10175" y="0"/>
            <a:ext cx="6600825" cy="845139"/>
          </a:xfrm>
        </p:spPr>
        <p:txBody>
          <a:bodyPr/>
          <a:lstStyle/>
          <a:p>
            <a:r>
              <a:rPr lang="en-US" dirty="0"/>
              <a:t>EDUCATIONAL AND AWARENESS CAMPAIGNS</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143000"/>
            <a:ext cx="6686550" cy="5319328"/>
          </a:xfrm>
          <a:solidFill>
            <a:schemeClr val="bg1"/>
          </a:solidFill>
        </p:spPr>
        <p:txBody>
          <a:bodyPr/>
          <a:lstStyle/>
          <a:p>
            <a:pPr algn="just"/>
            <a:r>
              <a:rPr lang="en-GB" sz="2400" dirty="0"/>
              <a:t>Governments often run campaigns to educate businesses and the public about the benefits of a circular economy. </a:t>
            </a:r>
          </a:p>
          <a:p>
            <a:pPr algn="just"/>
            <a:endParaRPr lang="en-GB" sz="2400" dirty="0"/>
          </a:p>
          <a:p>
            <a:pPr algn="just"/>
            <a:r>
              <a:rPr lang="en-GB" sz="2400" dirty="0"/>
              <a:t>These initiatives aim to change consumer behaviour and increase demand for sustainable products and services. </a:t>
            </a:r>
          </a:p>
          <a:p>
            <a:pPr algn="just"/>
            <a:endParaRPr lang="en-GB" sz="2400" dirty="0"/>
          </a:p>
          <a:p>
            <a:pPr algn="just"/>
            <a:r>
              <a:rPr lang="en-GB" sz="2400" dirty="0"/>
              <a:t>By raising awareness, governments can create a culture of sustainability that supports long-term environmental goals. Educational programmes might include workshops, seminars, and online resources that provide businesses with the knowledge and tools they need to implement circular practices.</a:t>
            </a:r>
          </a:p>
        </p:txBody>
      </p:sp>
    </p:spTree>
    <p:extLst>
      <p:ext uri="{BB962C8B-B14F-4D97-AF65-F5344CB8AC3E}">
        <p14:creationId xmlns:p14="http://schemas.microsoft.com/office/powerpoint/2010/main" val="401535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miling woman holding file folder at the office">
            <a:extLst>
              <a:ext uri="{FF2B5EF4-FFF2-40B4-BE49-F238E27FC236}">
                <a16:creationId xmlns:a16="http://schemas.microsoft.com/office/drawing/2014/main" id="{2664FA94-19B9-BBCA-6268-EDBA4D39807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8" r="21408"/>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5147"/>
            <a:ext cx="6305550" cy="845139"/>
          </a:xfrm>
        </p:spPr>
        <p:txBody>
          <a:bodyPr/>
          <a:lstStyle/>
          <a:p>
            <a:r>
              <a:rPr lang="en-US" dirty="0"/>
              <a:t>LEGISLATION AND POLICY FRAMEWORKS</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074135"/>
            <a:ext cx="6686550" cy="5488589"/>
          </a:xfrm>
          <a:solidFill>
            <a:schemeClr val="bg1"/>
          </a:solidFill>
        </p:spPr>
        <p:txBody>
          <a:bodyPr/>
          <a:lstStyle/>
          <a:p>
            <a:pPr algn="just"/>
            <a:r>
              <a:rPr lang="en-GB" sz="2400" dirty="0"/>
              <a:t>Comprehensive policies and legislative measures provide a structured approach to implementing circular economy principles. </a:t>
            </a:r>
          </a:p>
          <a:p>
            <a:pPr algn="just"/>
            <a:endParaRPr lang="en-GB" sz="2400" dirty="0"/>
          </a:p>
          <a:p>
            <a:pPr algn="just"/>
            <a:r>
              <a:rPr lang="en-GB" sz="2400" dirty="0"/>
              <a:t>Governments may introduce laws that mandate recycling, ban single-use plastics, or set targets for waste reduction. Policy frameworks can also outline long-term strategies for resource management, aligning national goals with global sustainability targets. </a:t>
            </a:r>
          </a:p>
          <a:p>
            <a:pPr algn="just"/>
            <a:endParaRPr lang="en-GB" sz="2400" dirty="0"/>
          </a:p>
          <a:p>
            <a:pPr algn="just"/>
            <a:r>
              <a:rPr lang="en-GB" sz="2400" dirty="0"/>
              <a:t>For example, the European Union’s Circular Economy Action Plan sets a clear roadmap for transitioning to a circular economy by 2050, with specific milestones and actions for member states.</a:t>
            </a:r>
          </a:p>
        </p:txBody>
      </p:sp>
    </p:spTree>
    <p:extLst>
      <p:ext uri="{BB962C8B-B14F-4D97-AF65-F5344CB8AC3E}">
        <p14:creationId xmlns:p14="http://schemas.microsoft.com/office/powerpoint/2010/main" val="2441533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3E30F5EC-9A4A-3347-D7FD-DB40E0D6548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395672"/>
            <a:ext cx="5993134" cy="845139"/>
          </a:xfrm>
        </p:spPr>
        <p:txBody>
          <a:bodyPr/>
          <a:lstStyle/>
          <a:p>
            <a:r>
              <a:rPr lang="en-US" dirty="0"/>
              <a:t>RESEARCH AND DEVELOPMENT SUPPORT</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752600"/>
            <a:ext cx="6686550" cy="4709728"/>
          </a:xfrm>
          <a:solidFill>
            <a:schemeClr val="bg1"/>
          </a:solidFill>
        </p:spPr>
        <p:txBody>
          <a:bodyPr/>
          <a:lstStyle/>
          <a:p>
            <a:pPr algn="just">
              <a:spcAft>
                <a:spcPts val="900"/>
              </a:spcAft>
            </a:pPr>
            <a:r>
              <a:rPr lang="en-GB" sz="2400" dirty="0"/>
              <a:t>Funding and support for research and development (R&amp;D) are crucial for advancing circular economy technologies. </a:t>
            </a:r>
          </a:p>
          <a:p>
            <a:pPr algn="just">
              <a:spcAft>
                <a:spcPts val="900"/>
              </a:spcAft>
            </a:pPr>
            <a:r>
              <a:rPr lang="en-GB" sz="2400" dirty="0"/>
              <a:t>Governments can provide grants and incentives for R&amp;D projects that focus on sustainable materials, waste-to-energy processes, and other innovative solutions. </a:t>
            </a:r>
          </a:p>
          <a:p>
            <a:pPr algn="just">
              <a:spcAft>
                <a:spcPts val="900"/>
              </a:spcAft>
            </a:pPr>
            <a:r>
              <a:rPr lang="en-GB" sz="2400" dirty="0"/>
              <a:t>By investing in R&amp;D, governments help drive technological advancements that enable businesses to adopt more sustainable practices. </a:t>
            </a:r>
          </a:p>
          <a:p>
            <a:pPr algn="just">
              <a:spcAft>
                <a:spcPts val="900"/>
              </a:spcAft>
            </a:pPr>
            <a:r>
              <a:rPr lang="en-GB" sz="2400" dirty="0"/>
              <a:t>Collaboration with academic institutions and research organisations can also lead to breakthroughs that make circular economy principles more viable and cost-effective.</a:t>
            </a:r>
          </a:p>
        </p:txBody>
      </p:sp>
    </p:spTree>
    <p:extLst>
      <p:ext uri="{BB962C8B-B14F-4D97-AF65-F5344CB8AC3E}">
        <p14:creationId xmlns:p14="http://schemas.microsoft.com/office/powerpoint/2010/main" val="4010401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05A8B-EF31-1726-C727-008DE7655C45}"/>
              </a:ext>
            </a:extLst>
          </p:cNvPr>
          <p:cNvSpPr>
            <a:spLocks noGrp="1"/>
          </p:cNvSpPr>
          <p:nvPr>
            <p:ph type="body" sz="quarter" idx="30"/>
          </p:nvPr>
        </p:nvSpPr>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0EE7624C-A74E-AB01-3285-818B9FC2EA82}"/>
              </a:ext>
            </a:extLst>
          </p:cNvPr>
          <p:cNvSpPr>
            <a:spLocks noGrp="1"/>
          </p:cNvSpPr>
          <p:nvPr>
            <p:ph type="body" sz="quarter" idx="48"/>
          </p:nvPr>
        </p:nvSpPr>
        <p:spPr/>
        <p:txBody>
          <a:bodyPr/>
          <a:lstStyle/>
          <a:p>
            <a:r>
              <a:rPr lang="en-GB" b="1" dirty="0">
                <a:solidFill>
                  <a:srgbClr val="0F486D"/>
                </a:solidFill>
                <a:hlinkClick r:id="rId2">
                  <a:extLst>
                    <a:ext uri="{A12FA001-AC4F-418D-AE19-62706E023703}">
                      <ahyp:hlinkClr xmlns:ahyp="http://schemas.microsoft.com/office/drawing/2018/hyperlinkcolor" val="tx"/>
                    </a:ext>
                  </a:extLst>
                </a:hlinkClick>
              </a:rPr>
              <a:t>SDG 11 (Sustainable Cities and Communities)</a:t>
            </a:r>
            <a:r>
              <a:rPr lang="en-GB" dirty="0"/>
              <a:t>: Promotes inclusive and sustainable urbanisation through context-specific policies and stakeholder engagement.</a:t>
            </a:r>
          </a:p>
          <a:p>
            <a:pPr>
              <a:buFont typeface="Arial" panose="020B0604020202020204" pitchFamily="34" charset="0"/>
              <a:buChar char="•"/>
            </a:pPr>
            <a:endParaRPr lang="en-GB" dirty="0"/>
          </a:p>
          <a:p>
            <a:r>
              <a:rPr lang="en-GB" b="1" dirty="0">
                <a:solidFill>
                  <a:srgbClr val="0F486D"/>
                </a:solidFill>
                <a:hlinkClick r:id="rId3">
                  <a:extLst>
                    <a:ext uri="{A12FA001-AC4F-418D-AE19-62706E023703}">
                      <ahyp:hlinkClr xmlns:ahyp="http://schemas.microsoft.com/office/drawing/2018/hyperlinkcolor" val="tx"/>
                    </a:ext>
                  </a:extLst>
                </a:hlinkClick>
              </a:rPr>
              <a:t>SDG 16 (Peace, Justice, and Strong Institutions)</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Strengthens local institutions and promotes inclusive decision-making processes.</a:t>
            </a:r>
            <a:br>
              <a:rPr lang="en-GB" dirty="0"/>
            </a:br>
            <a:endParaRPr lang="en-GB" dirty="0"/>
          </a:p>
          <a:p>
            <a:r>
              <a:rPr lang="en-GB" b="1" dirty="0">
                <a:solidFill>
                  <a:srgbClr val="0F486D"/>
                </a:solidFill>
                <a:hlinkClick r:id="rId4">
                  <a:extLst>
                    <a:ext uri="{A12FA001-AC4F-418D-AE19-62706E023703}">
                      <ahyp:hlinkClr xmlns:ahyp="http://schemas.microsoft.com/office/drawing/2018/hyperlinkcolor" val="tx"/>
                    </a:ext>
                  </a:extLst>
                </a:hlinkClick>
              </a:rPr>
              <a:t>SDG 17 (Partnerships for the Goals)</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Encourages collaboration between local, regional, and international stakeholders to achieve sustainable development goals.</a:t>
            </a:r>
          </a:p>
          <a:p>
            <a:pPr>
              <a:buFont typeface="Arial" panose="020B0604020202020204" pitchFamily="34" charset="0"/>
              <a:buChar char="•"/>
            </a:pPr>
            <a:endParaRPr lang="en-GB" dirty="0"/>
          </a:p>
          <a:p>
            <a:endParaRPr lang="en-IE" dirty="0"/>
          </a:p>
        </p:txBody>
      </p:sp>
      <p:pic>
        <p:nvPicPr>
          <p:cNvPr id="4" name="Picture 2">
            <a:extLst>
              <a:ext uri="{FF2B5EF4-FFF2-40B4-BE49-F238E27FC236}">
                <a16:creationId xmlns:a16="http://schemas.microsoft.com/office/drawing/2014/main" id="{AC00529A-5AFE-974D-8D1B-8C840C70BC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88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05A8B-EF31-1726-C727-008DE7655C45}"/>
              </a:ext>
            </a:extLst>
          </p:cNvPr>
          <p:cNvSpPr>
            <a:spLocks noGrp="1"/>
          </p:cNvSpPr>
          <p:nvPr>
            <p:ph type="body" sz="quarter" idx="30"/>
          </p:nvPr>
        </p:nvSpPr>
        <p:spPr/>
        <p:txBody>
          <a:bodyPr/>
          <a:lstStyle/>
          <a:p>
            <a:r>
              <a:rPr lang="en-GB" b="1" dirty="0"/>
              <a:t>ENTRECOMP ALIGNMENT</a:t>
            </a:r>
          </a:p>
          <a:p>
            <a:endParaRPr lang="en-IE" dirty="0"/>
          </a:p>
        </p:txBody>
      </p:sp>
      <p:sp>
        <p:nvSpPr>
          <p:cNvPr id="3" name="Text Placeholder 2">
            <a:extLst>
              <a:ext uri="{FF2B5EF4-FFF2-40B4-BE49-F238E27FC236}">
                <a16:creationId xmlns:a16="http://schemas.microsoft.com/office/drawing/2014/main" id="{0EE7624C-A74E-AB01-3285-818B9FC2EA82}"/>
              </a:ext>
            </a:extLst>
          </p:cNvPr>
          <p:cNvSpPr>
            <a:spLocks noGrp="1"/>
          </p:cNvSpPr>
          <p:nvPr>
            <p:ph type="body" sz="quarter" idx="48"/>
          </p:nvPr>
        </p:nvSpPr>
        <p:spPr/>
        <p:txBody>
          <a:bodyPr/>
          <a:lstStyle/>
          <a:p>
            <a:r>
              <a:rPr lang="en-GB" b="1" dirty="0" err="1"/>
              <a:t>EntreComp</a:t>
            </a:r>
            <a:r>
              <a:rPr lang="en-GB" b="1" dirty="0"/>
              <a:t> 2.3 (Mobilising resources)</a:t>
            </a:r>
            <a:r>
              <a:rPr lang="en-GB" dirty="0"/>
              <a:t>: Engaging local stakeholders and leveraging regional resources for sustainable development.</a:t>
            </a:r>
          </a:p>
          <a:p>
            <a:pPr>
              <a:buFont typeface="Arial" panose="020B0604020202020204" pitchFamily="34" charset="0"/>
              <a:buChar char="•"/>
            </a:pPr>
            <a:endParaRPr lang="en-GB" dirty="0"/>
          </a:p>
          <a:p>
            <a:r>
              <a:rPr lang="en-GB" b="1" dirty="0" err="1"/>
              <a:t>EntreComp</a:t>
            </a:r>
            <a:r>
              <a:rPr lang="en-GB" b="1" dirty="0"/>
              <a:t> 3.4 (Working with others)</a:t>
            </a:r>
            <a:r>
              <a:rPr lang="en-GB" dirty="0"/>
              <a:t>: Collaborating with diverse stakeholders to develop and implement context-specific policies.</a:t>
            </a:r>
          </a:p>
          <a:p>
            <a:endParaRPr lang="en-IE" dirty="0"/>
          </a:p>
        </p:txBody>
      </p:sp>
      <p:pic>
        <p:nvPicPr>
          <p:cNvPr id="4" name="Picture 3">
            <a:extLst>
              <a:ext uri="{FF2B5EF4-FFF2-40B4-BE49-F238E27FC236}">
                <a16:creationId xmlns:a16="http://schemas.microsoft.com/office/drawing/2014/main" id="{1A3ABA5A-F403-415F-A3CB-F78DA519A9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6039" y="556342"/>
            <a:ext cx="1777572" cy="988548"/>
          </a:xfrm>
          <a:prstGeom prst="rect">
            <a:avLst/>
          </a:prstGeom>
        </p:spPr>
      </p:pic>
    </p:spTree>
    <p:extLst>
      <p:ext uri="{BB962C8B-B14F-4D97-AF65-F5344CB8AC3E}">
        <p14:creationId xmlns:p14="http://schemas.microsoft.com/office/powerpoint/2010/main" val="110265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260C6880-86FD-BC12-B97F-7881C712DFA2}"/>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8805" r="20231"/>
          <a:stretch/>
        </p:blipFill>
        <p:spPr>
          <a:xfrm>
            <a:off x="0" y="0"/>
            <a:ext cx="4993772" cy="6858000"/>
          </a:xfrm>
        </p:spPr>
      </p:pic>
      <p:sp>
        <p:nvSpPr>
          <p:cNvPr id="3" name="Text Placeholder 2">
            <a:extLst>
              <a:ext uri="{FF2B5EF4-FFF2-40B4-BE49-F238E27FC236}">
                <a16:creationId xmlns:a16="http://schemas.microsoft.com/office/drawing/2014/main" id="{E02488D3-FC2A-DBE8-7C6F-48824A2638C2}"/>
              </a:ext>
            </a:extLst>
          </p:cNvPr>
          <p:cNvSpPr>
            <a:spLocks noGrp="1"/>
          </p:cNvSpPr>
          <p:nvPr>
            <p:ph type="body" sz="quarter" idx="30"/>
          </p:nvPr>
        </p:nvSpPr>
        <p:spPr/>
        <p:txBody>
          <a:bodyPr/>
          <a:lstStyle/>
          <a:p>
            <a:r>
              <a:rPr lang="en-IE" dirty="0"/>
              <a:t>SUGGESTED PRACTICAL EXERCISE</a:t>
            </a:r>
          </a:p>
        </p:txBody>
      </p:sp>
      <p:sp>
        <p:nvSpPr>
          <p:cNvPr id="4" name="Text Placeholder 3">
            <a:extLst>
              <a:ext uri="{FF2B5EF4-FFF2-40B4-BE49-F238E27FC236}">
                <a16:creationId xmlns:a16="http://schemas.microsoft.com/office/drawing/2014/main" id="{FC2EB69B-8919-6D37-F1B9-8E72F9AA0943}"/>
              </a:ext>
            </a:extLst>
          </p:cNvPr>
          <p:cNvSpPr>
            <a:spLocks noGrp="1"/>
          </p:cNvSpPr>
          <p:nvPr>
            <p:ph type="body" sz="quarter" idx="48"/>
          </p:nvPr>
        </p:nvSpPr>
        <p:spPr>
          <a:xfrm>
            <a:off x="5155323" y="1484850"/>
            <a:ext cx="6857711" cy="5150841"/>
          </a:xfrm>
          <a:solidFill>
            <a:schemeClr val="bg1"/>
          </a:solidFill>
        </p:spPr>
        <p:txBody>
          <a:bodyPr/>
          <a:lstStyle/>
          <a:p>
            <a:pPr algn="just"/>
            <a:r>
              <a:rPr lang="en-GB" sz="2200" b="1" dirty="0"/>
              <a:t>Step-by-Step Instructions for Practical Exercise:</a:t>
            </a:r>
            <a:endParaRPr lang="en-GB" sz="2200" dirty="0"/>
          </a:p>
          <a:p>
            <a:pPr algn="just"/>
            <a:endParaRPr lang="en-GB" sz="2200" b="1" dirty="0"/>
          </a:p>
          <a:p>
            <a:pPr algn="just"/>
            <a:r>
              <a:rPr lang="en-GB" sz="2200" b="1" dirty="0"/>
              <a:t>Policy Analysis</a:t>
            </a:r>
            <a:r>
              <a:rPr lang="en-GB" sz="2200" dirty="0"/>
              <a:t>: Analyse existing country policies and their regionalisation efforts.</a:t>
            </a:r>
          </a:p>
          <a:p>
            <a:pPr algn="just"/>
            <a:endParaRPr lang="en-GB" sz="2200" b="1" dirty="0"/>
          </a:p>
          <a:p>
            <a:pPr algn="just"/>
            <a:r>
              <a:rPr lang="en-GB" sz="2200" b="1" dirty="0"/>
              <a:t>Case Study</a:t>
            </a:r>
            <a:r>
              <a:rPr lang="en-GB" sz="2200" dirty="0"/>
              <a:t>: Study a successful regionalisation initiative and its impact on sustainable development.</a:t>
            </a:r>
          </a:p>
          <a:p>
            <a:pPr algn="just"/>
            <a:endParaRPr lang="en-GB" sz="2200" b="1" dirty="0"/>
          </a:p>
          <a:p>
            <a:pPr algn="just"/>
            <a:r>
              <a:rPr lang="en-GB" sz="2200" b="1" dirty="0"/>
              <a:t>Policy Proposal</a:t>
            </a:r>
            <a:r>
              <a:rPr lang="en-GB" sz="2200" dirty="0"/>
              <a:t>: Develop a policy proposal for regionalising a specific sustainability initiative in your own context.</a:t>
            </a:r>
          </a:p>
          <a:p>
            <a:pPr algn="just"/>
            <a:endParaRPr lang="en-GB" sz="2200" b="1" dirty="0"/>
          </a:p>
          <a:p>
            <a:pPr algn="just"/>
            <a:r>
              <a:rPr lang="en-GB" sz="2200" b="1" dirty="0"/>
              <a:t>Presentation</a:t>
            </a:r>
            <a:r>
              <a:rPr lang="en-GB" sz="2200" dirty="0"/>
              <a:t>: Present the policy proposal to the class, highlighting the regional context, stakeholder engagement, and expected outcomes.</a:t>
            </a:r>
          </a:p>
          <a:p>
            <a:pPr algn="just"/>
            <a:endParaRPr lang="en-IE" sz="2200" dirty="0"/>
          </a:p>
        </p:txBody>
      </p:sp>
    </p:spTree>
    <p:extLst>
      <p:ext uri="{BB962C8B-B14F-4D97-AF65-F5344CB8AC3E}">
        <p14:creationId xmlns:p14="http://schemas.microsoft.com/office/powerpoint/2010/main" val="376325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352338" y="702068"/>
            <a:ext cx="10483431" cy="804265"/>
          </a:xfrm>
        </p:spPr>
        <p:txBody>
          <a:bodyPr/>
          <a:lstStyle/>
          <a:p>
            <a:r>
              <a:rPr lang="en-GB" dirty="0"/>
              <a:t>SDG &amp; 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743824" y="1864553"/>
            <a:ext cx="10704352" cy="4737583"/>
          </a:xfrm>
          <a:solidFill>
            <a:schemeClr val="bg1"/>
          </a:solidFill>
        </p:spPr>
        <p:txBody>
          <a:bodyPr/>
          <a:lstStyle/>
          <a:p>
            <a:r>
              <a:rPr lang="en-GB" b="1" dirty="0">
                <a:solidFill>
                  <a:srgbClr val="0F486D"/>
                </a:solidFill>
                <a:hlinkClick r:id="rId2">
                  <a:extLst>
                    <a:ext uri="{A12FA001-AC4F-418D-AE19-62706E023703}">
                      <ahyp:hlinkClr xmlns:ahyp="http://schemas.microsoft.com/office/drawing/2018/hyperlinkcolor" val="tx"/>
                    </a:ext>
                  </a:extLst>
                </a:hlinkClick>
              </a:rPr>
              <a:t>SDG9 (Industry, Innovation, and Infrastructure): </a:t>
            </a:r>
            <a:r>
              <a:rPr lang="en-GB" dirty="0"/>
              <a:t>Promotes sustainable industrialisation and encourages innovation.</a:t>
            </a:r>
          </a:p>
          <a:p>
            <a:endParaRPr lang="en-GB" sz="1000" dirty="0"/>
          </a:p>
          <a:p>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dirty="0"/>
              <a:t>Encourages sustainable production and consumption patterns.</a:t>
            </a:r>
          </a:p>
          <a:p>
            <a:endParaRPr lang="en-GB" sz="1000" dirty="0"/>
          </a:p>
          <a:p>
            <a:r>
              <a:rPr lang="en-GB" b="1" dirty="0">
                <a:solidFill>
                  <a:srgbClr val="0F486D"/>
                </a:solidFill>
                <a:hlinkClick r:id="rId4">
                  <a:extLst>
                    <a:ext uri="{A12FA001-AC4F-418D-AE19-62706E023703}">
                      <ahyp:hlinkClr xmlns:ahyp="http://schemas.microsoft.com/office/drawing/2018/hyperlinkcolor" val="tx"/>
                    </a:ext>
                  </a:extLst>
                </a:hlinkClick>
              </a:rPr>
              <a:t>SDG 13 (Climate Action): </a:t>
            </a:r>
            <a:r>
              <a:rPr lang="en-GB" dirty="0"/>
              <a:t>Reduces greenhouse gas emissions and promotes climate resilience.</a:t>
            </a:r>
          </a:p>
          <a:p>
            <a:endParaRPr lang="en-GB" sz="1000" b="1" dirty="0"/>
          </a:p>
          <a:p>
            <a:r>
              <a:rPr lang="en-GB" b="1" dirty="0" err="1"/>
              <a:t>EntreComp</a:t>
            </a:r>
            <a:r>
              <a:rPr lang="en-GB" b="1" dirty="0"/>
              <a:t> 1.2 (Creativity): </a:t>
            </a:r>
            <a:r>
              <a:rPr lang="en-GB" dirty="0"/>
              <a:t>Encourages innovative approaches to resource management and waste reduction.</a:t>
            </a:r>
          </a:p>
          <a:p>
            <a:endParaRPr lang="en-GB" sz="1000" dirty="0"/>
          </a:p>
          <a:p>
            <a:r>
              <a:rPr lang="en-GB" b="1" dirty="0" err="1"/>
              <a:t>EntreComp</a:t>
            </a:r>
            <a:r>
              <a:rPr lang="en-GB" b="1" dirty="0"/>
              <a:t> 3.1 (Taking the initiative): </a:t>
            </a:r>
            <a:r>
              <a:rPr lang="en-GB" dirty="0"/>
              <a:t>Motivates individuals to take proactive steps in implementing circular economy practices.</a:t>
            </a:r>
            <a:endParaRPr lang="en-IE" dirty="0"/>
          </a:p>
        </p:txBody>
      </p:sp>
      <p:pic>
        <p:nvPicPr>
          <p:cNvPr id="4" name="Picture 2">
            <a:extLst>
              <a:ext uri="{FF2B5EF4-FFF2-40B4-BE49-F238E27FC236}">
                <a16:creationId xmlns:a16="http://schemas.microsoft.com/office/drawing/2014/main" id="{189C406B-24D1-CF60-A275-86F1A9BDE2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9400" y="503340"/>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581A9A-DEB6-B57C-D77C-00C9F1363F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3143" y="489727"/>
            <a:ext cx="1777572" cy="988548"/>
          </a:xfrm>
          <a:prstGeom prst="rect">
            <a:avLst/>
          </a:prstGeom>
        </p:spPr>
      </p:pic>
    </p:spTree>
    <p:extLst>
      <p:ext uri="{BB962C8B-B14F-4D97-AF65-F5344CB8AC3E}">
        <p14:creationId xmlns:p14="http://schemas.microsoft.com/office/powerpoint/2010/main" val="10509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0254AF8-3DC3-2309-0B71-0CEE1300A63E}"/>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090" r="22946"/>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SUGGESTED PRACTICAL EXERCISE</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67724" y="1830614"/>
            <a:ext cx="4939670" cy="4288588"/>
          </a:xfrm>
        </p:spPr>
        <p:txBody>
          <a:bodyPr/>
          <a:lstStyle/>
          <a:p>
            <a:pPr algn="just"/>
            <a:r>
              <a:rPr lang="en-GB" sz="2000" b="1" dirty="0"/>
              <a:t>Circular Product Design</a:t>
            </a:r>
          </a:p>
          <a:p>
            <a:pPr algn="just"/>
            <a:endParaRPr lang="en-GB" sz="2000" dirty="0"/>
          </a:p>
          <a:p>
            <a:pPr algn="just"/>
            <a:r>
              <a:rPr lang="en-GB" sz="2000" b="1" dirty="0"/>
              <a:t>Objective: </a:t>
            </a:r>
            <a:r>
              <a:rPr lang="en-GB" sz="2000" dirty="0"/>
              <a:t>Design a product that incorporates circular economy principles.</a:t>
            </a:r>
          </a:p>
          <a:p>
            <a:pPr algn="just"/>
            <a:endParaRPr lang="en-GB" sz="2000" dirty="0"/>
          </a:p>
          <a:p>
            <a:pPr algn="just"/>
            <a:r>
              <a:rPr lang="en-GB" sz="2000" b="1" dirty="0"/>
              <a:t>Instructions: </a:t>
            </a:r>
            <a:r>
              <a:rPr lang="en-GB" sz="2000" dirty="0"/>
              <a:t>Work in teams to create a product concept that is durable, repairable, and recyclable. Outline the lifecycle of the product and present a sustainability plan.</a:t>
            </a:r>
          </a:p>
          <a:p>
            <a:pPr algn="just"/>
            <a:endParaRPr lang="en-GB" sz="2000" dirty="0"/>
          </a:p>
          <a:p>
            <a:pPr algn="just"/>
            <a:r>
              <a:rPr lang="en-GB" sz="2000" b="1" dirty="0"/>
              <a:t>Example: </a:t>
            </a:r>
            <a:r>
              <a:rPr lang="en-GB" sz="2000" dirty="0"/>
              <a:t>Design a smartphone that allows users to easily replace or upgrade parts, extending the product’s life and reducing electronic waste.</a:t>
            </a:r>
            <a:endParaRPr lang="en-IE" sz="2000" dirty="0"/>
          </a:p>
        </p:txBody>
      </p:sp>
    </p:spTree>
    <p:extLst>
      <p:ext uri="{BB962C8B-B14F-4D97-AF65-F5344CB8AC3E}">
        <p14:creationId xmlns:p14="http://schemas.microsoft.com/office/powerpoint/2010/main" val="200033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492C35A-F686-4582-9F65-DBDBA19ABF3D}"/>
              </a:ext>
            </a:extLst>
          </p:cNvPr>
          <p:cNvPicPr>
            <a:picLocks noGrp="1" noChangeAspect="1"/>
          </p:cNvPicPr>
          <p:nvPr>
            <p:ph type="pic" sz="quarter" idx="21"/>
          </p:nvPr>
        </p:nvPicPr>
        <p:blipFill rotWithShape="1">
          <a:blip r:embed="rId2"/>
          <a:srcRect l="8557" r="26631"/>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2229347"/>
            <a:ext cx="4939670" cy="3889855"/>
          </a:xfrm>
        </p:spPr>
        <p:txBody>
          <a:bodyPr/>
          <a:lstStyle/>
          <a:p>
            <a:r>
              <a:rPr lang="en-GB" sz="2200" b="1" dirty="0">
                <a:hlinkClick r:id="rId3"/>
              </a:rPr>
              <a:t>It’s time for a circular economy </a:t>
            </a:r>
            <a:r>
              <a:rPr lang="en-GB" sz="2200" b="1" dirty="0"/>
              <a:t>– Ellen MacArthur Foundation</a:t>
            </a:r>
            <a:endParaRPr lang="en-GB" sz="2200" dirty="0"/>
          </a:p>
          <a:p>
            <a:endParaRPr lang="en-GB" sz="2200" dirty="0"/>
          </a:p>
          <a:p>
            <a:r>
              <a:rPr lang="en-GB" sz="2200" b="1" dirty="0">
                <a:hlinkClick r:id="rId4"/>
              </a:rPr>
              <a:t>Circular economy: </a:t>
            </a:r>
            <a:r>
              <a:rPr lang="en-GB" sz="2200" b="1" dirty="0"/>
              <a:t>definition, importance and benefits</a:t>
            </a:r>
            <a:endParaRPr lang="en-GB" sz="2200" dirty="0"/>
          </a:p>
          <a:p>
            <a:endParaRPr lang="en-GB" sz="2200" dirty="0"/>
          </a:p>
          <a:p>
            <a:endParaRPr lang="en-IE" sz="2200" dirty="0"/>
          </a:p>
        </p:txBody>
      </p:sp>
    </p:spTree>
    <p:extLst>
      <p:ext uri="{BB962C8B-B14F-4D97-AF65-F5344CB8AC3E}">
        <p14:creationId xmlns:p14="http://schemas.microsoft.com/office/powerpoint/2010/main" val="258220978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12318</TotalTime>
  <Words>4374</Words>
  <Application>Microsoft Office PowerPoint</Application>
  <PresentationFormat>Widescreen</PresentationFormat>
  <Paragraphs>374</Paragraphs>
  <Slides>66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416</cp:revision>
  <dcterms:created xsi:type="dcterms:W3CDTF">2021-06-15T11:45:52Z</dcterms:created>
  <dcterms:modified xsi:type="dcterms:W3CDTF">2025-09-23T11:11:36Z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