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0"/>
  </p:notesMasterIdLst>
  <p:handoutMasterIdLst>
    <p:handoutMasterId r:id="rId71"/>
  </p:handoutMasterIdLst>
  <p:sldIdLst>
    <p:sldId id="800" r:id="rId5"/>
    <p:sldId id="681" r:id="rId6"/>
    <p:sldId id="682" r:id="rId7"/>
    <p:sldId id="689" r:id="rId8"/>
    <p:sldId id="695" r:id="rId9"/>
    <p:sldId id="749" r:id="rId10"/>
    <p:sldId id="750" r:id="rId11"/>
    <p:sldId id="751" r:id="rId12"/>
    <p:sldId id="710" r:id="rId13"/>
    <p:sldId id="704" r:id="rId14"/>
    <p:sldId id="733" r:id="rId15"/>
    <p:sldId id="778" r:id="rId16"/>
    <p:sldId id="752" r:id="rId17"/>
    <p:sldId id="754" r:id="rId18"/>
    <p:sldId id="739" r:id="rId19"/>
    <p:sldId id="734" r:id="rId20"/>
    <p:sldId id="668" r:id="rId21"/>
    <p:sldId id="735" r:id="rId22"/>
    <p:sldId id="736" r:id="rId23"/>
    <p:sldId id="790" r:id="rId24"/>
    <p:sldId id="791" r:id="rId25"/>
    <p:sldId id="779" r:id="rId26"/>
    <p:sldId id="755" r:id="rId27"/>
    <p:sldId id="757" r:id="rId28"/>
    <p:sldId id="740" r:id="rId29"/>
    <p:sldId id="780" r:id="rId30"/>
    <p:sldId id="737" r:id="rId31"/>
    <p:sldId id="742" r:id="rId32"/>
    <p:sldId id="743" r:id="rId33"/>
    <p:sldId id="788" r:id="rId34"/>
    <p:sldId id="789" r:id="rId35"/>
    <p:sldId id="781" r:id="rId36"/>
    <p:sldId id="782" r:id="rId37"/>
    <p:sldId id="758" r:id="rId38"/>
    <p:sldId id="759" r:id="rId39"/>
    <p:sldId id="761" r:id="rId40"/>
    <p:sldId id="683" r:id="rId41"/>
    <p:sldId id="687" r:id="rId42"/>
    <p:sldId id="744" r:id="rId43"/>
    <p:sldId id="748" r:id="rId44"/>
    <p:sldId id="745" r:id="rId45"/>
    <p:sldId id="746" r:id="rId46"/>
    <p:sldId id="747" r:id="rId47"/>
    <p:sldId id="783" r:id="rId48"/>
    <p:sldId id="762" r:id="rId49"/>
    <p:sldId id="784" r:id="rId50"/>
    <p:sldId id="765" r:id="rId51"/>
    <p:sldId id="785" r:id="rId52"/>
    <p:sldId id="763" r:id="rId53"/>
    <p:sldId id="716" r:id="rId54"/>
    <p:sldId id="714" r:id="rId55"/>
    <p:sldId id="711" r:id="rId56"/>
    <p:sldId id="766" r:id="rId57"/>
    <p:sldId id="697" r:id="rId58"/>
    <p:sldId id="767" r:id="rId59"/>
    <p:sldId id="712" r:id="rId60"/>
    <p:sldId id="769" r:id="rId61"/>
    <p:sldId id="770" r:id="rId62"/>
    <p:sldId id="771" r:id="rId63"/>
    <p:sldId id="786" r:id="rId64"/>
    <p:sldId id="773" r:id="rId65"/>
    <p:sldId id="787" r:id="rId66"/>
    <p:sldId id="775" r:id="rId67"/>
    <p:sldId id="774" r:id="rId68"/>
    <p:sldId id="692" r:id="rId69"/>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a:srgbClr val="0F486D"/>
    <a:srgbClr val="60BA47"/>
    <a:srgbClr val="F36C2F"/>
    <a:srgbClr val="DB176A"/>
    <a:srgbClr val="F99F27"/>
    <a:srgbClr val="E87A33"/>
    <a:srgbClr val="1D93D1"/>
    <a:srgbClr val="2094D2"/>
    <a:srgbClr val="11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934"/>
  </p:normalViewPr>
  <p:slideViewPr>
    <p:cSldViewPr snapToGrid="0" snapToObjects="1">
      <p:cViewPr varScale="1">
        <p:scale>
          <a:sx n="63" d="100"/>
          <a:sy n="63" d="100"/>
        </p:scale>
        <p:origin x="916" y="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9/23/2025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9/23/2025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6229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17646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77130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08418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85521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5978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552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5596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154808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8212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794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21490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28782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16613" b="11083"/>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5965743"/>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102977"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17820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5735505"/>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0" r:id="rId5"/>
    <p:sldLayoutId id="2147483703" r:id="rId6"/>
    <p:sldLayoutId id="2147483700" r:id="rId7"/>
    <p:sldLayoutId id="2147483723" r:id="rId8"/>
    <p:sldLayoutId id="2147483698" r:id="rId9"/>
    <p:sldLayoutId id="2147483695" r:id="rId10"/>
    <p:sldLayoutId id="2147483735" r:id="rId11"/>
    <p:sldLayoutId id="2147483734" r:id="rId12"/>
    <p:sldLayoutId id="2147483739" r:id="rId13"/>
    <p:sldLayoutId id="2147483708" r:id="rId14"/>
    <p:sldLayoutId id="2147483733" r:id="rId15"/>
    <p:sldLayoutId id="2147483737" r:id="rId16"/>
    <p:sldLayoutId id="2147483702"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hyperlink" Target="https://www.surveymonkey.com/?ut_source=mp&amp;ut_source2=sign-in&amp;ut_source3=header" TargetMode="Externa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www.trendwatching.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12" TargetMode="Externa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trendwatching.com/" TargetMode="External"/><Relationship Id="rId5" Type="http://schemas.openxmlformats.org/officeDocument/2006/relationships/hyperlink" Target="https://www.researchgate.net/publication/355041926_Opportunities_and_Challenges_of_Sustainable_Marketing_Practices_in_Emerging_Markets" TargetMode="External"/><Relationship Id="rId4" Type="http://schemas.openxmlformats.org/officeDocument/2006/relationships/hyperlink" Target="https://www.linkedin.com/pulse/importance-conducting-market-analysis-before-company-hearn-ed-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stagram.com/" TargetMode="External"/><Relationship Id="rId7" Type="http://schemas.openxmlformats.org/officeDocument/2006/relationships/image" Target="../media/image26.jpeg"/><Relationship Id="rId2" Type="http://schemas.openxmlformats.org/officeDocument/2006/relationships/hyperlink" Target="https://www.facebook.com/" TargetMode="External"/><Relationship Id="rId1" Type="http://schemas.openxmlformats.org/officeDocument/2006/relationships/slideLayout" Target="../slideLayouts/slideLayout8.xml"/><Relationship Id="rId6" Type="http://schemas.openxmlformats.org/officeDocument/2006/relationships/hyperlink" Target="https://mailchimp.com/" TargetMode="External"/><Relationship Id="rId5" Type="http://schemas.openxmlformats.org/officeDocument/2006/relationships/hyperlink" Target="https://business.facebook.com/business/loginpage/?next=https%3A%2F%2Fbusiness.facebook.com%2F%3Fnav_ref%3Dbiz_unified_f3_login_page_to_mbs&amp;login_options%5B0%5D=FB&amp;login_options%5B1%5D=IG&amp;login_options%5B2%5D=SSO&amp;config_ref=biz_login_tool_flavor_mbs" TargetMode="External"/><Relationship Id="rId4" Type="http://schemas.openxmlformats.org/officeDocument/2006/relationships/hyperlink" Target="https://x.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otsuite.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hyperlink" Target="https://buffer.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asol.ie/"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www.biasol.ie/" TargetMode="External"/><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ghtybytes.com/blog/sustainable-digital-marketing/"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sciencedirect.com/science/article/abs/pii/S0160791X24000988" TargetMode="External"/><Relationship Id="rId4" Type="http://schemas.openxmlformats.org/officeDocument/2006/relationships/hyperlink" Target="https://bejamas.io/blog/sustainable-digital-marketing-strategie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wix.com/" TargetMode="External"/><Relationship Id="rId2" Type="http://schemas.openxmlformats.org/officeDocument/2006/relationships/hyperlink" Target="https://wordpress.org/" TargetMode="Externa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hyperlink" Target="https://www.shopify.com/ie" TargetMode="External"/><Relationship Id="rId4" Type="http://schemas.openxmlformats.org/officeDocument/2006/relationships/hyperlink" Target="https://www.squarespace.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dobe.com/express/" TargetMode="External"/><Relationship Id="rId2" Type="http://schemas.openxmlformats.org/officeDocument/2006/relationships/hyperlink" Target="https://www.canva.com/" TargetMode="External"/><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laboutkombucha.ie/" TargetMode="External"/><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hyperlink" Target="https://www.allaboutkombucha.ie/" TargetMode="External"/><Relationship Id="rId2" Type="http://schemas.openxmlformats.org/officeDocument/2006/relationships/image" Target="../media/image41.jpeg"/><Relationship Id="rId1" Type="http://schemas.openxmlformats.org/officeDocument/2006/relationships/slideLayout" Target="../slideLayouts/slideLayout8.xml"/><Relationship Id="rId4" Type="http://schemas.openxmlformats.org/officeDocument/2006/relationships/hyperlink" Target="https://fairpreneurs.eu/fairpreneurs-case-study-compendium-curriculu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13"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nkedin.com/pulse/impact-online-presence-business-growth-digiduzz/"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keyhole.co/blog/sustainability-in-social-media-market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4"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https://www.forbes.com/sites/theyec/2023/06/08/the-power-of-storytelling-for-your-business-unleashing-your-inner-storyteller/" TargetMode="External"/><Relationship Id="rId2" Type="http://schemas.openxmlformats.org/officeDocument/2006/relationships/image" Target="../media/image23.jpg"/><Relationship Id="rId1" Type="http://schemas.openxmlformats.org/officeDocument/2006/relationships/slideLayout" Target="../slideLayouts/slideLayout4.xml"/><Relationship Id="rId5" Type="http://schemas.openxmlformats.org/officeDocument/2006/relationships/hyperlink" Target="https://www.tandfonline.com/doi/full/10.1080/09640568.2023.2258276" TargetMode="External"/><Relationship Id="rId4" Type="http://schemas.openxmlformats.org/officeDocument/2006/relationships/hyperlink" Target="https://www.researchgate.net/publication/373238618_The_Power_of_Storytelling_in_Promoting_Sustainable_Consump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globalreporting.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6.jpeg"/></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www.tableau.com/products/desktop"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sdgs.un.org/goals/goal3" TargetMode="External"/><Relationship Id="rId2" Type="http://schemas.openxmlformats.org/officeDocument/2006/relationships/hyperlink" Target="https://sdgs.un.org/goals/goal16" TargetMode="Externa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hyperlink" Target="https://sdgs.un.org/goals/goal12"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sdgs.un.org/goals/goal17"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www.globalreporting.org/how-to-use-the-gri-standards/get-started-with-reporting/" TargetMode="External"/><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hyperlink" Target="https://earth.org/sustainability-reporting-in-the-era-of-esg-best-practices-and-emerging-trends/"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x.com/fairpreneurs" TargetMode="External"/><Relationship Id="rId7"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hyperlink" Target="https://fairpreneurs.eu/" TargetMode="External"/><Relationship Id="rId4" Type="http://schemas.openxmlformats.org/officeDocument/2006/relationships/hyperlink" Target="https://www.facebook.com/Fairpreneu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7" y="4242097"/>
            <a:ext cx="4318992" cy="1258512"/>
          </a:xfrm>
        </p:spPr>
        <p:txBody>
          <a:bodyPr>
            <a:normAutofit fontScale="85000" lnSpcReduction="10000"/>
          </a:bodyPr>
          <a:lstStyle/>
          <a:p>
            <a:pPr>
              <a:lnSpc>
                <a:spcPts val="3054"/>
              </a:lnSpc>
            </a:pPr>
            <a:r>
              <a:rPr lang="en-US" sz="2800" b="0" dirty="0"/>
              <a:t>Market Analysis &amp; Digital Marketing for Sustainable Ventures</a:t>
            </a:r>
            <a:endParaRPr lang="en-US" sz="24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Module 3</a:t>
            </a:r>
            <a:endParaRPr lang="en-US" sz="3600" b="1" dirty="0"/>
          </a:p>
        </p:txBody>
      </p:sp>
      <p:pic>
        <p:nvPicPr>
          <p:cNvPr id="7" name="Picture Placeholder 6">
            <a:extLst>
              <a:ext uri="{FF2B5EF4-FFF2-40B4-BE49-F238E27FC236}">
                <a16:creationId xmlns:a16="http://schemas.microsoft.com/office/drawing/2014/main" id="{144E4760-DD09-99E8-8B41-29754CDCD25D}"/>
              </a:ext>
            </a:extLst>
          </p:cNvPr>
          <p:cNvPicPr>
            <a:picLocks noGrp="1" noChangeAspect="1"/>
          </p:cNvPicPr>
          <p:nvPr>
            <p:ph type="pic" sz="quarter" idx="44"/>
          </p:nvPr>
        </p:nvPicPr>
        <p:blipFill rotWithShape="1">
          <a:blip r:embed="rId3" cstate="email">
            <a:extLst>
              <a:ext uri="{28A0092B-C50C-407E-A947-70E740481C1C}">
                <a14:useLocalDpi xmlns:a14="http://schemas.microsoft.com/office/drawing/2010/main"/>
              </a:ext>
            </a:extLst>
          </a:blip>
          <a:srcRect l="23775" r="23775"/>
          <a:stretch/>
        </p:blipFill>
        <p:spPr/>
      </p:pic>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dirty="0" err="1"/>
              <a:t>www.</a:t>
            </a:r>
            <a:r>
              <a:rPr lang="en-US" b="1" dirty="0" err="1"/>
              <a:t>fairpreneurs</a:t>
            </a:r>
            <a:r>
              <a:rPr lang="en-US" dirty="0" err="1"/>
              <a:t>.eu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0966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This study is available under the CC BY-NC-SA license.</a:t>
            </a:r>
          </a:p>
        </p:txBody>
      </p:sp>
      <p:sp>
        <p:nvSpPr>
          <p:cNvPr id="4" name="TextBox 3">
            <a:extLst>
              <a:ext uri="{FF2B5EF4-FFF2-40B4-BE49-F238E27FC236}">
                <a16:creationId xmlns:a16="http://schemas.microsoft.com/office/drawing/2014/main" id="{E06FAFE9-48A0-8B5B-199E-5701E7059D41}"/>
              </a:ext>
            </a:extLst>
          </p:cNvPr>
          <p:cNvSpPr txBox="1"/>
          <p:nvPr/>
        </p:nvSpPr>
        <p:spPr>
          <a:xfrm>
            <a:off x="2704665" y="5973501"/>
            <a:ext cx="2942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 2022-1-PL01-KA220-YOU-000087822</a:t>
            </a:r>
            <a:endParaRPr lang="en-IE" sz="8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512011"/>
            <a:ext cx="7160276" cy="730066"/>
          </a:xfrm>
        </p:spPr>
        <p:txBody>
          <a:bodyPr/>
          <a:lstStyle/>
          <a:p>
            <a:r>
              <a:rPr lang="en-IE" dirty="0"/>
              <a:t>Market Research</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145105"/>
            <a:ext cx="7453686" cy="945874"/>
          </a:xfrm>
        </p:spPr>
        <p:txBody>
          <a:bodyPr/>
          <a:lstStyle/>
          <a:p>
            <a:pPr algn="just"/>
            <a:r>
              <a:rPr lang="en-GB" sz="2000" dirty="0"/>
              <a:t>Market research involves conducting in-depth analysis of consumer trends and preferences, allowing businesses to identify areas where sustainability concerns intersect with consumer demands. Using tools like </a:t>
            </a:r>
            <a:r>
              <a:rPr lang="en-GB" sz="2000" dirty="0">
                <a:hlinkClick r:id="rId2"/>
              </a:rPr>
              <a:t>SurveyMonkey</a:t>
            </a:r>
            <a:r>
              <a:rPr lang="en-GB" sz="2000" dirty="0"/>
              <a:t> or </a:t>
            </a:r>
            <a:r>
              <a:rPr lang="en-GB" sz="2000" dirty="0">
                <a:hlinkClick r:id="rId3"/>
              </a:rPr>
              <a:t>Google Forms </a:t>
            </a:r>
            <a:r>
              <a:rPr lang="en-GB" sz="2000" dirty="0"/>
              <a:t>for market research surveys enables businesses to gather valuable insights into consumer behaviour and preferences.</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Trend Analysis</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346313"/>
            <a:ext cx="7453686" cy="945874"/>
          </a:xfrm>
        </p:spPr>
        <p:txBody>
          <a:bodyPr/>
          <a:lstStyle/>
          <a:p>
            <a:pPr algn="just"/>
            <a:r>
              <a:rPr lang="en-GB" sz="2000" dirty="0"/>
              <a:t>Staying updated on emerging sustainability trends and developments is essential for businesses seeking to innovate sustainably. Monitoring industry reports, publications, and online resources like </a:t>
            </a:r>
            <a:r>
              <a:rPr lang="en-GB" sz="2000" dirty="0">
                <a:hlinkClick r:id="rId4"/>
              </a:rPr>
              <a:t>TrendWatching.com </a:t>
            </a:r>
            <a:r>
              <a:rPr lang="en-GB" sz="2000" dirty="0"/>
              <a:t>provides valuable insights into the latest sustainability trends, enabling businesses to adapt their strategies accordingly.</a:t>
            </a:r>
            <a:endParaRPr lang="en-IE" sz="2000" dirty="0"/>
          </a:p>
        </p:txBody>
      </p:sp>
      <p:pic>
        <p:nvPicPr>
          <p:cNvPr id="13" name="Picture Placeholder 12">
            <a:extLst>
              <a:ext uri="{FF2B5EF4-FFF2-40B4-BE49-F238E27FC236}">
                <a16:creationId xmlns:a16="http://schemas.microsoft.com/office/drawing/2014/main" id="{23C501D9-E19B-40D6-1089-9125ED5CFF87}"/>
              </a:ext>
            </a:extLst>
          </p:cNvPr>
          <p:cNvPicPr>
            <a:picLocks noGrp="1" noChangeAspect="1"/>
          </p:cNvPicPr>
          <p:nvPr>
            <p:ph type="pic" sz="quarter" idx="56"/>
          </p:nvPr>
        </p:nvPicPr>
        <p:blipFill>
          <a:blip r:embed="rId5" cstate="email">
            <a:extLst>
              <a:ext uri="{28A0092B-C50C-407E-A947-70E740481C1C}">
                <a14:useLocalDpi xmlns:a14="http://schemas.microsoft.com/office/drawing/2010/main"/>
              </a:ext>
            </a:extLst>
          </a:blip>
          <a:srcRect l="11877" r="11877"/>
          <a:stretch>
            <a:fillRect/>
          </a:stretch>
        </p:blipFill>
        <p:spPr>
          <a:ln>
            <a:solidFill>
              <a:schemeClr val="tx1"/>
            </a:solidFill>
          </a:ln>
        </p:spPr>
      </p:pic>
      <p:pic>
        <p:nvPicPr>
          <p:cNvPr id="11" name="Picture Placeholder 10">
            <a:extLst>
              <a:ext uri="{FF2B5EF4-FFF2-40B4-BE49-F238E27FC236}">
                <a16:creationId xmlns:a16="http://schemas.microsoft.com/office/drawing/2014/main" id="{E2A34EB7-FA51-78BA-E27A-B18C2CEE25A9}"/>
              </a:ext>
            </a:extLst>
          </p:cNvPr>
          <p:cNvPicPr>
            <a:picLocks noGrp="1" noChangeAspect="1"/>
          </p:cNvPicPr>
          <p:nvPr>
            <p:ph type="pic" sz="quarter" idx="57"/>
          </p:nvPr>
        </p:nvPicPr>
        <p:blipFill>
          <a:blip r:embed="rId6" cstate="email">
            <a:extLst>
              <a:ext uri="{28A0092B-C50C-407E-A947-70E740481C1C}">
                <a14:useLocalDpi xmlns:a14="http://schemas.microsoft.com/office/drawing/2010/main"/>
              </a:ext>
            </a:extLst>
          </a:blip>
          <a:srcRect l="11833" r="11833"/>
          <a:stretch>
            <a:fillRect/>
          </a:stretch>
        </p:blipFill>
        <p:spPr>
          <a:ln>
            <a:solidFill>
              <a:schemeClr val="tx1"/>
            </a:solidFill>
          </a:ln>
        </p:spPr>
      </p:pic>
    </p:spTree>
    <p:extLst>
      <p:ext uri="{BB962C8B-B14F-4D97-AF65-F5344CB8AC3E}">
        <p14:creationId xmlns:p14="http://schemas.microsoft.com/office/powerpoint/2010/main" val="24537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a:xfrm>
            <a:off x="3879841" y="741601"/>
            <a:ext cx="7160276" cy="730066"/>
          </a:xfrm>
        </p:spPr>
        <p:txBody>
          <a:bodyPr/>
          <a:lstStyle/>
          <a:p>
            <a:r>
              <a:rPr lang="en-IE" dirty="0"/>
              <a:t>Stakeholder Engagement </a:t>
            </a:r>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460864"/>
            <a:ext cx="7646632" cy="945874"/>
          </a:xfrm>
        </p:spPr>
        <p:txBody>
          <a:bodyPr/>
          <a:lstStyle/>
          <a:p>
            <a:pPr algn="just"/>
            <a:r>
              <a:rPr lang="en-GB" sz="2000" dirty="0"/>
              <a:t>Engaging with stakeholders is key to understanding their sustainability preferences and gathering insights that inform business decisions. Through </a:t>
            </a:r>
            <a:r>
              <a:rPr lang="en-GB" sz="2000" b="1" dirty="0"/>
              <a:t>interviews, focus groups</a:t>
            </a:r>
            <a:r>
              <a:rPr lang="en-GB" sz="2000" dirty="0"/>
              <a:t>, or </a:t>
            </a:r>
            <a:r>
              <a:rPr lang="en-GB" sz="2000" b="1" dirty="0"/>
              <a:t>workshops</a:t>
            </a:r>
            <a:r>
              <a:rPr lang="en-GB" sz="2000" dirty="0"/>
              <a:t>, businesses can work with stakeholders to co-create sustainable solutions that meet their needs. </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Developing Innovate Solutions</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96359"/>
            <a:ext cx="7646632" cy="945874"/>
          </a:xfrm>
        </p:spPr>
        <p:txBody>
          <a:bodyPr/>
          <a:lstStyle/>
          <a:p>
            <a:pPr algn="just"/>
            <a:r>
              <a:rPr lang="en-GB" sz="2000" dirty="0"/>
              <a:t>Using insights gathered from </a:t>
            </a:r>
            <a:r>
              <a:rPr lang="en-GB" sz="2000" b="1" dirty="0"/>
              <a:t>market research</a:t>
            </a:r>
            <a:r>
              <a:rPr lang="en-GB" sz="2000" dirty="0"/>
              <a:t>, </a:t>
            </a:r>
            <a:r>
              <a:rPr lang="en-GB" sz="2000" b="1" dirty="0"/>
              <a:t>trend analysis</a:t>
            </a:r>
            <a:r>
              <a:rPr lang="en-GB" sz="2000" dirty="0"/>
              <a:t>, and </a:t>
            </a:r>
            <a:r>
              <a:rPr lang="en-GB" sz="2000" b="1" dirty="0"/>
              <a:t>stakeholder engagement</a:t>
            </a:r>
            <a:r>
              <a:rPr lang="en-GB" sz="2000" dirty="0"/>
              <a:t>, businesses can develop innovative solutions that address sustainability challenges while meeting consumer needs and preferences. Launching a sustainable product line based on feedback from stakeholders exemplifies the outcome of applying these techniques in practice.</a:t>
            </a:r>
            <a:endParaRPr lang="en-IE" sz="2000" dirty="0"/>
          </a:p>
        </p:txBody>
      </p:sp>
      <p:pic>
        <p:nvPicPr>
          <p:cNvPr id="11" name="Picture Placeholder 10">
            <a:extLst>
              <a:ext uri="{FF2B5EF4-FFF2-40B4-BE49-F238E27FC236}">
                <a16:creationId xmlns:a16="http://schemas.microsoft.com/office/drawing/2014/main" id="{4192AAB3-9206-7BF7-F526-30BE5D0E9401}"/>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77" r="11877"/>
          <a:stretch>
            <a:fillRect/>
          </a:stretch>
        </p:blipFill>
        <p:spPr>
          <a:ln>
            <a:solidFill>
              <a:schemeClr val="tx1"/>
            </a:solidFill>
          </a:ln>
        </p:spPr>
      </p:pic>
      <p:pic>
        <p:nvPicPr>
          <p:cNvPr id="9" name="Picture Placeholder 8">
            <a:extLst>
              <a:ext uri="{FF2B5EF4-FFF2-40B4-BE49-F238E27FC236}">
                <a16:creationId xmlns:a16="http://schemas.microsoft.com/office/drawing/2014/main" id="{F06E7F70-C8D2-66AF-58FB-3366AC47095B}"/>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497" b="497"/>
          <a:stretch>
            <a:fillRect/>
          </a:stretch>
        </p:blipFill>
        <p:spPr>
          <a:ln>
            <a:solidFill>
              <a:schemeClr val="tx1"/>
            </a:solidFill>
          </a:ln>
        </p:spPr>
      </p:pic>
    </p:spTree>
    <p:extLst>
      <p:ext uri="{BB962C8B-B14F-4D97-AF65-F5344CB8AC3E}">
        <p14:creationId xmlns:p14="http://schemas.microsoft.com/office/powerpoint/2010/main" val="106656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A294F8AE-923D-D4BD-A2B8-05DBF92F6DD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376" r="22660"/>
          <a:stretch/>
        </p:blipFill>
        <p:spPr>
          <a:xfrm>
            <a:off x="-102977" y="0"/>
            <a:ext cx="4993772" cy="6858000"/>
          </a:xfrm>
        </p:spPr>
      </p:pic>
      <p:sp>
        <p:nvSpPr>
          <p:cNvPr id="3" name="Text Placeholder 2">
            <a:extLst>
              <a:ext uri="{FF2B5EF4-FFF2-40B4-BE49-F238E27FC236}">
                <a16:creationId xmlns:a16="http://schemas.microsoft.com/office/drawing/2014/main" id="{4DBBFE91-6E98-1F11-5E50-B3AD61BD6C53}"/>
              </a:ext>
            </a:extLst>
          </p:cNvPr>
          <p:cNvSpPr>
            <a:spLocks noGrp="1"/>
          </p:cNvSpPr>
          <p:nvPr>
            <p:ph type="body" sz="quarter" idx="30"/>
          </p:nvPr>
        </p:nvSpPr>
        <p:spPr>
          <a:xfrm>
            <a:off x="4580402"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9EADE7C7-545D-E526-C0A4-4E30FB504648}"/>
              </a:ext>
            </a:extLst>
          </p:cNvPr>
          <p:cNvSpPr>
            <a:spLocks noGrp="1"/>
          </p:cNvSpPr>
          <p:nvPr>
            <p:ph type="body" sz="quarter" idx="48"/>
          </p:nvPr>
        </p:nvSpPr>
        <p:spPr>
          <a:xfrm>
            <a:off x="5293453" y="1543575"/>
            <a:ext cx="6373940" cy="4338922"/>
          </a:xfrm>
        </p:spPr>
        <p:txBody>
          <a:bodyPr/>
          <a:lstStyle/>
          <a:p>
            <a:r>
              <a:rPr lang="en-GB" sz="2000" b="1" dirty="0"/>
              <a:t>Market Analysis Workshop </a:t>
            </a:r>
          </a:p>
          <a:p>
            <a:r>
              <a:rPr lang="en-GB" sz="2000" b="1" dirty="0"/>
              <a:t>Objective:</a:t>
            </a:r>
            <a:r>
              <a:rPr lang="en-GB" sz="2000" dirty="0"/>
              <a:t> Conduct a market analysis for a sustainable business idea.</a:t>
            </a:r>
          </a:p>
          <a:p>
            <a:endParaRPr lang="en-GB" sz="1000" b="1" dirty="0"/>
          </a:p>
          <a:p>
            <a:r>
              <a:rPr lang="en-GB" sz="2000" b="1" dirty="0"/>
              <a:t>Survey Creation: </a:t>
            </a:r>
            <a:r>
              <a:rPr lang="en-GB" sz="2000" dirty="0"/>
              <a:t>Use SurveyMonkey or Google Forms to create a survey on sustainability preferences.</a:t>
            </a:r>
          </a:p>
          <a:p>
            <a:endParaRPr lang="en-GB" sz="1000" b="1" dirty="0"/>
          </a:p>
          <a:p>
            <a:r>
              <a:rPr lang="en-GB" sz="2000" b="1" dirty="0"/>
              <a:t>Data Collection: </a:t>
            </a:r>
            <a:r>
              <a:rPr lang="en-GB" sz="2000" dirty="0"/>
              <a:t>Distribute the survey and analyse results for trends and market gaps.</a:t>
            </a:r>
          </a:p>
          <a:p>
            <a:endParaRPr lang="en-GB" sz="1000" dirty="0"/>
          </a:p>
          <a:p>
            <a:r>
              <a:rPr lang="en-GB" sz="2000" b="1" dirty="0"/>
              <a:t>Opportunity Identification: </a:t>
            </a:r>
            <a:r>
              <a:rPr lang="en-GB" sz="2000" dirty="0"/>
              <a:t>Brainstorm sustainable business ideas based on survey insights.</a:t>
            </a:r>
          </a:p>
          <a:p>
            <a:endParaRPr lang="en-GB" sz="1000" dirty="0"/>
          </a:p>
          <a:p>
            <a:r>
              <a:rPr lang="en-GB" sz="2000" b="1" dirty="0"/>
              <a:t>Discussion: </a:t>
            </a:r>
            <a:r>
              <a:rPr lang="en-GB" sz="2000" dirty="0"/>
              <a:t>Evaluate opportunities for feasibility and ethical considerations.</a:t>
            </a:r>
          </a:p>
          <a:p>
            <a:endParaRPr lang="en-GB" sz="1000" dirty="0"/>
          </a:p>
          <a:p>
            <a:r>
              <a:rPr lang="en-GB" sz="2000" b="1" dirty="0"/>
              <a:t>Outcome: </a:t>
            </a:r>
            <a:r>
              <a:rPr lang="en-GB" sz="2000" dirty="0"/>
              <a:t>Gain practical experience in sustainable market analysis and identifying viable opportunities.</a:t>
            </a:r>
            <a:endParaRPr lang="en-IE" sz="2000" dirty="0"/>
          </a:p>
          <a:p>
            <a:endParaRPr lang="en-IE" sz="2000" dirty="0"/>
          </a:p>
        </p:txBody>
      </p:sp>
    </p:spTree>
    <p:extLst>
      <p:ext uri="{BB962C8B-B14F-4D97-AF65-F5344CB8AC3E}">
        <p14:creationId xmlns:p14="http://schemas.microsoft.com/office/powerpoint/2010/main" val="1482903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3869"/>
            <a:ext cx="10483431" cy="804265"/>
          </a:xfrm>
        </p:spPr>
        <p:txBody>
          <a:bodyPr/>
          <a:lstStyle/>
          <a:p>
            <a:r>
              <a:rPr lang="en-GB" dirty="0"/>
              <a:t>SDGS AND 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66739"/>
            <a:ext cx="10483429" cy="4743778"/>
          </a:xfrm>
        </p:spPr>
        <p:txBody>
          <a:bodyPr/>
          <a:lstStyle/>
          <a:p>
            <a:pPr algn="just"/>
            <a:r>
              <a:rPr lang="en-GB" sz="2200" b="1" dirty="0">
                <a:solidFill>
                  <a:srgbClr val="0F486D"/>
                </a:solidFill>
                <a:hlinkClick r:id="rId2">
                  <a:extLst>
                    <a:ext uri="{A12FA001-AC4F-418D-AE19-62706E023703}">
                      <ahyp:hlinkClr xmlns:ahyp="http://schemas.microsoft.com/office/drawing/2018/hyperlinkcolor" val="tx"/>
                    </a:ext>
                  </a:extLst>
                </a:hlinkClick>
              </a:rPr>
              <a:t>Goal 12: Responsible Consumption and Production</a:t>
            </a:r>
            <a:r>
              <a:rPr lang="en-GB" sz="2200" b="1" dirty="0"/>
              <a:t>: </a:t>
            </a:r>
            <a:r>
              <a:rPr lang="en-GB" sz="2200" dirty="0"/>
              <a:t>Analyse how sustainable business practices contribute to reducing waste generation, promoting resource efficiency, and fostering sustainable consumption patterns.</a:t>
            </a:r>
          </a:p>
          <a:p>
            <a:pPr algn="just"/>
            <a:endParaRPr lang="en-GB" sz="1000" dirty="0"/>
          </a:p>
          <a:p>
            <a:pPr algn="just"/>
            <a:r>
              <a:rPr lang="en-GB" sz="2200" b="1" dirty="0">
                <a:solidFill>
                  <a:srgbClr val="0F486D"/>
                </a:solidFill>
                <a:hlinkClick r:id="rId3">
                  <a:extLst>
                    <a:ext uri="{A12FA001-AC4F-418D-AE19-62706E023703}">
                      <ahyp:hlinkClr xmlns:ahyp="http://schemas.microsoft.com/office/drawing/2018/hyperlinkcolor" val="tx"/>
                    </a:ext>
                  </a:extLst>
                </a:hlinkClick>
              </a:rPr>
              <a:t>Goal 13: Climate Action</a:t>
            </a:r>
            <a:r>
              <a:rPr lang="en-GB" sz="2200" b="1" dirty="0"/>
              <a:t>: </a:t>
            </a:r>
            <a:r>
              <a:rPr lang="en-GB" sz="2200" dirty="0"/>
              <a:t>Explore opportunities to mitigate climate change impacts through sustainable products/services and eco-friendly practices.</a:t>
            </a:r>
          </a:p>
          <a:p>
            <a:pPr algn="just"/>
            <a:endParaRPr lang="en-GB" sz="1000" dirty="0"/>
          </a:p>
          <a:p>
            <a:pPr algn="just"/>
            <a:r>
              <a:rPr lang="en-GB" sz="2200" b="1" dirty="0"/>
              <a:t>2.1 Self-awareness and self-efficacy: </a:t>
            </a:r>
            <a:r>
              <a:rPr lang="en-GB" sz="2200" dirty="0"/>
              <a:t>Believe in yourself and keep developing: Promote one's business, assume responsibility for the management of a business.</a:t>
            </a:r>
          </a:p>
          <a:p>
            <a:pPr algn="just"/>
            <a:endParaRPr lang="en-GB" sz="1000" dirty="0"/>
          </a:p>
          <a:p>
            <a:pPr algn="just"/>
            <a:r>
              <a:rPr lang="en-GB" sz="2200" b="1" dirty="0"/>
              <a:t>3.1 Opportunity Recognition: </a:t>
            </a:r>
            <a:r>
              <a:rPr lang="en-GB" sz="2200" dirty="0"/>
              <a:t>Identify and evaluate sustainable business opportunities based on market analysis and consumer insights.</a:t>
            </a:r>
          </a:p>
          <a:p>
            <a:pPr algn="just"/>
            <a:endParaRPr lang="en-GB" sz="1000" b="1" dirty="0"/>
          </a:p>
          <a:p>
            <a:pPr algn="just"/>
            <a:r>
              <a:rPr lang="en-GB" sz="2200" b="1" dirty="0"/>
              <a:t>3.2 Strategic Thinking: </a:t>
            </a:r>
            <a:r>
              <a:rPr lang="en-GB" sz="2200" dirty="0"/>
              <a:t>Develop strategic plans to capitalise on sustainable trends and consumer preferences.</a:t>
            </a:r>
          </a:p>
          <a:p>
            <a:pPr algn="just"/>
            <a:endParaRPr lang="en-GB" sz="1000" b="1" dirty="0"/>
          </a:p>
          <a:p>
            <a:pPr algn="just"/>
            <a:r>
              <a:rPr lang="en-GB" sz="2200" b="1" dirty="0"/>
              <a:t>3.3 Sense of Initiative and Entrepreneurship: </a:t>
            </a:r>
            <a:r>
              <a:rPr lang="en-GB" sz="2200" dirty="0"/>
              <a:t>Proactively engage in market analysis to innovate and create sustainable ventures that address societal challenges.</a:t>
            </a:r>
            <a:endParaRPr lang="en-IE" sz="2200" dirty="0"/>
          </a:p>
        </p:txBody>
      </p:sp>
      <p:pic>
        <p:nvPicPr>
          <p:cNvPr id="4" name="Picture 2">
            <a:extLst>
              <a:ext uri="{FF2B5EF4-FFF2-40B4-BE49-F238E27FC236}">
                <a16:creationId xmlns:a16="http://schemas.microsoft.com/office/drawing/2014/main" id="{E1F188E1-75D8-C61B-B3D3-A687CFFFBA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0895" y="474489"/>
            <a:ext cx="778760" cy="7787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34A8D5-B145-4791-07BF-367BA12E4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286608" cy="715512"/>
          </a:xfrm>
          <a:prstGeom prst="rect">
            <a:avLst/>
          </a:prstGeom>
        </p:spPr>
      </p:pic>
    </p:spTree>
    <p:extLst>
      <p:ext uri="{BB962C8B-B14F-4D97-AF65-F5344CB8AC3E}">
        <p14:creationId xmlns:p14="http://schemas.microsoft.com/office/powerpoint/2010/main" val="211370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7A71B0B-32CE-AF6B-F81F-AA19A95E25EA}"/>
              </a:ext>
            </a:extLst>
          </p:cNvPr>
          <p:cNvPicPr>
            <a:picLocks noGrp="1" noChangeAspect="1"/>
          </p:cNvPicPr>
          <p:nvPr>
            <p:ph type="pic" sz="quarter" idx="21"/>
          </p:nvPr>
        </p:nvPicPr>
        <p:blipFill rotWithShape="1">
          <a:blip r:embed="rId3"/>
          <a:srcRect l="1515" r="33673"/>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30340" y="2019623"/>
            <a:ext cx="4993772" cy="3889855"/>
          </a:xfrm>
        </p:spPr>
        <p:txBody>
          <a:bodyPr/>
          <a:lstStyle/>
          <a:p>
            <a:pPr algn="just"/>
            <a:r>
              <a:rPr lang="en-GB" sz="2200" b="1" i="0" dirty="0">
                <a:effectLst/>
                <a:highlight>
                  <a:srgbClr val="FFFFFF"/>
                </a:highlight>
                <a:latin typeface="var(--artdeco-reset-typography-font-family-sans)"/>
                <a:hlinkClick r:id="rId4"/>
              </a:rPr>
              <a:t>The Importance of Conducting a Market Analysis Before Company Formation </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5"/>
              </a:rPr>
              <a:t>Opportunities and Challenges of Sustainable Marketing Practices in Emerging Markets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a:p>
            <a:pPr algn="just"/>
            <a:r>
              <a:rPr lang="en-GB" sz="2200" b="1" dirty="0">
                <a:hlinkClick r:id="rId6"/>
              </a:rPr>
              <a:t>Consumer Trends &amp; Insights for 2024</a:t>
            </a:r>
            <a:r>
              <a:rPr lang="en-GB" sz="2200" b="1" dirty="0"/>
              <a:t>. </a:t>
            </a:r>
            <a:r>
              <a:rPr lang="en-GB" sz="2200" b="1" dirty="0" err="1"/>
              <a:t>TrendWatching</a:t>
            </a:r>
            <a:r>
              <a:rPr lang="en-GB" sz="2200" b="1" dirty="0"/>
              <a:t> is a leading resource for consumer trends, insights and innovations.</a:t>
            </a:r>
            <a:endParaRPr lang="en-IE" sz="2200" dirty="0"/>
          </a:p>
        </p:txBody>
      </p:sp>
      <p:grpSp>
        <p:nvGrpSpPr>
          <p:cNvPr id="2" name="Graphic 4">
            <a:extLst>
              <a:ext uri="{FF2B5EF4-FFF2-40B4-BE49-F238E27FC236}">
                <a16:creationId xmlns:a16="http://schemas.microsoft.com/office/drawing/2014/main" id="{5D5CF4AE-4F54-3CBC-904B-D20FC0D6FBA8}"/>
              </a:ext>
            </a:extLst>
          </p:cNvPr>
          <p:cNvGrpSpPr/>
          <p:nvPr/>
        </p:nvGrpSpPr>
        <p:grpSpPr>
          <a:xfrm rot="19582332">
            <a:off x="10726449" y="718279"/>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8FB5ED4-36E5-A77F-7671-ABBE7E233738}"/>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74C1B9A3-8AE7-528F-29F1-26A0321DC3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1B961D1E-949A-48D0-1DFB-20E33054606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3F63E56-8255-91EC-5A0C-7E4EBDFE2E4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29327D06-FA21-63B9-B497-1D8877F940F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28987EBB-FFCB-82F5-848D-96B71E4D325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F9CC96AA-AE1E-4DAA-8E3B-DE775B3E05E8}"/>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53AA92A-99DC-504E-7709-1293277F5DA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5479C547-41EC-6CA3-2281-DC762CB2AC0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053B64B2-3226-1169-590D-2670A1EAF15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49B09E6F-10E8-A8CF-8FEA-150F541A298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629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eacher pointing at laptop screen to young students">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39" b="6839"/>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THE IMPORTANCE OF DIGITAL MARKETING</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02</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8147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16</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2690" r="22690"/>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1071302"/>
          </a:xfrm>
        </p:spPr>
        <p:txBody>
          <a:bodyPr/>
          <a:lstStyle/>
          <a:p>
            <a:r>
              <a:rPr lang="en-GB" dirty="0"/>
              <a:t>THE IMPORTANCE OF DIGITAL MARKETING</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86618"/>
            <a:ext cx="4939670" cy="3505583"/>
          </a:xfrm>
        </p:spPr>
        <p:txBody>
          <a:bodyPr/>
          <a:lstStyle/>
          <a:p>
            <a:pPr algn="just"/>
            <a:r>
              <a:rPr lang="en-GB" sz="2400" dirty="0"/>
              <a:t>Digital marketing helps businesses effectively </a:t>
            </a:r>
            <a:r>
              <a:rPr lang="en-GB" sz="2400" b="1" dirty="0"/>
              <a:t>communicate</a:t>
            </a:r>
            <a:r>
              <a:rPr lang="en-GB" sz="2400" dirty="0"/>
              <a:t> their sustainability efforts, engage with environmentally-conscious consumers, and create positive outcomes. </a:t>
            </a:r>
          </a:p>
          <a:p>
            <a:pPr algn="just"/>
            <a:endParaRPr lang="en-GB" sz="2400" dirty="0"/>
          </a:p>
          <a:p>
            <a:pPr algn="just"/>
            <a:r>
              <a:rPr lang="en-GB" sz="2400" dirty="0"/>
              <a:t>By using digital marketing strategies, sustainable ventures can increase their impact and inspire action towards a more sustainable future.</a:t>
            </a:r>
            <a:endParaRPr lang="en-US" sz="2400" dirty="0"/>
          </a:p>
        </p:txBody>
      </p:sp>
    </p:spTree>
    <p:extLst>
      <p:ext uri="{BB962C8B-B14F-4D97-AF65-F5344CB8AC3E}">
        <p14:creationId xmlns:p14="http://schemas.microsoft.com/office/powerpoint/2010/main" val="242223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REACHING TARGET AUDIENCES EFFECTIVELY</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2000" dirty="0"/>
              <a:t>Digital marketing channels such as social media </a:t>
            </a:r>
            <a:r>
              <a:rPr lang="en-IE" sz="2000" dirty="0"/>
              <a:t>(e.g., </a:t>
            </a:r>
            <a:r>
              <a:rPr lang="en-IE" sz="2000" b="1" dirty="0">
                <a:hlinkClick r:id="rId2"/>
              </a:rPr>
              <a:t>Facebook</a:t>
            </a:r>
            <a:r>
              <a:rPr lang="en-IE" sz="2000" b="1" dirty="0"/>
              <a:t>, </a:t>
            </a:r>
            <a:r>
              <a:rPr lang="en-IE" sz="2000" b="1" dirty="0">
                <a:hlinkClick r:id="rId3"/>
              </a:rPr>
              <a:t>Instagram</a:t>
            </a:r>
            <a:r>
              <a:rPr lang="en-IE" sz="2000" b="1" dirty="0"/>
              <a:t>, </a:t>
            </a:r>
            <a:r>
              <a:rPr lang="en-IE" sz="2000" b="1" dirty="0">
                <a:hlinkClick r:id="rId4"/>
              </a:rPr>
              <a:t>Twitter/X</a:t>
            </a:r>
            <a:r>
              <a:rPr lang="en-IE" sz="2000" dirty="0"/>
              <a:t>)</a:t>
            </a:r>
            <a:r>
              <a:rPr lang="en-GB" sz="2000" dirty="0"/>
              <a:t>, email marketing, and SEO offer efficient means to connect with consumers. </a:t>
            </a:r>
          </a:p>
          <a:p>
            <a:pPr algn="just"/>
            <a:endParaRPr lang="en-GB" sz="900" dirty="0"/>
          </a:p>
          <a:p>
            <a:pPr algn="just"/>
            <a:r>
              <a:rPr lang="en-GB" sz="2000" dirty="0"/>
              <a:t>Tools like </a:t>
            </a:r>
            <a:r>
              <a:rPr lang="en-GB" sz="2000" b="1" i="1" dirty="0">
                <a:hlinkClick r:id="rId5"/>
              </a:rPr>
              <a:t>Facebook Business Manager</a:t>
            </a:r>
            <a:r>
              <a:rPr lang="en-GB" sz="2000" dirty="0"/>
              <a:t>, </a:t>
            </a:r>
            <a:r>
              <a:rPr lang="en-GB" sz="2000" b="1" i="1" dirty="0">
                <a:hlinkClick r:id="rId6"/>
              </a:rPr>
              <a:t>Mailchimp</a:t>
            </a:r>
            <a:r>
              <a:rPr lang="en-GB" sz="2000" dirty="0"/>
              <a:t>, businesses can precisely target audiences based on demographics, interests, and behaviours, ensuring that their messaging resonates with sustainability values. </a:t>
            </a:r>
          </a:p>
          <a:p>
            <a:pPr algn="just"/>
            <a:endParaRPr lang="en-GB" sz="900" dirty="0"/>
          </a:p>
          <a:p>
            <a:pPr algn="just"/>
            <a:r>
              <a:rPr lang="en-GB" sz="2000" dirty="0"/>
              <a:t>This targeted approach increases the impact of marketing efforts, increasing engagement and conversion among environmentally-conscious consumers.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17</a:t>
            </a:fld>
            <a:endParaRPr lang="en-US" sz="1291" dirty="0"/>
          </a:p>
        </p:txBody>
      </p:sp>
      <p:pic>
        <p:nvPicPr>
          <p:cNvPr id="5" name="Picture Placeholder 4" descr="Pink neon hashtag notification">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l="23820" r="2382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241501" y="5105333"/>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99679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COMMUNICATING SUSTAINABILITY VALUES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4266079"/>
          </a:xfrm>
        </p:spPr>
        <p:txBody>
          <a:bodyPr/>
          <a:lstStyle/>
          <a:p>
            <a:pPr algn="just"/>
            <a:r>
              <a:rPr lang="en-GB" sz="2000" dirty="0"/>
              <a:t>Digital marketing provides a platform for businesses to showcase their sustainability initiatives and values to a broad audience. </a:t>
            </a:r>
          </a:p>
          <a:p>
            <a:pPr algn="just"/>
            <a:endParaRPr lang="en-GB" sz="2000" dirty="0"/>
          </a:p>
          <a:p>
            <a:pPr algn="just"/>
            <a:r>
              <a:rPr lang="en-GB" sz="2000" dirty="0"/>
              <a:t>Using platforms like </a:t>
            </a:r>
            <a:r>
              <a:rPr lang="en-GB" sz="2000" b="1" i="1" dirty="0"/>
              <a:t>Instagram</a:t>
            </a:r>
            <a:r>
              <a:rPr lang="en-GB" sz="2000" dirty="0"/>
              <a:t>, businesses can share compelling content and stories that highlight their commitment to sustainability. </a:t>
            </a:r>
          </a:p>
          <a:p>
            <a:pPr algn="just"/>
            <a:endParaRPr lang="en-GB" sz="2000" dirty="0"/>
          </a:p>
          <a:p>
            <a:pPr algn="just"/>
            <a:r>
              <a:rPr lang="en-GB" sz="2000" dirty="0"/>
              <a:t>By authentically communicating their sustainability journey and demonstrating actions, businesses can build credibility and trust among environmentally-conscious consumers, encouraging long-term loyalty and advocacy.</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18</a:t>
            </a:fld>
            <a:endParaRPr lang="en-US" sz="1291" dirty="0"/>
          </a:p>
        </p:txBody>
      </p:sp>
      <p:pic>
        <p:nvPicPr>
          <p:cNvPr id="5" name="Picture Placeholder 4" descr="Schoolboy with laptop in robotics clas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17981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BUILDING BRAND AWARENESS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452687"/>
            <a:ext cx="4939670" cy="4266079"/>
          </a:xfrm>
        </p:spPr>
        <p:txBody>
          <a:bodyPr/>
          <a:lstStyle/>
          <a:p>
            <a:pPr algn="just"/>
            <a:endParaRPr lang="en-GB" sz="2000" dirty="0"/>
          </a:p>
          <a:p>
            <a:pPr algn="just"/>
            <a:r>
              <a:rPr lang="en-GB" sz="2000" dirty="0"/>
              <a:t>Tools like </a:t>
            </a:r>
            <a:r>
              <a:rPr lang="en-GB" sz="2000" b="1" i="1" dirty="0">
                <a:hlinkClick r:id="rId3"/>
              </a:rPr>
              <a:t>Hootsuite</a:t>
            </a:r>
            <a:r>
              <a:rPr lang="en-GB" sz="2000" dirty="0"/>
              <a:t> and </a:t>
            </a:r>
            <a:r>
              <a:rPr lang="en-GB" sz="2000" b="1" i="1" dirty="0">
                <a:hlinkClick r:id="rId4"/>
              </a:rPr>
              <a:t>Buffer</a:t>
            </a:r>
            <a:r>
              <a:rPr lang="en-GB" sz="2000" dirty="0"/>
              <a:t> empower businesses to streamline their digital marketing efforts across various platforms, ensuring consistency and coherence in brand messaging. </a:t>
            </a:r>
          </a:p>
          <a:p>
            <a:pPr algn="just"/>
            <a:endParaRPr lang="en-GB" sz="2000" dirty="0"/>
          </a:p>
          <a:p>
            <a:pPr algn="just"/>
            <a:r>
              <a:rPr lang="en-GB" sz="2000" dirty="0"/>
              <a:t>By consistently sharing valuable content, engaging with their audience, and participating in relevant conversations, businesses can enhance their brand presence and position themselves as leaders in sustainability, driving awareness and attracting new customers.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19</a:t>
            </a:fld>
            <a:endParaRPr lang="en-US" sz="1291" dirty="0"/>
          </a:p>
        </p:txBody>
      </p:sp>
      <p:pic>
        <p:nvPicPr>
          <p:cNvPr id="5" name="Picture Placeholder 4" descr="Businessman using digital tablet in meeting">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024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7" y="2444488"/>
            <a:ext cx="6600951" cy="136947"/>
          </a:xfrm>
        </p:spPr>
        <p:txBody>
          <a:bodyPr/>
          <a:lstStyle/>
          <a:p>
            <a:r>
              <a:rPr lang="en-US" dirty="0"/>
              <a:t>Introduction to Market Analysis &amp; Digital Marketing</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Market Analysis &amp; Sustainable Opportunity</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The Importance of Digital Marketing</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Strategies for Effective Online Presence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Storytelling</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Sustainability Reporting</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TABLE OF CONTENTS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6D003C-5E88-F85B-8759-C1A91EF538B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97" r="25697"/>
          <a:stretch/>
        </p:blipFill>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PRACTICES: </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BIASOL</a:t>
            </a:r>
            <a:endParaRPr lang="en-IE" dirty="0"/>
          </a:p>
        </p:txBody>
      </p:sp>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417578" y="2026284"/>
            <a:ext cx="5100506" cy="4023993"/>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shows effective market analysis and digital marketing for sustainable ventures by leveraging their unique zero-waste food products.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325840" y="4437776"/>
            <a:ext cx="3069885" cy="1151479"/>
          </a:xfrm>
          <a:prstGeom prst="rect">
            <a:avLst/>
          </a:prstGeom>
        </p:spPr>
      </p:pic>
    </p:spTree>
    <p:extLst>
      <p:ext uri="{BB962C8B-B14F-4D97-AF65-F5344CB8AC3E}">
        <p14:creationId xmlns:p14="http://schemas.microsoft.com/office/powerpoint/2010/main" val="334297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s hand touching wheat in field">
            <a:extLst>
              <a:ext uri="{FF2B5EF4-FFF2-40B4-BE49-F238E27FC236}">
                <a16:creationId xmlns:a16="http://schemas.microsoft.com/office/drawing/2014/main" id="{F430A2CC-853A-C2BE-9B50-A99C4A54A4E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0" r="17870"/>
          <a:stretch/>
        </p:blipFill>
        <p:spPr/>
      </p:pic>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400801" y="906011"/>
            <a:ext cx="5436066" cy="5595457"/>
          </a:xfrm>
          <a:solidFill>
            <a:schemeClr val="bg1"/>
          </a:solidFill>
        </p:spPr>
        <p:txBody>
          <a:bodyPr/>
          <a:lstStyle/>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Founded in 2020,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repurposes spent brewing grain into nutritious ingredients, addressing food waste and promoting a circular economy.  </a:t>
            </a:r>
          </a:p>
          <a:p>
            <a:pPr algn="just">
              <a:lnSpc>
                <a:spcPct val="107000"/>
              </a:lnSpc>
              <a:spcAft>
                <a:spcPts val="10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strategic use of digital marketing highlights their innovative approach and aligns with market trends favouring sustainability. </a:t>
            </a:r>
          </a:p>
          <a:p>
            <a:pPr algn="just">
              <a:lnSpc>
                <a:spcPct val="107000"/>
              </a:lnSpc>
              <a:spcAft>
                <a:spcPts val="1000"/>
              </a:spcAft>
            </a:pPr>
            <a:r>
              <a:rPr lang="en-IE" sz="2200" dirty="0">
                <a:effectLst/>
                <a:latin typeface="Calibri" panose="020F0502020204030204" pitchFamily="34" charset="0"/>
                <a:ea typeface="Calibri" panose="020F0502020204030204" pitchFamily="34" charset="0"/>
                <a:cs typeface="Times New Roman" panose="02020603050405020304" pitchFamily="18" charset="0"/>
              </a:rPr>
              <a:t>Explore how </a:t>
            </a:r>
            <a:r>
              <a:rPr lang="en-IE" sz="2200" b="1"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Biasol’s</a:t>
            </a:r>
            <a:r>
              <a:rPr lang="en-IE" sz="2200" dirty="0">
                <a:effectLst/>
                <a:latin typeface="Calibri" panose="020F0502020204030204" pitchFamily="34" charset="0"/>
                <a:ea typeface="Calibri" panose="020F0502020204030204" pitchFamily="34" charset="0"/>
                <a:cs typeface="Times New Roman" panose="02020603050405020304" pitchFamily="18" charset="0"/>
              </a:rPr>
              <a:t> market analysis and digital marketing strategies drive their sustainable food solutions by visiting our </a:t>
            </a:r>
            <a:r>
              <a:rPr lang="en-IE" sz="2200" b="1" dirty="0">
                <a:effectLst/>
                <a:ea typeface="Calibri" panose="020F0502020204030204" pitchFamily="34" charset="0"/>
                <a:cs typeface="Times New Roman" panose="02020603050405020304" pitchFamily="18" charset="0"/>
                <a:hlinkClick r:id="rId4"/>
              </a:rPr>
              <a:t>Compendium of Case </a:t>
            </a:r>
            <a:r>
              <a:rPr lang="en-IE" sz="2200" b="1" dirty="0">
                <a:ea typeface="Calibri" panose="020F0502020204030204" pitchFamily="34" charset="0"/>
                <a:cs typeface="Times New Roman" panose="02020603050405020304" pitchFamily="18" charset="0"/>
                <a:hlinkClick r:id="rId4"/>
              </a:rPr>
              <a:t>S</a:t>
            </a:r>
            <a:r>
              <a:rPr lang="en-IE" sz="2200" b="1" dirty="0">
                <a:effectLst/>
                <a:ea typeface="Calibri" panose="020F0502020204030204" pitchFamily="34" charset="0"/>
                <a:cs typeface="Times New Roman" panose="02020603050405020304" pitchFamily="18" charset="0"/>
                <a:hlinkClick r:id="rId4"/>
              </a:rPr>
              <a:t>tudies</a:t>
            </a:r>
            <a:r>
              <a:rPr lang="en-IE" sz="22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2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70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8097CF7E-1AD4-D192-ED6D-14BB2C9EEB4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447" r="22589"/>
          <a:stretch/>
        </p:blipFill>
        <p:spPr>
          <a:xfrm>
            <a:off x="-102977" y="0"/>
            <a:ext cx="4993772" cy="6858000"/>
          </a:xfrm>
        </p:spPr>
      </p:pic>
      <p:sp>
        <p:nvSpPr>
          <p:cNvPr id="3" name="Text Placeholder 2">
            <a:extLst>
              <a:ext uri="{FF2B5EF4-FFF2-40B4-BE49-F238E27FC236}">
                <a16:creationId xmlns:a16="http://schemas.microsoft.com/office/drawing/2014/main" id="{1B5CFC1C-8022-58FD-7453-5DFCA779FCB5}"/>
              </a:ext>
            </a:extLst>
          </p:cNvPr>
          <p:cNvSpPr>
            <a:spLocks noGrp="1"/>
          </p:cNvSpPr>
          <p:nvPr>
            <p:ph type="body" sz="quarter" idx="30"/>
          </p:nvPr>
        </p:nvSpPr>
        <p:spPr>
          <a:xfrm>
            <a:off x="4513290" y="235459"/>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C631606-82B0-1503-5AC1-4B5EAEE146EA}"/>
              </a:ext>
            </a:extLst>
          </p:cNvPr>
          <p:cNvSpPr>
            <a:spLocks noGrp="1"/>
          </p:cNvSpPr>
          <p:nvPr>
            <p:ph type="body" sz="quarter" idx="48"/>
          </p:nvPr>
        </p:nvSpPr>
        <p:spPr>
          <a:xfrm>
            <a:off x="5201174" y="1313785"/>
            <a:ext cx="6323606" cy="4515091"/>
          </a:xfrm>
        </p:spPr>
        <p:txBody>
          <a:bodyPr/>
          <a:lstStyle/>
          <a:p>
            <a:pPr algn="just"/>
            <a:r>
              <a:rPr lang="en-GB" sz="2000" b="1" dirty="0"/>
              <a:t>Social Media Challenge</a:t>
            </a:r>
          </a:p>
          <a:p>
            <a:pPr algn="just"/>
            <a:r>
              <a:rPr lang="en-GB" sz="2000" b="1" dirty="0"/>
              <a:t>Objective:</a:t>
            </a:r>
            <a:r>
              <a:rPr lang="en-GB" sz="2000" dirty="0"/>
              <a:t> Create an interactive social media challenge to promote a sustainability message.</a:t>
            </a:r>
          </a:p>
          <a:p>
            <a:pPr algn="just"/>
            <a:endParaRPr lang="en-GB" sz="2000" b="1" dirty="0"/>
          </a:p>
          <a:p>
            <a:pPr algn="just"/>
            <a:r>
              <a:rPr lang="en-GB" sz="2000" b="1" dirty="0"/>
              <a:t>Steps:</a:t>
            </a:r>
            <a:endParaRPr lang="en-GB" sz="2000" dirty="0"/>
          </a:p>
          <a:p>
            <a:pPr algn="just">
              <a:buFont typeface="Arial" panose="020B0604020202020204" pitchFamily="34" charset="0"/>
              <a:buChar char="•"/>
            </a:pPr>
            <a:r>
              <a:rPr lang="en-GB" sz="2000" b="1" dirty="0"/>
              <a:t>Form Teams:</a:t>
            </a:r>
            <a:r>
              <a:rPr lang="en-GB" sz="2000" dirty="0"/>
              <a:t> Split into small groups.</a:t>
            </a:r>
          </a:p>
          <a:p>
            <a:pPr algn="just">
              <a:buFont typeface="Arial" panose="020B0604020202020204" pitchFamily="34" charset="0"/>
              <a:buChar char="•"/>
            </a:pPr>
            <a:r>
              <a:rPr lang="en-GB" sz="2000" b="1" dirty="0"/>
              <a:t>Develop a Challenge:</a:t>
            </a:r>
            <a:r>
              <a:rPr lang="en-GB" sz="2000" dirty="0"/>
              <a:t> Each team creates a simple, fun challenge related to sustainability (e.g., a recycling tips challenge).</a:t>
            </a:r>
          </a:p>
          <a:p>
            <a:pPr algn="just">
              <a:buFont typeface="Arial" panose="020B0604020202020204" pitchFamily="34" charset="0"/>
              <a:buChar char="•"/>
            </a:pPr>
            <a:r>
              <a:rPr lang="en-GB" sz="2000" b="1" dirty="0"/>
              <a:t>Create Content:</a:t>
            </a:r>
            <a:r>
              <a:rPr lang="en-GB" sz="2000" dirty="0"/>
              <a:t> Use tools like Canva to design posts and graphics for the challenge.</a:t>
            </a:r>
          </a:p>
          <a:p>
            <a:pPr algn="just">
              <a:buFont typeface="Arial" panose="020B0604020202020204" pitchFamily="34" charset="0"/>
              <a:buChar char="•"/>
            </a:pPr>
            <a:r>
              <a:rPr lang="en-GB" sz="2000" b="1" dirty="0"/>
              <a:t>Plan Promotion:</a:t>
            </a:r>
            <a:r>
              <a:rPr lang="en-GB" sz="2000" dirty="0"/>
              <a:t> Outline a strategy to promote the challenge on social media platforms.</a:t>
            </a:r>
          </a:p>
          <a:p>
            <a:pPr algn="just">
              <a:buFont typeface="Arial" panose="020B0604020202020204" pitchFamily="34" charset="0"/>
              <a:buChar char="•"/>
            </a:pPr>
            <a:r>
              <a:rPr lang="en-GB" sz="2000" b="1" dirty="0"/>
              <a:t>Present &amp; Share:</a:t>
            </a:r>
            <a:r>
              <a:rPr lang="en-GB" sz="2000" dirty="0"/>
              <a:t> Share the challenge ideas with the class.</a:t>
            </a:r>
          </a:p>
          <a:p>
            <a:pPr algn="just"/>
            <a:endParaRPr lang="en-GB" sz="2000" b="1" dirty="0"/>
          </a:p>
          <a:p>
            <a:pPr algn="just"/>
            <a:r>
              <a:rPr lang="en-GB" sz="2000" b="1" dirty="0"/>
              <a:t>Outcome:</a:t>
            </a:r>
            <a:r>
              <a:rPr lang="en-GB" sz="2000" dirty="0"/>
              <a:t> Participants will learn to create engaging content and plan promotional strategies.</a:t>
            </a:r>
          </a:p>
          <a:p>
            <a:pPr algn="just"/>
            <a:endParaRPr lang="en-IE" sz="2000" dirty="0"/>
          </a:p>
        </p:txBody>
      </p:sp>
    </p:spTree>
    <p:extLst>
      <p:ext uri="{BB962C8B-B14F-4D97-AF65-F5344CB8AC3E}">
        <p14:creationId xmlns:p14="http://schemas.microsoft.com/office/powerpoint/2010/main" val="313857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SDGS AND 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0" y="1870746"/>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4: Quality Education</a:t>
            </a:r>
            <a:r>
              <a:rPr lang="en-GB" b="1" dirty="0"/>
              <a:t>: </a:t>
            </a:r>
            <a:r>
              <a:rPr lang="en-GB" dirty="0"/>
              <a:t>Promoting knowledge dissemination about digital marketing practices and sustainability.</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Raising awareness about sustainable products and practices through digital marketing.</a:t>
            </a:r>
          </a:p>
          <a:p>
            <a:pPr algn="just"/>
            <a:endParaRPr lang="en-GB" dirty="0"/>
          </a:p>
          <a:p>
            <a:pPr algn="just"/>
            <a:r>
              <a:rPr lang="en-GB" b="1" dirty="0" err="1"/>
              <a:t>EntreComp</a:t>
            </a:r>
            <a:r>
              <a:rPr lang="en-GB" b="1" dirty="0"/>
              <a:t> 2.1 Self-awareness and self-efficacy: </a:t>
            </a:r>
            <a:r>
              <a:rPr lang="en-GB" dirty="0"/>
              <a:t>Promote one's business, assume responsibility for the management of a business.</a:t>
            </a:r>
          </a:p>
          <a:p>
            <a:pPr algn="just"/>
            <a:endParaRPr lang="en-GB" dirty="0"/>
          </a:p>
          <a:p>
            <a:pPr algn="just"/>
            <a:r>
              <a:rPr lang="en-GB" b="1" dirty="0" err="1"/>
              <a:t>EntreComp</a:t>
            </a:r>
            <a:r>
              <a:rPr lang="en-GB" b="1" dirty="0"/>
              <a:t> 3.1 Taking the initiative: </a:t>
            </a:r>
            <a:r>
              <a:rPr lang="en-GB" dirty="0"/>
              <a:t>Identify opportunities, make operational decisions independently, make strategic business decisions.</a:t>
            </a:r>
            <a:endParaRPr lang="en-IE" dirty="0"/>
          </a:p>
        </p:txBody>
      </p:sp>
      <p:pic>
        <p:nvPicPr>
          <p:cNvPr id="4" name="Picture 2">
            <a:extLst>
              <a:ext uri="{FF2B5EF4-FFF2-40B4-BE49-F238E27FC236}">
                <a16:creationId xmlns:a16="http://schemas.microsoft.com/office/drawing/2014/main" id="{CEA9F551-029F-FE4D-4455-F240AD033B9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09400" y="503340"/>
            <a:ext cx="1057013" cy="10570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D96DD0-680F-ADFE-9B8C-3DF7A47B10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3143" y="489727"/>
            <a:ext cx="1777572" cy="988548"/>
          </a:xfrm>
          <a:prstGeom prst="rect">
            <a:avLst/>
          </a:prstGeom>
        </p:spPr>
      </p:pic>
    </p:spTree>
    <p:extLst>
      <p:ext uri="{BB962C8B-B14F-4D97-AF65-F5344CB8AC3E}">
        <p14:creationId xmlns:p14="http://schemas.microsoft.com/office/powerpoint/2010/main" val="368167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056164D-87F1-0741-BD6C-285B6908C262}"/>
              </a:ext>
            </a:extLst>
          </p:cNvPr>
          <p:cNvPicPr>
            <a:picLocks noGrp="1" noChangeAspect="1"/>
          </p:cNvPicPr>
          <p:nvPr>
            <p:ph type="pic" sz="quarter" idx="21"/>
          </p:nvPr>
        </p:nvPicPr>
        <p:blipFill rotWithShape="1">
          <a:blip r:embed="rId2"/>
          <a:srcRect l="4030" r="31158"/>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a:xfrm>
            <a:off x="4890795" y="495517"/>
            <a:ext cx="6776598" cy="842867"/>
          </a:xfrm>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1986066"/>
            <a:ext cx="4939670" cy="3889855"/>
          </a:xfrm>
        </p:spPr>
        <p:txBody>
          <a:bodyPr/>
          <a:lstStyle/>
          <a:p>
            <a:r>
              <a:rPr lang="en-IE" sz="2200" b="1" dirty="0">
                <a:highlight>
                  <a:srgbClr val="FFFFFF"/>
                </a:highlight>
                <a:latin typeface="var(--artdeco-reset-typography-font-family-sans)"/>
                <a:hlinkClick r:id="rId3"/>
              </a:rPr>
              <a:t>Sustainable Digital Marketing: Redefining Success for 2024 </a:t>
            </a:r>
            <a:endParaRPr lang="en-GB" sz="2200" i="0" dirty="0">
              <a:effectLst/>
              <a:highlight>
                <a:srgbClr val="FFFFFF"/>
              </a:highlight>
              <a:latin typeface="var(--artdeco-reset-typography-font-family-sans)"/>
            </a:endParaRPr>
          </a:p>
          <a:p>
            <a:endParaRPr lang="en-GB" sz="2200" dirty="0">
              <a:highlight>
                <a:srgbClr val="FFFFFF"/>
              </a:highlight>
              <a:latin typeface="var(--artdeco-reset-typography-font-family-sans)"/>
            </a:endParaRPr>
          </a:p>
          <a:p>
            <a:r>
              <a:rPr lang="en-GB" sz="2200" b="1" dirty="0">
                <a:highlight>
                  <a:srgbClr val="FFFFFF"/>
                </a:highlight>
                <a:latin typeface="var(--artdeco-reset-typography-font-family-sans)"/>
                <a:hlinkClick r:id="rId4"/>
              </a:rPr>
              <a:t>Driving Growth Responsibly</a:t>
            </a:r>
            <a:r>
              <a:rPr lang="en-GB" sz="2200" b="1" dirty="0">
                <a:highlight>
                  <a:srgbClr val="FFFFFF"/>
                </a:highlight>
                <a:latin typeface="var(--artdeco-reset-typography-font-family-sans)"/>
              </a:rPr>
              <a:t>: The Rise of Sustainable Digital Marketing Strategies</a:t>
            </a:r>
            <a:endParaRPr lang="en-GB" sz="2200" dirty="0">
              <a:highlight>
                <a:srgbClr val="FFFFFF"/>
              </a:highlight>
              <a:latin typeface="var(--artdeco-reset-typography-font-family-sans)"/>
            </a:endParaRPr>
          </a:p>
          <a:p>
            <a:endParaRPr lang="en-GB" sz="2200" i="0" dirty="0">
              <a:effectLst/>
              <a:highlight>
                <a:srgbClr val="FFFFFF"/>
              </a:highlight>
              <a:latin typeface="-apple-system"/>
            </a:endParaRPr>
          </a:p>
          <a:p>
            <a:r>
              <a:rPr lang="en-GB" sz="2200" b="1" dirty="0">
                <a:hlinkClick r:id="rId5"/>
              </a:rPr>
              <a:t>Leveraging social media to examine sustainability communication of home appliance brands </a:t>
            </a:r>
            <a:endParaRPr lang="en-IE" sz="2200" dirty="0"/>
          </a:p>
        </p:txBody>
      </p:sp>
      <p:grpSp>
        <p:nvGrpSpPr>
          <p:cNvPr id="2" name="Graphic 4">
            <a:extLst>
              <a:ext uri="{FF2B5EF4-FFF2-40B4-BE49-F238E27FC236}">
                <a16:creationId xmlns:a16="http://schemas.microsoft.com/office/drawing/2014/main" id="{8D899A1C-A62B-A5BE-8E12-6439E9465C4A}"/>
              </a:ext>
            </a:extLst>
          </p:cNvPr>
          <p:cNvGrpSpPr/>
          <p:nvPr/>
        </p:nvGrpSpPr>
        <p:grpSpPr>
          <a:xfrm rot="19582332">
            <a:off x="10471334" y="490325"/>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B6F31CE7-95EA-99F9-D6FF-F6DD3A2389CA}"/>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12BA79D-0D9A-9532-ED43-91E08CD266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BACF3E1-4BE3-2C9F-41D4-391E151AE17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5D3D539-1347-C426-8140-3A17A33FF1E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8A3582EC-6472-00A5-A233-96D16D0D91D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F8BA7A4A-BD75-2E1A-CE4B-A727773215B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8EF4F9DD-D31D-53F7-B242-E81E6061FE8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C03F1617-E38C-79FA-0C26-2D851FD5971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0A54BC9C-D1B1-099F-BD51-8F52439CA7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C2C82A1-D406-7E5E-468F-C88C16FAC2E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C4C539A-10BF-6743-CDCA-B73F465262D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69132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ther and son bonding">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57" b="6857"/>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STRATEGIES FOR EFFECTIVE ONLINE PRESENCE</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03</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2423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EBE15D9-5853-08C0-7235-411AAAAD1DD4}"/>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5695" r="25695"/>
          <a:stretch/>
        </p:blipFill>
        <p:spPr>
          <a:xfrm>
            <a:off x="-102977" y="0"/>
            <a:ext cx="4993772" cy="6858000"/>
          </a:xfrm>
        </p:spPr>
      </p:pic>
      <p:sp>
        <p:nvSpPr>
          <p:cNvPr id="3" name="Text Placeholder 2">
            <a:extLst>
              <a:ext uri="{FF2B5EF4-FFF2-40B4-BE49-F238E27FC236}">
                <a16:creationId xmlns:a16="http://schemas.microsoft.com/office/drawing/2014/main" id="{E9FF1280-9317-778F-0DE2-6E3E312B6E5C}"/>
              </a:ext>
            </a:extLst>
          </p:cNvPr>
          <p:cNvSpPr>
            <a:spLocks noGrp="1"/>
          </p:cNvSpPr>
          <p:nvPr>
            <p:ph type="body" sz="quarter" idx="30"/>
          </p:nvPr>
        </p:nvSpPr>
        <p:spPr>
          <a:xfrm>
            <a:off x="4437790" y="435434"/>
            <a:ext cx="6776598" cy="1150085"/>
          </a:xfrm>
        </p:spPr>
        <p:txBody>
          <a:bodyPr/>
          <a:lstStyle/>
          <a:p>
            <a:r>
              <a:rPr lang="en-GB" dirty="0"/>
              <a:t>STRATEGIES FOR EFFECTIVE ONLINE PRESENCE</a:t>
            </a:r>
            <a:endParaRPr lang="en-US" dirty="0"/>
          </a:p>
        </p:txBody>
      </p:sp>
      <p:sp>
        <p:nvSpPr>
          <p:cNvPr id="4" name="Text Placeholder 3">
            <a:extLst>
              <a:ext uri="{FF2B5EF4-FFF2-40B4-BE49-F238E27FC236}">
                <a16:creationId xmlns:a16="http://schemas.microsoft.com/office/drawing/2014/main" id="{D5A6367B-3B01-F8A1-6600-3BE09425B464}"/>
              </a:ext>
            </a:extLst>
          </p:cNvPr>
          <p:cNvSpPr>
            <a:spLocks noGrp="1"/>
          </p:cNvSpPr>
          <p:nvPr>
            <p:ph type="body" sz="quarter" idx="48"/>
          </p:nvPr>
        </p:nvSpPr>
        <p:spPr>
          <a:xfrm>
            <a:off x="5536734" y="1645432"/>
            <a:ext cx="5519956" cy="4355700"/>
          </a:xfrm>
        </p:spPr>
        <p:txBody>
          <a:bodyPr/>
          <a:lstStyle/>
          <a:p>
            <a:pPr algn="just"/>
            <a:endParaRPr lang="en-GB" sz="2200" dirty="0"/>
          </a:p>
          <a:p>
            <a:pPr algn="just"/>
            <a:r>
              <a:rPr lang="en-GB" sz="2200" dirty="0"/>
              <a:t>Let’s have a look into the key tactics that sustainable projects should focus on to create an effective online presence that encourages meaningful connections with their audience.</a:t>
            </a:r>
          </a:p>
          <a:p>
            <a:pPr algn="just"/>
            <a:endParaRPr lang="en-GB" sz="2200" dirty="0"/>
          </a:p>
          <a:p>
            <a:pPr algn="just"/>
            <a:r>
              <a:rPr lang="en-GB" sz="2200" dirty="0"/>
              <a:t>Implementing these strategies will not only help sustainable projects establish a strong online presence but also position them for long-term success in the digital landscape. </a:t>
            </a:r>
            <a:endParaRPr lang="en-US" sz="2200" dirty="0"/>
          </a:p>
          <a:p>
            <a:endParaRPr lang="en-IE" sz="2200" dirty="0"/>
          </a:p>
        </p:txBody>
      </p:sp>
    </p:spTree>
    <p:extLst>
      <p:ext uri="{BB962C8B-B14F-4D97-AF65-F5344CB8AC3E}">
        <p14:creationId xmlns:p14="http://schemas.microsoft.com/office/powerpoint/2010/main" val="168243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08808"/>
            <a:ext cx="4951851" cy="614105"/>
          </a:xfrm>
        </p:spPr>
        <p:txBody>
          <a:bodyPr/>
          <a:lstStyle/>
          <a:p>
            <a:r>
              <a:rPr lang="en-US" dirty="0"/>
              <a:t>WEBSITE DEVELOPMENT</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044290"/>
            <a:ext cx="5554306" cy="5541859"/>
          </a:xfrm>
          <a:solidFill>
            <a:schemeClr val="bg1"/>
          </a:solidFill>
        </p:spPr>
        <p:txBody>
          <a:bodyPr/>
          <a:lstStyle/>
          <a:p>
            <a:pPr algn="just"/>
            <a:r>
              <a:rPr lang="en-GB" sz="2000" dirty="0"/>
              <a:t>The foundation of a strong online presence begins with a well-designed website that embodies the values and mission of the sustainable project.</a:t>
            </a:r>
          </a:p>
          <a:p>
            <a:pPr algn="just"/>
            <a:endParaRPr lang="en-GB" sz="2000" dirty="0"/>
          </a:p>
          <a:p>
            <a:pPr algn="just"/>
            <a:r>
              <a:rPr lang="en-GB" sz="2000" dirty="0"/>
              <a:t>Businesses should focus on creating a user-friendly website that reflects their commitment to sustainability, incorporating eco-friendly design elements and ensuring it’s easily accessible, visually appealing, and optimised for mobile devices.</a:t>
            </a:r>
          </a:p>
          <a:p>
            <a:pPr algn="just"/>
            <a:endParaRPr lang="en-GB" sz="2000" dirty="0"/>
          </a:p>
          <a:p>
            <a:pPr algn="just"/>
            <a:r>
              <a:rPr lang="en-GB" sz="2000" dirty="0"/>
              <a:t>Website development platforms like </a:t>
            </a:r>
            <a:r>
              <a:rPr lang="en-GB" sz="2000" b="1" dirty="0">
                <a:hlinkClick r:id="rId2"/>
              </a:rPr>
              <a:t>WordPress</a:t>
            </a:r>
            <a:r>
              <a:rPr lang="en-GB" sz="2000" dirty="0"/>
              <a:t> or </a:t>
            </a:r>
            <a:r>
              <a:rPr lang="en-GB" sz="2000" b="1" dirty="0">
                <a:hlinkClick r:id="rId3"/>
              </a:rPr>
              <a:t>Wix</a:t>
            </a:r>
            <a:r>
              <a:rPr lang="en-GB" sz="2000" b="1" dirty="0"/>
              <a:t> </a:t>
            </a:r>
            <a:r>
              <a:rPr lang="en-GB" sz="2000" dirty="0"/>
              <a:t>and </a:t>
            </a:r>
            <a:r>
              <a:rPr lang="en-GB" sz="2000" b="1" dirty="0">
                <a:hlinkClick r:id="rId4"/>
              </a:rPr>
              <a:t>Squarespace </a:t>
            </a:r>
            <a:r>
              <a:rPr lang="en-GB" sz="2000" dirty="0"/>
              <a:t>along with tools like </a:t>
            </a:r>
            <a:r>
              <a:rPr lang="en-GB" sz="2000" b="1" dirty="0">
                <a:hlinkClick r:id="rId5"/>
              </a:rPr>
              <a:t>Shopify</a:t>
            </a:r>
            <a:r>
              <a:rPr lang="en-GB" sz="2000" dirty="0"/>
              <a:t>, can facilitate this process, offering customisable templates tailored to sustainability themes and seamless mobile optimisation.</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27</a:t>
            </a:fld>
            <a:endParaRPr lang="en-US" sz="1291" dirty="0"/>
          </a:p>
        </p:txBody>
      </p:sp>
      <p:pic>
        <p:nvPicPr>
          <p:cNvPr id="5" name="Picture Placeholder 4" descr="Woman in a video call">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81639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614105"/>
          </a:xfrm>
        </p:spPr>
        <p:txBody>
          <a:bodyPr/>
          <a:lstStyle/>
          <a:p>
            <a:r>
              <a:rPr lang="en-US" dirty="0"/>
              <a:t>CONTENT CREATION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208016"/>
            <a:ext cx="5434567" cy="5378134"/>
          </a:xfrm>
          <a:solidFill>
            <a:schemeClr val="bg1"/>
          </a:solidFill>
        </p:spPr>
        <p:txBody>
          <a:bodyPr/>
          <a:lstStyle/>
          <a:p>
            <a:pPr algn="just"/>
            <a:r>
              <a:rPr lang="en-GB" sz="2000" dirty="0"/>
              <a:t>Compelling and informative content is essential for attracting and engaging online audiences. Businesses can take advantage of popular content creation tools like </a:t>
            </a:r>
            <a:r>
              <a:rPr lang="en-GB" sz="2000" b="1" dirty="0">
                <a:hlinkClick r:id="rId2"/>
              </a:rPr>
              <a:t>Canva</a:t>
            </a:r>
            <a:r>
              <a:rPr lang="en-GB" sz="2000" dirty="0"/>
              <a:t> or </a:t>
            </a:r>
            <a:r>
              <a:rPr lang="en-GB" sz="2000" b="1" dirty="0">
                <a:hlinkClick r:id="rId3"/>
              </a:rPr>
              <a:t>Adobe Express </a:t>
            </a:r>
            <a:r>
              <a:rPr lang="en-GB" sz="2000" dirty="0"/>
              <a:t>to design visually appealing graphics and videos that complement their sustainability message. </a:t>
            </a:r>
          </a:p>
          <a:p>
            <a:pPr algn="just"/>
            <a:endParaRPr lang="en-GB" sz="2000" dirty="0"/>
          </a:p>
          <a:p>
            <a:pPr algn="just"/>
            <a:r>
              <a:rPr lang="en-GB" sz="2000" dirty="0"/>
              <a:t>Businesses should also develop a content strategy that focuses on creating valuable and relevant content related to sustainability. </a:t>
            </a:r>
          </a:p>
          <a:p>
            <a:pPr algn="just"/>
            <a:endParaRPr lang="en-GB" sz="2000" dirty="0"/>
          </a:p>
          <a:p>
            <a:pPr algn="just"/>
            <a:r>
              <a:rPr lang="en-GB" sz="2000" dirty="0"/>
              <a:t>This could include </a:t>
            </a:r>
            <a:r>
              <a:rPr lang="en-GB" sz="2000" b="1" dirty="0"/>
              <a:t>blog posts, articles, case studies, videos, and infographics </a:t>
            </a:r>
            <a:r>
              <a:rPr lang="en-GB" sz="2000" dirty="0"/>
              <a:t>that educate consumers about sustainability issues, showcase the company's sustainability initiatives, and highlight the environmental and social impact of its products or services. </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28</a:t>
            </a:fld>
            <a:endParaRPr lang="en-US" sz="1291" dirty="0"/>
          </a:p>
        </p:txBody>
      </p:sp>
      <p:pic>
        <p:nvPicPr>
          <p:cNvPr id="5" name="Picture Placeholder 4" descr="Child in front of camera">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51483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SOCIAL MEDIA MARKETING</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09462" y="1208015"/>
            <a:ext cx="5616722" cy="5301841"/>
          </a:xfrm>
          <a:solidFill>
            <a:schemeClr val="bg1"/>
          </a:solidFill>
        </p:spPr>
        <p:txBody>
          <a:bodyPr/>
          <a:lstStyle/>
          <a:p>
            <a:pPr algn="just"/>
            <a:r>
              <a:rPr lang="en-GB" sz="2000" dirty="0"/>
              <a:t>Social media platforms provide valuable opportunities for businesses to connect with their audience, highlight their sustainability message, and encourage community engagement. </a:t>
            </a:r>
          </a:p>
          <a:p>
            <a:pPr algn="just"/>
            <a:endParaRPr lang="en-GB" sz="2000" dirty="0"/>
          </a:p>
          <a:p>
            <a:pPr algn="just"/>
            <a:r>
              <a:rPr lang="en-GB" sz="2000" dirty="0"/>
              <a:t>Sustainable businesses can develop a strategic social media marketing plan, using tools like </a:t>
            </a:r>
            <a:r>
              <a:rPr lang="en-GB" sz="2000" b="1" dirty="0"/>
              <a:t>Hootsuite</a:t>
            </a:r>
            <a:r>
              <a:rPr lang="en-GB" sz="2000" dirty="0"/>
              <a:t> or </a:t>
            </a:r>
            <a:r>
              <a:rPr lang="en-GB" sz="2000" b="1" dirty="0"/>
              <a:t>Buffer</a:t>
            </a:r>
            <a:r>
              <a:rPr lang="en-GB" sz="2000" dirty="0"/>
              <a:t> to schedule posts and monitor engagement.</a:t>
            </a:r>
          </a:p>
          <a:p>
            <a:pPr algn="just"/>
            <a:endParaRPr lang="en-GB" sz="2000" dirty="0"/>
          </a:p>
          <a:p>
            <a:pPr algn="just"/>
            <a:r>
              <a:rPr lang="en-GB" sz="2000" dirty="0"/>
              <a:t>By sharing behind-the-scenes stories, showcasing user-generated content, and participating in conversations about environmental and social issues, businesses can humanise their brand, build relationships with customers, and create a loyal community of environmentally-conscious supporters.</a:t>
            </a:r>
            <a:endParaRPr lang="en-US"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29</a:t>
            </a:fld>
            <a:endParaRPr lang="en-US" sz="1291" dirty="0"/>
          </a:p>
        </p:txBody>
      </p:sp>
      <p:pic>
        <p:nvPicPr>
          <p:cNvPr id="5" name="Picture Placeholder 4" descr="Empty speech bubbles">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27554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Numbers on a digital display">
            <a:extLst>
              <a:ext uri="{FF2B5EF4-FFF2-40B4-BE49-F238E27FC236}">
                <a16:creationId xmlns:a16="http://schemas.microsoft.com/office/drawing/2014/main" id="{D585FF53-1C9A-303D-7A56-C0B1938D92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902" b="6902"/>
          <a:stretch/>
        </p:blipFill>
        <p:spPr>
          <a:xfrm>
            <a:off x="-1" y="774915"/>
            <a:ext cx="7377194" cy="424442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GB" b="1" dirty="0"/>
              <a:t>INTRODUCTION TO MARKET ANALYSIS &amp; DIGITAL MARKETING FOR SUSTAINABLE VENTURES</a:t>
            </a:r>
            <a:endParaRPr lang="en-US" b="1" dirty="0"/>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solidFill>
                  <a:srgbClr val="60BA47"/>
                </a:solidFill>
              </a:rPr>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A6D003C-5E88-F85B-8759-C1A91EF538B5}"/>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4235" b="4235"/>
          <a:stretch/>
        </p:blipFill>
        <p:spPr/>
      </p:pic>
      <p:sp>
        <p:nvSpPr>
          <p:cNvPr id="3" name="Text Placeholder 2">
            <a:extLst>
              <a:ext uri="{FF2B5EF4-FFF2-40B4-BE49-F238E27FC236}">
                <a16:creationId xmlns:a16="http://schemas.microsoft.com/office/drawing/2014/main" id="{07E69AD5-1992-0B4C-FD4F-9985BEB3FCE9}"/>
              </a:ext>
            </a:extLst>
          </p:cNvPr>
          <p:cNvSpPr>
            <a:spLocks noGrp="1"/>
          </p:cNvSpPr>
          <p:nvPr>
            <p:ph type="body" sz="quarter" idx="30"/>
          </p:nvPr>
        </p:nvSpPr>
        <p:spPr>
          <a:xfrm>
            <a:off x="4890795" y="444618"/>
            <a:ext cx="6776598" cy="1137048"/>
          </a:xfrm>
        </p:spPr>
        <p:txBody>
          <a:bodyPr/>
          <a:lstStyle/>
          <a:p>
            <a:r>
              <a:rPr lang="en-IE" dirty="0"/>
              <a:t>BEST PRACTICES: </a:t>
            </a:r>
            <a:br>
              <a:rPr lang="en-IE" dirty="0"/>
            </a:br>
            <a:r>
              <a:rPr lang="en-IE" sz="3600" kern="100" dirty="0">
                <a:effectLst/>
                <a:latin typeface="Calibri" panose="020F0502020204030204" pitchFamily="34" charset="0"/>
                <a:ea typeface="Calibri" panose="020F0502020204030204" pitchFamily="34" charset="0"/>
                <a:cs typeface="Times New Roman" panose="02020603050405020304" pitchFamily="18" charset="0"/>
              </a:rPr>
              <a:t>ALL ABOUT KOMBUCHA </a:t>
            </a:r>
            <a:endParaRPr lang="en-IE" dirty="0"/>
          </a:p>
        </p:txBody>
      </p:sp>
      <p:sp>
        <p:nvSpPr>
          <p:cNvPr id="4" name="Text Placeholder 3">
            <a:extLst>
              <a:ext uri="{FF2B5EF4-FFF2-40B4-BE49-F238E27FC236}">
                <a16:creationId xmlns:a16="http://schemas.microsoft.com/office/drawing/2014/main" id="{8AA53CC8-DCDA-595D-9675-8C3071D26F2A}"/>
              </a:ext>
            </a:extLst>
          </p:cNvPr>
          <p:cNvSpPr>
            <a:spLocks noGrp="1"/>
          </p:cNvSpPr>
          <p:nvPr>
            <p:ph type="body" sz="quarter" idx="48"/>
          </p:nvPr>
        </p:nvSpPr>
        <p:spPr>
          <a:xfrm>
            <a:off x="6585838" y="2160422"/>
            <a:ext cx="4781245" cy="3889855"/>
          </a:xfrm>
        </p:spPr>
        <p:txBody>
          <a:bodyPr/>
          <a:lstStyle/>
          <a:p>
            <a:pPr algn="just">
              <a:lnSpc>
                <a:spcPct val="107000"/>
              </a:lnSpc>
              <a:spcAft>
                <a:spcPts val="800"/>
              </a:spcAft>
            </a:pP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All About Kombucha</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rPr>
              <a:t>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uses digital marketing strategies and effective online presence to engage with eco-conscious consumers, focusing on market analysis. </a:t>
            </a:r>
          </a:p>
        </p:txBody>
      </p:sp>
      <p:pic>
        <p:nvPicPr>
          <p:cNvPr id="8" name="Picture 7">
            <a:extLst>
              <a:ext uri="{FF2B5EF4-FFF2-40B4-BE49-F238E27FC236}">
                <a16:creationId xmlns:a16="http://schemas.microsoft.com/office/drawing/2014/main" id="{1B1EBFE2-9FD3-7821-456E-B4D075E104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036652" y="4297903"/>
            <a:ext cx="1878209" cy="1878209"/>
          </a:xfrm>
          <a:prstGeom prst="rect">
            <a:avLst/>
          </a:prstGeom>
        </p:spPr>
      </p:pic>
    </p:spTree>
    <p:extLst>
      <p:ext uri="{BB962C8B-B14F-4D97-AF65-F5344CB8AC3E}">
        <p14:creationId xmlns:p14="http://schemas.microsoft.com/office/powerpoint/2010/main" val="319674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430A2CC-853A-C2BE-9B50-A99C4A54A4E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t="11095" b="11095"/>
          <a:stretch/>
        </p:blipFill>
        <p:spPr/>
      </p:pic>
      <p:sp>
        <p:nvSpPr>
          <p:cNvPr id="4" name="Text Placeholder 3">
            <a:extLst>
              <a:ext uri="{FF2B5EF4-FFF2-40B4-BE49-F238E27FC236}">
                <a16:creationId xmlns:a16="http://schemas.microsoft.com/office/drawing/2014/main" id="{19D5A215-63CE-AC0E-0948-B12635659CB2}"/>
              </a:ext>
            </a:extLst>
          </p:cNvPr>
          <p:cNvSpPr>
            <a:spLocks noGrp="1"/>
          </p:cNvSpPr>
          <p:nvPr>
            <p:ph type="body" sz="quarter" idx="48"/>
          </p:nvPr>
        </p:nvSpPr>
        <p:spPr>
          <a:xfrm>
            <a:off x="6316116" y="729565"/>
            <a:ext cx="5157730" cy="5398870"/>
          </a:xfrm>
        </p:spPr>
        <p:txBody>
          <a:bodyPr/>
          <a:lstStyle/>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approach illustrates how market insights and digital tools can be used to promote sustainable products. </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Their successful use of digital platforms to reach and engage a target audience demonstrates the impact of market analysis and digital marketing on embracing consumer demand for sustainable goods.</a:t>
            </a:r>
          </a:p>
          <a:p>
            <a:pPr algn="just">
              <a:lnSpc>
                <a:spcPct val="107000"/>
              </a:lnSpc>
              <a:spcAft>
                <a:spcPts val="800"/>
              </a:spcAft>
            </a:pP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Learn more about </a:t>
            </a:r>
            <a:r>
              <a:rPr lang="en-IE"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All About Kombucha </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by visiting our </a:t>
            </a:r>
            <a:r>
              <a:rPr lang="en-IE" sz="2200" b="1" kern="100" dirty="0">
                <a:effectLst/>
                <a:ea typeface="Calibri" panose="020F0502020204030204" pitchFamily="34" charset="0"/>
                <a:cs typeface="Times New Roman" panose="02020603050405020304" pitchFamily="18" charset="0"/>
                <a:hlinkClick r:id="rId4"/>
              </a:rPr>
              <a:t>Compendium of Case </a:t>
            </a:r>
            <a:r>
              <a:rPr lang="en-IE" sz="2200" b="1" kern="100" dirty="0">
                <a:ea typeface="Calibri" panose="020F0502020204030204" pitchFamily="34" charset="0"/>
                <a:cs typeface="Times New Roman" panose="02020603050405020304" pitchFamily="18" charset="0"/>
                <a:hlinkClick r:id="rId4"/>
              </a:rPr>
              <a:t>S</a:t>
            </a:r>
            <a:r>
              <a:rPr lang="en-IE" sz="2200" b="1" kern="100" dirty="0">
                <a:effectLst/>
                <a:ea typeface="Calibri" panose="020F0502020204030204" pitchFamily="34" charset="0"/>
                <a:cs typeface="Times New Roman" panose="02020603050405020304" pitchFamily="18" charset="0"/>
                <a:hlinkClick r:id="rId4"/>
              </a:rPr>
              <a:t>tudies</a:t>
            </a:r>
            <a:r>
              <a:rPr lang="en-IE"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8508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BAEDFA76-655E-E1DE-5313-C15C502B4455}"/>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5876" r="23160"/>
          <a:stretch/>
        </p:blipFill>
        <p:spPr>
          <a:xfrm>
            <a:off x="-102977" y="0"/>
            <a:ext cx="4993772" cy="6858000"/>
          </a:xfrm>
        </p:spPr>
      </p:pic>
      <p:sp>
        <p:nvSpPr>
          <p:cNvPr id="3" name="Text Placeholder 2">
            <a:extLst>
              <a:ext uri="{FF2B5EF4-FFF2-40B4-BE49-F238E27FC236}">
                <a16:creationId xmlns:a16="http://schemas.microsoft.com/office/drawing/2014/main" id="{1FF76524-1BDF-8894-8445-E86433CF07C6}"/>
              </a:ext>
            </a:extLst>
          </p:cNvPr>
          <p:cNvSpPr>
            <a:spLocks noGrp="1"/>
          </p:cNvSpPr>
          <p:nvPr>
            <p:ph type="body" sz="quarter" idx="30"/>
          </p:nvPr>
        </p:nvSpPr>
        <p:spPr>
          <a:xfrm>
            <a:off x="4580403" y="394850"/>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89749E53-DCE2-60DB-873F-E90FD811FC60}"/>
              </a:ext>
            </a:extLst>
          </p:cNvPr>
          <p:cNvSpPr>
            <a:spLocks noGrp="1"/>
          </p:cNvSpPr>
          <p:nvPr>
            <p:ph type="body" sz="quarter" idx="48"/>
          </p:nvPr>
        </p:nvSpPr>
        <p:spPr>
          <a:xfrm>
            <a:off x="5226341" y="1535185"/>
            <a:ext cx="6315217" cy="4464757"/>
          </a:xfrm>
        </p:spPr>
        <p:txBody>
          <a:bodyPr/>
          <a:lstStyle/>
          <a:p>
            <a:pPr algn="just"/>
            <a:r>
              <a:rPr lang="en-GB" sz="2000" b="1" dirty="0"/>
              <a:t>Stakeholder Mapping and Engagement </a:t>
            </a:r>
          </a:p>
          <a:p>
            <a:pPr algn="just"/>
            <a:endParaRPr lang="en-GB" sz="2000" dirty="0"/>
          </a:p>
          <a:p>
            <a:pPr algn="just"/>
            <a:r>
              <a:rPr lang="en-GB" sz="2000" b="1" dirty="0"/>
              <a:t>Objective: </a:t>
            </a:r>
            <a:r>
              <a:rPr lang="en-GB" sz="2000" dirty="0"/>
              <a:t>Identify and engage stakeholders for a sustainability project.</a:t>
            </a:r>
          </a:p>
          <a:p>
            <a:pPr algn="just"/>
            <a:endParaRPr lang="en-GB" sz="2000" dirty="0"/>
          </a:p>
          <a:p>
            <a:pPr algn="just"/>
            <a:r>
              <a:rPr lang="en-GB" sz="2000" b="1" dirty="0"/>
              <a:t>Stakeholder Identification: </a:t>
            </a:r>
            <a:r>
              <a:rPr lang="en-GB" sz="2000" dirty="0"/>
              <a:t>List key stakeholders (e.g., community, suppliers, regulators).</a:t>
            </a:r>
          </a:p>
          <a:p>
            <a:pPr algn="just"/>
            <a:r>
              <a:rPr lang="en-GB" sz="2000" b="1" dirty="0"/>
              <a:t>Engagement Strategy: </a:t>
            </a:r>
            <a:r>
              <a:rPr lang="en-GB" sz="2000" dirty="0"/>
              <a:t>Develop approaches to involve stakeholders in sustainability efforts.</a:t>
            </a:r>
          </a:p>
          <a:p>
            <a:pPr algn="just"/>
            <a:r>
              <a:rPr lang="en-GB" sz="2000" b="1" dirty="0"/>
              <a:t>Action Plan: </a:t>
            </a:r>
            <a:r>
              <a:rPr lang="en-GB" sz="2000" dirty="0"/>
              <a:t>Outline steps to implement engagement strategies.</a:t>
            </a:r>
          </a:p>
          <a:p>
            <a:pPr algn="just"/>
            <a:r>
              <a:rPr lang="en-GB" sz="2000" b="1" dirty="0"/>
              <a:t>Reflection: </a:t>
            </a:r>
            <a:r>
              <a:rPr lang="en-GB" sz="2000" dirty="0"/>
              <a:t>Discuss effectiveness and potential improvements.</a:t>
            </a:r>
          </a:p>
          <a:p>
            <a:pPr algn="just"/>
            <a:endParaRPr lang="en-GB" sz="2000" dirty="0"/>
          </a:p>
          <a:p>
            <a:pPr algn="just"/>
            <a:r>
              <a:rPr lang="en-GB" sz="2000" b="1" dirty="0"/>
              <a:t>Outcome: </a:t>
            </a:r>
            <a:r>
              <a:rPr lang="en-GB" sz="2000" dirty="0"/>
              <a:t>Improved stakeholder management skills for sustainable initiatives.</a:t>
            </a:r>
            <a:endParaRPr lang="en-IE" sz="2000" dirty="0"/>
          </a:p>
          <a:p>
            <a:endParaRPr lang="en-IE" sz="2000" dirty="0"/>
          </a:p>
        </p:txBody>
      </p:sp>
    </p:spTree>
    <p:extLst>
      <p:ext uri="{BB962C8B-B14F-4D97-AF65-F5344CB8AC3E}">
        <p14:creationId xmlns:p14="http://schemas.microsoft.com/office/powerpoint/2010/main" val="278867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9: Industry, Innovation, and Infrastructure</a:t>
            </a:r>
            <a:r>
              <a:rPr lang="en-GB" b="1" dirty="0"/>
              <a:t>: </a:t>
            </a:r>
            <a:r>
              <a:rPr lang="en-GB" dirty="0"/>
              <a:t>Explores innovative technological aspects of online presence, emphasising the role of digital infrastructure in sustainable business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11: Sustainable Cities and Communities</a:t>
            </a:r>
            <a:r>
              <a:rPr lang="en-GB" b="1" dirty="0"/>
              <a:t>: </a:t>
            </a:r>
            <a:r>
              <a:rPr lang="en-GB" dirty="0"/>
              <a:t>Highlights the importance of online presence in community engagement, creating sustainable urban development through digital connectivity.</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Promotes sustainable and responsible content creation, encouraging businesses to communicate and promote sustainable consumption practices online.</a:t>
            </a:r>
          </a:p>
        </p:txBody>
      </p:sp>
      <p:pic>
        <p:nvPicPr>
          <p:cNvPr id="4" name="Picture 2">
            <a:extLst>
              <a:ext uri="{FF2B5EF4-FFF2-40B4-BE49-F238E27FC236}">
                <a16:creationId xmlns:a16="http://schemas.microsoft.com/office/drawing/2014/main" id="{39FC184D-4A40-BB32-C0EE-94F91AF294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80893" y="5655483"/>
            <a:ext cx="1057013" cy="105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89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13: Climate Action</a:t>
            </a:r>
            <a:r>
              <a:rPr lang="en-GB" b="1" dirty="0"/>
              <a:t>: </a:t>
            </a:r>
            <a:r>
              <a:rPr lang="en-GB" dirty="0"/>
              <a:t>Communicates climate-friendly practices through online content, supporting initiatives that promote climate resilience and reduction efforts.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17: Partnerships for the Goals</a:t>
            </a:r>
            <a:r>
              <a:rPr lang="en-GB" b="1" dirty="0"/>
              <a:t>: </a:t>
            </a:r>
            <a:r>
              <a:rPr lang="en-GB" dirty="0"/>
              <a:t>Emphasises collaboration through social media for sustainable partnerships, promoting cross-sectoral cooperation towards achieving sustainability objectives.</a:t>
            </a:r>
            <a:endParaRPr lang="en-IE" dirty="0"/>
          </a:p>
        </p:txBody>
      </p:sp>
      <p:pic>
        <p:nvPicPr>
          <p:cNvPr id="4" name="Picture 2">
            <a:extLst>
              <a:ext uri="{FF2B5EF4-FFF2-40B4-BE49-F238E27FC236}">
                <a16:creationId xmlns:a16="http://schemas.microsoft.com/office/drawing/2014/main" id="{11B271C2-4B56-4177-B393-219B9C72660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883942" y="4358082"/>
            <a:ext cx="1677796" cy="167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27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Self-awareness and self-efficacy: </a:t>
            </a:r>
            <a:r>
              <a:rPr lang="en-GB" dirty="0"/>
              <a:t>Encourages individuals to promote their sustainable ventures effectively and be accountable for their digital presence.</a:t>
            </a:r>
          </a:p>
          <a:p>
            <a:pPr algn="just"/>
            <a:endParaRPr lang="en-GB" b="1" dirty="0"/>
          </a:p>
          <a:p>
            <a:pPr algn="just"/>
            <a:r>
              <a:rPr lang="en-GB" b="1" dirty="0"/>
              <a:t>3.1 Taking the initiative: </a:t>
            </a:r>
            <a:r>
              <a:rPr lang="en-GB" dirty="0"/>
              <a:t>Promotes initiative in identifying online opportunities, making strategic decisions, and managing digital strategies independently.</a:t>
            </a:r>
          </a:p>
          <a:p>
            <a:pPr algn="just"/>
            <a:endParaRPr lang="en-GB" b="1" dirty="0"/>
          </a:p>
          <a:p>
            <a:pPr algn="just"/>
            <a:r>
              <a:rPr lang="en-GB" b="1" dirty="0"/>
              <a:t>3.3 Coping with uncertainty, ambiguity &amp; risk: </a:t>
            </a:r>
            <a:r>
              <a:rPr lang="en-GB" dirty="0"/>
              <a:t>Develop skills in risk management and decision-making related to digital presence and online strategies.</a:t>
            </a:r>
            <a:endParaRPr lang="en-IE" dirty="0"/>
          </a:p>
        </p:txBody>
      </p:sp>
      <p:pic>
        <p:nvPicPr>
          <p:cNvPr id="4" name="Picture 3">
            <a:extLst>
              <a:ext uri="{FF2B5EF4-FFF2-40B4-BE49-F238E27FC236}">
                <a16:creationId xmlns:a16="http://schemas.microsoft.com/office/drawing/2014/main" id="{41C710F3-AC8B-6C4E-4649-DDD3723196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273693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226F2A3-3A5E-08C6-E788-0BD71D84A9C8}"/>
              </a:ext>
            </a:extLst>
          </p:cNvPr>
          <p:cNvPicPr>
            <a:picLocks noGrp="1" noChangeAspect="1"/>
          </p:cNvPicPr>
          <p:nvPr>
            <p:ph type="pic" sz="quarter" idx="21"/>
          </p:nvPr>
        </p:nvPicPr>
        <p:blipFill rotWithShape="1">
          <a:blip r:embed="rId2"/>
          <a:srcRect r="35188"/>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200" b="1" i="0" dirty="0">
                <a:effectLst/>
                <a:highlight>
                  <a:srgbClr val="FFFFFF"/>
                </a:highlight>
                <a:latin typeface="var(--artdeco-reset-typography-font-family-sans)"/>
                <a:hlinkClick r:id="rId3"/>
              </a:rPr>
              <a:t>The Impact of Online Presence on Business Growth</a:t>
            </a:r>
            <a:endParaRPr lang="en-GB" sz="2200" i="0" dirty="0">
              <a:effectLst/>
              <a:highlight>
                <a:srgbClr val="FFFFFF"/>
              </a:highlight>
              <a:latin typeface="var(--artdeco-reset-typography-font-family-sans)"/>
            </a:endParaRPr>
          </a:p>
          <a:p>
            <a:pPr algn="just"/>
            <a:endParaRPr lang="en-GB" sz="2200" dirty="0">
              <a:highlight>
                <a:srgbClr val="FFFFFF"/>
              </a:highlight>
              <a:latin typeface="var(--artdeco-reset-typography-font-family-sans)"/>
            </a:endParaRPr>
          </a:p>
          <a:p>
            <a:pPr algn="just"/>
            <a:r>
              <a:rPr lang="en-GB" sz="2200" b="1" dirty="0">
                <a:highlight>
                  <a:srgbClr val="FFFFFF"/>
                </a:highlight>
                <a:latin typeface="var(--artdeco-reset-typography-font-family-sans)"/>
                <a:hlinkClick r:id="rId4"/>
              </a:rPr>
              <a:t>Sustainability In Social Media Marketing: 7 Strategies For Promoting Your Eco-Conscious Brand </a:t>
            </a:r>
            <a:endParaRPr lang="en-GB" sz="2200" dirty="0">
              <a:highlight>
                <a:srgbClr val="FFFFFF"/>
              </a:highlight>
              <a:latin typeface="var(--artdeco-reset-typography-font-family-sans)"/>
            </a:endParaRPr>
          </a:p>
          <a:p>
            <a:pPr algn="just"/>
            <a:endParaRPr lang="en-GB" sz="22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CE31FC41-D6DE-80BC-418B-204BBBA58334}"/>
              </a:ext>
            </a:extLst>
          </p:cNvPr>
          <p:cNvGrpSpPr/>
          <p:nvPr/>
        </p:nvGrpSpPr>
        <p:grpSpPr>
          <a:xfrm rot="19582332">
            <a:off x="10447712" y="7544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9D0E22F-0F51-3C3A-88E5-EC94496FFB2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005DFCE0-18D3-B5CD-28A5-060A50DA2DA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9C71150-501B-86BD-0ED5-594F9A6A848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B4C9F16A-7669-D86E-4A82-90D3612F2132}"/>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D7D67502-C2B3-6215-CFFE-0B529BDD274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10574877-988B-702B-E17A-BF0F5235D24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7153180-C5DE-CC32-3726-FA43FC5EE04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BF335053-3018-90ED-CB05-8053774038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3118019-A916-55D0-27A0-A571A92617D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80C8944-CA5C-8BA1-E94F-D52E7AF8CF1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BA3DC0AF-C77F-932E-01F1-D491B20FA15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3189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37</a:t>
            </a:fld>
            <a:endParaRPr lang="en-US" dirty="0"/>
          </a:p>
        </p:txBody>
      </p:sp>
      <p:pic>
        <p:nvPicPr>
          <p:cNvPr id="13" name="Picture Placeholder 12">
            <a:extLst>
              <a:ext uri="{FF2B5EF4-FFF2-40B4-BE49-F238E27FC236}">
                <a16:creationId xmlns:a16="http://schemas.microsoft.com/office/drawing/2014/main" id="{BFBDEAB3-F234-D771-A43C-C64A38765EC3}"/>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16881" b="16881"/>
          <a:stretch>
            <a:fillRect/>
          </a:stretch>
        </p:blipFill>
        <p:spPr/>
      </p:pic>
      <p:pic>
        <p:nvPicPr>
          <p:cNvPr id="15" name="Picture Placeholder 14" descr="Recycling arrows chat icon">
            <a:extLst>
              <a:ext uri="{FF2B5EF4-FFF2-40B4-BE49-F238E27FC236}">
                <a16:creationId xmlns:a16="http://schemas.microsoft.com/office/drawing/2014/main" id="{383473DD-B7BB-3442-1C8F-EF0C72F22F84}"/>
              </a:ext>
            </a:extLst>
          </p:cNvPr>
          <p:cNvPicPr>
            <a:picLocks noGrp="1" noChangeAspect="1"/>
          </p:cNvPicPr>
          <p:nvPr>
            <p:ph type="pic" sz="quarter" idx="22"/>
          </p:nvPr>
        </p:nvPicPr>
        <p:blipFill>
          <a:blip r:embed="rId3" cstate="email">
            <a:extLst>
              <a:ext uri="{28A0092B-C50C-407E-A947-70E740481C1C}">
                <a14:useLocalDpi xmlns:a14="http://schemas.microsoft.com/office/drawing/2010/main"/>
              </a:ext>
            </a:extLst>
          </a:blip>
          <a:srcRect l="6492" r="6492"/>
          <a:stretch/>
        </p:blipFill>
        <p:spPr/>
      </p:pic>
      <p:pic>
        <p:nvPicPr>
          <p:cNvPr id="17" name="Picture Placeholder 16" descr="Video camera recording person baking with blueberries">
            <a:extLst>
              <a:ext uri="{FF2B5EF4-FFF2-40B4-BE49-F238E27FC236}">
                <a16:creationId xmlns:a16="http://schemas.microsoft.com/office/drawing/2014/main" id="{7D57D624-CFAD-163C-D31A-354F5E50927E}"/>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15222" r="15222"/>
          <a:stretch/>
        </p:blipFill>
        <p:spPr/>
      </p:pic>
      <p:grpSp>
        <p:nvGrpSpPr>
          <p:cNvPr id="18" name="Group 17">
            <a:extLst>
              <a:ext uri="{FF2B5EF4-FFF2-40B4-BE49-F238E27FC236}">
                <a16:creationId xmlns:a16="http://schemas.microsoft.com/office/drawing/2014/main" id="{7740FAE1-2E8A-BBC1-A4F8-99E701F4D28E}"/>
              </a:ext>
            </a:extLst>
          </p:cNvPr>
          <p:cNvGrpSpPr/>
          <p:nvPr/>
        </p:nvGrpSpPr>
        <p:grpSpPr>
          <a:xfrm>
            <a:off x="7365842"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reading a book">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6849" b="6849"/>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634200" y="1160888"/>
            <a:ext cx="3113515" cy="2850370"/>
          </a:xfrm>
        </p:spPr>
        <p:txBody>
          <a:bodyPr/>
          <a:lstStyle/>
          <a:p>
            <a:r>
              <a:rPr lang="en-US" b="1" dirty="0"/>
              <a:t>STORYTELLING FOR SUSTAINABILITY</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39</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860450"/>
          </a:xfrm>
        </p:spPr>
        <p:txBody>
          <a:bodyPr/>
          <a:lstStyle/>
          <a:p>
            <a:r>
              <a:rPr lang="en-GB" dirty="0"/>
              <a:t>THE POWER OF STORYTELLING</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92210" y="1370814"/>
            <a:ext cx="4939670" cy="4016287"/>
          </a:xfrm>
        </p:spPr>
        <p:txBody>
          <a:bodyPr/>
          <a:lstStyle/>
          <a:p>
            <a:pPr algn="just"/>
            <a:r>
              <a:rPr lang="en-GB" sz="2200" dirty="0"/>
              <a:t>Storytelling is a powerful tool in communicating sustainability messages and creating a deep emotional connection with stakeholders. </a:t>
            </a:r>
          </a:p>
          <a:p>
            <a:pPr algn="just"/>
            <a:endParaRPr lang="en-GB" sz="2200" dirty="0"/>
          </a:p>
          <a:p>
            <a:pPr algn="just"/>
            <a:r>
              <a:rPr lang="en-GB" sz="2200" dirty="0"/>
              <a:t>Effective storytelling can make complex sustainability issues more relatable and inspire people to take action. </a:t>
            </a:r>
          </a:p>
          <a:p>
            <a:pPr algn="just"/>
            <a:endParaRPr lang="en-GB" sz="2200" dirty="0"/>
          </a:p>
          <a:p>
            <a:pPr algn="just"/>
            <a:r>
              <a:rPr lang="en-GB" sz="2200" dirty="0"/>
              <a:t>By weaving facts and data into your narratives, businesses can highlight their sustainability efforts, demonstrate their commitment to positive change, and engage their audience on a deeper level.</a:t>
            </a:r>
          </a:p>
          <a:p>
            <a:pPr algn="just"/>
            <a:endParaRPr lang="en-GB" dirty="0"/>
          </a:p>
        </p:txBody>
      </p:sp>
    </p:spTree>
    <p:extLst>
      <p:ext uri="{BB962C8B-B14F-4D97-AF65-F5344CB8AC3E}">
        <p14:creationId xmlns:p14="http://schemas.microsoft.com/office/powerpoint/2010/main" val="29320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2" y="628212"/>
            <a:ext cx="10483431" cy="804265"/>
          </a:xfrm>
        </p:spPr>
        <p:txBody>
          <a:bodyPr/>
          <a:lstStyle/>
          <a:p>
            <a:r>
              <a:rPr lang="en-GB" dirty="0"/>
              <a:t>INTRODUCTION TO MARKET ANALYSIS FOR SUSTAINABLE VENTURES</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990388"/>
            <a:ext cx="10483429" cy="4439577"/>
          </a:xfrm>
        </p:spPr>
        <p:txBody>
          <a:bodyPr/>
          <a:lstStyle/>
          <a:p>
            <a:pPr algn="just"/>
            <a:r>
              <a:rPr lang="en-GB" b="1" dirty="0"/>
              <a:t>Why Market Analysis Matters</a:t>
            </a:r>
          </a:p>
          <a:p>
            <a:pPr algn="just"/>
            <a:r>
              <a:rPr lang="en-GB" dirty="0"/>
              <a:t>Market analysis serves as a major player for businesses aiming to identify sustainable business opportunities and understand consumer preferences in today's market landscape.</a:t>
            </a:r>
          </a:p>
          <a:p>
            <a:pPr algn="just"/>
            <a:endParaRPr lang="en-GB" dirty="0"/>
          </a:p>
          <a:p>
            <a:pPr algn="just"/>
            <a:r>
              <a:rPr lang="en-GB" dirty="0"/>
              <a:t>It helps businesses understand the market environment, including the competitive landscape and consumer needs.</a:t>
            </a:r>
          </a:p>
          <a:p>
            <a:pPr algn="just">
              <a:buFont typeface="Arial" panose="020B0604020202020204" pitchFamily="34" charset="0"/>
              <a:buChar char="•"/>
            </a:pPr>
            <a:endParaRPr lang="en-GB" dirty="0"/>
          </a:p>
          <a:p>
            <a:pPr algn="just"/>
            <a:r>
              <a:rPr lang="en-GB" dirty="0"/>
              <a:t>It is essential for developing strategies that align with market demands and ensuring business sustainability.</a:t>
            </a:r>
          </a:p>
        </p:txBody>
      </p:sp>
      <p:sp>
        <p:nvSpPr>
          <p:cNvPr id="4" name="Freeform 210">
            <a:extLst>
              <a:ext uri="{FF2B5EF4-FFF2-40B4-BE49-F238E27FC236}">
                <a16:creationId xmlns:a16="http://schemas.microsoft.com/office/drawing/2014/main" id="{589BD294-8297-9865-7CAA-E69C93771173}"/>
              </a:ext>
            </a:extLst>
          </p:cNvPr>
          <p:cNvSpPr/>
          <p:nvPr/>
        </p:nvSpPr>
        <p:spPr>
          <a:xfrm>
            <a:off x="10987324" y="7842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60BA47"/>
          </a:solidFill>
          <a:ln w="9028" cap="flat">
            <a:noFill/>
            <a:prstDash val="solid"/>
            <a:miter/>
          </a:ln>
        </p:spPr>
        <p:txBody>
          <a:bodyPr rtlCol="0" anchor="ctr"/>
          <a:lstStyle/>
          <a:p>
            <a:endParaRPr lang="en-US"/>
          </a:p>
        </p:txBody>
      </p:sp>
      <p:sp>
        <p:nvSpPr>
          <p:cNvPr id="5" name="Freeform 211">
            <a:extLst>
              <a:ext uri="{FF2B5EF4-FFF2-40B4-BE49-F238E27FC236}">
                <a16:creationId xmlns:a16="http://schemas.microsoft.com/office/drawing/2014/main" id="{65C90EEA-6581-B0E2-F2C3-C227248FDADF}"/>
              </a:ext>
            </a:extLst>
          </p:cNvPr>
          <p:cNvSpPr/>
          <p:nvPr/>
        </p:nvSpPr>
        <p:spPr>
          <a:xfrm>
            <a:off x="11178941" y="6234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60BA47"/>
          </a:solidFill>
          <a:ln w="9028" cap="flat">
            <a:noFill/>
            <a:prstDash val="solid"/>
            <a:miter/>
          </a:ln>
        </p:spPr>
        <p:txBody>
          <a:bodyPr rtlCol="0" anchor="ctr"/>
          <a:lstStyle/>
          <a:p>
            <a:endParaRPr lang="en-US"/>
          </a:p>
        </p:txBody>
      </p:sp>
      <p:sp>
        <p:nvSpPr>
          <p:cNvPr id="6" name="Freeform 209">
            <a:extLst>
              <a:ext uri="{FF2B5EF4-FFF2-40B4-BE49-F238E27FC236}">
                <a16:creationId xmlns:a16="http://schemas.microsoft.com/office/drawing/2014/main" id="{A73E1DD1-1A86-3492-B59C-BC828653EC09}"/>
              </a:ext>
            </a:extLst>
          </p:cNvPr>
          <p:cNvSpPr/>
          <p:nvPr/>
        </p:nvSpPr>
        <p:spPr>
          <a:xfrm>
            <a:off x="10887146" y="3513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F486D"/>
          </a:solidFill>
          <a:ln w="9028" cap="flat">
            <a:noFill/>
            <a:prstDash val="solid"/>
            <a:miter/>
          </a:ln>
        </p:spPr>
        <p:txBody>
          <a:bodyPr rtlCol="0" anchor="ctr"/>
          <a:lstStyle/>
          <a:p>
            <a:endParaRPr lang="en-US"/>
          </a:p>
        </p:txBody>
      </p:sp>
    </p:spTree>
    <p:extLst>
      <p:ext uri="{BB962C8B-B14F-4D97-AF65-F5344CB8AC3E}">
        <p14:creationId xmlns:p14="http://schemas.microsoft.com/office/powerpoint/2010/main" val="3578671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FA53D2-6D66-1C8C-67F3-4AFA94D6339A}"/>
              </a:ext>
            </a:extLst>
          </p:cNvPr>
          <p:cNvSpPr>
            <a:spLocks noGrp="1"/>
          </p:cNvSpPr>
          <p:nvPr>
            <p:ph type="body" sz="quarter" idx="49"/>
          </p:nvPr>
        </p:nvSpPr>
        <p:spPr/>
        <p:txBody>
          <a:bodyPr/>
          <a:lstStyle/>
          <a:p>
            <a:r>
              <a:rPr lang="en-IE" dirty="0"/>
              <a:t>Authenticity</a:t>
            </a:r>
          </a:p>
        </p:txBody>
      </p:sp>
      <p:sp>
        <p:nvSpPr>
          <p:cNvPr id="3" name="Text Placeholder 2">
            <a:extLst>
              <a:ext uri="{FF2B5EF4-FFF2-40B4-BE49-F238E27FC236}">
                <a16:creationId xmlns:a16="http://schemas.microsoft.com/office/drawing/2014/main" id="{BE2E7CF5-EE09-0CF8-3FF0-E1CE4685FBA9}"/>
              </a:ext>
            </a:extLst>
          </p:cNvPr>
          <p:cNvSpPr>
            <a:spLocks noGrp="1"/>
          </p:cNvSpPr>
          <p:nvPr>
            <p:ph type="body" sz="quarter" idx="50"/>
          </p:nvPr>
        </p:nvSpPr>
        <p:spPr/>
        <p:txBody>
          <a:bodyPr/>
          <a:lstStyle/>
          <a:p>
            <a:pPr algn="just"/>
            <a:r>
              <a:rPr lang="en-GB" sz="2200" dirty="0"/>
              <a:t>Ensure that the story is genuine and reflects the true values and actions of the business. Authenticity builds trust and credibility.</a:t>
            </a:r>
            <a:endParaRPr lang="en-IE" sz="2200" dirty="0"/>
          </a:p>
        </p:txBody>
      </p:sp>
      <p:sp>
        <p:nvSpPr>
          <p:cNvPr id="4" name="Text Placeholder 3">
            <a:extLst>
              <a:ext uri="{FF2B5EF4-FFF2-40B4-BE49-F238E27FC236}">
                <a16:creationId xmlns:a16="http://schemas.microsoft.com/office/drawing/2014/main" id="{3A5656AC-92F7-6365-9E8C-99681E775172}"/>
              </a:ext>
            </a:extLst>
          </p:cNvPr>
          <p:cNvSpPr>
            <a:spLocks noGrp="1"/>
          </p:cNvSpPr>
          <p:nvPr>
            <p:ph type="body" sz="quarter" idx="51"/>
          </p:nvPr>
        </p:nvSpPr>
        <p:spPr/>
        <p:txBody>
          <a:bodyPr/>
          <a:lstStyle/>
          <a:p>
            <a:r>
              <a:rPr lang="en-GB" b="1" dirty="0"/>
              <a:t>Relevance</a:t>
            </a:r>
            <a:endParaRPr lang="en-GB" dirty="0"/>
          </a:p>
          <a:p>
            <a:endParaRPr lang="en-IE" dirty="0"/>
          </a:p>
        </p:txBody>
      </p:sp>
      <p:sp>
        <p:nvSpPr>
          <p:cNvPr id="5" name="Text Placeholder 4">
            <a:extLst>
              <a:ext uri="{FF2B5EF4-FFF2-40B4-BE49-F238E27FC236}">
                <a16:creationId xmlns:a16="http://schemas.microsoft.com/office/drawing/2014/main" id="{6B060D72-7928-666E-3C69-84FBA8C3AE91}"/>
              </a:ext>
            </a:extLst>
          </p:cNvPr>
          <p:cNvSpPr>
            <a:spLocks noGrp="1"/>
          </p:cNvSpPr>
          <p:nvPr>
            <p:ph type="body" sz="quarter" idx="52"/>
          </p:nvPr>
        </p:nvSpPr>
        <p:spPr/>
        <p:txBody>
          <a:bodyPr/>
          <a:lstStyle/>
          <a:p>
            <a:pPr algn="just"/>
            <a:r>
              <a:rPr lang="en-GB" sz="2200" dirty="0"/>
              <a:t>Create the story to the interests and concerns of the target audience. Making the narrative relevant to their lives and values increases its impact.</a:t>
            </a:r>
          </a:p>
          <a:p>
            <a:endParaRPr lang="en-IE" dirty="0"/>
          </a:p>
        </p:txBody>
      </p:sp>
      <p:sp>
        <p:nvSpPr>
          <p:cNvPr id="6" name="Text Placeholder 5">
            <a:extLst>
              <a:ext uri="{FF2B5EF4-FFF2-40B4-BE49-F238E27FC236}">
                <a16:creationId xmlns:a16="http://schemas.microsoft.com/office/drawing/2014/main" id="{FDFE4B12-3B86-9A5B-BC34-FD233D7E8CDE}"/>
              </a:ext>
            </a:extLst>
          </p:cNvPr>
          <p:cNvSpPr>
            <a:spLocks noGrp="1"/>
          </p:cNvSpPr>
          <p:nvPr>
            <p:ph type="body" sz="quarter" idx="54"/>
          </p:nvPr>
        </p:nvSpPr>
        <p:spPr>
          <a:xfrm>
            <a:off x="3892019" y="4499975"/>
            <a:ext cx="7160276" cy="730066"/>
          </a:xfrm>
        </p:spPr>
        <p:txBody>
          <a:bodyPr/>
          <a:lstStyle/>
          <a:p>
            <a:r>
              <a:rPr lang="en-GB" b="1" dirty="0"/>
              <a:t>Impact</a:t>
            </a:r>
            <a:endParaRPr lang="en-GB" dirty="0"/>
          </a:p>
          <a:p>
            <a:endParaRPr lang="en-IE" dirty="0"/>
          </a:p>
        </p:txBody>
      </p:sp>
      <p:sp>
        <p:nvSpPr>
          <p:cNvPr id="7" name="Text Placeholder 6">
            <a:extLst>
              <a:ext uri="{FF2B5EF4-FFF2-40B4-BE49-F238E27FC236}">
                <a16:creationId xmlns:a16="http://schemas.microsoft.com/office/drawing/2014/main" id="{362465D4-2F1D-C30A-9422-0B0767030CFE}"/>
              </a:ext>
            </a:extLst>
          </p:cNvPr>
          <p:cNvSpPr>
            <a:spLocks noGrp="1"/>
          </p:cNvSpPr>
          <p:nvPr>
            <p:ph type="body" sz="quarter" idx="55"/>
          </p:nvPr>
        </p:nvSpPr>
        <p:spPr>
          <a:xfrm>
            <a:off x="3904200" y="5194802"/>
            <a:ext cx="7378993" cy="945874"/>
          </a:xfrm>
        </p:spPr>
        <p:txBody>
          <a:bodyPr/>
          <a:lstStyle/>
          <a:p>
            <a:pPr algn="just"/>
            <a:r>
              <a:rPr lang="en-GB" sz="2200" dirty="0"/>
              <a:t>Highlight the benefits and positive outcomes of sustainability initiatives. Showcasing real-world impact can inspire and motivate them to support and participate in these efforts.</a:t>
            </a:r>
          </a:p>
          <a:p>
            <a:pPr algn="just"/>
            <a:endParaRPr lang="en-IE" sz="2200" dirty="0"/>
          </a:p>
        </p:txBody>
      </p:sp>
      <p:pic>
        <p:nvPicPr>
          <p:cNvPr id="16" name="Picture Placeholder 15" descr="Person reading a book">
            <a:extLst>
              <a:ext uri="{FF2B5EF4-FFF2-40B4-BE49-F238E27FC236}">
                <a16:creationId xmlns:a16="http://schemas.microsoft.com/office/drawing/2014/main" id="{494DF38A-269E-A8D1-CD2C-C69F2B2C8464}"/>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l="11855" r="11855"/>
          <a:stretch>
            <a:fillRect/>
          </a:stretch>
        </p:blipFill>
        <p:spPr/>
      </p:pic>
      <p:pic>
        <p:nvPicPr>
          <p:cNvPr id="14" name="Picture Placeholder 13" descr="Person writing on a notebook">
            <a:extLst>
              <a:ext uri="{FF2B5EF4-FFF2-40B4-BE49-F238E27FC236}">
                <a16:creationId xmlns:a16="http://schemas.microsoft.com/office/drawing/2014/main" id="{EDDAA33A-0EC2-1740-B592-7E8258ED1E93}"/>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62" r="11862"/>
          <a:stretch>
            <a:fillRect/>
          </a:stretch>
        </p:blipFill>
        <p:spPr/>
      </p:pic>
      <p:pic>
        <p:nvPicPr>
          <p:cNvPr id="12" name="Picture Placeholder 11" descr="Fashion designers working together in their studio">
            <a:extLst>
              <a:ext uri="{FF2B5EF4-FFF2-40B4-BE49-F238E27FC236}">
                <a16:creationId xmlns:a16="http://schemas.microsoft.com/office/drawing/2014/main" id="{F92D764D-03C1-9ED5-41EF-18456F7E2A22}"/>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72" r="11872"/>
          <a:stretch>
            <a:fillRect/>
          </a:stretch>
        </p:blipFill>
        <p:spPr/>
      </p:pic>
    </p:spTree>
    <p:extLst>
      <p:ext uri="{BB962C8B-B14F-4D97-AF65-F5344CB8AC3E}">
        <p14:creationId xmlns:p14="http://schemas.microsoft.com/office/powerpoint/2010/main" val="1421830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COMMUNICATING SUSTAINABILITY MESSAGES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661020"/>
            <a:ext cx="5196466" cy="4916742"/>
          </a:xfrm>
        </p:spPr>
        <p:txBody>
          <a:bodyPr/>
          <a:lstStyle/>
          <a:p>
            <a:pPr algn="just"/>
            <a:r>
              <a:rPr lang="en-GB" sz="2200" dirty="0"/>
              <a:t>Storytelling allows businesses to convey complex sustainability concepts in an engaging and relatable way. </a:t>
            </a:r>
          </a:p>
          <a:p>
            <a:pPr algn="just"/>
            <a:endParaRPr lang="en-GB" sz="2200" dirty="0"/>
          </a:p>
          <a:p>
            <a:pPr algn="just"/>
            <a:r>
              <a:rPr lang="en-GB" sz="2200" dirty="0"/>
              <a:t>By sharing stories about their sustainability journey, challenges, and successes, businesses can make their initiatives more accessible and understandable to their audience. </a:t>
            </a:r>
          </a:p>
          <a:p>
            <a:pPr algn="just"/>
            <a:endParaRPr lang="en-GB" sz="2200" dirty="0"/>
          </a:p>
          <a:p>
            <a:pPr algn="just"/>
            <a:r>
              <a:rPr lang="en-GB" sz="2200" dirty="0"/>
              <a:t>This can include case studies of specific projects, testimonials from employees or customers, and behind-the-scenes looks at sustainability practices.</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41</a:t>
            </a:fld>
            <a:endParaRPr lang="en-US" sz="1291" dirty="0"/>
          </a:p>
        </p:txBody>
      </p:sp>
      <p:pic>
        <p:nvPicPr>
          <p:cNvPr id="5" name="Picture Placeholder 4" descr="Person reading a book">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35" r="21435"/>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23100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510068" cy="614105"/>
          </a:xfrm>
        </p:spPr>
        <p:txBody>
          <a:bodyPr/>
          <a:lstStyle/>
          <a:p>
            <a:r>
              <a:rPr lang="en-US" dirty="0"/>
              <a:t>BUILDING EMOTIONAL CONNECTIONS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808344"/>
            <a:ext cx="4939670" cy="4769418"/>
          </a:xfrm>
        </p:spPr>
        <p:txBody>
          <a:bodyPr/>
          <a:lstStyle/>
          <a:p>
            <a:pPr algn="just"/>
            <a:r>
              <a:rPr lang="en-GB" sz="2200" dirty="0"/>
              <a:t>Through storytelling, businesses can connect with their audience on a deeper emotional level. Sharing authentic stories about the positive impact of their sustainability efforts helps to humanise the brand and create a sense of shared purpose with stakeholders. </a:t>
            </a:r>
          </a:p>
          <a:p>
            <a:pPr algn="just"/>
            <a:endParaRPr lang="en-GB" sz="2200" dirty="0"/>
          </a:p>
          <a:p>
            <a:pPr algn="just"/>
            <a:r>
              <a:rPr lang="en-GB" sz="2200" dirty="0"/>
              <a:t>Emotional narratives that highlight real-life examples, such as community impact or environmental restoration, can connect strongly with audiences and create lasting bonds.</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42</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326559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578902"/>
            <a:ext cx="5510068" cy="614105"/>
          </a:xfrm>
        </p:spPr>
        <p:txBody>
          <a:bodyPr/>
          <a:lstStyle/>
          <a:p>
            <a:r>
              <a:rPr lang="en-US" dirty="0"/>
              <a:t>INSPIRING ACTION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55174" y="1417739"/>
            <a:ext cx="4939670" cy="5160023"/>
          </a:xfrm>
        </p:spPr>
        <p:txBody>
          <a:bodyPr/>
          <a:lstStyle/>
          <a:p>
            <a:pPr algn="just"/>
            <a:r>
              <a:rPr lang="en-GB" sz="2200" dirty="0"/>
              <a:t>Compelling narratives can motivate stakeholders to take action, whether it’s supporting the business, adopting sustainable practices, or spreading the word about sustainability initiatives. </a:t>
            </a:r>
          </a:p>
          <a:p>
            <a:pPr algn="just"/>
            <a:endParaRPr lang="en-GB" sz="2200" dirty="0"/>
          </a:p>
          <a:p>
            <a:pPr algn="just"/>
            <a:r>
              <a:rPr lang="en-GB" sz="2200" dirty="0"/>
              <a:t>By highlighting the benefits and real-world impact of their efforts, businesses can encourage others to join their sustainability journey. </a:t>
            </a:r>
          </a:p>
          <a:p>
            <a:pPr algn="just"/>
            <a:endParaRPr lang="en-GB" sz="2200" dirty="0"/>
          </a:p>
          <a:p>
            <a:pPr algn="just"/>
            <a:r>
              <a:rPr lang="en-GB" sz="2200" dirty="0"/>
              <a:t>Stories that showcase measurable results and personal experiences can be particularly effective in inspiring action and commitment.</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43</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643877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6D0A5739-9BFC-8DFB-3286-5FE8FC805541}"/>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7162" r="21874"/>
          <a:stretch/>
        </p:blipFill>
        <p:spPr>
          <a:xfrm>
            <a:off x="-102977" y="0"/>
            <a:ext cx="4993772" cy="6858000"/>
          </a:xfrm>
        </p:spPr>
      </p:pic>
      <p:sp>
        <p:nvSpPr>
          <p:cNvPr id="3" name="Text Placeholder 2">
            <a:extLst>
              <a:ext uri="{FF2B5EF4-FFF2-40B4-BE49-F238E27FC236}">
                <a16:creationId xmlns:a16="http://schemas.microsoft.com/office/drawing/2014/main" id="{5312D0F5-5CC7-B1D3-99A0-321AC682CD95}"/>
              </a:ext>
            </a:extLst>
          </p:cNvPr>
          <p:cNvSpPr>
            <a:spLocks noGrp="1"/>
          </p:cNvSpPr>
          <p:nvPr>
            <p:ph type="body" sz="quarter" idx="30"/>
          </p:nvPr>
        </p:nvSpPr>
        <p:spPr>
          <a:xfrm>
            <a:off x="4370677" y="317364"/>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C331C73A-1463-BC90-A6FB-B72735CCCF19}"/>
              </a:ext>
            </a:extLst>
          </p:cNvPr>
          <p:cNvSpPr>
            <a:spLocks noGrp="1"/>
          </p:cNvSpPr>
          <p:nvPr>
            <p:ph type="body" sz="quarter" idx="48"/>
          </p:nvPr>
        </p:nvSpPr>
        <p:spPr>
          <a:xfrm>
            <a:off x="5226342" y="1342240"/>
            <a:ext cx="6273272" cy="4439590"/>
          </a:xfrm>
        </p:spPr>
        <p:txBody>
          <a:bodyPr/>
          <a:lstStyle/>
          <a:p>
            <a:pPr algn="just"/>
            <a:r>
              <a:rPr lang="en-GB" sz="2000" b="1" dirty="0"/>
              <a:t>Sustainability Storytelling Workshop</a:t>
            </a:r>
          </a:p>
          <a:p>
            <a:pPr algn="just"/>
            <a:r>
              <a:rPr lang="en-GB" sz="2000" b="1" dirty="0"/>
              <a:t>Objective: </a:t>
            </a:r>
            <a:r>
              <a:rPr lang="en-GB" sz="2000" dirty="0"/>
              <a:t>Craft a compelling sustainability story.</a:t>
            </a:r>
          </a:p>
          <a:p>
            <a:pPr algn="just"/>
            <a:endParaRPr lang="en-GB" sz="2000" dirty="0"/>
          </a:p>
          <a:p>
            <a:pPr algn="just"/>
            <a:r>
              <a:rPr lang="en-GB" sz="2000" b="1" dirty="0"/>
              <a:t>Scenario Assignment: </a:t>
            </a:r>
            <a:r>
              <a:rPr lang="en-GB" sz="2000" dirty="0"/>
              <a:t>Divide into groups and receive a sustainability scenario. (sustainable fashion or eco-friendly product launches.)</a:t>
            </a:r>
          </a:p>
          <a:p>
            <a:pPr algn="just"/>
            <a:endParaRPr lang="en-GB" sz="1000" dirty="0"/>
          </a:p>
          <a:p>
            <a:pPr algn="just"/>
            <a:r>
              <a:rPr lang="en-GB" sz="2000" b="1" dirty="0"/>
              <a:t>Story Development: </a:t>
            </a:r>
            <a:r>
              <a:rPr lang="en-GB" sz="2000" dirty="0"/>
              <a:t>Brainstorm and craft a narrative highlighting sustainability values.</a:t>
            </a:r>
          </a:p>
          <a:p>
            <a:pPr algn="just"/>
            <a:endParaRPr lang="en-GB" sz="1000" dirty="0"/>
          </a:p>
          <a:p>
            <a:pPr algn="just"/>
            <a:r>
              <a:rPr lang="en-GB" sz="2000" b="1" dirty="0"/>
              <a:t>Presentation Preparation: </a:t>
            </a:r>
            <a:r>
              <a:rPr lang="en-GB" sz="2000" dirty="0"/>
              <a:t>Prepare to share the story with the class.</a:t>
            </a:r>
          </a:p>
          <a:p>
            <a:pPr algn="just"/>
            <a:endParaRPr lang="en-GB" sz="1000" dirty="0"/>
          </a:p>
          <a:p>
            <a:pPr algn="just"/>
            <a:r>
              <a:rPr lang="en-GB" sz="2000" b="1" dirty="0"/>
              <a:t>Feedback Session: </a:t>
            </a:r>
            <a:r>
              <a:rPr lang="en-GB" sz="2000" dirty="0"/>
              <a:t>Provide constructive feedback on each other’s narratives.</a:t>
            </a:r>
          </a:p>
          <a:p>
            <a:pPr algn="just"/>
            <a:endParaRPr lang="en-GB" sz="1000" dirty="0"/>
          </a:p>
          <a:p>
            <a:pPr algn="just"/>
            <a:r>
              <a:rPr lang="en-GB" sz="2000" b="1" dirty="0"/>
              <a:t>Outcome: </a:t>
            </a:r>
            <a:r>
              <a:rPr lang="en-GB" sz="2000" dirty="0"/>
              <a:t>Enhanced skills in creating impactful sustainability stories, integrating cultural and ethical considerations.</a:t>
            </a:r>
            <a:endParaRPr lang="en-IE" sz="2000" dirty="0"/>
          </a:p>
          <a:p>
            <a:endParaRPr lang="en-IE" sz="2000" dirty="0"/>
          </a:p>
        </p:txBody>
      </p:sp>
    </p:spTree>
    <p:extLst>
      <p:ext uri="{BB962C8B-B14F-4D97-AF65-F5344CB8AC3E}">
        <p14:creationId xmlns:p14="http://schemas.microsoft.com/office/powerpoint/2010/main" val="1805447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4: Quality Education</a:t>
            </a:r>
            <a:r>
              <a:rPr lang="en-GB" b="1" dirty="0"/>
              <a:t>: </a:t>
            </a:r>
            <a:r>
              <a:rPr lang="en-GB" dirty="0"/>
              <a:t>Emphasises educational aspects of storytelling by teaching how effective narratives can educate and inform audiences about sustainability issues and practices.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12: Responsible Consumption and Production</a:t>
            </a:r>
            <a:r>
              <a:rPr lang="en-GB" b="1" dirty="0"/>
              <a:t>: </a:t>
            </a:r>
            <a:r>
              <a:rPr lang="en-GB" dirty="0"/>
              <a:t>Promotes transparency in business narratives by encouraging the crafting of stories that highlight responsible consumption, sustainable production practices, and transparent communication about these efforts.</a:t>
            </a:r>
          </a:p>
          <a:p>
            <a:pPr algn="just"/>
            <a:endParaRPr lang="en-GB" b="1"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13: Climate Action</a:t>
            </a:r>
            <a:r>
              <a:rPr lang="en-GB" b="1" dirty="0"/>
              <a:t>: </a:t>
            </a:r>
            <a:r>
              <a:rPr lang="en-GB" dirty="0"/>
              <a:t>Uses storytelling for climate awareness by illustrating the impacts of climate change through narratives, advocating for sustainable practices, and inspiring action towards climate mitigation and adaptation.</a:t>
            </a:r>
          </a:p>
          <a:p>
            <a:pPr algn="just"/>
            <a:endParaRPr lang="en-GB" b="1" dirty="0"/>
          </a:p>
        </p:txBody>
      </p:sp>
      <p:pic>
        <p:nvPicPr>
          <p:cNvPr id="4" name="Picture 2">
            <a:extLst>
              <a:ext uri="{FF2B5EF4-FFF2-40B4-BE49-F238E27FC236}">
                <a16:creationId xmlns:a16="http://schemas.microsoft.com/office/drawing/2014/main" id="{79E1185B-67B8-C67C-AC01-A2FA45894D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63744" y="82587"/>
            <a:ext cx="1182846" cy="118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8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440212"/>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16: Peace, Justice, and Strong Institutions</a:t>
            </a:r>
            <a:r>
              <a:rPr lang="en-GB" b="1" dirty="0"/>
              <a:t>: </a:t>
            </a:r>
            <a:r>
              <a:rPr lang="en-GB" dirty="0"/>
              <a:t>Supports social equity through stories that promote justice, fairness, and inclusivity, thereby contributing to the creation of strong institutions and promoting social cohesion.</a:t>
            </a:r>
          </a:p>
          <a:p>
            <a:pPr algn="just"/>
            <a:endParaRPr lang="en-GB" b="1"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3: Good Health and Well-being</a:t>
            </a:r>
            <a:r>
              <a:rPr lang="en-GB" b="1" dirty="0"/>
              <a:t>: </a:t>
            </a:r>
            <a:r>
              <a:rPr lang="en-GB" dirty="0"/>
              <a:t>Illustrates the emotional impacts of storytelling by exploring how narratives can positively influence well-being, raise awareness about mental health issues related to sustainability, and inspire actions that contribute to better health outcomes.</a:t>
            </a:r>
            <a:endParaRPr lang="en-IE" dirty="0"/>
          </a:p>
        </p:txBody>
      </p:sp>
      <p:pic>
        <p:nvPicPr>
          <p:cNvPr id="4" name="Picture 2">
            <a:extLst>
              <a:ext uri="{FF2B5EF4-FFF2-40B4-BE49-F238E27FC236}">
                <a16:creationId xmlns:a16="http://schemas.microsoft.com/office/drawing/2014/main" id="{ACA4728D-0965-BFB4-4CE3-ECFA0CBF936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35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2.1 Self-awareness and self-efficacy: </a:t>
            </a:r>
            <a:r>
              <a:rPr lang="en-GB" dirty="0"/>
              <a:t>Through crafting sustainability narratives, the unit promotes self-awareness and belief in one's ability to effectively communicate values and engage audiences.</a:t>
            </a:r>
          </a:p>
          <a:p>
            <a:pPr algn="just"/>
            <a:endParaRPr lang="en-GB" dirty="0"/>
          </a:p>
          <a:p>
            <a:pPr algn="just"/>
            <a:r>
              <a:rPr lang="en-GB" b="1" dirty="0"/>
              <a:t>3.1 Taking the initiative: </a:t>
            </a:r>
            <a:r>
              <a:rPr lang="en-GB" dirty="0"/>
              <a:t>Learners are encouraged to independently develop strategic storytelling approaches that effectively convey sustainability messages and resonate with their intended audience.</a:t>
            </a:r>
          </a:p>
          <a:p>
            <a:pPr algn="just"/>
            <a:endParaRPr lang="en-GB"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430914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3.3 Coping with uncertainty, ambiguity &amp; risk: </a:t>
            </a:r>
            <a:r>
              <a:rPr lang="en-GB" dirty="0"/>
              <a:t>The unit guides learners in navigating the complexities of storytelling, including ethical considerations and cultural sensitivities, preparing them to manage risks inherent in narrative creation.</a:t>
            </a:r>
          </a:p>
          <a:p>
            <a:pPr algn="just"/>
            <a:endParaRPr lang="en-GB" dirty="0"/>
          </a:p>
          <a:p>
            <a:pPr algn="just"/>
            <a:r>
              <a:rPr lang="en-GB" b="1" dirty="0"/>
              <a:t>2.5 Mobilising others: </a:t>
            </a:r>
            <a:r>
              <a:rPr lang="en-GB" dirty="0"/>
              <a:t>By emphasising the power of storytelling to inspire action and empathy, the unit equips students with skills to move others toward sustainable practices and social change.</a:t>
            </a:r>
            <a:endParaRPr lang="en-IE" dirty="0"/>
          </a:p>
        </p:txBody>
      </p:sp>
      <p:pic>
        <p:nvPicPr>
          <p:cNvPr id="4" name="Picture 3">
            <a:extLst>
              <a:ext uri="{FF2B5EF4-FFF2-40B4-BE49-F238E27FC236}">
                <a16:creationId xmlns:a16="http://schemas.microsoft.com/office/drawing/2014/main" id="{C05C09F8-1756-5844-4BF5-02CB2FD7E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1987934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D6E90DB-97A0-2949-A33F-B6F88B39C13E}"/>
              </a:ext>
            </a:extLst>
          </p:cNvPr>
          <p:cNvPicPr>
            <a:picLocks noGrp="1" noChangeAspect="1"/>
          </p:cNvPicPr>
          <p:nvPr>
            <p:ph type="pic" sz="quarter" idx="21"/>
          </p:nvPr>
        </p:nvPicPr>
        <p:blipFill rotWithShape="1">
          <a:blip r:embed="rId2"/>
          <a:srcRect l="2351" r="32836"/>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313624" y="2091267"/>
            <a:ext cx="4939670" cy="3889855"/>
          </a:xfrm>
        </p:spPr>
        <p:txBody>
          <a:bodyPr/>
          <a:lstStyle/>
          <a:p>
            <a:r>
              <a:rPr lang="en-GB" sz="2400" b="1" i="0" dirty="0">
                <a:effectLst/>
                <a:highlight>
                  <a:srgbClr val="FFFFFF"/>
                </a:highlight>
                <a:latin typeface="var(--artdeco-reset-typography-font-family-sans)"/>
                <a:hlinkClick r:id="rId3"/>
              </a:rPr>
              <a:t>The Power Of Storytelling For Your Business</a:t>
            </a:r>
            <a:r>
              <a:rPr lang="en-GB" sz="2400" b="1" i="0" dirty="0">
                <a:effectLst/>
                <a:highlight>
                  <a:srgbClr val="FFFFFF"/>
                </a:highlight>
                <a:latin typeface="var(--artdeco-reset-typography-font-family-sans)"/>
              </a:rPr>
              <a:t>: Unleashing Your Inner Storyteller</a:t>
            </a:r>
            <a:endParaRPr lang="en-GB" sz="2400" i="0" dirty="0">
              <a:effectLst/>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4"/>
              </a:rPr>
              <a:t>The Power of Storytelling in Promoting Sustainable Consumption </a:t>
            </a:r>
            <a:endParaRPr lang="en-GB" sz="2400" dirty="0">
              <a:highlight>
                <a:srgbClr val="FFFFFF"/>
              </a:highlight>
              <a:latin typeface="var(--artdeco-reset-typography-font-family-sans)"/>
            </a:endParaRPr>
          </a:p>
          <a:p>
            <a:endParaRPr lang="en-GB" sz="2400" dirty="0">
              <a:highlight>
                <a:srgbClr val="FFFFFF"/>
              </a:highlight>
              <a:latin typeface="var(--artdeco-reset-typography-font-family-sans)"/>
            </a:endParaRPr>
          </a:p>
          <a:p>
            <a:r>
              <a:rPr lang="en-GB" sz="2400" b="1" dirty="0">
                <a:highlight>
                  <a:srgbClr val="FFFFFF"/>
                </a:highlight>
                <a:latin typeface="var(--artdeco-reset-typography-font-family-sans)"/>
                <a:hlinkClick r:id="rId5"/>
              </a:rPr>
              <a:t>Storytelling to save the planet </a:t>
            </a:r>
            <a:endParaRPr lang="en-GB" sz="2400" dirty="0">
              <a:highlight>
                <a:srgbClr val="FFFFFF"/>
              </a:highlight>
              <a:latin typeface="var(--artdeco-reset-typography-font-family-sans)"/>
            </a:endParaRPr>
          </a:p>
          <a:p>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02C16C60-DE6E-D119-54A3-14F6EB48D137}"/>
              </a:ext>
            </a:extLst>
          </p:cNvPr>
          <p:cNvGrpSpPr/>
          <p:nvPr/>
        </p:nvGrpSpPr>
        <p:grpSpPr>
          <a:xfrm rot="19582332">
            <a:off x="10447712" y="785270"/>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76F79401-5F99-9B54-94D4-45138232A1C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29F251A-508E-52DF-5E5D-51C86F77A16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E490327A-5050-6516-53FA-AEE70D55B78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F783BAFE-DBB8-77A0-B8BB-6C1ABEBA7A2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D9B8113C-6561-FD1E-B42E-CEE386FE129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25DC0D5-F0EF-8EDE-AE67-4B7D71C1D6C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ACDC48C2-B30F-E471-B6DE-956935CABC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78D3717D-41E7-5597-1125-781DB856919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BBB77163-9846-3E37-0328-3DDF316F379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138C56DC-D41F-0273-DEAF-FB40899DEAB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C8A0B247-C71F-F458-CDE9-C47B9C9FCD6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074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36229"/>
            <a:ext cx="10483431" cy="1162388"/>
          </a:xfrm>
        </p:spPr>
        <p:txBody>
          <a:bodyPr/>
          <a:lstStyle/>
          <a:p>
            <a:r>
              <a:rPr lang="en-GB" dirty="0">
                <a:solidFill>
                  <a:srgbClr val="DB176A"/>
                </a:solidFill>
              </a:rPr>
              <a:t>BY CONDUCTING THOROUGH MARKET ANALYSIS, BUSINESSES CAN:</a:t>
            </a:r>
            <a:endParaRPr lang="en-US" dirty="0">
              <a:solidFill>
                <a:srgbClr val="DB176A"/>
              </a:solidFill>
            </a:endParaRP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875453"/>
            <a:ext cx="10483429" cy="4439577"/>
          </a:xfrm>
        </p:spPr>
        <p:txBody>
          <a:bodyPr/>
          <a:lstStyle/>
          <a:p>
            <a:pPr algn="just"/>
            <a:r>
              <a:rPr lang="en-GB" b="1" dirty="0">
                <a:solidFill>
                  <a:srgbClr val="F36C2F"/>
                </a:solidFill>
              </a:rPr>
              <a:t>Identify Sustainable Business Opportunities: </a:t>
            </a:r>
            <a:r>
              <a:rPr lang="en-GB" dirty="0"/>
              <a:t>Market analysis helps businesses identify gaps and opportunities in the market where sustainable solutions can make a significant impact. Whether it's addressing environmental concerns, social issues, or ethical considerations, market analysis provides valuable insights into areas ripe for sustainable innovation.</a:t>
            </a:r>
          </a:p>
          <a:p>
            <a:pPr algn="just"/>
            <a:endParaRPr lang="en-GB" dirty="0"/>
          </a:p>
          <a:p>
            <a:pPr algn="just"/>
            <a:r>
              <a:rPr lang="en-GB" b="1" dirty="0"/>
              <a:t>Understand Consumer Preferences: </a:t>
            </a:r>
            <a:r>
              <a:rPr lang="en-GB" dirty="0"/>
              <a:t>Consumer preferences are constantly evolving, with an increasing emphasis on sustainability and ethical consumption. Market analysis allows businesses to stay ahead of these trends by understanding what influences consumer behaviour and decision-making. By aligning their offerings with consumer values and preferences, businesses can create products and services that resonate with their target audience.</a:t>
            </a:r>
            <a:endParaRPr lang="en-US" dirty="0"/>
          </a:p>
        </p:txBody>
      </p:sp>
    </p:spTree>
    <p:extLst>
      <p:ext uri="{BB962C8B-B14F-4D97-AF65-F5344CB8AC3E}">
        <p14:creationId xmlns:p14="http://schemas.microsoft.com/office/powerpoint/2010/main" val="1104856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s hand touching wheat in field">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1644" b="11644"/>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SUSTAINABILITY REPORTING</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51</a:t>
            </a:fld>
            <a:endParaRPr lang="en-US" sz="1291" dirty="0"/>
          </a:p>
        </p:txBody>
      </p:sp>
      <p:pic>
        <p:nvPicPr>
          <p:cNvPr id="9" name="Picture Placeholder 8" descr="Magnifying glass showing decling performance">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34" r="25734"/>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INTRODUCTION</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5995" y="1361620"/>
            <a:ext cx="5679594" cy="5179015"/>
          </a:xfrm>
          <a:solidFill>
            <a:schemeClr val="bg1"/>
          </a:solidFill>
        </p:spPr>
        <p:txBody>
          <a:bodyPr/>
          <a:lstStyle/>
          <a:p>
            <a:pPr algn="just"/>
            <a:r>
              <a:rPr lang="en-GB" sz="2400" dirty="0"/>
              <a:t>Sustainability reporting has evolved from a mere disclosure of environmental impacts to a comprehensive communication tool that integrates economic, environmental, social, and governance (ESG) factors.</a:t>
            </a:r>
          </a:p>
          <a:p>
            <a:pPr algn="just"/>
            <a:endParaRPr lang="en-GB" sz="2400" dirty="0"/>
          </a:p>
          <a:p>
            <a:pPr algn="just"/>
            <a:r>
              <a:rPr lang="en-GB" sz="2400" dirty="0"/>
              <a:t>This unit aims to equip you with essential knowledge and skills to understand, prepare, and communicate sustainability reports effectively. </a:t>
            </a:r>
          </a:p>
        </p:txBody>
      </p:sp>
    </p:spTree>
    <p:extLst>
      <p:ext uri="{BB962C8B-B14F-4D97-AF65-F5344CB8AC3E}">
        <p14:creationId xmlns:p14="http://schemas.microsoft.com/office/powerpoint/2010/main" val="2068568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GB" b="1" dirty="0"/>
              <a:t>INTRODUCTION TO SUSTAINABILITY REPORTING</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dirty="0"/>
              <a:t>Sustainability reporting involves the communication of environmental, social, and governance (ESG) aspects of an organisation's operations. It aims to provide transparency to stakeholders about the organisation's sustainability efforts and impacts. This practice has become increasingly important in modern business as stakeholders, including investors, customers, employees, and communities, demand greater accountability and responsibility from organisations.</a:t>
            </a:r>
          </a:p>
          <a:p>
            <a:pPr algn="just"/>
            <a:endParaRPr lang="en-GB" dirty="0"/>
          </a:p>
          <a:p>
            <a:pPr algn="just"/>
            <a:r>
              <a:rPr lang="en-GB" dirty="0"/>
              <a:t>Transparent sustainability reporting enhances trust and credibility with stakeholders. It allows organisations to demonstrate their commitment to sustainable practices, which can positively impact brand reputation and customer loyalty. </a:t>
            </a:r>
          </a:p>
        </p:txBody>
      </p:sp>
    </p:spTree>
    <p:extLst>
      <p:ext uri="{BB962C8B-B14F-4D97-AF65-F5344CB8AC3E}">
        <p14:creationId xmlns:p14="http://schemas.microsoft.com/office/powerpoint/2010/main" val="2172103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53</a:t>
            </a:fld>
            <a:endParaRPr lang="en-US" sz="1291" dirty="0"/>
          </a:p>
        </p:txBody>
      </p:sp>
      <p:pic>
        <p:nvPicPr>
          <p:cNvPr id="9" name="Picture Placeholder 8" descr="Open book with pen on desk">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87" r="25787"/>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556052"/>
            <a:ext cx="6610511" cy="1339859"/>
          </a:xfrm>
        </p:spPr>
        <p:txBody>
          <a:bodyPr/>
          <a:lstStyle/>
          <a:p>
            <a:r>
              <a:rPr lang="en-GB" b="1" dirty="0"/>
              <a:t>PRINCIPLES AND FRAMEWORKS OF SUSTAINABILITY REPORTING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241050"/>
            <a:ext cx="4939670" cy="4271810"/>
          </a:xfrm>
        </p:spPr>
        <p:txBody>
          <a:bodyPr/>
          <a:lstStyle/>
          <a:p>
            <a:pPr algn="just"/>
            <a:r>
              <a:rPr lang="en-GB" sz="2400" dirty="0"/>
              <a:t>In sustainability reporting, effective methods for collecting and analysing data are crucial for organisations to assess their environmental, social, and governance (ESG) impacts accurately. </a:t>
            </a:r>
          </a:p>
          <a:p>
            <a:pPr algn="just"/>
            <a:endParaRPr lang="en-GB" sz="1200" dirty="0"/>
          </a:p>
          <a:p>
            <a:pPr algn="just"/>
            <a:r>
              <a:rPr lang="en-GB" sz="2400" dirty="0"/>
              <a:t>This process enables businesses to measure their sustainability performance transparently, meeting stakeholder expectations for accountability.</a:t>
            </a:r>
          </a:p>
          <a:p>
            <a:pPr algn="just"/>
            <a:endParaRPr lang="en-IE" sz="2400" dirty="0"/>
          </a:p>
        </p:txBody>
      </p:sp>
    </p:spTree>
    <p:extLst>
      <p:ext uri="{BB962C8B-B14F-4D97-AF65-F5344CB8AC3E}">
        <p14:creationId xmlns:p14="http://schemas.microsoft.com/office/powerpoint/2010/main" val="4331249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558105"/>
          </a:xfrm>
        </p:spPr>
        <p:txBody>
          <a:bodyPr/>
          <a:lstStyle/>
          <a:p>
            <a:r>
              <a:rPr lang="en-GB" b="1" dirty="0"/>
              <a:t>OVERVIEW OF GLOBAL REPORTING INITIATIVE (GRI) STANDARDS</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2114733"/>
            <a:ext cx="4939670" cy="3020592"/>
          </a:xfrm>
        </p:spPr>
        <p:txBody>
          <a:bodyPr/>
          <a:lstStyle/>
          <a:p>
            <a:pPr algn="just"/>
            <a:r>
              <a:rPr lang="en-GB" sz="2200" dirty="0"/>
              <a:t>The </a:t>
            </a:r>
            <a:r>
              <a:rPr lang="en-GB" sz="2200" dirty="0">
                <a:hlinkClick r:id="rId3"/>
              </a:rPr>
              <a:t>Global Reporting Initiative (GRI) </a:t>
            </a:r>
            <a:r>
              <a:rPr lang="en-GB" sz="2200" dirty="0"/>
              <a:t>provides a comprehensive framework for sustainability reporting widely used by organisations globally. </a:t>
            </a:r>
          </a:p>
          <a:p>
            <a:pPr algn="just"/>
            <a:endParaRPr lang="en-GB" sz="900" dirty="0"/>
          </a:p>
          <a:p>
            <a:pPr algn="just"/>
            <a:r>
              <a:rPr lang="en-GB" sz="2200" dirty="0"/>
              <a:t>GRI Standards help organisations disclose their economic, environmental, and social impacts through a standardised reporting process. </a:t>
            </a:r>
          </a:p>
          <a:p>
            <a:pPr algn="just"/>
            <a:endParaRPr lang="en-GB" sz="900" dirty="0"/>
          </a:p>
          <a:p>
            <a:pPr algn="just"/>
            <a:r>
              <a:rPr lang="en-GB" sz="2200" dirty="0"/>
              <a:t>These standards ensure that organisations report relevant and comparable information, enhancing transparency and accountability.</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54</a:t>
            </a:fld>
            <a:endParaRPr lang="en-US" sz="1291" dirty="0"/>
          </a:p>
        </p:txBody>
      </p:sp>
      <p:pic>
        <p:nvPicPr>
          <p:cNvPr id="5" name="Picture Placeholder 4" descr="Traffic light trails at night">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447" r="21447"/>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61043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336746"/>
            <a:ext cx="4951851" cy="558105"/>
          </a:xfrm>
        </p:spPr>
        <p:txBody>
          <a:bodyPr/>
          <a:lstStyle/>
          <a:p>
            <a:r>
              <a:rPr lang="en-GB" b="1" dirty="0"/>
              <a:t>IMPORTANCE OF INTEGRATED REPORTING</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9647" y="1525904"/>
            <a:ext cx="4939670" cy="3305818"/>
          </a:xfrm>
        </p:spPr>
        <p:txBody>
          <a:bodyPr/>
          <a:lstStyle/>
          <a:p>
            <a:pPr algn="just"/>
            <a:r>
              <a:rPr lang="en-GB" sz="2200" dirty="0"/>
              <a:t>Integrated Reporting combines financial and non-financial information into a single report, providing a holistic view of an organisation's performance. </a:t>
            </a:r>
          </a:p>
          <a:p>
            <a:pPr algn="just"/>
            <a:endParaRPr lang="en-GB" sz="900" dirty="0"/>
          </a:p>
          <a:p>
            <a:pPr algn="just"/>
            <a:r>
              <a:rPr lang="en-GB" sz="2200" dirty="0"/>
              <a:t>It emphasises the interconnectedness between financial performance and ESG factors, promoting a more balanced and informed assessment of organisational value creation. </a:t>
            </a:r>
          </a:p>
          <a:p>
            <a:pPr algn="just"/>
            <a:endParaRPr lang="en-GB" sz="900" dirty="0"/>
          </a:p>
          <a:p>
            <a:pPr algn="just"/>
            <a:r>
              <a:rPr lang="en-GB" sz="2200" dirty="0"/>
              <a:t>Integrated Reporting supports comprehensive sustainability disclosure by encouraging organisations to consider how sustainability impacts financial outcomes and vice versa.</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55</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0346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23676"/>
            <a:ext cx="10483431" cy="804265"/>
          </a:xfrm>
        </p:spPr>
        <p:txBody>
          <a:bodyPr/>
          <a:lstStyle/>
          <a:p>
            <a:r>
              <a:rPr lang="en-GB" b="1" dirty="0"/>
              <a:t>METHODS FOR GATHERING SUSTAINABILITY DATA</a:t>
            </a:r>
            <a:endParaRPr lang="en-GB"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352826"/>
            <a:ext cx="10483429" cy="1977516"/>
          </a:xfrm>
        </p:spPr>
        <p:txBody>
          <a:bodyPr/>
          <a:lstStyle/>
          <a:p>
            <a:pPr algn="just"/>
            <a:r>
              <a:rPr lang="en-GB" dirty="0"/>
              <a:t>Quantitative data involves numerical metrics like greenhouse gas emissions and energy consumption, offering insights into environmental impacts. Qualitative data, on the other hand, captures non-numeric information such as stakeholder perceptions and community relations, providing valuable social and governance insights.</a:t>
            </a:r>
          </a:p>
          <a:p>
            <a:pPr algn="just"/>
            <a:endParaRPr lang="en-GB" dirty="0"/>
          </a:p>
        </p:txBody>
      </p:sp>
      <p:grpSp>
        <p:nvGrpSpPr>
          <p:cNvPr id="4" name="Group 3">
            <a:extLst>
              <a:ext uri="{FF2B5EF4-FFF2-40B4-BE49-F238E27FC236}">
                <a16:creationId xmlns:a16="http://schemas.microsoft.com/office/drawing/2014/main" id="{FCB89164-B28F-A6F1-278E-34AD438FE0DA}"/>
              </a:ext>
            </a:extLst>
          </p:cNvPr>
          <p:cNvGrpSpPr/>
          <p:nvPr/>
        </p:nvGrpSpPr>
        <p:grpSpPr>
          <a:xfrm>
            <a:off x="1653177" y="3436181"/>
            <a:ext cx="861714" cy="861565"/>
            <a:chOff x="3258209" y="1217582"/>
            <a:chExt cx="4712093" cy="4711281"/>
          </a:xfrm>
          <a:solidFill>
            <a:srgbClr val="0F486D"/>
          </a:solidFill>
        </p:grpSpPr>
        <p:sp>
          <p:nvSpPr>
            <p:cNvPr id="5" name="Freeform 31">
              <a:extLst>
                <a:ext uri="{FF2B5EF4-FFF2-40B4-BE49-F238E27FC236}">
                  <a16:creationId xmlns:a16="http://schemas.microsoft.com/office/drawing/2014/main" id="{FC854CD8-513E-E958-5CE8-ED7997021AF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58220"/>
            </a:solidFill>
            <a:ln w="9514"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CB193DE5-3163-2B07-0A48-C7FC582F6CD4}"/>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58220"/>
            </a:solidFill>
            <a:ln w="951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id="{4A1A757D-D879-F099-A773-B7F7AACC909B}"/>
                </a:ext>
              </a:extLst>
            </p:cNvPr>
            <p:cNvGrpSpPr/>
            <p:nvPr/>
          </p:nvGrpSpPr>
          <p:grpSpPr>
            <a:xfrm>
              <a:off x="3258209" y="1217582"/>
              <a:ext cx="4712093" cy="4711281"/>
              <a:chOff x="3258209" y="1217582"/>
              <a:chExt cx="4712093" cy="4711281"/>
            </a:xfrm>
            <a:grpFill/>
          </p:grpSpPr>
          <p:sp>
            <p:nvSpPr>
              <p:cNvPr id="8" name="Freeform 16">
                <a:extLst>
                  <a:ext uri="{FF2B5EF4-FFF2-40B4-BE49-F238E27FC236}">
                    <a16:creationId xmlns:a16="http://schemas.microsoft.com/office/drawing/2014/main" id="{A5042E80-2A18-4852-9F02-7ABA5F4D3E50}"/>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E45C38D-0ED7-3E9F-6FB2-8B770E16C25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629D317-641B-892A-312F-008D8A3AC317}"/>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877837B5-7F88-5F53-095C-D47832ED714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1012D40E-25F5-4B8D-0F87-EC507266E1EA}"/>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4" name="Freeform 22">
                <a:extLst>
                  <a:ext uri="{FF2B5EF4-FFF2-40B4-BE49-F238E27FC236}">
                    <a16:creationId xmlns:a16="http://schemas.microsoft.com/office/drawing/2014/main" id="{AC4C3B3D-8500-5053-D05B-BCC8F2C00DE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15" name="Freeform 23">
                <a:extLst>
                  <a:ext uri="{FF2B5EF4-FFF2-40B4-BE49-F238E27FC236}">
                    <a16:creationId xmlns:a16="http://schemas.microsoft.com/office/drawing/2014/main" id="{914F5FC7-A7E9-7160-5D7E-564ED9C1DB3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6" name="Freeform 24">
                <a:extLst>
                  <a:ext uri="{FF2B5EF4-FFF2-40B4-BE49-F238E27FC236}">
                    <a16:creationId xmlns:a16="http://schemas.microsoft.com/office/drawing/2014/main" id="{E0CE7581-05B5-5CD1-4432-215EFA7A29D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7" name="Freeform 25">
                <a:extLst>
                  <a:ext uri="{FF2B5EF4-FFF2-40B4-BE49-F238E27FC236}">
                    <a16:creationId xmlns:a16="http://schemas.microsoft.com/office/drawing/2014/main" id="{EEF3BE1C-BE32-5B98-DF0A-B912168183A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8" name="Freeform 26">
                <a:extLst>
                  <a:ext uri="{FF2B5EF4-FFF2-40B4-BE49-F238E27FC236}">
                    <a16:creationId xmlns:a16="http://schemas.microsoft.com/office/drawing/2014/main" id="{0962B722-2277-8776-2A9D-2CE00536867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9" name="Freeform 27">
                <a:extLst>
                  <a:ext uri="{FF2B5EF4-FFF2-40B4-BE49-F238E27FC236}">
                    <a16:creationId xmlns:a16="http://schemas.microsoft.com/office/drawing/2014/main" id="{481A880A-E7D6-F67E-4ADC-61E95D9DAA0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0" name="Freeform 28">
                <a:extLst>
                  <a:ext uri="{FF2B5EF4-FFF2-40B4-BE49-F238E27FC236}">
                    <a16:creationId xmlns:a16="http://schemas.microsoft.com/office/drawing/2014/main" id="{E583C531-C2F3-CAE8-A905-2E699DCF93AB}"/>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1" name="Freeform 29">
                <a:extLst>
                  <a:ext uri="{FF2B5EF4-FFF2-40B4-BE49-F238E27FC236}">
                    <a16:creationId xmlns:a16="http://schemas.microsoft.com/office/drawing/2014/main" id="{1690C592-EC31-039C-8326-EEF62FF5430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2" name="Freeform 30">
                <a:extLst>
                  <a:ext uri="{FF2B5EF4-FFF2-40B4-BE49-F238E27FC236}">
                    <a16:creationId xmlns:a16="http://schemas.microsoft.com/office/drawing/2014/main" id="{64249B57-ECBB-7694-5773-AA1760200D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24" name="TextBox 23">
            <a:extLst>
              <a:ext uri="{FF2B5EF4-FFF2-40B4-BE49-F238E27FC236}">
                <a16:creationId xmlns:a16="http://schemas.microsoft.com/office/drawing/2014/main" id="{47DA6201-BF58-C03F-881C-146C40EBFD0A}"/>
              </a:ext>
            </a:extLst>
          </p:cNvPr>
          <p:cNvSpPr txBox="1"/>
          <p:nvPr/>
        </p:nvSpPr>
        <p:spPr>
          <a:xfrm>
            <a:off x="3366435" y="3490904"/>
            <a:ext cx="7827746" cy="3046988"/>
          </a:xfrm>
          <a:prstGeom prst="rect">
            <a:avLst/>
          </a:prstGeom>
          <a:noFill/>
        </p:spPr>
        <p:txBody>
          <a:bodyPr wrap="square">
            <a:spAutoFit/>
          </a:bodyPr>
          <a:lstStyle/>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Surveys and Interviews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Engage stakeholders to gather qualitative feedback.</a:t>
            </a:r>
          </a:p>
          <a:p>
            <a:pPr marL="457200" indent="-457200" algn="just">
              <a:buFont typeface="Arial" panose="020B0604020202020204" pitchFamily="34" charset="0"/>
              <a:buChar char="•"/>
            </a:pPr>
            <a:endPar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Audits and Assessments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Conduct reviews to ensure compliance with sustainability goals.</a:t>
            </a:r>
          </a:p>
          <a:p>
            <a:pPr marL="457200" indent="-457200" algn="just">
              <a:buFont typeface="Arial" panose="020B0604020202020204" pitchFamily="34" charset="0"/>
              <a:buChar char="•"/>
            </a:pPr>
            <a:endPar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GB" sz="2400" b="1" dirty="0">
                <a:solidFill>
                  <a:srgbClr val="0F486D"/>
                </a:solidFill>
                <a:latin typeface="Calibri" panose="020F0502020204030204" pitchFamily="34" charset="0"/>
                <a:ea typeface="Calibri" panose="020F0502020204030204" pitchFamily="34" charset="0"/>
                <a:cs typeface="Calibri" panose="020F0502020204030204" pitchFamily="34" charset="0"/>
              </a:rPr>
              <a:t>Automated Systems</a:t>
            </a:r>
            <a:r>
              <a:rPr lang="en-GB" sz="2400" dirty="0">
                <a:solidFill>
                  <a:srgbClr val="0F486D"/>
                </a:solidFill>
                <a:latin typeface="Calibri" panose="020F0502020204030204" pitchFamily="34" charset="0"/>
                <a:ea typeface="Calibri" panose="020F0502020204030204" pitchFamily="34" charset="0"/>
                <a:cs typeface="Calibri" panose="020F0502020204030204" pitchFamily="34" charset="0"/>
              </a:rPr>
              <a:t>: Implement IoT sensors for real-time monitoring of environmental metrics.</a:t>
            </a:r>
          </a:p>
        </p:txBody>
      </p:sp>
      <p:grpSp>
        <p:nvGrpSpPr>
          <p:cNvPr id="25" name="Group 24">
            <a:extLst>
              <a:ext uri="{FF2B5EF4-FFF2-40B4-BE49-F238E27FC236}">
                <a16:creationId xmlns:a16="http://schemas.microsoft.com/office/drawing/2014/main" id="{92C33368-BE58-81CA-D987-AB4B62AEEF94}"/>
              </a:ext>
            </a:extLst>
          </p:cNvPr>
          <p:cNvGrpSpPr/>
          <p:nvPr/>
        </p:nvGrpSpPr>
        <p:grpSpPr>
          <a:xfrm>
            <a:off x="1629964" y="4576636"/>
            <a:ext cx="962616" cy="834909"/>
            <a:chOff x="-4712685" y="3328877"/>
            <a:chExt cx="3646852" cy="3163039"/>
          </a:xfrm>
          <a:solidFill>
            <a:srgbClr val="0F486D"/>
          </a:solidFill>
        </p:grpSpPr>
        <p:sp>
          <p:nvSpPr>
            <p:cNvPr id="26" name="Freeform 4">
              <a:extLst>
                <a:ext uri="{FF2B5EF4-FFF2-40B4-BE49-F238E27FC236}">
                  <a16:creationId xmlns:a16="http://schemas.microsoft.com/office/drawing/2014/main" id="{C8673D6F-0D07-8348-8503-B1840A8995E1}"/>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F58220"/>
            </a:solidFill>
            <a:ln w="9514"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023C8E29-1CFD-9001-24A7-335253A9CA25}"/>
                </a:ext>
              </a:extLst>
            </p:cNvPr>
            <p:cNvGrpSpPr/>
            <p:nvPr/>
          </p:nvGrpSpPr>
          <p:grpSpPr>
            <a:xfrm>
              <a:off x="-4712685" y="3328877"/>
              <a:ext cx="3646852" cy="3163039"/>
              <a:chOff x="3595127" y="1330866"/>
              <a:chExt cx="3646852" cy="3163039"/>
            </a:xfrm>
            <a:grpFill/>
          </p:grpSpPr>
          <p:sp>
            <p:nvSpPr>
              <p:cNvPr id="28" name="Freeform 6">
                <a:extLst>
                  <a:ext uri="{FF2B5EF4-FFF2-40B4-BE49-F238E27FC236}">
                    <a16:creationId xmlns:a16="http://schemas.microsoft.com/office/drawing/2014/main" id="{9B166423-1681-87BA-0FC7-43A0B150E3E3}"/>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dirty="0"/>
              </a:p>
            </p:txBody>
          </p:sp>
          <p:sp>
            <p:nvSpPr>
              <p:cNvPr id="29" name="Freeform 7">
                <a:extLst>
                  <a:ext uri="{FF2B5EF4-FFF2-40B4-BE49-F238E27FC236}">
                    <a16:creationId xmlns:a16="http://schemas.microsoft.com/office/drawing/2014/main" id="{F5353AD4-2245-7919-C874-D5DAD9D42040}"/>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p>
            </p:txBody>
          </p:sp>
          <p:sp>
            <p:nvSpPr>
              <p:cNvPr id="30" name="Freeform 8">
                <a:extLst>
                  <a:ext uri="{FF2B5EF4-FFF2-40B4-BE49-F238E27FC236}">
                    <a16:creationId xmlns:a16="http://schemas.microsoft.com/office/drawing/2014/main" id="{2264888F-E97C-1737-1A8D-0590B94BF6DB}"/>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31" name="Freeform 9">
                <a:extLst>
                  <a:ext uri="{FF2B5EF4-FFF2-40B4-BE49-F238E27FC236}">
                    <a16:creationId xmlns:a16="http://schemas.microsoft.com/office/drawing/2014/main" id="{27CA7B8F-78FA-9AB2-33B7-F484AE81BD7B}"/>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32" name="Freeform 10">
                <a:extLst>
                  <a:ext uri="{FF2B5EF4-FFF2-40B4-BE49-F238E27FC236}">
                    <a16:creationId xmlns:a16="http://schemas.microsoft.com/office/drawing/2014/main" id="{ECC44878-959F-ABF8-21F8-5EE2E24C2F49}"/>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33" name="Freeform 11">
                <a:extLst>
                  <a:ext uri="{FF2B5EF4-FFF2-40B4-BE49-F238E27FC236}">
                    <a16:creationId xmlns:a16="http://schemas.microsoft.com/office/drawing/2014/main" id="{6CF95E77-91D0-B206-AEDF-6B14022D2CAF}"/>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34" name="Freeform 12">
                <a:extLst>
                  <a:ext uri="{FF2B5EF4-FFF2-40B4-BE49-F238E27FC236}">
                    <a16:creationId xmlns:a16="http://schemas.microsoft.com/office/drawing/2014/main" id="{8F70A7F7-A700-12C6-5E50-0E23529A6E6C}"/>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grpSp>
        <p:nvGrpSpPr>
          <p:cNvPr id="35" name="Group 34">
            <a:extLst>
              <a:ext uri="{FF2B5EF4-FFF2-40B4-BE49-F238E27FC236}">
                <a16:creationId xmlns:a16="http://schemas.microsoft.com/office/drawing/2014/main" id="{AC6CB7C2-7C59-649F-96DA-06627BF589FA}"/>
              </a:ext>
            </a:extLst>
          </p:cNvPr>
          <p:cNvGrpSpPr/>
          <p:nvPr/>
        </p:nvGrpSpPr>
        <p:grpSpPr>
          <a:xfrm>
            <a:off x="1668934" y="5690435"/>
            <a:ext cx="923646" cy="923888"/>
            <a:chOff x="10376768" y="3823816"/>
            <a:chExt cx="923646" cy="923888"/>
          </a:xfrm>
          <a:solidFill>
            <a:srgbClr val="0F486D"/>
          </a:solidFill>
        </p:grpSpPr>
        <p:sp>
          <p:nvSpPr>
            <p:cNvPr id="36" name="Freeform 290">
              <a:extLst>
                <a:ext uri="{FF2B5EF4-FFF2-40B4-BE49-F238E27FC236}">
                  <a16:creationId xmlns:a16="http://schemas.microsoft.com/office/drawing/2014/main" id="{F0B39154-A2AE-2C7E-9228-B7750BF78F5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58220"/>
            </a:solidFill>
            <a:ln w="9028" cap="flat">
              <a:noFill/>
              <a:prstDash val="solid"/>
              <a:miter/>
            </a:ln>
          </p:spPr>
          <p:txBody>
            <a:bodyPr rtlCol="0" anchor="ctr"/>
            <a:lstStyle/>
            <a:p>
              <a:endParaRPr lang="en-US"/>
            </a:p>
          </p:txBody>
        </p:sp>
        <p:grpSp>
          <p:nvGrpSpPr>
            <p:cNvPr id="37" name="Graphic 2">
              <a:extLst>
                <a:ext uri="{FF2B5EF4-FFF2-40B4-BE49-F238E27FC236}">
                  <a16:creationId xmlns:a16="http://schemas.microsoft.com/office/drawing/2014/main" id="{FB31A750-1DD9-060F-8F12-0FF499D1CF3E}"/>
                </a:ext>
              </a:extLst>
            </p:cNvPr>
            <p:cNvGrpSpPr/>
            <p:nvPr/>
          </p:nvGrpSpPr>
          <p:grpSpPr>
            <a:xfrm>
              <a:off x="10376768" y="3823816"/>
              <a:ext cx="923646" cy="923888"/>
              <a:chOff x="10376768" y="3823816"/>
              <a:chExt cx="923646" cy="923888"/>
            </a:xfrm>
            <a:grpFill/>
          </p:grpSpPr>
          <p:sp>
            <p:nvSpPr>
              <p:cNvPr id="38" name="Freeform 292">
                <a:extLst>
                  <a:ext uri="{FF2B5EF4-FFF2-40B4-BE49-F238E27FC236}">
                    <a16:creationId xmlns:a16="http://schemas.microsoft.com/office/drawing/2014/main" id="{CF8FAFFB-0859-4328-CD53-D783AD91BC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7AFEDEEF-4807-2AC0-E3A9-A3558909A19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F860A3E8-2D4B-DC4D-1786-7877965468CC}"/>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57249"/>
            <a:ext cx="5304135" cy="951881"/>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Excel</a:t>
            </a:r>
            <a:r>
              <a:rPr lang="en-GB" sz="2200" dirty="0"/>
              <a:t> is a versatile tool for basic data manipulation and quantitative analysis. </a:t>
            </a:r>
          </a:p>
          <a:p>
            <a:pPr algn="just"/>
            <a:endParaRPr lang="en-GB" sz="2200" dirty="0"/>
          </a:p>
          <a:p>
            <a:pPr algn="just"/>
            <a:r>
              <a:rPr lang="en-GB" sz="2200" dirty="0"/>
              <a:t>It allows users to perform calculations and statistical analyses, create detailed spreadsheets to track sustainability metrics, and develop charts and graphs to visualise data trends. </a:t>
            </a:r>
          </a:p>
          <a:p>
            <a:pPr algn="just"/>
            <a:endParaRPr lang="en-GB" sz="2200" dirty="0"/>
          </a:p>
          <a:p>
            <a:pPr algn="just"/>
            <a:r>
              <a:rPr lang="en-GB" sz="2200" dirty="0"/>
              <a:t>Its accessibility and functionality make it a foundational tool for initial data processing.</a:t>
            </a:r>
            <a:endParaRPr lang="en-US" sz="22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2200"/>
              <a:pPr/>
              <a:t>57</a:t>
            </a:fld>
            <a:endParaRPr lang="en-US" sz="2200" dirty="0"/>
          </a:p>
        </p:txBody>
      </p:sp>
      <p:pic>
        <p:nvPicPr>
          <p:cNvPr id="5" name="Picture Placeholder 4" descr="Person typing on keyboard">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1440" r="21440"/>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sz="2200"/>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sz="2200"/>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sz="2200"/>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sz="2200"/>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sz="2200"/>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sz="2200"/>
            </a:p>
          </p:txBody>
        </p:sp>
      </p:grpSp>
    </p:spTree>
    <p:extLst>
      <p:ext uri="{BB962C8B-B14F-4D97-AF65-F5344CB8AC3E}">
        <p14:creationId xmlns:p14="http://schemas.microsoft.com/office/powerpoint/2010/main" val="2025657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384154"/>
            <a:ext cx="4951851" cy="558105"/>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Data visualisation tools</a:t>
            </a:r>
            <a:r>
              <a:rPr lang="en-GB" sz="2200" dirty="0"/>
              <a:t>, such as </a:t>
            </a:r>
            <a:r>
              <a:rPr lang="en-GB" sz="2200" b="1" dirty="0">
                <a:hlinkClick r:id="rId3"/>
              </a:rPr>
              <a:t>Tableau</a:t>
            </a:r>
            <a:r>
              <a:rPr lang="en-GB" sz="2200" dirty="0"/>
              <a:t>, enable interactive visualisation of sustainability trends. </a:t>
            </a:r>
          </a:p>
          <a:p>
            <a:pPr algn="just"/>
            <a:endParaRPr lang="en-GB" sz="2200" dirty="0"/>
          </a:p>
          <a:p>
            <a:pPr algn="just"/>
            <a:r>
              <a:rPr lang="en-GB" sz="2200" dirty="0"/>
              <a:t>These tools help organisations transform raw data into insightful, interactive dashboards. </a:t>
            </a:r>
          </a:p>
          <a:p>
            <a:pPr algn="just"/>
            <a:endParaRPr lang="en-GB" sz="2200" dirty="0"/>
          </a:p>
          <a:p>
            <a:pPr algn="just"/>
            <a:r>
              <a:rPr lang="en-GB" sz="2200" dirty="0"/>
              <a:t>By identifying patterns and trends through visual analytics, companies can share visual reports with stakeholders, creating better understanding and engagement.</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58</a:t>
            </a:fld>
            <a:endParaRPr lang="en-US" sz="1291" dirty="0"/>
          </a:p>
        </p:txBody>
      </p:sp>
      <p:pic>
        <p:nvPicPr>
          <p:cNvPr id="5" name="Picture Placeholder 4" descr="Businessperson on a computer">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5903" r="25903"/>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935795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22518"/>
            <a:ext cx="4951851" cy="558105"/>
          </a:xfrm>
        </p:spPr>
        <p:txBody>
          <a:bodyPr/>
          <a:lstStyle/>
          <a:p>
            <a:r>
              <a:rPr lang="en-GB" b="1" dirty="0"/>
              <a:t>TOOLS AND TECHNOLOGIES</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711354"/>
            <a:ext cx="4939670" cy="3549099"/>
          </a:xfrm>
        </p:spPr>
        <p:txBody>
          <a:bodyPr/>
          <a:lstStyle/>
          <a:p>
            <a:pPr algn="just"/>
            <a:r>
              <a:rPr lang="en-GB" sz="2200" b="1" dirty="0"/>
              <a:t>Specialised sustainability reporting software</a:t>
            </a:r>
            <a:r>
              <a:rPr lang="en-GB" sz="2200" dirty="0"/>
              <a:t> streamlines comprehensive data collection, analysis, and reporting. </a:t>
            </a:r>
          </a:p>
          <a:p>
            <a:pPr algn="just"/>
            <a:endParaRPr lang="en-GB" sz="2200" dirty="0"/>
          </a:p>
          <a:p>
            <a:pPr algn="just"/>
            <a:r>
              <a:rPr lang="en-GB" sz="2200" dirty="0"/>
              <a:t>These platforms integrate capabilities to collect data from various sources automatically, offer advanced analytics to assess sustainability performance against benchmarks, and provide templates and guidelines to ensure reports meet global standards such as the Global Reporting Initiative (GRI) and the Carbon Disclosure Project (CDP).</a:t>
            </a:r>
            <a:endParaRPr lang="en-US" sz="22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59</a:t>
            </a:fld>
            <a:endParaRPr lang="en-US" sz="1291" dirty="0"/>
          </a:p>
        </p:txBody>
      </p:sp>
      <p:pic>
        <p:nvPicPr>
          <p:cNvPr id="5" name="Picture Placeholder 4">
            <a:extLst>
              <a:ext uri="{FF2B5EF4-FFF2-40B4-BE49-F238E27FC236}">
                <a16:creationId xmlns:a16="http://schemas.microsoft.com/office/drawing/2014/main" id="{3FBE0605-9C4C-0E96-8453-E039158ABDB8}"/>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36840" r="14966"/>
          <a:stretch/>
        </p:blipFill>
        <p:spPr>
          <a:xfrm>
            <a:off x="0" y="0"/>
            <a:ext cx="5875886" cy="6858000"/>
          </a:xfrm>
        </p:spPr>
      </p:pic>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27810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B4DD2DB-922B-B409-75AC-B9358A7A48C6}"/>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3495" r="23495"/>
          <a:stretch>
            <a:fillRect/>
          </a:stretch>
        </p:blipFill>
        <p:spPr/>
      </p:pic>
      <p:sp>
        <p:nvSpPr>
          <p:cNvPr id="3" name="Text Placeholder 2">
            <a:extLst>
              <a:ext uri="{FF2B5EF4-FFF2-40B4-BE49-F238E27FC236}">
                <a16:creationId xmlns:a16="http://schemas.microsoft.com/office/drawing/2014/main" id="{E9244E89-4779-F07E-E8F3-9A40004AE9FC}"/>
              </a:ext>
            </a:extLst>
          </p:cNvPr>
          <p:cNvSpPr>
            <a:spLocks noGrp="1"/>
          </p:cNvSpPr>
          <p:nvPr>
            <p:ph type="body" sz="quarter" idx="30"/>
          </p:nvPr>
        </p:nvSpPr>
        <p:spPr>
          <a:xfrm>
            <a:off x="6216242" y="368277"/>
            <a:ext cx="4951851" cy="845139"/>
          </a:xfrm>
        </p:spPr>
        <p:txBody>
          <a:bodyPr/>
          <a:lstStyle/>
          <a:p>
            <a:r>
              <a:rPr lang="en-GB" b="1" dirty="0"/>
              <a:t>BENEFITS OF EFFECTIVE MARKET ANALYSIS</a:t>
            </a:r>
            <a:endParaRPr lang="en-GB" dirty="0"/>
          </a:p>
          <a:p>
            <a:endParaRPr lang="en-IE" dirty="0"/>
          </a:p>
        </p:txBody>
      </p:sp>
      <p:sp>
        <p:nvSpPr>
          <p:cNvPr id="4" name="Text Placeholder 3">
            <a:extLst>
              <a:ext uri="{FF2B5EF4-FFF2-40B4-BE49-F238E27FC236}">
                <a16:creationId xmlns:a16="http://schemas.microsoft.com/office/drawing/2014/main" id="{1C591360-6E33-2BAD-AF84-084A2A84DC4B}"/>
              </a:ext>
            </a:extLst>
          </p:cNvPr>
          <p:cNvSpPr>
            <a:spLocks noGrp="1"/>
          </p:cNvSpPr>
          <p:nvPr>
            <p:ph type="body" sz="quarter" idx="48"/>
          </p:nvPr>
        </p:nvSpPr>
        <p:spPr>
          <a:xfrm>
            <a:off x="6216242" y="1677797"/>
            <a:ext cx="5788403" cy="5050173"/>
          </a:xfrm>
          <a:solidFill>
            <a:schemeClr val="bg1"/>
          </a:solidFill>
        </p:spPr>
        <p:txBody>
          <a:bodyPr/>
          <a:lstStyle/>
          <a:p>
            <a:pPr algn="just"/>
            <a:r>
              <a:rPr lang="en-GB" sz="2200" dirty="0"/>
              <a:t>Market analysis provides </a:t>
            </a:r>
            <a:r>
              <a:rPr lang="en-GB" sz="2200" b="1" dirty="0"/>
              <a:t>invaluable insights </a:t>
            </a:r>
            <a:r>
              <a:rPr lang="en-GB" sz="2200" dirty="0"/>
              <a:t>that guide businesses in making informed decisions, helping them allocate resources effectively and develop products that meet consumer needs. </a:t>
            </a:r>
          </a:p>
          <a:p>
            <a:pPr algn="just"/>
            <a:endParaRPr lang="en-GB" sz="2200" dirty="0"/>
          </a:p>
          <a:p>
            <a:pPr algn="just"/>
            <a:r>
              <a:rPr lang="en-GB" sz="2200" dirty="0"/>
              <a:t>By understanding market size, growth potential, and competitive landscape, </a:t>
            </a:r>
            <a:r>
              <a:rPr lang="en-GB" sz="2200" b="1" dirty="0"/>
              <a:t>businesses can </a:t>
            </a:r>
            <a:r>
              <a:rPr lang="en-GB" sz="2200" b="1" dirty="0" err="1"/>
              <a:t>strategise</a:t>
            </a:r>
            <a:r>
              <a:rPr lang="en-GB" sz="2200" dirty="0"/>
              <a:t> based on solid data. </a:t>
            </a:r>
          </a:p>
          <a:p>
            <a:pPr algn="just"/>
            <a:endParaRPr lang="en-GB" sz="2200" dirty="0"/>
          </a:p>
          <a:p>
            <a:pPr algn="just"/>
            <a:r>
              <a:rPr lang="en-GB" sz="2200" dirty="0"/>
              <a:t>This approach not only ensures that resources are focused on high-potential areas but also enhances the likelihood of product success and market acceptance.</a:t>
            </a:r>
            <a:endParaRPr lang="en-IE" sz="2200" dirty="0"/>
          </a:p>
        </p:txBody>
      </p:sp>
    </p:spTree>
    <p:extLst>
      <p:ext uri="{BB962C8B-B14F-4D97-AF65-F5344CB8AC3E}">
        <p14:creationId xmlns:p14="http://schemas.microsoft.com/office/powerpoint/2010/main" val="3710801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cute robots">
            <a:extLst>
              <a:ext uri="{FF2B5EF4-FFF2-40B4-BE49-F238E27FC236}">
                <a16:creationId xmlns:a16="http://schemas.microsoft.com/office/drawing/2014/main" id="{F9810BA0-20ED-1678-444A-90E474407606}"/>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090" r="22946"/>
          <a:stretch/>
        </p:blipFill>
        <p:spPr>
          <a:xfrm>
            <a:off x="-102977" y="0"/>
            <a:ext cx="4993772" cy="6858000"/>
          </a:xfrm>
        </p:spPr>
      </p:pic>
      <p:sp>
        <p:nvSpPr>
          <p:cNvPr id="3" name="Text Placeholder 2">
            <a:extLst>
              <a:ext uri="{FF2B5EF4-FFF2-40B4-BE49-F238E27FC236}">
                <a16:creationId xmlns:a16="http://schemas.microsoft.com/office/drawing/2014/main" id="{B5071AEA-CFE7-9F58-01A2-11F6FD909A5E}"/>
              </a:ext>
            </a:extLst>
          </p:cNvPr>
          <p:cNvSpPr>
            <a:spLocks noGrp="1"/>
          </p:cNvSpPr>
          <p:nvPr>
            <p:ph type="body" sz="quarter" idx="30"/>
          </p:nvPr>
        </p:nvSpPr>
        <p:spPr>
          <a:xfrm>
            <a:off x="4513291" y="436795"/>
            <a:ext cx="6776598" cy="842867"/>
          </a:xfrm>
        </p:spPr>
        <p:txBody>
          <a:bodyPr/>
          <a:lstStyle/>
          <a:p>
            <a:r>
              <a:rPr lang="en-IE" dirty="0"/>
              <a:t>SUGGESTED PRACTICAL EXERCISE</a:t>
            </a:r>
          </a:p>
        </p:txBody>
      </p:sp>
      <p:sp>
        <p:nvSpPr>
          <p:cNvPr id="4" name="Text Placeholder 3">
            <a:extLst>
              <a:ext uri="{FF2B5EF4-FFF2-40B4-BE49-F238E27FC236}">
                <a16:creationId xmlns:a16="http://schemas.microsoft.com/office/drawing/2014/main" id="{713E1589-CEB4-DA9F-9F5E-E4DF0DC96066}"/>
              </a:ext>
            </a:extLst>
          </p:cNvPr>
          <p:cNvSpPr>
            <a:spLocks noGrp="1"/>
          </p:cNvSpPr>
          <p:nvPr>
            <p:ph type="body" sz="quarter" idx="48"/>
          </p:nvPr>
        </p:nvSpPr>
        <p:spPr>
          <a:xfrm>
            <a:off x="5343787" y="1620890"/>
            <a:ext cx="6239716" cy="4271810"/>
          </a:xfrm>
        </p:spPr>
        <p:txBody>
          <a:bodyPr/>
          <a:lstStyle/>
          <a:p>
            <a:pPr algn="just"/>
            <a:r>
              <a:rPr lang="en-GB" sz="2000" b="1" dirty="0"/>
              <a:t>Sustainability Report Workshop</a:t>
            </a:r>
          </a:p>
          <a:p>
            <a:pPr algn="just"/>
            <a:endParaRPr lang="en-GB" sz="2000" dirty="0"/>
          </a:p>
          <a:p>
            <a:pPr algn="just"/>
            <a:r>
              <a:rPr lang="en-GB" sz="2000" b="1" dirty="0"/>
              <a:t>Objective: </a:t>
            </a:r>
            <a:r>
              <a:rPr lang="en-GB" sz="2000" dirty="0"/>
              <a:t>Create a mock sustainability report.</a:t>
            </a:r>
          </a:p>
          <a:p>
            <a:pPr algn="just"/>
            <a:endParaRPr lang="en-GB" sz="2000" dirty="0"/>
          </a:p>
          <a:p>
            <a:pPr algn="just"/>
            <a:r>
              <a:rPr lang="en-GB" sz="2000" b="1" dirty="0"/>
              <a:t>Form Teams: </a:t>
            </a:r>
            <a:r>
              <a:rPr lang="en-GB" sz="2000" dirty="0"/>
              <a:t>Divide into small groups.</a:t>
            </a:r>
          </a:p>
          <a:p>
            <a:pPr algn="just"/>
            <a:r>
              <a:rPr lang="en-GB" sz="2000" b="1" dirty="0"/>
              <a:t>Data Collection: </a:t>
            </a:r>
            <a:r>
              <a:rPr lang="en-GB" sz="2000" dirty="0"/>
              <a:t>Use provided data sets.</a:t>
            </a:r>
          </a:p>
          <a:p>
            <a:pPr algn="just"/>
            <a:r>
              <a:rPr lang="en-GB" sz="2000" b="1" dirty="0"/>
              <a:t>Report Writing: </a:t>
            </a:r>
          </a:p>
          <a:p>
            <a:pPr marL="285750" indent="-285750" algn="just">
              <a:buFont typeface="Arial" panose="020B0604020202020204" pitchFamily="34" charset="0"/>
              <a:buChar char="•"/>
            </a:pPr>
            <a:r>
              <a:rPr lang="en-GB" sz="2000" dirty="0"/>
              <a:t>Analyse data.</a:t>
            </a:r>
          </a:p>
          <a:p>
            <a:pPr marL="285750" indent="-285750" algn="just">
              <a:buFont typeface="Arial" panose="020B0604020202020204" pitchFamily="34" charset="0"/>
              <a:buChar char="•"/>
            </a:pPr>
            <a:r>
              <a:rPr lang="en-GB" sz="2000" dirty="0"/>
              <a:t>Structure the report with ESG factors.</a:t>
            </a:r>
          </a:p>
          <a:p>
            <a:pPr marL="285750" indent="-285750" algn="just">
              <a:buFont typeface="Arial" panose="020B0604020202020204" pitchFamily="34" charset="0"/>
              <a:buChar char="•"/>
            </a:pPr>
            <a:r>
              <a:rPr lang="en-GB" sz="2000" dirty="0"/>
              <a:t>Create visual aids (charts, graphs).</a:t>
            </a:r>
          </a:p>
          <a:p>
            <a:pPr algn="just"/>
            <a:r>
              <a:rPr lang="en-GB" sz="2000" b="1" dirty="0"/>
              <a:t>Presentation: </a:t>
            </a:r>
            <a:r>
              <a:rPr lang="en-GB" sz="2000" dirty="0"/>
              <a:t>Share reports with the class.</a:t>
            </a:r>
          </a:p>
          <a:p>
            <a:pPr algn="just"/>
            <a:r>
              <a:rPr lang="en-GB" sz="2000" b="1" dirty="0"/>
              <a:t>Feedback: </a:t>
            </a:r>
            <a:r>
              <a:rPr lang="en-GB" sz="2000" dirty="0"/>
              <a:t>Discuss strengths and areas for improvement.</a:t>
            </a:r>
          </a:p>
          <a:p>
            <a:pPr algn="just"/>
            <a:endParaRPr lang="en-GB" sz="2000" dirty="0"/>
          </a:p>
          <a:p>
            <a:pPr algn="just"/>
            <a:r>
              <a:rPr lang="en-GB" sz="2000" b="1" dirty="0"/>
              <a:t>Outcome: </a:t>
            </a:r>
            <a:r>
              <a:rPr lang="en-GB" sz="2000" dirty="0"/>
              <a:t>Develop practical skills in sustainability reporting.</a:t>
            </a:r>
            <a:endParaRPr lang="en-IE" sz="2000" dirty="0"/>
          </a:p>
        </p:txBody>
      </p:sp>
    </p:spTree>
    <p:extLst>
      <p:ext uri="{BB962C8B-B14F-4D97-AF65-F5344CB8AC3E}">
        <p14:creationId xmlns:p14="http://schemas.microsoft.com/office/powerpoint/2010/main" val="129004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0" y="551066"/>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360829"/>
            <a:ext cx="10483429" cy="4743778"/>
          </a:xfrm>
        </p:spPr>
        <p:txBody>
          <a:bodyPr/>
          <a:lstStyle/>
          <a:p>
            <a:pPr algn="just"/>
            <a:r>
              <a:rPr lang="en-GB" b="1" dirty="0">
                <a:solidFill>
                  <a:srgbClr val="0F486D"/>
                </a:solidFill>
                <a:hlinkClick r:id="rId2">
                  <a:extLst>
                    <a:ext uri="{A12FA001-AC4F-418D-AE19-62706E023703}">
                      <ahyp:hlinkClr xmlns:ahyp="http://schemas.microsoft.com/office/drawing/2018/hyperlinkcolor" val="tx"/>
                    </a:ext>
                  </a:extLst>
                </a:hlinkClick>
              </a:rPr>
              <a:t>SDG 16: Peace, Justice, and Strong Institutions</a:t>
            </a:r>
            <a:r>
              <a:rPr lang="en-GB" dirty="0"/>
              <a:t>: Promotes accountability and transparency in business through sustainability reporting, enhancing institutional integrity and creating inclusive societies.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13: Climate Action</a:t>
            </a:r>
            <a:r>
              <a:rPr lang="en-GB" dirty="0"/>
              <a:t>: Uses sustainability reporting to disclose environmental impacts and risks, promoting awareness, encouraging sustainable practices, and supporting global climate action efforts.</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SDG 12: Responsible Consumption and Production</a:t>
            </a:r>
            <a:r>
              <a:rPr lang="en-GB" dirty="0"/>
              <a:t>: Advocates for sustainable business practices through transparent reporting on consumption, resource use, and production impacts, creating sustainable production methods and reducing environmental footprints.</a:t>
            </a:r>
          </a:p>
        </p:txBody>
      </p:sp>
      <p:pic>
        <p:nvPicPr>
          <p:cNvPr id="4" name="Picture 2">
            <a:extLst>
              <a:ext uri="{FF2B5EF4-FFF2-40B4-BE49-F238E27FC236}">
                <a16:creationId xmlns:a16="http://schemas.microsoft.com/office/drawing/2014/main" id="{E7848572-02AA-B447-DA19-8AE5C931A4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659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413952"/>
            <a:ext cx="10483431" cy="804265"/>
          </a:xfrm>
        </p:spPr>
        <p:txBody>
          <a:bodyPr/>
          <a:lstStyle/>
          <a:p>
            <a:r>
              <a:rPr lang="en-GB" dirty="0"/>
              <a:t>SUSTAINABLE DEVELOPMENT GOALS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218217"/>
            <a:ext cx="10483429" cy="4743778"/>
          </a:xfrm>
        </p:spPr>
        <p:txBody>
          <a:bodyPr/>
          <a:lstStyle/>
          <a:p>
            <a:pPr algn="just"/>
            <a:endParaRPr lang="en-GB" dirty="0"/>
          </a:p>
          <a:p>
            <a:pPr algn="just"/>
            <a:r>
              <a:rPr lang="en-GB" b="1" dirty="0">
                <a:solidFill>
                  <a:srgbClr val="0F486D"/>
                </a:solidFill>
                <a:hlinkClick r:id="rId2">
                  <a:extLst>
                    <a:ext uri="{A12FA001-AC4F-418D-AE19-62706E023703}">
                      <ahyp:hlinkClr xmlns:ahyp="http://schemas.microsoft.com/office/drawing/2018/hyperlinkcolor" val="tx"/>
                    </a:ext>
                  </a:extLst>
                </a:hlinkClick>
              </a:rPr>
              <a:t>SDG 8: Decent Work and Economic Growth</a:t>
            </a:r>
            <a:r>
              <a:rPr lang="en-GB" dirty="0"/>
              <a:t>: Emphasises transparency in economic activities via sustainability reporting, disclosing social impacts and labour practices to promote inclusive economic growth and decent work conditions.</a:t>
            </a:r>
          </a:p>
          <a:p>
            <a:pPr algn="just"/>
            <a:endParaRPr lang="en-GB" dirty="0"/>
          </a:p>
          <a:p>
            <a:pPr algn="just"/>
            <a:r>
              <a:rPr lang="en-GB" b="1" dirty="0">
                <a:solidFill>
                  <a:srgbClr val="0F486D"/>
                </a:solidFill>
                <a:hlinkClick r:id="rId3">
                  <a:extLst>
                    <a:ext uri="{A12FA001-AC4F-418D-AE19-62706E023703}">
                      <ahyp:hlinkClr xmlns:ahyp="http://schemas.microsoft.com/office/drawing/2018/hyperlinkcolor" val="tx"/>
                    </a:ext>
                  </a:extLst>
                </a:hlinkClick>
              </a:rPr>
              <a:t>SDG 17: Partnerships for the Goals</a:t>
            </a:r>
            <a:r>
              <a:rPr lang="en-GB" dirty="0"/>
              <a:t>: Aligns with global reporting standards like GRI, fostering partnerships among businesses, governments, and stakeholders to enhance reporting effectiveness, transparency, and accountability toward sustainable development goals.</a:t>
            </a:r>
          </a:p>
        </p:txBody>
      </p:sp>
      <p:pic>
        <p:nvPicPr>
          <p:cNvPr id="4" name="Picture 2">
            <a:extLst>
              <a:ext uri="{FF2B5EF4-FFF2-40B4-BE49-F238E27FC236}">
                <a16:creationId xmlns:a16="http://schemas.microsoft.com/office/drawing/2014/main" id="{CEF74CFC-EDCA-C3F0-28C6-DB5375B210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1493" y="93073"/>
            <a:ext cx="1161874" cy="116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49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09012A-AC4E-C790-0A14-F105BEDC601E}"/>
              </a:ext>
            </a:extLst>
          </p:cNvPr>
          <p:cNvSpPr>
            <a:spLocks noGrp="1"/>
          </p:cNvSpPr>
          <p:nvPr>
            <p:ph type="body" sz="quarter" idx="30"/>
          </p:nvPr>
        </p:nvSpPr>
        <p:spPr>
          <a:xfrm>
            <a:off x="854282" y="674010"/>
            <a:ext cx="10483431" cy="804265"/>
          </a:xfrm>
        </p:spPr>
        <p:txBody>
          <a:bodyPr/>
          <a:lstStyle/>
          <a:p>
            <a:r>
              <a:rPr lang="en-GB" dirty="0"/>
              <a:t>ENTRECOMP ALIGNMENT</a:t>
            </a:r>
            <a:endParaRPr lang="en-IE" dirty="0"/>
          </a:p>
        </p:txBody>
      </p:sp>
      <p:sp>
        <p:nvSpPr>
          <p:cNvPr id="3" name="Text Placeholder 2">
            <a:extLst>
              <a:ext uri="{FF2B5EF4-FFF2-40B4-BE49-F238E27FC236}">
                <a16:creationId xmlns:a16="http://schemas.microsoft.com/office/drawing/2014/main" id="{1C688315-4FA5-4FF6-ECB8-D0A04D1ABDC9}"/>
              </a:ext>
            </a:extLst>
          </p:cNvPr>
          <p:cNvSpPr>
            <a:spLocks noGrp="1"/>
          </p:cNvSpPr>
          <p:nvPr>
            <p:ph type="body" sz="quarter" idx="48"/>
          </p:nvPr>
        </p:nvSpPr>
        <p:spPr>
          <a:xfrm>
            <a:off x="854282" y="1560353"/>
            <a:ext cx="10483429" cy="4743778"/>
          </a:xfrm>
        </p:spPr>
        <p:txBody>
          <a:bodyPr/>
          <a:lstStyle/>
          <a:p>
            <a:pPr algn="just"/>
            <a:r>
              <a:rPr lang="en-GB" b="1" dirty="0"/>
              <a:t>3.1 Taking the initiative</a:t>
            </a:r>
            <a:r>
              <a:rPr lang="en-GB" dirty="0"/>
              <a:t>: Encourages independent decision-making in data collection, analysis, and reporting practices.</a:t>
            </a:r>
          </a:p>
          <a:p>
            <a:pPr algn="just">
              <a:buFont typeface="Arial" panose="020B0604020202020204" pitchFamily="34" charset="0"/>
              <a:buChar char="•"/>
            </a:pPr>
            <a:endParaRPr lang="en-GB" dirty="0"/>
          </a:p>
          <a:p>
            <a:pPr algn="just"/>
            <a:r>
              <a:rPr lang="en-GB" b="1" dirty="0"/>
              <a:t>3.3 Coping with uncertainty, ambiguity &amp; risk</a:t>
            </a:r>
            <a:r>
              <a:rPr lang="en-GB" dirty="0"/>
              <a:t>: Guides decision-making in navigating complex sustainability issues and reporting challenges.</a:t>
            </a:r>
          </a:p>
        </p:txBody>
      </p:sp>
      <p:pic>
        <p:nvPicPr>
          <p:cNvPr id="4" name="Picture 3">
            <a:extLst>
              <a:ext uri="{FF2B5EF4-FFF2-40B4-BE49-F238E27FC236}">
                <a16:creationId xmlns:a16="http://schemas.microsoft.com/office/drawing/2014/main" id="{1C5C88A1-0627-77D5-3AE0-50931A2831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625" y="550054"/>
            <a:ext cx="1547501" cy="860600"/>
          </a:xfrm>
          <a:prstGeom prst="rect">
            <a:avLst/>
          </a:prstGeom>
        </p:spPr>
      </p:pic>
    </p:spTree>
    <p:extLst>
      <p:ext uri="{BB962C8B-B14F-4D97-AF65-F5344CB8AC3E}">
        <p14:creationId xmlns:p14="http://schemas.microsoft.com/office/powerpoint/2010/main" val="3744983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188D5C-F187-E2D2-E477-AC9AF252A72C}"/>
              </a:ext>
            </a:extLst>
          </p:cNvPr>
          <p:cNvPicPr>
            <a:picLocks noGrp="1" noChangeAspect="1"/>
          </p:cNvPicPr>
          <p:nvPr>
            <p:ph type="pic" sz="quarter" idx="21"/>
          </p:nvPr>
        </p:nvPicPr>
        <p:blipFill rotWithShape="1">
          <a:blip r:embed="rId2"/>
          <a:srcRect l="7577" r="27611"/>
          <a:stretch/>
        </p:blipFill>
        <p:spPr>
          <a:xfrm>
            <a:off x="884606" y="0"/>
            <a:ext cx="4993772" cy="6858000"/>
          </a:xfrm>
        </p:spPr>
      </p:pic>
      <p:sp>
        <p:nvSpPr>
          <p:cNvPr id="3" name="Text Placeholder 2">
            <a:extLst>
              <a:ext uri="{FF2B5EF4-FFF2-40B4-BE49-F238E27FC236}">
                <a16:creationId xmlns:a16="http://schemas.microsoft.com/office/drawing/2014/main" id="{CA3B51A3-DEEC-6CC6-D5F9-1C2C631D895E}"/>
              </a:ext>
            </a:extLst>
          </p:cNvPr>
          <p:cNvSpPr>
            <a:spLocks noGrp="1"/>
          </p:cNvSpPr>
          <p:nvPr>
            <p:ph type="body" sz="quarter" idx="30"/>
          </p:nvPr>
        </p:nvSpPr>
        <p:spPr/>
        <p:txBody>
          <a:bodyPr/>
          <a:lstStyle/>
          <a:p>
            <a:r>
              <a:rPr lang="en-IE" dirty="0"/>
              <a:t>Further Resources</a:t>
            </a:r>
          </a:p>
        </p:txBody>
      </p:sp>
      <p:sp>
        <p:nvSpPr>
          <p:cNvPr id="4" name="Text Placeholder 3">
            <a:extLst>
              <a:ext uri="{FF2B5EF4-FFF2-40B4-BE49-F238E27FC236}">
                <a16:creationId xmlns:a16="http://schemas.microsoft.com/office/drawing/2014/main" id="{180ACFC8-5BAC-68DB-C058-BAA52B66A4BC}"/>
              </a:ext>
            </a:extLst>
          </p:cNvPr>
          <p:cNvSpPr>
            <a:spLocks noGrp="1"/>
          </p:cNvSpPr>
          <p:nvPr>
            <p:ph type="body" sz="quarter" idx="48"/>
          </p:nvPr>
        </p:nvSpPr>
        <p:spPr>
          <a:xfrm>
            <a:off x="6484442" y="2229347"/>
            <a:ext cx="4939670" cy="3889855"/>
          </a:xfrm>
        </p:spPr>
        <p:txBody>
          <a:bodyPr/>
          <a:lstStyle/>
          <a:p>
            <a:pPr algn="just"/>
            <a:r>
              <a:rPr lang="en-GB" sz="2400" b="1" i="0" dirty="0">
                <a:effectLst/>
                <a:highlight>
                  <a:srgbClr val="FFFFFF"/>
                </a:highlight>
                <a:latin typeface="var(--artdeco-reset-typography-font-family-sans)"/>
                <a:hlinkClick r:id="rId3"/>
              </a:rPr>
              <a:t>Get started with reporting </a:t>
            </a:r>
            <a:endParaRPr lang="en-GB" sz="2400" i="0" dirty="0">
              <a:effectLst/>
              <a:highlight>
                <a:srgbClr val="FFFFFF"/>
              </a:highlight>
              <a:latin typeface="var(--artdeco-reset-typography-font-family-sans)"/>
            </a:endParaRPr>
          </a:p>
          <a:p>
            <a:pPr algn="just"/>
            <a:endParaRPr lang="en-GB" sz="2400" dirty="0">
              <a:highlight>
                <a:srgbClr val="FFFFFF"/>
              </a:highlight>
              <a:latin typeface="var(--artdeco-reset-typography-font-family-sans)"/>
            </a:endParaRPr>
          </a:p>
          <a:p>
            <a:pPr algn="just"/>
            <a:r>
              <a:rPr lang="en-GB" sz="2400" b="1" dirty="0">
                <a:highlight>
                  <a:srgbClr val="FFFFFF"/>
                </a:highlight>
                <a:latin typeface="var(--artdeco-reset-typography-font-family-sans)"/>
                <a:hlinkClick r:id="rId4"/>
              </a:rPr>
              <a:t>Sustainability Reporting in the Era of ESG</a:t>
            </a:r>
            <a:r>
              <a:rPr lang="en-GB" sz="2400" b="1" dirty="0">
                <a:highlight>
                  <a:srgbClr val="FFFFFF"/>
                </a:highlight>
                <a:latin typeface="var(--artdeco-reset-typography-font-family-sans)"/>
              </a:rPr>
              <a:t>: Best Practices and Emerging Trends</a:t>
            </a:r>
            <a:endParaRPr lang="en-GB" sz="2400" dirty="0">
              <a:highlight>
                <a:srgbClr val="FFFFFF"/>
              </a:highlight>
              <a:latin typeface="var(--artdeco-reset-typography-font-family-sans)"/>
            </a:endParaRPr>
          </a:p>
          <a:p>
            <a:pPr algn="just"/>
            <a:endParaRPr lang="en-GB" sz="2400" i="0" dirty="0">
              <a:effectLst/>
              <a:highlight>
                <a:srgbClr val="FFFFFF"/>
              </a:highlight>
              <a:latin typeface="-apple-system"/>
            </a:endParaRPr>
          </a:p>
        </p:txBody>
      </p:sp>
      <p:grpSp>
        <p:nvGrpSpPr>
          <p:cNvPr id="2" name="Graphic 4">
            <a:extLst>
              <a:ext uri="{FF2B5EF4-FFF2-40B4-BE49-F238E27FC236}">
                <a16:creationId xmlns:a16="http://schemas.microsoft.com/office/drawing/2014/main" id="{ADDD2F23-A2BD-97C8-8401-6D4C6908CA58}"/>
              </a:ext>
            </a:extLst>
          </p:cNvPr>
          <p:cNvGrpSpPr/>
          <p:nvPr/>
        </p:nvGrpSpPr>
        <p:grpSpPr>
          <a:xfrm rot="19582332">
            <a:off x="10793177" y="724193"/>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2E694A86-1393-829F-9273-7827A187FAA5}"/>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68A56B80-4AF0-BE08-2454-D1477BA8FF3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7040D5F6-AE02-E13E-85D7-CBB88AEC4FA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BF3BC7D6-DAA7-8834-DCC3-CD0C29219433}"/>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0B37DDC0-DC56-3826-D642-3FE61605BCA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E422AC8A-2950-2452-5406-E9E78D22D184}"/>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DA16A876-0D19-D406-090F-AA9150A0A34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67E52C96-1A0D-29F6-B60D-36AA722FCB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8F191CEF-7EA8-CBE2-67CE-ADFAFD8B752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AAAA5955-C288-58EF-3377-D70B2EC5C20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8478B7A1-526F-40DF-328E-067F7C5D7F5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577880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Follow our journey here</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7" y="4544736"/>
            <a:ext cx="1381202" cy="398804"/>
            <a:chOff x="10161196" y="4811882"/>
            <a:chExt cx="972657" cy="280842"/>
          </a:xfrm>
        </p:grpSpPr>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hlinkClick r:id="rId3"/>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hlinkClick r:id="rId4"/>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hlinkClick r:id="rId5"/>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32314-CDA0-3C49-E9C2-701D663AB40A}"/>
              </a:ext>
            </a:extLst>
          </p:cNvPr>
          <p:cNvSpPr>
            <a:spLocks noGrp="1"/>
          </p:cNvSpPr>
          <p:nvPr>
            <p:ph type="body" sz="quarter" idx="49"/>
          </p:nvPr>
        </p:nvSpPr>
        <p:spPr/>
        <p:txBody>
          <a:bodyPr/>
          <a:lstStyle/>
          <a:p>
            <a:r>
              <a:rPr lang="en-GB" dirty="0"/>
              <a:t>Identifying Trends</a:t>
            </a:r>
            <a:endParaRPr lang="en-IE" dirty="0"/>
          </a:p>
        </p:txBody>
      </p:sp>
      <p:sp>
        <p:nvSpPr>
          <p:cNvPr id="3" name="Text Placeholder 2">
            <a:extLst>
              <a:ext uri="{FF2B5EF4-FFF2-40B4-BE49-F238E27FC236}">
                <a16:creationId xmlns:a16="http://schemas.microsoft.com/office/drawing/2014/main" id="{55A5CA8D-954E-F090-72E9-A03F6A291272}"/>
              </a:ext>
            </a:extLst>
          </p:cNvPr>
          <p:cNvSpPr>
            <a:spLocks noGrp="1"/>
          </p:cNvSpPr>
          <p:nvPr>
            <p:ph type="body" sz="quarter" idx="50"/>
          </p:nvPr>
        </p:nvSpPr>
        <p:spPr/>
        <p:txBody>
          <a:bodyPr/>
          <a:lstStyle/>
          <a:p>
            <a:pPr algn="just"/>
            <a:r>
              <a:rPr lang="en-GB" sz="2200" dirty="0"/>
              <a:t>Market analysis helps businesses stay ahead by identifying emerging trends and shifts in consumer behaviour, allowing for quick adaptation and capitalisation on new opportunities.</a:t>
            </a:r>
            <a:endParaRPr lang="en-IE" sz="2200" dirty="0"/>
          </a:p>
        </p:txBody>
      </p:sp>
      <p:sp>
        <p:nvSpPr>
          <p:cNvPr id="4" name="Text Placeholder 3">
            <a:extLst>
              <a:ext uri="{FF2B5EF4-FFF2-40B4-BE49-F238E27FC236}">
                <a16:creationId xmlns:a16="http://schemas.microsoft.com/office/drawing/2014/main" id="{8D7B5B1E-2430-A2BD-BC71-AE408148D056}"/>
              </a:ext>
            </a:extLst>
          </p:cNvPr>
          <p:cNvSpPr>
            <a:spLocks noGrp="1"/>
          </p:cNvSpPr>
          <p:nvPr>
            <p:ph type="body" sz="quarter" idx="51"/>
          </p:nvPr>
        </p:nvSpPr>
        <p:spPr/>
        <p:txBody>
          <a:bodyPr/>
          <a:lstStyle/>
          <a:p>
            <a:r>
              <a:rPr lang="en-GB" b="1" dirty="0"/>
              <a:t>Benchmarking</a:t>
            </a:r>
            <a:endParaRPr lang="en-IE" dirty="0"/>
          </a:p>
        </p:txBody>
      </p:sp>
      <p:sp>
        <p:nvSpPr>
          <p:cNvPr id="5" name="Text Placeholder 4">
            <a:extLst>
              <a:ext uri="{FF2B5EF4-FFF2-40B4-BE49-F238E27FC236}">
                <a16:creationId xmlns:a16="http://schemas.microsoft.com/office/drawing/2014/main" id="{1C16C44B-0026-5D00-36E6-2F0D5548AB3D}"/>
              </a:ext>
            </a:extLst>
          </p:cNvPr>
          <p:cNvSpPr>
            <a:spLocks noGrp="1"/>
          </p:cNvSpPr>
          <p:nvPr>
            <p:ph type="body" sz="quarter" idx="52"/>
          </p:nvPr>
        </p:nvSpPr>
        <p:spPr/>
        <p:txBody>
          <a:bodyPr/>
          <a:lstStyle/>
          <a:p>
            <a:pPr algn="just"/>
            <a:r>
              <a:rPr lang="en-GB" sz="2200" dirty="0"/>
              <a:t>By benchmarking performance against industry standards, businesses can identify areas for improvement and differentiate themselves from competitors.</a:t>
            </a:r>
            <a:endParaRPr lang="en-IE" sz="2200" dirty="0"/>
          </a:p>
        </p:txBody>
      </p:sp>
      <p:sp>
        <p:nvSpPr>
          <p:cNvPr id="6" name="Text Placeholder 5">
            <a:extLst>
              <a:ext uri="{FF2B5EF4-FFF2-40B4-BE49-F238E27FC236}">
                <a16:creationId xmlns:a16="http://schemas.microsoft.com/office/drawing/2014/main" id="{8D4D1F98-0CD2-0BD1-3CED-BD31B14F4FB2}"/>
              </a:ext>
            </a:extLst>
          </p:cNvPr>
          <p:cNvSpPr>
            <a:spLocks noGrp="1"/>
          </p:cNvSpPr>
          <p:nvPr>
            <p:ph type="body" sz="quarter" idx="54"/>
          </p:nvPr>
        </p:nvSpPr>
        <p:spPr/>
        <p:txBody>
          <a:bodyPr/>
          <a:lstStyle/>
          <a:p>
            <a:r>
              <a:rPr lang="en-GB" sz="3600" b="1" dirty="0"/>
              <a:t>Customer Loyalty</a:t>
            </a:r>
            <a:endParaRPr lang="en-IE" dirty="0"/>
          </a:p>
        </p:txBody>
      </p:sp>
      <p:sp>
        <p:nvSpPr>
          <p:cNvPr id="7" name="Text Placeholder 6">
            <a:extLst>
              <a:ext uri="{FF2B5EF4-FFF2-40B4-BE49-F238E27FC236}">
                <a16:creationId xmlns:a16="http://schemas.microsoft.com/office/drawing/2014/main" id="{38E325D3-DED9-A5C2-B5E0-EE8016629B04}"/>
              </a:ext>
            </a:extLst>
          </p:cNvPr>
          <p:cNvSpPr>
            <a:spLocks noGrp="1"/>
          </p:cNvSpPr>
          <p:nvPr>
            <p:ph type="body" sz="quarter" idx="55"/>
          </p:nvPr>
        </p:nvSpPr>
        <p:spPr/>
        <p:txBody>
          <a:bodyPr/>
          <a:lstStyle/>
          <a:p>
            <a:pPr algn="just"/>
            <a:r>
              <a:rPr lang="en-GB" sz="2200" dirty="0"/>
              <a:t>Aligning products with consumer values, especially sustainability, builds stronger customer loyalty and enhances brand reputation.</a:t>
            </a:r>
            <a:endParaRPr lang="en-IE" sz="2200" dirty="0"/>
          </a:p>
        </p:txBody>
      </p:sp>
      <p:pic>
        <p:nvPicPr>
          <p:cNvPr id="14" name="Picture Placeholder 13">
            <a:extLst>
              <a:ext uri="{FF2B5EF4-FFF2-40B4-BE49-F238E27FC236}">
                <a16:creationId xmlns:a16="http://schemas.microsoft.com/office/drawing/2014/main" id="{17038A15-D3DD-3606-E951-69AC70A0FE9C}"/>
              </a:ext>
            </a:extLst>
          </p:cNvPr>
          <p:cNvPicPr>
            <a:picLocks noGrp="1" noChangeAspect="1"/>
          </p:cNvPicPr>
          <p:nvPr>
            <p:ph type="pic" sz="quarter" idx="23"/>
          </p:nvPr>
        </p:nvPicPr>
        <p:blipFill>
          <a:blip r:embed="rId3" cstate="email">
            <a:extLst>
              <a:ext uri="{28A0092B-C50C-407E-A947-70E740481C1C}">
                <a14:useLocalDpi xmlns:a14="http://schemas.microsoft.com/office/drawing/2010/main"/>
              </a:ext>
            </a:extLst>
          </a:blip>
          <a:srcRect t="6299" b="6299"/>
          <a:stretch>
            <a:fillRect/>
          </a:stretch>
        </p:blipFill>
        <p:spPr/>
      </p:pic>
      <p:pic>
        <p:nvPicPr>
          <p:cNvPr id="16" name="Picture Placeholder 15">
            <a:extLst>
              <a:ext uri="{FF2B5EF4-FFF2-40B4-BE49-F238E27FC236}">
                <a16:creationId xmlns:a16="http://schemas.microsoft.com/office/drawing/2014/main" id="{EFCE80F2-A212-AD93-300B-0E4AE1736A97}"/>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6299" b="6299"/>
          <a:stretch>
            <a:fillRect/>
          </a:stretch>
        </p:blipFill>
        <p:spPr/>
      </p:pic>
      <p:pic>
        <p:nvPicPr>
          <p:cNvPr id="12" name="Picture Placeholder 11">
            <a:extLst>
              <a:ext uri="{FF2B5EF4-FFF2-40B4-BE49-F238E27FC236}">
                <a16:creationId xmlns:a16="http://schemas.microsoft.com/office/drawing/2014/main" id="{0C58F00A-3911-E0AC-DD9C-082928E4F1F2}"/>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11877" r="11877"/>
          <a:stretch>
            <a:fillRect/>
          </a:stretch>
        </p:blipFill>
        <p:spPr/>
      </p:pic>
    </p:spTree>
    <p:extLst>
      <p:ext uri="{BB962C8B-B14F-4D97-AF65-F5344CB8AC3E}">
        <p14:creationId xmlns:p14="http://schemas.microsoft.com/office/powerpoint/2010/main" val="21878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87C23A-D02B-DB53-FC01-B8AF1BE06A0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9379" r="19379"/>
          <a:stretch>
            <a:fillRect/>
          </a:stretch>
        </p:blipFill>
        <p:spPr/>
      </p:pic>
      <p:sp>
        <p:nvSpPr>
          <p:cNvPr id="3" name="Text Placeholder 2">
            <a:extLst>
              <a:ext uri="{FF2B5EF4-FFF2-40B4-BE49-F238E27FC236}">
                <a16:creationId xmlns:a16="http://schemas.microsoft.com/office/drawing/2014/main" id="{87CBA107-BEAC-F59D-62F4-1EEEC06809DE}"/>
              </a:ext>
            </a:extLst>
          </p:cNvPr>
          <p:cNvSpPr>
            <a:spLocks noGrp="1"/>
          </p:cNvSpPr>
          <p:nvPr>
            <p:ph type="body" sz="quarter" idx="30"/>
          </p:nvPr>
        </p:nvSpPr>
        <p:spPr>
          <a:xfrm>
            <a:off x="6316116" y="330526"/>
            <a:ext cx="4951851" cy="845139"/>
          </a:xfrm>
        </p:spPr>
        <p:txBody>
          <a:bodyPr/>
          <a:lstStyle/>
          <a:p>
            <a:r>
              <a:rPr lang="en-IE" dirty="0"/>
              <a:t>RISK MITIGATION</a:t>
            </a:r>
          </a:p>
        </p:txBody>
      </p:sp>
      <p:sp>
        <p:nvSpPr>
          <p:cNvPr id="4" name="Text Placeholder 3">
            <a:extLst>
              <a:ext uri="{FF2B5EF4-FFF2-40B4-BE49-F238E27FC236}">
                <a16:creationId xmlns:a16="http://schemas.microsoft.com/office/drawing/2014/main" id="{A6B40D5F-6C9F-5E40-179E-75F17AEA9C3B}"/>
              </a:ext>
            </a:extLst>
          </p:cNvPr>
          <p:cNvSpPr>
            <a:spLocks noGrp="1"/>
          </p:cNvSpPr>
          <p:nvPr>
            <p:ph type="body" sz="quarter" idx="48"/>
          </p:nvPr>
        </p:nvSpPr>
        <p:spPr>
          <a:xfrm>
            <a:off x="6427466" y="1175665"/>
            <a:ext cx="5140952" cy="3830128"/>
          </a:xfrm>
        </p:spPr>
        <p:txBody>
          <a:bodyPr/>
          <a:lstStyle/>
          <a:p>
            <a:pPr algn="just"/>
            <a:r>
              <a:rPr lang="en-IE" sz="2200" b="1" dirty="0"/>
              <a:t>Identifying Risks: </a:t>
            </a:r>
            <a:r>
              <a:rPr lang="en-IE" sz="2200" dirty="0"/>
              <a:t>Market analysis helps identify potential market risks, such as economic downturns, changing regulations, or shifts in consumer preferences.</a:t>
            </a:r>
          </a:p>
          <a:p>
            <a:pPr algn="just"/>
            <a:endParaRPr lang="en-IE" sz="2200" dirty="0"/>
          </a:p>
          <a:p>
            <a:pPr algn="just"/>
            <a:r>
              <a:rPr lang="en-IE" sz="2200" b="1" dirty="0"/>
              <a:t>Scenario Planning: </a:t>
            </a:r>
            <a:r>
              <a:rPr lang="en-IE" sz="2200" dirty="0"/>
              <a:t>Businesses can use market analysis for scenario planning, preparing for various market conditions to enhance resilience.</a:t>
            </a:r>
          </a:p>
          <a:p>
            <a:pPr algn="just"/>
            <a:endParaRPr lang="en-IE" sz="2200" dirty="0"/>
          </a:p>
          <a:p>
            <a:pPr algn="just"/>
            <a:r>
              <a:rPr lang="en-IE" sz="2200" b="1" dirty="0"/>
              <a:t>Risk Management Strategies: </a:t>
            </a:r>
            <a:r>
              <a:rPr lang="en-IE" sz="2200" dirty="0"/>
              <a:t>Implementing strategies like diversifying product lines or entering new markets helps reduce vulnerability and ensure long-term stability.</a:t>
            </a:r>
          </a:p>
        </p:txBody>
      </p:sp>
    </p:spTree>
    <p:extLst>
      <p:ext uri="{BB962C8B-B14F-4D97-AF65-F5344CB8AC3E}">
        <p14:creationId xmlns:p14="http://schemas.microsoft.com/office/powerpoint/2010/main" val="382752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9</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25726" r="25726"/>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04952"/>
            <a:ext cx="7012171" cy="2081048"/>
          </a:xfrm>
        </p:spPr>
        <p:txBody>
          <a:bodyPr/>
          <a:lstStyle/>
          <a:p>
            <a:r>
              <a:rPr lang="en-GB" dirty="0"/>
              <a:t>TECHNIQUES FOR RECOGNISING SUSTAINABLE BUSINESS OPPORTUNITIES</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44792" y="2700110"/>
            <a:ext cx="5291760" cy="3505583"/>
          </a:xfrm>
        </p:spPr>
        <p:txBody>
          <a:bodyPr/>
          <a:lstStyle/>
          <a:p>
            <a:pPr algn="just"/>
            <a:r>
              <a:rPr lang="en-GB" sz="2400" dirty="0"/>
              <a:t>In this section, we will explore the techniques for recognising sustainable business opportunities in more detail. </a:t>
            </a:r>
          </a:p>
          <a:p>
            <a:pPr algn="just"/>
            <a:endParaRPr lang="en-GB" sz="2400" dirty="0"/>
          </a:p>
          <a:p>
            <a:pPr algn="just"/>
            <a:r>
              <a:rPr lang="en-GB" sz="2400" dirty="0"/>
              <a:t>By mastering these methodologies, businesses can identify unmet sustainability needs and develop innovative solutions that encourage positive change. </a:t>
            </a:r>
            <a:endParaRPr lang="en-US" sz="2400" dirty="0"/>
          </a:p>
        </p:txBody>
      </p:sp>
    </p:spTree>
    <p:extLst>
      <p:ext uri="{BB962C8B-B14F-4D97-AF65-F5344CB8AC3E}">
        <p14:creationId xmlns:p14="http://schemas.microsoft.com/office/powerpoint/2010/main" val="294766762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13256</TotalTime>
  <Words>4080</Words>
  <Application>Microsoft Office PowerPoint</Application>
  <PresentationFormat>Widescreen</PresentationFormat>
  <Paragraphs>382</Paragraphs>
  <Slides>65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-apple-system</vt:lpstr>
      <vt:lpstr>Arial</vt:lpstr>
      <vt:lpstr>Calibri</vt:lpstr>
      <vt:lpstr>Montserrat</vt:lpstr>
      <vt:lpstr>var(--artdeco-reset-typography-font-family-sans)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aine hamill</cp:lastModifiedBy>
  <cp:revision>418</cp:revision>
  <dcterms:created xsi:type="dcterms:W3CDTF">2021-06-15T11:45:52Z</dcterms:created>
  <dcterms:modified xsi:type="dcterms:W3CDTF">2025-09-23T11:10:00Z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