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0"/>
  </p:notesMasterIdLst>
  <p:handoutMasterIdLst>
    <p:handoutMasterId r:id="rId71"/>
  </p:handoutMasterIdLst>
  <p:sldIdLst>
    <p:sldId id="693" r:id="rId5"/>
    <p:sldId id="681" r:id="rId6"/>
    <p:sldId id="682" r:id="rId7"/>
    <p:sldId id="678" r:id="rId8"/>
    <p:sldId id="689" r:id="rId9"/>
    <p:sldId id="695" r:id="rId10"/>
    <p:sldId id="683" r:id="rId11"/>
    <p:sldId id="687" r:id="rId12"/>
    <p:sldId id="668" r:id="rId13"/>
    <p:sldId id="697" r:id="rId14"/>
    <p:sldId id="703" r:id="rId15"/>
    <p:sldId id="704" r:id="rId16"/>
    <p:sldId id="717" r:id="rId17"/>
    <p:sldId id="725" r:id="rId18"/>
    <p:sldId id="726" r:id="rId19"/>
    <p:sldId id="784" r:id="rId20"/>
    <p:sldId id="760" r:id="rId21"/>
    <p:sldId id="710" r:id="rId22"/>
    <p:sldId id="761" r:id="rId23"/>
    <p:sldId id="762" r:id="rId24"/>
    <p:sldId id="763" r:id="rId25"/>
    <p:sldId id="764" r:id="rId26"/>
    <p:sldId id="765" r:id="rId27"/>
    <p:sldId id="766" r:id="rId28"/>
    <p:sldId id="729" r:id="rId29"/>
    <p:sldId id="767" r:id="rId30"/>
    <p:sldId id="730" r:id="rId31"/>
    <p:sldId id="789" r:id="rId32"/>
    <p:sldId id="790" r:id="rId33"/>
    <p:sldId id="733" r:id="rId34"/>
    <p:sldId id="785" r:id="rId35"/>
    <p:sldId id="734" r:id="rId36"/>
    <p:sldId id="711" r:id="rId37"/>
    <p:sldId id="735" r:id="rId38"/>
    <p:sldId id="736" r:id="rId39"/>
    <p:sldId id="791" r:id="rId40"/>
    <p:sldId id="792" r:id="rId41"/>
    <p:sldId id="769" r:id="rId42"/>
    <p:sldId id="770" r:id="rId43"/>
    <p:sldId id="771" r:id="rId44"/>
    <p:sldId id="743" r:id="rId45"/>
    <p:sldId id="786" r:id="rId46"/>
    <p:sldId id="744" r:id="rId47"/>
    <p:sldId id="713" r:id="rId48"/>
    <p:sldId id="745" r:id="rId49"/>
    <p:sldId id="773" r:id="rId50"/>
    <p:sldId id="774" r:id="rId51"/>
    <p:sldId id="775" r:id="rId52"/>
    <p:sldId id="747" r:id="rId53"/>
    <p:sldId id="746" r:id="rId54"/>
    <p:sldId id="748" r:id="rId55"/>
    <p:sldId id="749" r:id="rId56"/>
    <p:sldId id="751" r:id="rId57"/>
    <p:sldId id="787" r:id="rId58"/>
    <p:sldId id="777" r:id="rId59"/>
    <p:sldId id="714" r:id="rId60"/>
    <p:sldId id="753" r:id="rId61"/>
    <p:sldId id="724" r:id="rId62"/>
    <p:sldId id="778" r:id="rId63"/>
    <p:sldId id="779" r:id="rId64"/>
    <p:sldId id="780" r:id="rId65"/>
    <p:sldId id="756" r:id="rId66"/>
    <p:sldId id="757" r:id="rId67"/>
    <p:sldId id="788" r:id="rId68"/>
    <p:sldId id="692" r:id="rId69"/>
  </p:sldIdLst>
  <p:sldSz cx="12192000" cy="6858000"/>
  <p:notesSz cx="6858000" cy="9144000"/>
  <p:defaultTextStyle>
    <a:defPPr>
      <a:defRPr lang="en-US"/>
    </a:defPPr>
    <a:lvl1pPr marL="0" algn="l" defTabSz="325892" rtl="0" eaLnBrk="1" latinLnBrk="0" hangingPunct="1">
      <a:defRPr sz="1283" kern="1200">
        <a:solidFill>
          <a:schemeClr val="tx1"/>
        </a:solidFill>
        <a:latin typeface="+mn-lt"/>
        <a:ea typeface="+mn-ea"/>
        <a:cs typeface="+mn-cs"/>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82496B7-485F-7B69-F7DE-F8CDD527168F}" name="Paula Whyte ( Momentum Consulting )" initials="PW(MC)" userId="S::paula@momentumconsulting.ie::a1b8e930-d272-4933-b1a2-fcb29f5bf1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6C2F"/>
    <a:srgbClr val="0F486D"/>
    <a:srgbClr val="60BA47"/>
    <a:srgbClr val="F3F3F3"/>
    <a:srgbClr val="F4F4F4"/>
    <a:srgbClr val="DB176A"/>
    <a:srgbClr val="F99F27"/>
    <a:srgbClr val="E87A33"/>
    <a:srgbClr val="1D93D1"/>
    <a:srgbClr val="2094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7" autoAdjust="0"/>
    <p:restoredTop sz="93934"/>
  </p:normalViewPr>
  <p:slideViewPr>
    <p:cSldViewPr snapToGrid="0" snapToObjects="1">
      <p:cViewPr varScale="1">
        <p:scale>
          <a:sx n="63" d="100"/>
          <a:sy n="63" d="100"/>
        </p:scale>
        <p:origin x="916" y="32"/>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showGuides="1">
      <p:cViewPr varScale="1">
        <p:scale>
          <a:sx n="71" d="100"/>
          <a:sy n="71" d="100"/>
        </p:scale>
        <p:origin x="244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microsoft.com/office/2018/10/relationships/authors" Target="authors.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7E7518-D7D3-A342-B9A1-57B91EA8AD9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29238D92-CE55-1642-B171-5E9305F007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F378577-8B88-EE4C-8516-6703E5E700B5}" type="datetimeFigureOut">
              <a:rPr lang="en-US" smtClean="0"/>
              <a:t>9/23/2025</a:t>
            </a:fld>
            <a:endParaRPr lang="en-US" dirty="0"/>
          </a:p>
        </p:txBody>
      </p:sp>
      <p:sp>
        <p:nvSpPr>
          <p:cNvPr id="4" name="Footer Placeholder 3">
            <a:extLst>
              <a:ext uri="{FF2B5EF4-FFF2-40B4-BE49-F238E27FC236}">
                <a16:creationId xmlns:a16="http://schemas.microsoft.com/office/drawing/2014/main" id="{294DC253-90BB-9447-B456-77404052F1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E73BA3A-C6D1-EB41-8906-A8CC76B3C0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09957D-E1A3-9D46-BB8D-8C509470EB58}" type="slidenum">
              <a:rPr lang="en-US" smtClean="0"/>
              <a:t>‹#›</a:t>
            </a:fld>
            <a:endParaRPr lang="en-US" dirty="0"/>
          </a:p>
        </p:txBody>
      </p:sp>
    </p:spTree>
    <p:extLst>
      <p:ext uri="{BB962C8B-B14F-4D97-AF65-F5344CB8AC3E}">
        <p14:creationId xmlns:p14="http://schemas.microsoft.com/office/powerpoint/2010/main" val="152892645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E1DF58-7EE3-C448-983E-EBFA8BC3FAB5}" type="datetimeFigureOut">
              <a:rPr lang="en-US" smtClean="0"/>
              <a:t>9/23/2025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75372A-F483-BF4C-A311-87AB670BD6E8}" type="slidenum">
              <a:rPr lang="en-US" smtClean="0"/>
              <a:t>‹#›</a:t>
            </a:fld>
            <a:endParaRPr lang="en-US" dirty="0"/>
          </a:p>
        </p:txBody>
      </p:sp>
    </p:spTree>
    <p:extLst>
      <p:ext uri="{BB962C8B-B14F-4D97-AF65-F5344CB8AC3E}">
        <p14:creationId xmlns:p14="http://schemas.microsoft.com/office/powerpoint/2010/main" val="1810596504"/>
      </p:ext>
    </p:extLst>
  </p:cSld>
  <p:clrMap bg1="lt1" tx1="dk1" bg2="lt2" tx2="dk2" accent1="accent1" accent2="accent2" accent3="accent3" accent4="accent4" accent5="accent5" accent6="accent6" hlink="hlink" folHlink="folHlink"/>
  <p:hf sldNum="0" hdr="0" ftr="0" dt="0"/>
  <p:notesStyle>
    <a:lvl1pPr marL="0" algn="l" defTabSz="875998" rtl="0" eaLnBrk="1" latinLnBrk="0" hangingPunct="1">
      <a:defRPr sz="1150" kern="1200">
        <a:solidFill>
          <a:schemeClr val="tx1"/>
        </a:solidFill>
        <a:latin typeface="+mn-lt"/>
        <a:ea typeface="+mn-ea"/>
        <a:cs typeface="+mn-cs"/>
      </a:defRPr>
    </a:lvl1pPr>
    <a:lvl2pPr marL="437999" algn="l" defTabSz="875998" rtl="0" eaLnBrk="1" latinLnBrk="0" hangingPunct="1">
      <a:defRPr sz="1150" kern="1200">
        <a:solidFill>
          <a:schemeClr val="tx1"/>
        </a:solidFill>
        <a:latin typeface="+mn-lt"/>
        <a:ea typeface="+mn-ea"/>
        <a:cs typeface="+mn-cs"/>
      </a:defRPr>
    </a:lvl2pPr>
    <a:lvl3pPr marL="875998" algn="l" defTabSz="875998" rtl="0" eaLnBrk="1" latinLnBrk="0" hangingPunct="1">
      <a:defRPr sz="1150" kern="1200">
        <a:solidFill>
          <a:schemeClr val="tx1"/>
        </a:solidFill>
        <a:latin typeface="+mn-lt"/>
        <a:ea typeface="+mn-ea"/>
        <a:cs typeface="+mn-cs"/>
      </a:defRPr>
    </a:lvl3pPr>
    <a:lvl4pPr marL="1313997" algn="l" defTabSz="875998" rtl="0" eaLnBrk="1" latinLnBrk="0" hangingPunct="1">
      <a:defRPr sz="1150" kern="1200">
        <a:solidFill>
          <a:schemeClr val="tx1"/>
        </a:solidFill>
        <a:latin typeface="+mn-lt"/>
        <a:ea typeface="+mn-ea"/>
        <a:cs typeface="+mn-cs"/>
      </a:defRPr>
    </a:lvl4pPr>
    <a:lvl5pPr marL="1751996" algn="l" defTabSz="875998" rtl="0" eaLnBrk="1" latinLnBrk="0" hangingPunct="1">
      <a:defRPr sz="1150" kern="1200">
        <a:solidFill>
          <a:schemeClr val="tx1"/>
        </a:solidFill>
        <a:latin typeface="+mn-lt"/>
        <a:ea typeface="+mn-ea"/>
        <a:cs typeface="+mn-cs"/>
      </a:defRPr>
    </a:lvl5pPr>
    <a:lvl6pPr marL="2189995" algn="l" defTabSz="875998" rtl="0" eaLnBrk="1" latinLnBrk="0" hangingPunct="1">
      <a:defRPr sz="1150" kern="1200">
        <a:solidFill>
          <a:schemeClr val="tx1"/>
        </a:solidFill>
        <a:latin typeface="+mn-lt"/>
        <a:ea typeface="+mn-ea"/>
        <a:cs typeface="+mn-cs"/>
      </a:defRPr>
    </a:lvl6pPr>
    <a:lvl7pPr marL="2627995" algn="l" defTabSz="875998" rtl="0" eaLnBrk="1" latinLnBrk="0" hangingPunct="1">
      <a:defRPr sz="1150" kern="1200">
        <a:solidFill>
          <a:schemeClr val="tx1"/>
        </a:solidFill>
        <a:latin typeface="+mn-lt"/>
        <a:ea typeface="+mn-ea"/>
        <a:cs typeface="+mn-cs"/>
      </a:defRPr>
    </a:lvl7pPr>
    <a:lvl8pPr marL="3065994" algn="l" defTabSz="875998" rtl="0" eaLnBrk="1" latinLnBrk="0" hangingPunct="1">
      <a:defRPr sz="1150" kern="1200">
        <a:solidFill>
          <a:schemeClr val="tx1"/>
        </a:solidFill>
        <a:latin typeface="+mn-lt"/>
        <a:ea typeface="+mn-ea"/>
        <a:cs typeface="+mn-cs"/>
      </a:defRPr>
    </a:lvl8pPr>
    <a:lvl9pPr marL="3503992" algn="l" defTabSz="875998" rtl="0" eaLnBrk="1" latinLnBrk="0" hangingPunct="1">
      <a:defRPr sz="115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80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4051133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3176467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837835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1811348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2685324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Tree>
    <p:extLst>
      <p:ext uri="{BB962C8B-B14F-4D97-AF65-F5344CB8AC3E}">
        <p14:creationId xmlns:p14="http://schemas.microsoft.com/office/powerpoint/2010/main" val="620837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85620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01">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C2493589-430F-B785-BC26-0C4DA22CEB55}"/>
              </a:ext>
            </a:extLst>
          </p:cNvPr>
          <p:cNvSpPr/>
          <p:nvPr userDrawn="1"/>
        </p:nvSpPr>
        <p:spPr>
          <a:xfrm>
            <a:off x="894621" y="3354"/>
            <a:ext cx="4052477" cy="389345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1" name="Freeform 10">
            <a:extLst>
              <a:ext uri="{FF2B5EF4-FFF2-40B4-BE49-F238E27FC236}">
                <a16:creationId xmlns:a16="http://schemas.microsoft.com/office/drawing/2014/main" id="{0121DBA3-08D2-1337-EDEB-01D14E7869BC}"/>
              </a:ext>
            </a:extLst>
          </p:cNvPr>
          <p:cNvSpPr/>
          <p:nvPr userDrawn="1"/>
        </p:nvSpPr>
        <p:spPr>
          <a:xfrm>
            <a:off x="8058541" y="4455275"/>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163" name="Picture Placeholder 166">
            <a:extLst>
              <a:ext uri="{FF2B5EF4-FFF2-40B4-BE49-F238E27FC236}">
                <a16:creationId xmlns:a16="http://schemas.microsoft.com/office/drawing/2014/main" id="{8576E01D-F3B8-44FF-FE85-6D11D63B2D77}"/>
              </a:ext>
            </a:extLst>
          </p:cNvPr>
          <p:cNvSpPr>
            <a:spLocks noGrp="1"/>
          </p:cNvSpPr>
          <p:nvPr>
            <p:ph type="pic" sz="quarter" idx="44"/>
          </p:nvPr>
        </p:nvSpPr>
        <p:spPr>
          <a:xfrm>
            <a:off x="446723" y="3355"/>
            <a:ext cx="11251935" cy="4624906"/>
          </a:xfrm>
          <a:custGeom>
            <a:avLst/>
            <a:gdLst>
              <a:gd name="connsiteX0" fmla="*/ 0 w 11251935"/>
              <a:gd name="connsiteY0" fmla="*/ 0 h 4624906"/>
              <a:gd name="connsiteX1" fmla="*/ 447898 w 11251935"/>
              <a:gd name="connsiteY1" fmla="*/ 0 h 4624906"/>
              <a:gd name="connsiteX2" fmla="*/ 447898 w 11251935"/>
              <a:gd name="connsiteY2" fmla="*/ 3893455 h 4624906"/>
              <a:gd name="connsiteX3" fmla="*/ 4500376 w 11251935"/>
              <a:gd name="connsiteY3" fmla="*/ 3893455 h 4624906"/>
              <a:gd name="connsiteX4" fmla="*/ 4500376 w 11251935"/>
              <a:gd name="connsiteY4" fmla="*/ 0 h 4624906"/>
              <a:gd name="connsiteX5" fmla="*/ 11251935 w 11251935"/>
              <a:gd name="connsiteY5" fmla="*/ 0 h 4624906"/>
              <a:gd name="connsiteX6" fmla="*/ 11251935 w 11251935"/>
              <a:gd name="connsiteY6" fmla="*/ 4451920 h 4624906"/>
              <a:gd name="connsiteX7" fmla="*/ 7611818 w 11251935"/>
              <a:gd name="connsiteY7" fmla="*/ 4451920 h 4624906"/>
              <a:gd name="connsiteX8" fmla="*/ 7611818 w 11251935"/>
              <a:gd name="connsiteY8" fmla="*/ 4624906 h 4624906"/>
              <a:gd name="connsiteX9" fmla="*/ 0 w 11251935"/>
              <a:gd name="connsiteY9" fmla="*/ 4624906 h 462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51935" h="4624906">
                <a:moveTo>
                  <a:pt x="0" y="0"/>
                </a:moveTo>
                <a:lnTo>
                  <a:pt x="447898" y="0"/>
                </a:lnTo>
                <a:lnTo>
                  <a:pt x="447898" y="3893455"/>
                </a:lnTo>
                <a:lnTo>
                  <a:pt x="4500376" y="3893455"/>
                </a:lnTo>
                <a:lnTo>
                  <a:pt x="4500376" y="0"/>
                </a:lnTo>
                <a:lnTo>
                  <a:pt x="11251935" y="0"/>
                </a:lnTo>
                <a:lnTo>
                  <a:pt x="11251935" y="4451920"/>
                </a:lnTo>
                <a:lnTo>
                  <a:pt x="7611818" y="4451920"/>
                </a:lnTo>
                <a:lnTo>
                  <a:pt x="7611818" y="4624906"/>
                </a:lnTo>
                <a:lnTo>
                  <a:pt x="0" y="4624906"/>
                </a:lnTo>
                <a:close/>
              </a:path>
            </a:pathLst>
          </a:custGeom>
          <a:solidFill>
            <a:schemeClr val="bg1">
              <a:lumMod val="95000"/>
            </a:schemeClr>
          </a:solidFill>
        </p:spPr>
        <p:txBody>
          <a:bodyPr wrap="square" anchor="ctr">
            <a:noAutofit/>
          </a:bodyPr>
          <a:lstStyle>
            <a:lvl1pPr marL="0" indent="0" algn="ctr">
              <a:buNone/>
              <a:defRPr sz="800">
                <a:solidFill>
                  <a:schemeClr val="bg1"/>
                </a:solidFill>
                <a:latin typeface="Calibri" panose="020F0502020204030204" pitchFamily="34" charset="0"/>
                <a:cs typeface="Calibri" panose="020F0502020204030204" pitchFamily="34" charset="0"/>
              </a:defRPr>
            </a:lvl1pPr>
          </a:lstStyle>
          <a:p>
            <a:endParaRPr lang="en-US" dirty="0"/>
          </a:p>
        </p:txBody>
      </p:sp>
      <p:sp>
        <p:nvSpPr>
          <p:cNvPr id="164" name="Text Placeholder 32">
            <a:extLst>
              <a:ext uri="{FF2B5EF4-FFF2-40B4-BE49-F238E27FC236}">
                <a16:creationId xmlns:a16="http://schemas.microsoft.com/office/drawing/2014/main" id="{D873B4E1-BB2E-A4A5-029F-705A8A4C5835}"/>
              </a:ext>
            </a:extLst>
          </p:cNvPr>
          <p:cNvSpPr>
            <a:spLocks noGrp="1"/>
          </p:cNvSpPr>
          <p:nvPr>
            <p:ph type="body" sz="quarter" idx="16" hasCustomPrompt="1"/>
          </p:nvPr>
        </p:nvSpPr>
        <p:spPr>
          <a:xfrm>
            <a:off x="1148454" y="1582704"/>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Teach Digital</a:t>
            </a:r>
            <a:endParaRPr lang="en-US" dirty="0"/>
          </a:p>
        </p:txBody>
      </p:sp>
      <p:sp>
        <p:nvSpPr>
          <p:cNvPr id="165" name="Text Placeholder 32">
            <a:extLst>
              <a:ext uri="{FF2B5EF4-FFF2-40B4-BE49-F238E27FC236}">
                <a16:creationId xmlns:a16="http://schemas.microsoft.com/office/drawing/2014/main" id="{F19478BD-F969-6302-9A72-BF3E6ECE4F6E}"/>
              </a:ext>
            </a:extLst>
          </p:cNvPr>
          <p:cNvSpPr>
            <a:spLocks noGrp="1"/>
          </p:cNvSpPr>
          <p:nvPr>
            <p:ph type="body" sz="quarter" idx="19" hasCustomPrompt="1"/>
          </p:nvPr>
        </p:nvSpPr>
        <p:spPr>
          <a:xfrm>
            <a:off x="1190579" y="892241"/>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166" name="Group 165">
            <a:extLst>
              <a:ext uri="{FF2B5EF4-FFF2-40B4-BE49-F238E27FC236}">
                <a16:creationId xmlns:a16="http://schemas.microsoft.com/office/drawing/2014/main" id="{2E4788F7-99D7-85BC-5AD1-DA1225E1B491}"/>
              </a:ext>
            </a:extLst>
          </p:cNvPr>
          <p:cNvGrpSpPr/>
          <p:nvPr userDrawn="1"/>
        </p:nvGrpSpPr>
        <p:grpSpPr>
          <a:xfrm>
            <a:off x="9333752" y="5720940"/>
            <a:ext cx="2471731" cy="613729"/>
            <a:chOff x="0" y="0"/>
            <a:chExt cx="2301694" cy="571500"/>
          </a:xfrm>
        </p:grpSpPr>
        <p:sp>
          <p:nvSpPr>
            <p:cNvPr id="167" name="Rectangle 166">
              <a:extLst>
                <a:ext uri="{FF2B5EF4-FFF2-40B4-BE49-F238E27FC236}">
                  <a16:creationId xmlns:a16="http://schemas.microsoft.com/office/drawing/2014/main" id="{F8218784-1DCA-E334-CD2A-CDF24C656E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68" name="Picture 167">
              <a:extLst>
                <a:ext uri="{FF2B5EF4-FFF2-40B4-BE49-F238E27FC236}">
                  <a16:creationId xmlns:a16="http://schemas.microsoft.com/office/drawing/2014/main" id="{123C7833-E4B5-2FA7-9F14-F11A62842E9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69" name="Text Placeholder 23">
            <a:extLst>
              <a:ext uri="{FF2B5EF4-FFF2-40B4-BE49-F238E27FC236}">
                <a16:creationId xmlns:a16="http://schemas.microsoft.com/office/drawing/2014/main" id="{006CB6A6-08BD-0663-44FE-4284A729F169}"/>
              </a:ext>
            </a:extLst>
          </p:cNvPr>
          <p:cNvSpPr>
            <a:spLocks noGrp="1"/>
          </p:cNvSpPr>
          <p:nvPr>
            <p:ph type="body" sz="quarter" idx="45" hasCustomPrompt="1"/>
          </p:nvPr>
        </p:nvSpPr>
        <p:spPr>
          <a:xfrm>
            <a:off x="8058541" y="4502526"/>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pic>
        <p:nvPicPr>
          <p:cNvPr id="170" name="Graphic 169">
            <a:extLst>
              <a:ext uri="{FF2B5EF4-FFF2-40B4-BE49-F238E27FC236}">
                <a16:creationId xmlns:a16="http://schemas.microsoft.com/office/drawing/2014/main" id="{F00D2B51-D8DE-CEB2-F866-1C8AC41EA2F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55016" y="4266900"/>
            <a:ext cx="5331686" cy="2701388"/>
          </a:xfrm>
          <a:prstGeom prst="rect">
            <a:avLst/>
          </a:prstGeom>
        </p:spPr>
      </p:pic>
    </p:spTree>
    <p:extLst>
      <p:ext uri="{BB962C8B-B14F-4D97-AF65-F5344CB8AC3E}">
        <p14:creationId xmlns:p14="http://schemas.microsoft.com/office/powerpoint/2010/main" val="2883806539"/>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4615543"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5268686" y="993256"/>
            <a:ext cx="611063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5256505" y="2561474"/>
            <a:ext cx="6110631"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4437343"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27205516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3">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7FAD2C0-DBDF-CC43-8DF5-5E7DB4F84012}"/>
              </a:ext>
            </a:extLst>
          </p:cNvPr>
          <p:cNvSpPr/>
          <p:nvPr userDrawn="1"/>
        </p:nvSpPr>
        <p:spPr bwMode="auto">
          <a:xfrm>
            <a:off x="2031599" y="304623"/>
            <a:ext cx="8128800" cy="4355963"/>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dirty="0"/>
          </a:p>
        </p:txBody>
      </p:sp>
      <p:sp>
        <p:nvSpPr>
          <p:cNvPr id="19" name="Picture Placeholder 18">
            <a:extLst>
              <a:ext uri="{FF2B5EF4-FFF2-40B4-BE49-F238E27FC236}">
                <a16:creationId xmlns:a16="http://schemas.microsoft.com/office/drawing/2014/main" id="{98E42465-1BA7-D440-A53F-E8A7AD1B0B47}"/>
              </a:ext>
            </a:extLst>
          </p:cNvPr>
          <p:cNvSpPr>
            <a:spLocks noGrp="1"/>
          </p:cNvSpPr>
          <p:nvPr>
            <p:ph type="pic" sz="quarter" idx="21"/>
          </p:nvPr>
        </p:nvSpPr>
        <p:spPr>
          <a:xfrm>
            <a:off x="0" y="0"/>
            <a:ext cx="12192000" cy="6858000"/>
          </a:xfrm>
          <a:custGeom>
            <a:avLst/>
            <a:gdLst>
              <a:gd name="connsiteX0" fmla="*/ 0 w 12192000"/>
              <a:gd name="connsiteY0" fmla="*/ 0 h 6858000"/>
              <a:gd name="connsiteX1" fmla="*/ 2031600 w 12192000"/>
              <a:gd name="connsiteY1" fmla="*/ 0 h 6858000"/>
              <a:gd name="connsiteX2" fmla="*/ 2031600 w 12192000"/>
              <a:gd name="connsiteY2" fmla="*/ 304623 h 6858000"/>
              <a:gd name="connsiteX3" fmla="*/ 2031600 w 12192000"/>
              <a:gd name="connsiteY3" fmla="*/ 425819 h 6858000"/>
              <a:gd name="connsiteX4" fmla="*/ 2031600 w 12192000"/>
              <a:gd name="connsiteY4" fmla="*/ 4660586 h 6858000"/>
              <a:gd name="connsiteX5" fmla="*/ 10160400 w 12192000"/>
              <a:gd name="connsiteY5" fmla="*/ 4660586 h 6858000"/>
              <a:gd name="connsiteX6" fmla="*/ 10160400 w 12192000"/>
              <a:gd name="connsiteY6" fmla="*/ 425819 h 6858000"/>
              <a:gd name="connsiteX7" fmla="*/ 10160400 w 12192000"/>
              <a:gd name="connsiteY7" fmla="*/ 304623 h 6858000"/>
              <a:gd name="connsiteX8" fmla="*/ 1016040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2031600" y="0"/>
                </a:lnTo>
                <a:lnTo>
                  <a:pt x="2031600" y="304623"/>
                </a:lnTo>
                <a:lnTo>
                  <a:pt x="2031600" y="425819"/>
                </a:lnTo>
                <a:lnTo>
                  <a:pt x="2031600" y="4660586"/>
                </a:lnTo>
                <a:lnTo>
                  <a:pt x="10160400" y="4660586"/>
                </a:lnTo>
                <a:lnTo>
                  <a:pt x="10160400" y="425819"/>
                </a:lnTo>
                <a:lnTo>
                  <a:pt x="10160400" y="304623"/>
                </a:lnTo>
                <a:lnTo>
                  <a:pt x="10160400" y="0"/>
                </a:lnTo>
                <a:lnTo>
                  <a:pt x="12192000" y="0"/>
                </a:lnTo>
                <a:lnTo>
                  <a:pt x="12192000"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3" name="Text Placeholder 32">
            <a:extLst>
              <a:ext uri="{FF2B5EF4-FFF2-40B4-BE49-F238E27FC236}">
                <a16:creationId xmlns:a16="http://schemas.microsoft.com/office/drawing/2014/main" id="{3F020C69-ED5E-F94A-97D2-8608828E755F}"/>
              </a:ext>
            </a:extLst>
          </p:cNvPr>
          <p:cNvSpPr>
            <a:spLocks noGrp="1"/>
          </p:cNvSpPr>
          <p:nvPr>
            <p:ph type="body" sz="quarter" idx="30" hasCustomPrompt="1"/>
          </p:nvPr>
        </p:nvSpPr>
        <p:spPr>
          <a:xfrm>
            <a:off x="2363461" y="676344"/>
            <a:ext cx="7465079" cy="723352"/>
          </a:xfrm>
        </p:spPr>
        <p:txBody>
          <a:bodyPr>
            <a:noAutofit/>
          </a:bodyPr>
          <a:lstStyle>
            <a:lvl1pPr marL="0" indent="0" algn="ctr">
              <a:buNone/>
              <a:defRPr sz="3600" b="1" i="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4" name="Text Placeholder 32">
            <a:extLst>
              <a:ext uri="{FF2B5EF4-FFF2-40B4-BE49-F238E27FC236}">
                <a16:creationId xmlns:a16="http://schemas.microsoft.com/office/drawing/2014/main" id="{507FF297-8125-B740-A6B3-F1766B3775B1}"/>
              </a:ext>
            </a:extLst>
          </p:cNvPr>
          <p:cNvSpPr>
            <a:spLocks noGrp="1"/>
          </p:cNvSpPr>
          <p:nvPr>
            <p:ph type="body" sz="quarter" idx="48" hasCustomPrompt="1"/>
          </p:nvPr>
        </p:nvSpPr>
        <p:spPr>
          <a:xfrm>
            <a:off x="2363461" y="1694964"/>
            <a:ext cx="7465079" cy="2654613"/>
          </a:xfrm>
        </p:spPr>
        <p:txBody>
          <a:bodyPr numCol="1" spcCol="288000" anchor="t">
            <a:noAutofit/>
          </a:bodyPr>
          <a:lstStyle>
            <a:lvl1pPr marL="0" indent="0" algn="ctr">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2" name="Freeform 11">
            <a:extLst>
              <a:ext uri="{FF2B5EF4-FFF2-40B4-BE49-F238E27FC236}">
                <a16:creationId xmlns:a16="http://schemas.microsoft.com/office/drawing/2014/main" id="{876A0E4F-42D6-3BCC-D4C8-6C9C25EF98D8}"/>
              </a:ext>
            </a:extLst>
          </p:cNvPr>
          <p:cNvSpPr/>
          <p:nvPr userDrawn="1"/>
        </p:nvSpPr>
        <p:spPr>
          <a:xfrm rot="5400000">
            <a:off x="5898016" y="-3867945"/>
            <a:ext cx="395965" cy="8128801"/>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499737173"/>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Slide 4">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EE93A69-EE97-8E46-B290-315304A87853}"/>
              </a:ext>
            </a:extLst>
          </p:cNvPr>
          <p:cNvSpPr/>
          <p:nvPr userDrawn="1"/>
        </p:nvSpPr>
        <p:spPr bwMode="auto">
          <a:xfrm rot="5400000">
            <a:off x="1487813" y="-531820"/>
            <a:ext cx="4845505" cy="7821131"/>
          </a:xfrm>
          <a:prstGeom prst="rect">
            <a:avLst/>
          </a:prstGeom>
          <a:solidFill>
            <a:schemeClr val="bg1"/>
          </a:solidFill>
          <a:ln w="12700" cap="flat">
            <a:noFill/>
            <a:prstDash val="solid"/>
            <a:miter lim="800000"/>
            <a:headEnd/>
            <a:tailEnd/>
          </a:ln>
          <a:effectLst/>
        </p:spPr>
        <p:txBody>
          <a:bodyPr vert="horz" wrap="square" lIns="145436" tIns="72717" rIns="145436" bIns="72717" numCol="1" rtlCol="0" anchor="t" anchorCtr="0" compatLnSpc="1">
            <a:prstTxWarp prst="textNoShape">
              <a:avLst/>
            </a:prstTxWarp>
          </a:bodyPr>
          <a:lstStyle/>
          <a:p>
            <a:pPr algn="ctr"/>
            <a:endParaRPr lang="fr-CA" sz="6926"/>
          </a:p>
        </p:txBody>
      </p:sp>
      <p:sp>
        <p:nvSpPr>
          <p:cNvPr id="17" name="Picture Placeholder 16">
            <a:extLst>
              <a:ext uri="{FF2B5EF4-FFF2-40B4-BE49-F238E27FC236}">
                <a16:creationId xmlns:a16="http://schemas.microsoft.com/office/drawing/2014/main" id="{93ABB9DF-1DB8-C14F-B6BD-AD6307C52AE0}"/>
              </a:ext>
            </a:extLst>
          </p:cNvPr>
          <p:cNvSpPr>
            <a:spLocks noGrp="1"/>
          </p:cNvSpPr>
          <p:nvPr>
            <p:ph type="pic" sz="quarter" idx="2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801498 h 6858000"/>
              <a:gd name="connsiteX5" fmla="*/ 7699906 w 12192000"/>
              <a:gd name="connsiteY5" fmla="*/ 5801498 h 6858000"/>
              <a:gd name="connsiteX6" fmla="*/ 7821131 w 12192000"/>
              <a:gd name="connsiteY6" fmla="*/ 5801498 h 6858000"/>
              <a:gd name="connsiteX7" fmla="*/ 8130745 w 12192000"/>
              <a:gd name="connsiteY7" fmla="*/ 5801498 h 6858000"/>
              <a:gd name="connsiteX8" fmla="*/ 8130745 w 12192000"/>
              <a:gd name="connsiteY8" fmla="*/ 955993 h 6858000"/>
              <a:gd name="connsiteX9" fmla="*/ 7821131 w 12192000"/>
              <a:gd name="connsiteY9" fmla="*/ 955993 h 6858000"/>
              <a:gd name="connsiteX10" fmla="*/ 7699906 w 12192000"/>
              <a:gd name="connsiteY10" fmla="*/ 955993 h 6858000"/>
              <a:gd name="connsiteX11" fmla="*/ 0 w 12192000"/>
              <a:gd name="connsiteY11" fmla="*/ 9559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0" y="0"/>
                </a:moveTo>
                <a:lnTo>
                  <a:pt x="12192000" y="0"/>
                </a:lnTo>
                <a:lnTo>
                  <a:pt x="12192000" y="6858000"/>
                </a:lnTo>
                <a:lnTo>
                  <a:pt x="0" y="6858000"/>
                </a:lnTo>
                <a:lnTo>
                  <a:pt x="0" y="5801498"/>
                </a:lnTo>
                <a:lnTo>
                  <a:pt x="7699906" y="5801498"/>
                </a:lnTo>
                <a:lnTo>
                  <a:pt x="7821131" y="5801498"/>
                </a:lnTo>
                <a:lnTo>
                  <a:pt x="8130745" y="5801498"/>
                </a:lnTo>
                <a:lnTo>
                  <a:pt x="8130745" y="955993"/>
                </a:lnTo>
                <a:lnTo>
                  <a:pt x="7821131" y="955993"/>
                </a:lnTo>
                <a:lnTo>
                  <a:pt x="7699906" y="955993"/>
                </a:lnTo>
                <a:lnTo>
                  <a:pt x="0" y="95599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24" name="Text Placeholder 32">
            <a:extLst>
              <a:ext uri="{FF2B5EF4-FFF2-40B4-BE49-F238E27FC236}">
                <a16:creationId xmlns:a16="http://schemas.microsoft.com/office/drawing/2014/main" id="{066AB797-8A89-1847-80D1-724FF4999920}"/>
              </a:ext>
            </a:extLst>
          </p:cNvPr>
          <p:cNvSpPr>
            <a:spLocks noGrp="1"/>
          </p:cNvSpPr>
          <p:nvPr>
            <p:ph type="body" sz="quarter" idx="30" hasCustomPrompt="1"/>
          </p:nvPr>
        </p:nvSpPr>
        <p:spPr>
          <a:xfrm>
            <a:off x="640956" y="1409888"/>
            <a:ext cx="6749339" cy="808098"/>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6" name="Text Placeholder 32">
            <a:extLst>
              <a:ext uri="{FF2B5EF4-FFF2-40B4-BE49-F238E27FC236}">
                <a16:creationId xmlns:a16="http://schemas.microsoft.com/office/drawing/2014/main" id="{FEE3E3B2-D340-544F-9FCD-5AF1F67067B2}"/>
              </a:ext>
            </a:extLst>
          </p:cNvPr>
          <p:cNvSpPr>
            <a:spLocks noGrp="1"/>
          </p:cNvSpPr>
          <p:nvPr>
            <p:ph type="body" sz="quarter" idx="48" hasCustomPrompt="1"/>
          </p:nvPr>
        </p:nvSpPr>
        <p:spPr>
          <a:xfrm>
            <a:off x="640953" y="2428508"/>
            <a:ext cx="6749339" cy="2965622"/>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0" name="Freeform 9">
            <a:extLst>
              <a:ext uri="{FF2B5EF4-FFF2-40B4-BE49-F238E27FC236}">
                <a16:creationId xmlns:a16="http://schemas.microsoft.com/office/drawing/2014/main" id="{F80F3863-DD6C-BFD9-A0C7-6C4A0B06DFF1}"/>
              </a:ext>
            </a:extLst>
          </p:cNvPr>
          <p:cNvSpPr/>
          <p:nvPr userDrawn="1"/>
        </p:nvSpPr>
        <p:spPr>
          <a:xfrm rot="10800000">
            <a:off x="7731196" y="959550"/>
            <a:ext cx="395965" cy="4841948"/>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371789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Slide 6">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3BE49C4-98CB-9C45-BD57-28C8BFB0F07D}"/>
              </a:ext>
            </a:extLst>
          </p:cNvPr>
          <p:cNvSpPr/>
          <p:nvPr userDrawn="1"/>
        </p:nvSpPr>
        <p:spPr>
          <a:xfrm>
            <a:off x="0" y="224003"/>
            <a:ext cx="12192000" cy="4142935"/>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22" name="Text Placeholder 32">
            <a:extLst>
              <a:ext uri="{FF2B5EF4-FFF2-40B4-BE49-F238E27FC236}">
                <a16:creationId xmlns:a16="http://schemas.microsoft.com/office/drawing/2014/main" id="{EFAA2AC1-2BB2-C547-AF06-7C9874DC88F2}"/>
              </a:ext>
            </a:extLst>
          </p:cNvPr>
          <p:cNvSpPr>
            <a:spLocks noGrp="1"/>
          </p:cNvSpPr>
          <p:nvPr>
            <p:ph type="body" sz="quarter" idx="30" hasCustomPrompt="1"/>
          </p:nvPr>
        </p:nvSpPr>
        <p:spPr>
          <a:xfrm>
            <a:off x="946246" y="5087694"/>
            <a:ext cx="4403214" cy="1216478"/>
          </a:xfrm>
        </p:spPr>
        <p:txBody>
          <a:bodyPr>
            <a:noAutofit/>
          </a:bodyPr>
          <a:lstStyle>
            <a:lvl1pPr marL="0" indent="0" algn="l">
              <a:buNone/>
              <a:defRPr sz="3600" b="1" i="0" spc="0">
                <a:solidFill>
                  <a:srgbClr val="2094D2"/>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5D0ABF6D-9B7F-9841-95F1-1A05A28A9CF5}"/>
              </a:ext>
            </a:extLst>
          </p:cNvPr>
          <p:cNvSpPr>
            <a:spLocks noGrp="1"/>
          </p:cNvSpPr>
          <p:nvPr>
            <p:ph type="body" sz="quarter" idx="48" hasCustomPrompt="1"/>
          </p:nvPr>
        </p:nvSpPr>
        <p:spPr>
          <a:xfrm>
            <a:off x="5779610" y="5087694"/>
            <a:ext cx="5726769" cy="1216479"/>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28" name="Picture Placeholder 27">
            <a:extLst>
              <a:ext uri="{FF2B5EF4-FFF2-40B4-BE49-F238E27FC236}">
                <a16:creationId xmlns:a16="http://schemas.microsoft.com/office/drawing/2014/main" id="{30018A5E-BD0C-FB4B-BF50-C125A1DB3922}"/>
              </a:ext>
            </a:extLst>
          </p:cNvPr>
          <p:cNvSpPr>
            <a:spLocks noGrp="1"/>
          </p:cNvSpPr>
          <p:nvPr>
            <p:ph type="pic" sz="quarter" idx="21"/>
          </p:nvPr>
        </p:nvSpPr>
        <p:spPr>
          <a:xfrm>
            <a:off x="5302086" y="553828"/>
            <a:ext cx="6130153" cy="1964833"/>
          </a:xfrm>
          <a:custGeom>
            <a:avLst/>
            <a:gdLst>
              <a:gd name="connsiteX0" fmla="*/ 0 w 6130153"/>
              <a:gd name="connsiteY0" fmla="*/ 0 h 1964833"/>
              <a:gd name="connsiteX1" fmla="*/ 6130153 w 6130153"/>
              <a:gd name="connsiteY1" fmla="*/ 0 h 1964833"/>
              <a:gd name="connsiteX2" fmla="*/ 6130153 w 6130153"/>
              <a:gd name="connsiteY2" fmla="*/ 231958 h 1964833"/>
              <a:gd name="connsiteX3" fmla="*/ 5992823 w 6130153"/>
              <a:gd name="connsiteY3" fmla="*/ 231958 h 1964833"/>
              <a:gd name="connsiteX4" fmla="*/ 5992823 w 6130153"/>
              <a:gd name="connsiteY4" fmla="*/ 1671959 h 1964833"/>
              <a:gd name="connsiteX5" fmla="*/ 6130153 w 6130153"/>
              <a:gd name="connsiteY5" fmla="*/ 1671959 h 1964833"/>
              <a:gd name="connsiteX6" fmla="*/ 6130153 w 6130153"/>
              <a:gd name="connsiteY6" fmla="*/ 1964833 h 1964833"/>
              <a:gd name="connsiteX7" fmla="*/ 0 w 6130153"/>
              <a:gd name="connsiteY7" fmla="*/ 1964833 h 196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0153" h="1964833">
                <a:moveTo>
                  <a:pt x="0" y="0"/>
                </a:moveTo>
                <a:lnTo>
                  <a:pt x="6130153" y="0"/>
                </a:lnTo>
                <a:lnTo>
                  <a:pt x="6130153" y="231958"/>
                </a:lnTo>
                <a:lnTo>
                  <a:pt x="5992823" y="231958"/>
                </a:lnTo>
                <a:lnTo>
                  <a:pt x="5992823" y="1671959"/>
                </a:lnTo>
                <a:lnTo>
                  <a:pt x="6130153" y="1671959"/>
                </a:lnTo>
                <a:lnTo>
                  <a:pt x="6130153" y="1964833"/>
                </a:lnTo>
                <a:lnTo>
                  <a:pt x="0" y="1964833"/>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350EA441-1AA7-7946-82C6-35FEB2BA56F2}"/>
              </a:ext>
            </a:extLst>
          </p:cNvPr>
          <p:cNvSpPr>
            <a:spLocks noGrp="1"/>
          </p:cNvSpPr>
          <p:nvPr>
            <p:ph type="pic" sz="quarter" idx="23"/>
          </p:nvPr>
        </p:nvSpPr>
        <p:spPr>
          <a:xfrm>
            <a:off x="730112" y="553828"/>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A3EC1EBA-930B-364B-8FFD-A3A37D85E041}"/>
              </a:ext>
            </a:extLst>
          </p:cNvPr>
          <p:cNvSpPr>
            <a:spLocks noGrp="1"/>
          </p:cNvSpPr>
          <p:nvPr>
            <p:ph type="pic" sz="quarter" idx="49"/>
          </p:nvPr>
        </p:nvSpPr>
        <p:spPr>
          <a:xfrm>
            <a:off x="730112" y="2749084"/>
            <a:ext cx="6130153" cy="196483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23" name="Picture Placeholder 2">
            <a:extLst>
              <a:ext uri="{FF2B5EF4-FFF2-40B4-BE49-F238E27FC236}">
                <a16:creationId xmlns:a16="http://schemas.microsoft.com/office/drawing/2014/main" id="{72415A37-99DF-6D48-A82B-08B0B77A1BCF}"/>
              </a:ext>
            </a:extLst>
          </p:cNvPr>
          <p:cNvSpPr>
            <a:spLocks noGrp="1"/>
          </p:cNvSpPr>
          <p:nvPr>
            <p:ph type="pic" sz="quarter" idx="50"/>
          </p:nvPr>
        </p:nvSpPr>
        <p:spPr>
          <a:xfrm>
            <a:off x="7154359" y="2749084"/>
            <a:ext cx="4277880" cy="1947679"/>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2" name="Freeform 11">
            <a:extLst>
              <a:ext uri="{FF2B5EF4-FFF2-40B4-BE49-F238E27FC236}">
                <a16:creationId xmlns:a16="http://schemas.microsoft.com/office/drawing/2014/main" id="{A996230D-CF63-CBC6-1E2D-92C66546C3C0}"/>
              </a:ext>
            </a:extLst>
          </p:cNvPr>
          <p:cNvSpPr/>
          <p:nvPr userDrawn="1"/>
        </p:nvSpPr>
        <p:spPr>
          <a:xfrm>
            <a:off x="11298975" y="78218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2094D2"/>
          </a:solidFill>
          <a:ln w="28891" cap="flat">
            <a:noFill/>
            <a:prstDash val="solid"/>
            <a:miter/>
          </a:ln>
        </p:spPr>
        <p:txBody>
          <a:bodyPr rtlCol="0" anchor="ctr"/>
          <a:lstStyle/>
          <a:p>
            <a:endParaRPr lang="en-US"/>
          </a:p>
        </p:txBody>
      </p:sp>
      <p:sp>
        <p:nvSpPr>
          <p:cNvPr id="14" name="Rectangle 13">
            <a:extLst>
              <a:ext uri="{FF2B5EF4-FFF2-40B4-BE49-F238E27FC236}">
                <a16:creationId xmlns:a16="http://schemas.microsoft.com/office/drawing/2014/main" id="{9D191051-AA2C-1936-0640-761B63AE64DB}"/>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218097642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51886" y="904551"/>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7764C767-0A40-C041-96CE-FAE9BC9F5FCA}"/>
              </a:ext>
            </a:extLst>
          </p:cNvPr>
          <p:cNvSpPr/>
          <p:nvPr userDrawn="1"/>
        </p:nvSpPr>
        <p:spPr>
          <a:xfrm>
            <a:off x="1151886" y="5087772"/>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51885" y="29901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79838" y="417338"/>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92019" y="112055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79838" y="24922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92019" y="31954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9" name="Text Placeholder 32">
            <a:extLst>
              <a:ext uri="{FF2B5EF4-FFF2-40B4-BE49-F238E27FC236}">
                <a16:creationId xmlns:a16="http://schemas.microsoft.com/office/drawing/2014/main" id="{2E9877C6-E249-4F4E-8097-E7C44AB5FE09}"/>
              </a:ext>
            </a:extLst>
          </p:cNvPr>
          <p:cNvSpPr>
            <a:spLocks noGrp="1"/>
          </p:cNvSpPr>
          <p:nvPr>
            <p:ph type="body" sz="quarter" idx="54" hasCustomPrompt="1"/>
          </p:nvPr>
        </p:nvSpPr>
        <p:spPr>
          <a:xfrm>
            <a:off x="3892019" y="4567087"/>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60" name="Text Placeholder 32">
            <a:extLst>
              <a:ext uri="{FF2B5EF4-FFF2-40B4-BE49-F238E27FC236}">
                <a16:creationId xmlns:a16="http://schemas.microsoft.com/office/drawing/2014/main" id="{05D67838-D162-BA4F-965A-715CEE8EB1A7}"/>
              </a:ext>
            </a:extLst>
          </p:cNvPr>
          <p:cNvSpPr>
            <a:spLocks noGrp="1"/>
          </p:cNvSpPr>
          <p:nvPr>
            <p:ph type="body" sz="quarter" idx="55" hasCustomPrompt="1"/>
          </p:nvPr>
        </p:nvSpPr>
        <p:spPr>
          <a:xfrm>
            <a:off x="3904200" y="5270303"/>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5" name="Picture Placeholder 2">
            <a:extLst>
              <a:ext uri="{FF2B5EF4-FFF2-40B4-BE49-F238E27FC236}">
                <a16:creationId xmlns:a16="http://schemas.microsoft.com/office/drawing/2014/main" id="{1AE122C5-B93C-2443-9586-190A159CBB8C}"/>
              </a:ext>
            </a:extLst>
          </p:cNvPr>
          <p:cNvSpPr>
            <a:spLocks noGrp="1"/>
          </p:cNvSpPr>
          <p:nvPr>
            <p:ph type="pic" sz="quarter" idx="23"/>
          </p:nvPr>
        </p:nvSpPr>
        <p:spPr>
          <a:xfrm>
            <a:off x="1449252" y="4604263"/>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49252" y="25066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49252" y="409057"/>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571670456"/>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3 x photo/text slide">
    <p:spTree>
      <p:nvGrpSpPr>
        <p:cNvPr id="1" name=""/>
        <p:cNvGrpSpPr/>
        <p:nvPr/>
      </p:nvGrpSpPr>
      <p:grpSpPr>
        <a:xfrm>
          <a:off x="0" y="0"/>
          <a:ext cx="0" cy="0"/>
          <a:chOff x="0" y="0"/>
          <a:chExt cx="0" cy="0"/>
        </a:xfrm>
      </p:grpSpPr>
      <p:sp>
        <p:nvSpPr>
          <p:cNvPr id="40" name="Freeform 39">
            <a:extLst>
              <a:ext uri="{FF2B5EF4-FFF2-40B4-BE49-F238E27FC236}">
                <a16:creationId xmlns:a16="http://schemas.microsoft.com/office/drawing/2014/main" id="{BB55D3C9-D9E1-3C4C-BCEE-D89966A31615}"/>
              </a:ext>
            </a:extLst>
          </p:cNvPr>
          <p:cNvSpPr/>
          <p:nvPr userDrawn="1"/>
        </p:nvSpPr>
        <p:spPr>
          <a:xfrm>
            <a:off x="1127530" y="2183205"/>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19" name="Freeform 18">
            <a:extLst>
              <a:ext uri="{FF2B5EF4-FFF2-40B4-BE49-F238E27FC236}">
                <a16:creationId xmlns:a16="http://schemas.microsoft.com/office/drawing/2014/main" id="{FA6564EE-36DE-654D-A323-79ED5B95A582}"/>
              </a:ext>
            </a:extLst>
          </p:cNvPr>
          <p:cNvSpPr/>
          <p:nvPr userDrawn="1"/>
        </p:nvSpPr>
        <p:spPr>
          <a:xfrm>
            <a:off x="1127529" y="4844269"/>
            <a:ext cx="1699375" cy="1349035"/>
          </a:xfrm>
          <a:custGeom>
            <a:avLst/>
            <a:gdLst>
              <a:gd name="connsiteX0" fmla="*/ 0 w 2273649"/>
              <a:gd name="connsiteY0" fmla="*/ 0 h 2283351"/>
              <a:gd name="connsiteX1" fmla="*/ 445816 w 2273649"/>
              <a:gd name="connsiteY1" fmla="*/ 0 h 2283351"/>
              <a:gd name="connsiteX2" fmla="*/ 445816 w 2273649"/>
              <a:gd name="connsiteY2" fmla="*/ 1879810 h 2283351"/>
              <a:gd name="connsiteX3" fmla="*/ 2273649 w 2273649"/>
              <a:gd name="connsiteY3" fmla="*/ 1879810 h 2283351"/>
              <a:gd name="connsiteX4" fmla="*/ 2273649 w 2273649"/>
              <a:gd name="connsiteY4" fmla="*/ 2283351 h 2283351"/>
              <a:gd name="connsiteX5" fmla="*/ 0 w 2273649"/>
              <a:gd name="connsiteY5" fmla="*/ 2283351 h 228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3649" h="2283351">
                <a:moveTo>
                  <a:pt x="0" y="0"/>
                </a:moveTo>
                <a:lnTo>
                  <a:pt x="445816" y="0"/>
                </a:lnTo>
                <a:lnTo>
                  <a:pt x="445816" y="1879810"/>
                </a:lnTo>
                <a:lnTo>
                  <a:pt x="2273649" y="1879810"/>
                </a:lnTo>
                <a:lnTo>
                  <a:pt x="2273649" y="2283351"/>
                </a:lnTo>
                <a:lnTo>
                  <a:pt x="0" y="2283351"/>
                </a:lnTo>
                <a:close/>
              </a:path>
            </a:pathLst>
          </a:cu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69" dirty="0">
              <a:latin typeface="Calibri" panose="020F0502020204030204" pitchFamily="34" charset="0"/>
              <a:cs typeface="Calibri" panose="020F0502020204030204" pitchFamily="34" charset="0"/>
            </a:endParaRPr>
          </a:p>
        </p:txBody>
      </p:sp>
      <p:sp>
        <p:nvSpPr>
          <p:cNvPr id="38" name="Text Placeholder 32">
            <a:extLst>
              <a:ext uri="{FF2B5EF4-FFF2-40B4-BE49-F238E27FC236}">
                <a16:creationId xmlns:a16="http://schemas.microsoft.com/office/drawing/2014/main" id="{7D2CEAEF-DB4C-9245-AB85-9E2643AF765B}"/>
              </a:ext>
            </a:extLst>
          </p:cNvPr>
          <p:cNvSpPr>
            <a:spLocks noGrp="1"/>
          </p:cNvSpPr>
          <p:nvPr>
            <p:ph type="body" sz="quarter" idx="49" hasCustomPrompt="1"/>
          </p:nvPr>
        </p:nvSpPr>
        <p:spPr>
          <a:xfrm>
            <a:off x="3855482" y="169599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39" name="Text Placeholder 32">
            <a:extLst>
              <a:ext uri="{FF2B5EF4-FFF2-40B4-BE49-F238E27FC236}">
                <a16:creationId xmlns:a16="http://schemas.microsoft.com/office/drawing/2014/main" id="{043C13A9-DCE4-E54F-B82D-25FDA2086A05}"/>
              </a:ext>
            </a:extLst>
          </p:cNvPr>
          <p:cNvSpPr>
            <a:spLocks noGrp="1"/>
          </p:cNvSpPr>
          <p:nvPr>
            <p:ph type="body" sz="quarter" idx="50" hasCustomPrompt="1"/>
          </p:nvPr>
        </p:nvSpPr>
        <p:spPr>
          <a:xfrm>
            <a:off x="3867663" y="2399207"/>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55" name="Text Placeholder 32">
            <a:extLst>
              <a:ext uri="{FF2B5EF4-FFF2-40B4-BE49-F238E27FC236}">
                <a16:creationId xmlns:a16="http://schemas.microsoft.com/office/drawing/2014/main" id="{9F711D42-C3C7-F94F-A6A2-DBA59D2E1B09}"/>
              </a:ext>
            </a:extLst>
          </p:cNvPr>
          <p:cNvSpPr>
            <a:spLocks noGrp="1"/>
          </p:cNvSpPr>
          <p:nvPr>
            <p:ph type="body" sz="quarter" idx="51" hasCustomPrompt="1"/>
          </p:nvPr>
        </p:nvSpPr>
        <p:spPr>
          <a:xfrm>
            <a:off x="3855482" y="4346312"/>
            <a:ext cx="7160276" cy="730066"/>
          </a:xfrm>
        </p:spPr>
        <p:txBody>
          <a:bodyPr>
            <a:noAutofit/>
          </a:bodyPr>
          <a:lstStyle>
            <a:lvl1pPr marL="0" indent="0" algn="l">
              <a:buNone/>
              <a:defRPr sz="3600" b="1" i="0">
                <a:solidFill>
                  <a:srgbClr val="DB176A"/>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US" dirty="0"/>
              <a:t>Title</a:t>
            </a:r>
          </a:p>
        </p:txBody>
      </p:sp>
      <p:sp>
        <p:nvSpPr>
          <p:cNvPr id="56" name="Text Placeholder 32">
            <a:extLst>
              <a:ext uri="{FF2B5EF4-FFF2-40B4-BE49-F238E27FC236}">
                <a16:creationId xmlns:a16="http://schemas.microsoft.com/office/drawing/2014/main" id="{0DA45F84-5354-9B4C-B97F-2229C57C159A}"/>
              </a:ext>
            </a:extLst>
          </p:cNvPr>
          <p:cNvSpPr>
            <a:spLocks noGrp="1"/>
          </p:cNvSpPr>
          <p:nvPr>
            <p:ph type="body" sz="quarter" idx="52" hasCustomPrompt="1"/>
          </p:nvPr>
        </p:nvSpPr>
        <p:spPr>
          <a:xfrm>
            <a:off x="3867663" y="5049528"/>
            <a:ext cx="7160273" cy="945874"/>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16" name="Picture Placeholder 2">
            <a:extLst>
              <a:ext uri="{FF2B5EF4-FFF2-40B4-BE49-F238E27FC236}">
                <a16:creationId xmlns:a16="http://schemas.microsoft.com/office/drawing/2014/main" id="{69F14B25-1234-BA4F-9F66-85ABB4C39CE6}"/>
              </a:ext>
            </a:extLst>
          </p:cNvPr>
          <p:cNvSpPr>
            <a:spLocks noGrp="1"/>
          </p:cNvSpPr>
          <p:nvPr>
            <p:ph type="pic" sz="quarter" idx="56"/>
          </p:nvPr>
        </p:nvSpPr>
        <p:spPr>
          <a:xfrm>
            <a:off x="1424896" y="4360760"/>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7" name="Picture Placeholder 2">
            <a:extLst>
              <a:ext uri="{FF2B5EF4-FFF2-40B4-BE49-F238E27FC236}">
                <a16:creationId xmlns:a16="http://schemas.microsoft.com/office/drawing/2014/main" id="{2D6ADA64-2331-8649-9B72-19062F5F59FE}"/>
              </a:ext>
            </a:extLst>
          </p:cNvPr>
          <p:cNvSpPr>
            <a:spLocks noGrp="1"/>
          </p:cNvSpPr>
          <p:nvPr>
            <p:ph type="pic" sz="quarter" idx="57"/>
          </p:nvPr>
        </p:nvSpPr>
        <p:spPr>
          <a:xfrm>
            <a:off x="1424896" y="1687711"/>
            <a:ext cx="1839479" cy="1607908"/>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Tree>
    <p:extLst>
      <p:ext uri="{BB962C8B-B14F-4D97-AF65-F5344CB8AC3E}">
        <p14:creationId xmlns:p14="http://schemas.microsoft.com/office/powerpoint/2010/main" val="166251792"/>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1" y="1723900"/>
            <a:ext cx="12191998" cy="4053499"/>
          </a:xfrm>
          <a:prstGeom prst="rect">
            <a:avLst/>
          </a:prstGeom>
          <a:solidFill>
            <a:srgbClr val="1149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773875" y="612133"/>
            <a:ext cx="10644249" cy="808786"/>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773877" y="2527915"/>
            <a:ext cx="5322123" cy="2538354"/>
          </a:xfrm>
        </p:spPr>
        <p:txBody>
          <a:bodyPr numCol="1" spcCol="288000" anchor="t">
            <a:noAutofit/>
          </a:bodyPr>
          <a:lstStyle>
            <a:lvl1pPr marL="0" indent="0" algn="l">
              <a:lnSpc>
                <a:spcPct val="100000"/>
              </a:lnSpc>
              <a:spcBef>
                <a:spcPts val="0"/>
              </a:spcBef>
              <a:buNone/>
              <a:defRPr sz="24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pic>
        <p:nvPicPr>
          <p:cNvPr id="13" name="Picture 12">
            <a:extLst>
              <a:ext uri="{FF2B5EF4-FFF2-40B4-BE49-F238E27FC236}">
                <a16:creationId xmlns:a16="http://schemas.microsoft.com/office/drawing/2014/main" id="{8C211F0D-9051-024B-9DC9-CAAD6DD6F6C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rot="16200000">
            <a:off x="7429317" y="1458731"/>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4" name="Picture Placeholder 2">
            <a:extLst>
              <a:ext uri="{FF2B5EF4-FFF2-40B4-BE49-F238E27FC236}">
                <a16:creationId xmlns:a16="http://schemas.microsoft.com/office/drawing/2014/main" id="{35EDD9E2-AF44-6C49-9A06-EA7CD926F603}"/>
              </a:ext>
            </a:extLst>
          </p:cNvPr>
          <p:cNvSpPr>
            <a:spLocks noGrp="1"/>
          </p:cNvSpPr>
          <p:nvPr>
            <p:ph type="pic" sz="quarter" idx="23"/>
          </p:nvPr>
        </p:nvSpPr>
        <p:spPr>
          <a:xfrm>
            <a:off x="7436587" y="2907206"/>
            <a:ext cx="4755412" cy="2879354"/>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2B1E4B41-A82F-C5DA-18F5-D70EDA69CE5B}"/>
              </a:ext>
            </a:extLst>
          </p:cNvPr>
          <p:cNvSpPr/>
          <p:nvPr userDrawn="1"/>
        </p:nvSpPr>
        <p:spPr>
          <a:xfrm rot="16200000">
            <a:off x="10518124" y="1071057"/>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A212208F-070A-C29F-9730-152229B52846}"/>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1915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Slide - 1 column">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854280" y="925680"/>
            <a:ext cx="10483431" cy="804265"/>
          </a:xfrm>
        </p:spPr>
        <p:txBody>
          <a:bodyPr>
            <a:noAutofit/>
          </a:bodyPr>
          <a:lstStyle>
            <a:lvl1pPr marL="0" indent="0" algn="l">
              <a:buNone/>
              <a:defRPr sz="36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854282" y="1864553"/>
            <a:ext cx="10483429"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7" name="Freeform 6">
            <a:extLst>
              <a:ext uri="{FF2B5EF4-FFF2-40B4-BE49-F238E27FC236}">
                <a16:creationId xmlns:a16="http://schemas.microsoft.com/office/drawing/2014/main" id="{2AEDC40B-20B0-6CBF-07B9-38AD956F9569}"/>
              </a:ext>
            </a:extLst>
          </p:cNvPr>
          <p:cNvSpPr/>
          <p:nvPr userDrawn="1"/>
        </p:nvSpPr>
        <p:spPr>
          <a:xfrm rot="5400000">
            <a:off x="5923002" y="-4332045"/>
            <a:ext cx="345989" cy="900702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783117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Text Placeholder 32">
            <a:extLst>
              <a:ext uri="{FF2B5EF4-FFF2-40B4-BE49-F238E27FC236}">
                <a16:creationId xmlns:a16="http://schemas.microsoft.com/office/drawing/2014/main" id="{9C716BEC-845A-8B40-99E1-C9C8BEB7C846}"/>
              </a:ext>
            </a:extLst>
          </p:cNvPr>
          <p:cNvSpPr>
            <a:spLocks noGrp="1"/>
          </p:cNvSpPr>
          <p:nvPr>
            <p:ph type="body" sz="quarter" idx="30" hasCustomPrompt="1"/>
          </p:nvPr>
        </p:nvSpPr>
        <p:spPr>
          <a:xfrm>
            <a:off x="671400" y="759425"/>
            <a:ext cx="4997879" cy="804265"/>
          </a:xfrm>
        </p:spPr>
        <p:txBody>
          <a:bodyPr>
            <a:noAutofit/>
          </a:bodyPr>
          <a:lstStyle>
            <a:lvl1pPr marL="0" indent="0" algn="l">
              <a:buNone/>
              <a:defRPr sz="3600" b="1" i="0">
                <a:solidFill>
                  <a:srgbClr val="1D93D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16" name="Text Placeholder 32">
            <a:extLst>
              <a:ext uri="{FF2B5EF4-FFF2-40B4-BE49-F238E27FC236}">
                <a16:creationId xmlns:a16="http://schemas.microsoft.com/office/drawing/2014/main" id="{AE20B737-C724-BC42-9305-29BFF3FA1BB8}"/>
              </a:ext>
            </a:extLst>
          </p:cNvPr>
          <p:cNvSpPr>
            <a:spLocks noGrp="1"/>
          </p:cNvSpPr>
          <p:nvPr>
            <p:ph type="body" sz="quarter" idx="48" hasCustomPrompt="1"/>
          </p:nvPr>
        </p:nvSpPr>
        <p:spPr>
          <a:xfrm>
            <a:off x="671403" y="1698298"/>
            <a:ext cx="4997878" cy="4439577"/>
          </a:xfrm>
        </p:spPr>
        <p:txBody>
          <a:bodyPr numCol="1" spcCol="288000" anchor="t">
            <a:noAutofit/>
          </a:bodyPr>
          <a:lstStyle>
            <a:lvl1pPr marL="0" indent="0" algn="l">
              <a:lnSpc>
                <a:spcPct val="100000"/>
              </a:lnSpc>
              <a:spcBef>
                <a:spcPts val="0"/>
              </a:spcBef>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grpSp>
        <p:nvGrpSpPr>
          <p:cNvPr id="4" name="Group 3">
            <a:extLst>
              <a:ext uri="{FF2B5EF4-FFF2-40B4-BE49-F238E27FC236}">
                <a16:creationId xmlns:a16="http://schemas.microsoft.com/office/drawing/2014/main" id="{638CDF72-CF42-F501-B043-5C5AA4F9EE94}"/>
              </a:ext>
            </a:extLst>
          </p:cNvPr>
          <p:cNvGrpSpPr/>
          <p:nvPr userDrawn="1"/>
        </p:nvGrpSpPr>
        <p:grpSpPr>
          <a:xfrm rot="16200000">
            <a:off x="8887162" y="1476548"/>
            <a:ext cx="4506008" cy="2103668"/>
            <a:chOff x="-1871944" y="1778846"/>
            <a:chExt cx="1736764" cy="810823"/>
          </a:xfrm>
        </p:grpSpPr>
        <p:sp>
          <p:nvSpPr>
            <p:cNvPr id="5" name="Freeform 4">
              <a:extLst>
                <a:ext uri="{FF2B5EF4-FFF2-40B4-BE49-F238E27FC236}">
                  <a16:creationId xmlns:a16="http://schemas.microsoft.com/office/drawing/2014/main" id="{48D7C512-6CC3-75FA-DAE1-0F065A820FD5}"/>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816D240B-65D5-454E-6465-0864F402A41A}"/>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5FB591F-0067-FC58-3E99-6A5395A4A5A1}"/>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6584D181-B420-D56F-2968-A3906A4FD588}"/>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A1D0B637-2DD6-43A1-F272-960E3B76F6BF}"/>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2074882B-4DAE-FEBC-BE2B-4FE4B4C1BBA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pic>
        <p:nvPicPr>
          <p:cNvPr id="13" name="Picture 12">
            <a:extLst>
              <a:ext uri="{FF2B5EF4-FFF2-40B4-BE49-F238E27FC236}">
                <a16:creationId xmlns:a16="http://schemas.microsoft.com/office/drawing/2014/main" id="{ABE364F3-EEEA-05DC-3D3A-D8D60D0628C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8315" t="15976" r="16613" b="11083"/>
          <a:stretch/>
        </p:blipFill>
        <p:spPr>
          <a:xfrm>
            <a:off x="2707143" y="1768709"/>
            <a:ext cx="9484857" cy="5294310"/>
          </a:xfrm>
          <a:prstGeom prst="rect">
            <a:avLst/>
          </a:prstGeom>
        </p:spPr>
      </p:pic>
      <p:sp>
        <p:nvSpPr>
          <p:cNvPr id="14" name="Picture Placeholder 17">
            <a:extLst>
              <a:ext uri="{FF2B5EF4-FFF2-40B4-BE49-F238E27FC236}">
                <a16:creationId xmlns:a16="http://schemas.microsoft.com/office/drawing/2014/main" id="{80248A5E-A387-6397-D985-E177350CBE3B}"/>
              </a:ext>
            </a:extLst>
          </p:cNvPr>
          <p:cNvSpPr>
            <a:spLocks noGrp="1"/>
          </p:cNvSpPr>
          <p:nvPr>
            <p:ph type="pic" sz="quarter" idx="10"/>
          </p:nvPr>
        </p:nvSpPr>
        <p:spPr>
          <a:xfrm>
            <a:off x="5965381" y="1969393"/>
            <a:ext cx="6226619" cy="3853972"/>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Tree>
    <p:extLst>
      <p:ext uri="{BB962C8B-B14F-4D97-AF65-F5344CB8AC3E}">
        <p14:creationId xmlns:p14="http://schemas.microsoft.com/office/powerpoint/2010/main" val="20733800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B051E9A9-9385-52A1-75D8-5A4E87878770}"/>
              </a:ext>
            </a:extLst>
          </p:cNvPr>
          <p:cNvSpPr/>
          <p:nvPr userDrawn="1"/>
        </p:nvSpPr>
        <p:spPr>
          <a:xfrm>
            <a:off x="-2988" y="3102429"/>
            <a:ext cx="12194988" cy="2454896"/>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D2759D8F-66C9-8774-46CC-589C1386D13E}"/>
              </a:ext>
            </a:extLst>
          </p:cNvPr>
          <p:cNvGrpSpPr/>
          <p:nvPr userDrawn="1"/>
        </p:nvGrpSpPr>
        <p:grpSpPr>
          <a:xfrm>
            <a:off x="9456007" y="5829539"/>
            <a:ext cx="2735993" cy="679345"/>
            <a:chOff x="0" y="0"/>
            <a:chExt cx="2301694" cy="571500"/>
          </a:xfrm>
        </p:grpSpPr>
        <p:sp>
          <p:nvSpPr>
            <p:cNvPr id="7" name="Rectangle 6">
              <a:extLst>
                <a:ext uri="{FF2B5EF4-FFF2-40B4-BE49-F238E27FC236}">
                  <a16:creationId xmlns:a16="http://schemas.microsoft.com/office/drawing/2014/main" id="{4A4A8FB1-8F11-0141-5DE0-6281C24D84D4}"/>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54142550-A084-D565-B045-9AB6CF6BB51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2" name="Graphic 1">
            <a:extLst>
              <a:ext uri="{FF2B5EF4-FFF2-40B4-BE49-F238E27FC236}">
                <a16:creationId xmlns:a16="http://schemas.microsoft.com/office/drawing/2014/main" id="{6DE9B32D-A619-D8AC-EFCE-F8697733799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3" name="Text Placeholder 32">
            <a:extLst>
              <a:ext uri="{FF2B5EF4-FFF2-40B4-BE49-F238E27FC236}">
                <a16:creationId xmlns:a16="http://schemas.microsoft.com/office/drawing/2014/main" id="{64ABFF8E-C771-1252-E347-4145D5AF72F7}"/>
              </a:ext>
            </a:extLst>
          </p:cNvPr>
          <p:cNvSpPr>
            <a:spLocks noGrp="1"/>
          </p:cNvSpPr>
          <p:nvPr>
            <p:ph type="body" sz="quarter" idx="30" hasCustomPrompt="1"/>
          </p:nvPr>
        </p:nvSpPr>
        <p:spPr>
          <a:xfrm>
            <a:off x="852791" y="3709852"/>
            <a:ext cx="6346032" cy="804265"/>
          </a:xfrm>
        </p:spPr>
        <p:txBody>
          <a:bodyPr>
            <a:noAutofit/>
          </a:bodyPr>
          <a:lstStyle>
            <a:lvl1pPr marL="0" indent="0" algn="l">
              <a:buNone/>
              <a:defRPr sz="3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Follow Our Journey</a:t>
            </a:r>
            <a:endParaRPr lang="en-US" dirty="0"/>
          </a:p>
        </p:txBody>
      </p:sp>
      <p:grpSp>
        <p:nvGrpSpPr>
          <p:cNvPr id="9" name="Group 8">
            <a:extLst>
              <a:ext uri="{FF2B5EF4-FFF2-40B4-BE49-F238E27FC236}">
                <a16:creationId xmlns:a16="http://schemas.microsoft.com/office/drawing/2014/main" id="{9A5B3923-C329-76E3-D521-1B5691B489E3}"/>
              </a:ext>
            </a:extLst>
          </p:cNvPr>
          <p:cNvGrpSpPr/>
          <p:nvPr userDrawn="1"/>
        </p:nvGrpSpPr>
        <p:grpSpPr>
          <a:xfrm rot="16200000">
            <a:off x="8283002" y="1703688"/>
            <a:ext cx="5411064" cy="2526201"/>
            <a:chOff x="-1871944" y="1778846"/>
            <a:chExt cx="1736764" cy="810823"/>
          </a:xfrm>
        </p:grpSpPr>
        <p:sp>
          <p:nvSpPr>
            <p:cNvPr id="10" name="Freeform 9">
              <a:extLst>
                <a:ext uri="{FF2B5EF4-FFF2-40B4-BE49-F238E27FC236}">
                  <a16:creationId xmlns:a16="http://schemas.microsoft.com/office/drawing/2014/main" id="{6C1AD56A-3F65-664F-75AE-547AD26BBCD0}"/>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0B203D0-4F1F-AF4A-88AA-54E18CD29FEE}"/>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6200723-4FC0-633F-3415-EC13CA112A32}"/>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F93CA007-2D69-244F-05AD-5CBECC817D21}"/>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4AAEEA6-8651-4BAB-D748-309574A2E77E}"/>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F6034C48-69EE-EAE5-44B4-38451FD5724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728685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02">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BF8474B-2EE8-5D90-EE94-2A449BB5BC14}"/>
              </a:ext>
            </a:extLst>
          </p:cNvPr>
          <p:cNvSpPr/>
          <p:nvPr userDrawn="1"/>
        </p:nvSpPr>
        <p:spPr>
          <a:xfrm>
            <a:off x="0" y="2916349"/>
            <a:ext cx="12172692" cy="2970866"/>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11496E"/>
          </a:solidFill>
          <a:ln w="30808" cap="flat">
            <a:noFill/>
            <a:prstDash val="solid"/>
            <a:miter/>
          </a:ln>
        </p:spPr>
        <p:txBody>
          <a:bodyPr rtlCol="0" anchor="ctr"/>
          <a:lstStyle/>
          <a:p>
            <a:endParaRPr lang="en-US" sz="2069"/>
          </a:p>
        </p:txBody>
      </p:sp>
      <p:sp>
        <p:nvSpPr>
          <p:cNvPr id="178" name="Freeform 177">
            <a:extLst>
              <a:ext uri="{FF2B5EF4-FFF2-40B4-BE49-F238E27FC236}">
                <a16:creationId xmlns:a16="http://schemas.microsoft.com/office/drawing/2014/main" id="{D72AD8ED-B417-EE44-A5AC-AEB6D73B62A7}"/>
              </a:ext>
            </a:extLst>
          </p:cNvPr>
          <p:cNvSpPr/>
          <p:nvPr userDrawn="1"/>
        </p:nvSpPr>
        <p:spPr>
          <a:xfrm>
            <a:off x="8065511" y="5423818"/>
            <a:ext cx="4126489"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2094D2"/>
          </a:solidFill>
          <a:ln w="30808" cap="flat">
            <a:noFill/>
            <a:prstDash val="solid"/>
            <a:miter/>
          </a:ln>
        </p:spPr>
        <p:txBody>
          <a:bodyPr rtlCol="0" anchor="ctr"/>
          <a:lstStyle/>
          <a:p>
            <a:endParaRPr lang="en-US" sz="2069"/>
          </a:p>
        </p:txBody>
      </p:sp>
      <p:sp>
        <p:nvSpPr>
          <p:cNvPr id="3" name="Text Placeholder 32">
            <a:extLst>
              <a:ext uri="{FF2B5EF4-FFF2-40B4-BE49-F238E27FC236}">
                <a16:creationId xmlns:a16="http://schemas.microsoft.com/office/drawing/2014/main" id="{99B2260A-8AA6-B70B-8A19-887E4F62A1EA}"/>
              </a:ext>
            </a:extLst>
          </p:cNvPr>
          <p:cNvSpPr>
            <a:spLocks noGrp="1"/>
          </p:cNvSpPr>
          <p:nvPr>
            <p:ph type="body" sz="quarter" idx="16" hasCustomPrompt="1"/>
          </p:nvPr>
        </p:nvSpPr>
        <p:spPr>
          <a:xfrm>
            <a:off x="575887" y="3922846"/>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FAIRPRENEURS</a:t>
            </a:r>
            <a:endParaRPr lang="en-US" dirty="0"/>
          </a:p>
        </p:txBody>
      </p:sp>
      <p:sp>
        <p:nvSpPr>
          <p:cNvPr id="5" name="Text Placeholder 32">
            <a:extLst>
              <a:ext uri="{FF2B5EF4-FFF2-40B4-BE49-F238E27FC236}">
                <a16:creationId xmlns:a16="http://schemas.microsoft.com/office/drawing/2014/main" id="{E172149E-5E03-96AA-55FE-70298C3C1C77}"/>
              </a:ext>
            </a:extLst>
          </p:cNvPr>
          <p:cNvSpPr>
            <a:spLocks noGrp="1"/>
          </p:cNvSpPr>
          <p:nvPr>
            <p:ph type="body" sz="quarter" idx="19" hasCustomPrompt="1"/>
          </p:nvPr>
        </p:nvSpPr>
        <p:spPr>
          <a:xfrm>
            <a:off x="618012" y="3232383"/>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grpSp>
        <p:nvGrpSpPr>
          <p:cNvPr id="6" name="Group 5">
            <a:extLst>
              <a:ext uri="{FF2B5EF4-FFF2-40B4-BE49-F238E27FC236}">
                <a16:creationId xmlns:a16="http://schemas.microsoft.com/office/drawing/2014/main" id="{D804B6A4-482D-6C9A-9089-E3658622346A}"/>
              </a:ext>
            </a:extLst>
          </p:cNvPr>
          <p:cNvGrpSpPr/>
          <p:nvPr userDrawn="1"/>
        </p:nvGrpSpPr>
        <p:grpSpPr>
          <a:xfrm>
            <a:off x="162193" y="5927769"/>
            <a:ext cx="2471731" cy="613729"/>
            <a:chOff x="0" y="0"/>
            <a:chExt cx="2301694" cy="571500"/>
          </a:xfrm>
        </p:grpSpPr>
        <p:sp>
          <p:nvSpPr>
            <p:cNvPr id="7" name="Rectangle 6">
              <a:extLst>
                <a:ext uri="{FF2B5EF4-FFF2-40B4-BE49-F238E27FC236}">
                  <a16:creationId xmlns:a16="http://schemas.microsoft.com/office/drawing/2014/main" id="{B32BB417-1319-9691-2C6F-B415DC63CF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8" name="Picture 7">
              <a:extLst>
                <a:ext uri="{FF2B5EF4-FFF2-40B4-BE49-F238E27FC236}">
                  <a16:creationId xmlns:a16="http://schemas.microsoft.com/office/drawing/2014/main" id="{43937D66-6C3E-E846-845F-7150743138EF}"/>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154963"/>
              <a:ext cx="1675765" cy="384810"/>
            </a:xfrm>
            <a:prstGeom prst="rect">
              <a:avLst/>
            </a:prstGeom>
            <a:ln>
              <a:noFill/>
            </a:ln>
            <a:extLst>
              <a:ext uri="{53640926-AAD7-44D8-BBD7-CCE9431645EC}">
                <a14:shadowObscured xmlns:a14="http://schemas.microsoft.com/office/drawing/2010/main"/>
              </a:ext>
            </a:extLst>
          </p:spPr>
        </p:pic>
      </p:grpSp>
      <p:pic>
        <p:nvPicPr>
          <p:cNvPr id="163" name="Graphic 162">
            <a:extLst>
              <a:ext uri="{FF2B5EF4-FFF2-40B4-BE49-F238E27FC236}">
                <a16:creationId xmlns:a16="http://schemas.microsoft.com/office/drawing/2014/main" id="{7BF67B0B-2324-EAFF-41E5-831D9EA25F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13789"/>
            <a:ext cx="6096000" cy="3088640"/>
          </a:xfrm>
          <a:prstGeom prst="rect">
            <a:avLst/>
          </a:prstGeom>
        </p:spPr>
      </p:pic>
      <p:sp>
        <p:nvSpPr>
          <p:cNvPr id="177" name="Picture Placeholder 176">
            <a:extLst>
              <a:ext uri="{FF2B5EF4-FFF2-40B4-BE49-F238E27FC236}">
                <a16:creationId xmlns:a16="http://schemas.microsoft.com/office/drawing/2014/main" id="{950B8847-22F7-A4AA-BB88-4959C6102C92}"/>
              </a:ext>
            </a:extLst>
          </p:cNvPr>
          <p:cNvSpPr>
            <a:spLocks noGrp="1"/>
          </p:cNvSpPr>
          <p:nvPr>
            <p:ph type="pic" sz="quarter" idx="44" hasCustomPrompt="1"/>
          </p:nvPr>
        </p:nvSpPr>
        <p:spPr>
          <a:xfrm>
            <a:off x="5718875" y="13789"/>
            <a:ext cx="5533754" cy="6880943"/>
          </a:xfrm>
          <a:custGeom>
            <a:avLst/>
            <a:gdLst>
              <a:gd name="connsiteX0" fmla="*/ 0 w 5533754"/>
              <a:gd name="connsiteY0" fmla="*/ 0 h 6880943"/>
              <a:gd name="connsiteX1" fmla="*/ 5533754 w 5533754"/>
              <a:gd name="connsiteY1" fmla="*/ 0 h 6880943"/>
              <a:gd name="connsiteX2" fmla="*/ 5533754 w 5533754"/>
              <a:gd name="connsiteY2" fmla="*/ 5410029 h 6880943"/>
              <a:gd name="connsiteX3" fmla="*/ 2346636 w 5533754"/>
              <a:gd name="connsiteY3" fmla="*/ 5410029 h 6880943"/>
              <a:gd name="connsiteX4" fmla="*/ 2346636 w 5533754"/>
              <a:gd name="connsiteY4" fmla="*/ 6166660 h 6880943"/>
              <a:gd name="connsiteX5" fmla="*/ 5533754 w 5533754"/>
              <a:gd name="connsiteY5" fmla="*/ 6166660 h 6880943"/>
              <a:gd name="connsiteX6" fmla="*/ 5533754 w 5533754"/>
              <a:gd name="connsiteY6" fmla="*/ 6880943 h 6880943"/>
              <a:gd name="connsiteX7" fmla="*/ 0 w 5533754"/>
              <a:gd name="connsiteY7" fmla="*/ 6880943 h 688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33754" h="6880943">
                <a:moveTo>
                  <a:pt x="0" y="0"/>
                </a:moveTo>
                <a:lnTo>
                  <a:pt x="5533754" y="0"/>
                </a:lnTo>
                <a:lnTo>
                  <a:pt x="5533754" y="5410029"/>
                </a:lnTo>
                <a:lnTo>
                  <a:pt x="2346636" y="5410029"/>
                </a:lnTo>
                <a:lnTo>
                  <a:pt x="2346636" y="6166660"/>
                </a:lnTo>
                <a:lnTo>
                  <a:pt x="5533754" y="6166660"/>
                </a:lnTo>
                <a:lnTo>
                  <a:pt x="5533754" y="6880943"/>
                </a:lnTo>
                <a:lnTo>
                  <a:pt x="0" y="6880943"/>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75" name="Text Placeholder 23">
            <a:extLst>
              <a:ext uri="{FF2B5EF4-FFF2-40B4-BE49-F238E27FC236}">
                <a16:creationId xmlns:a16="http://schemas.microsoft.com/office/drawing/2014/main" id="{F9FE7071-7D7D-13C1-BD08-2F3C5C7F4C51}"/>
              </a:ext>
            </a:extLst>
          </p:cNvPr>
          <p:cNvSpPr>
            <a:spLocks noGrp="1"/>
          </p:cNvSpPr>
          <p:nvPr>
            <p:ph type="body" sz="quarter" idx="45" hasCustomPrompt="1"/>
          </p:nvPr>
        </p:nvSpPr>
        <p:spPr>
          <a:xfrm>
            <a:off x="8065511" y="5436563"/>
            <a:ext cx="3640117" cy="731140"/>
          </a:xfrm>
          <a:prstGeom prst="rect">
            <a:avLst/>
          </a:prstGeom>
        </p:spPr>
        <p:txBody>
          <a:bodyPr anchor="ctr">
            <a:normAutofit/>
          </a:bodyPr>
          <a:lstStyle>
            <a:lvl1pPr marL="0" indent="0" algn="r">
              <a:buNone/>
              <a:defRPr sz="2800" baseline="0">
                <a:solidFill>
                  <a:schemeClr val="bg1"/>
                </a:solidFill>
                <a:latin typeface="Calibri" panose="020F0502020204030204" pitchFamily="34" charset="0"/>
                <a:cs typeface="Calibri" panose="020F0502020204030204" pitchFamily="34" charset="0"/>
              </a:defRPr>
            </a:lvl1pPr>
          </a:lstStyle>
          <a:p>
            <a:pPr lvl="0"/>
            <a:r>
              <a:rPr lang="en-US" dirty="0" err="1"/>
              <a:t>www.website.eu</a:t>
            </a:r>
            <a:endParaRPr lang="en-US" dirty="0"/>
          </a:p>
        </p:txBody>
      </p:sp>
    </p:spTree>
    <p:extLst>
      <p:ext uri="{BB962C8B-B14F-4D97-AF65-F5344CB8AC3E}">
        <p14:creationId xmlns:p14="http://schemas.microsoft.com/office/powerpoint/2010/main" val="375554104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Page">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6B74FF8C-D66B-56C5-C502-E2B8E6C67C08}"/>
              </a:ext>
            </a:extLst>
          </p:cNvPr>
          <p:cNvSpPr/>
          <p:nvPr userDrawn="1"/>
        </p:nvSpPr>
        <p:spPr>
          <a:xfrm>
            <a:off x="-2" y="1"/>
            <a:ext cx="12192001" cy="184612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dirty="0"/>
          </a:p>
        </p:txBody>
      </p:sp>
      <p:sp>
        <p:nvSpPr>
          <p:cNvPr id="143" name="Text Placeholder 32">
            <a:extLst>
              <a:ext uri="{FF2B5EF4-FFF2-40B4-BE49-F238E27FC236}">
                <a16:creationId xmlns:a16="http://schemas.microsoft.com/office/drawing/2014/main" id="{E246BE9B-0F08-0141-BFBB-5CD2D858EA02}"/>
              </a:ext>
            </a:extLst>
          </p:cNvPr>
          <p:cNvSpPr>
            <a:spLocks noGrp="1"/>
          </p:cNvSpPr>
          <p:nvPr>
            <p:ph type="body" sz="quarter" idx="11" hasCustomPrompt="1"/>
          </p:nvPr>
        </p:nvSpPr>
        <p:spPr>
          <a:xfrm>
            <a:off x="2434100" y="244448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01</a:t>
            </a:r>
            <a:endParaRPr lang="en-US" dirty="0"/>
          </a:p>
        </p:txBody>
      </p:sp>
      <p:sp>
        <p:nvSpPr>
          <p:cNvPr id="144" name="Text Placeholder 32">
            <a:extLst>
              <a:ext uri="{FF2B5EF4-FFF2-40B4-BE49-F238E27FC236}">
                <a16:creationId xmlns:a16="http://schemas.microsoft.com/office/drawing/2014/main" id="{C9C54D80-1128-5642-AF19-023C1AFBB107}"/>
              </a:ext>
            </a:extLst>
          </p:cNvPr>
          <p:cNvSpPr>
            <a:spLocks noGrp="1"/>
          </p:cNvSpPr>
          <p:nvPr>
            <p:ph type="body" sz="quarter" idx="49" hasCustomPrompt="1"/>
          </p:nvPr>
        </p:nvSpPr>
        <p:spPr>
          <a:xfrm>
            <a:off x="3567808" y="2444488"/>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Introduction</a:t>
            </a:r>
            <a:endParaRPr lang="en-US" dirty="0"/>
          </a:p>
        </p:txBody>
      </p:sp>
      <p:sp>
        <p:nvSpPr>
          <p:cNvPr id="145" name="Text Placeholder 32">
            <a:extLst>
              <a:ext uri="{FF2B5EF4-FFF2-40B4-BE49-F238E27FC236}">
                <a16:creationId xmlns:a16="http://schemas.microsoft.com/office/drawing/2014/main" id="{67A3DCF8-C8C1-A54D-B2A9-2AEDD386F887}"/>
              </a:ext>
            </a:extLst>
          </p:cNvPr>
          <p:cNvSpPr>
            <a:spLocks noGrp="1"/>
          </p:cNvSpPr>
          <p:nvPr>
            <p:ph type="body" sz="quarter" idx="13" hasCustomPrompt="1"/>
          </p:nvPr>
        </p:nvSpPr>
        <p:spPr>
          <a:xfrm>
            <a:off x="2434100" y="2902464"/>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02</a:t>
            </a:r>
            <a:endParaRPr lang="en-US" dirty="0"/>
          </a:p>
        </p:txBody>
      </p:sp>
      <p:sp>
        <p:nvSpPr>
          <p:cNvPr id="146" name="Text Placeholder 32">
            <a:extLst>
              <a:ext uri="{FF2B5EF4-FFF2-40B4-BE49-F238E27FC236}">
                <a16:creationId xmlns:a16="http://schemas.microsoft.com/office/drawing/2014/main" id="{9FDD29A6-533C-7341-8E91-02079E2FE43E}"/>
              </a:ext>
            </a:extLst>
          </p:cNvPr>
          <p:cNvSpPr>
            <a:spLocks noGrp="1"/>
          </p:cNvSpPr>
          <p:nvPr>
            <p:ph type="body" sz="quarter" idx="14" hasCustomPrompt="1"/>
          </p:nvPr>
        </p:nvSpPr>
        <p:spPr>
          <a:xfrm>
            <a:off x="3567808" y="2902379"/>
            <a:ext cx="5715653" cy="223986"/>
          </a:xfrm>
        </p:spPr>
        <p:txBody>
          <a:bodyPr anchor="ctr">
            <a:noAutofit/>
          </a:bodyPr>
          <a:lstStyle>
            <a:lvl1pPr marL="0" marR="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marL="0" marR="0" lvl="0" indent="0" algn="l" defTabSz="3343281" rtl="0" eaLnBrk="1" fontAlgn="auto" latinLnBrk="0" hangingPunct="1">
              <a:lnSpc>
                <a:spcPct val="100000"/>
              </a:lnSpc>
              <a:spcBef>
                <a:spcPts val="3657"/>
              </a:spcBef>
              <a:spcAft>
                <a:spcPts val="0"/>
              </a:spcAft>
              <a:buClrTx/>
              <a:buSzTx/>
              <a:buFont typeface="Arial" panose="020B0604020202020204" pitchFamily="34" charset="0"/>
              <a:buNone/>
              <a:tabLst/>
              <a:defRPr/>
            </a:pPr>
            <a:r>
              <a:rPr lang="en-GB" dirty="0"/>
              <a:t>About us</a:t>
            </a:r>
            <a:endParaRPr lang="en-US" dirty="0"/>
          </a:p>
        </p:txBody>
      </p:sp>
      <p:sp>
        <p:nvSpPr>
          <p:cNvPr id="147" name="Text Placeholder 32">
            <a:extLst>
              <a:ext uri="{FF2B5EF4-FFF2-40B4-BE49-F238E27FC236}">
                <a16:creationId xmlns:a16="http://schemas.microsoft.com/office/drawing/2014/main" id="{57CE5420-826A-4046-981E-1B3B3695529C}"/>
              </a:ext>
            </a:extLst>
          </p:cNvPr>
          <p:cNvSpPr>
            <a:spLocks noGrp="1"/>
          </p:cNvSpPr>
          <p:nvPr>
            <p:ph type="body" sz="quarter" idx="15" hasCustomPrompt="1"/>
          </p:nvPr>
        </p:nvSpPr>
        <p:spPr>
          <a:xfrm>
            <a:off x="2434100" y="3360440"/>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03</a:t>
            </a:r>
            <a:endParaRPr lang="en-US" dirty="0"/>
          </a:p>
        </p:txBody>
      </p:sp>
      <p:sp>
        <p:nvSpPr>
          <p:cNvPr id="148" name="Text Placeholder 32">
            <a:extLst>
              <a:ext uri="{FF2B5EF4-FFF2-40B4-BE49-F238E27FC236}">
                <a16:creationId xmlns:a16="http://schemas.microsoft.com/office/drawing/2014/main" id="{3F6D97E9-C4D5-AC44-89B9-EABADCA7224E}"/>
              </a:ext>
            </a:extLst>
          </p:cNvPr>
          <p:cNvSpPr>
            <a:spLocks noGrp="1"/>
          </p:cNvSpPr>
          <p:nvPr>
            <p:ph type="body" sz="quarter" idx="19" hasCustomPrompt="1"/>
          </p:nvPr>
        </p:nvSpPr>
        <p:spPr>
          <a:xfrm>
            <a:off x="3567808" y="3360783"/>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The Project</a:t>
            </a:r>
            <a:endParaRPr lang="en-US" dirty="0"/>
          </a:p>
        </p:txBody>
      </p:sp>
      <p:sp>
        <p:nvSpPr>
          <p:cNvPr id="152" name="Text Placeholder 32">
            <a:extLst>
              <a:ext uri="{FF2B5EF4-FFF2-40B4-BE49-F238E27FC236}">
                <a16:creationId xmlns:a16="http://schemas.microsoft.com/office/drawing/2014/main" id="{1EDA7C9E-6821-614B-B581-5907A46DAE4B}"/>
              </a:ext>
            </a:extLst>
          </p:cNvPr>
          <p:cNvSpPr>
            <a:spLocks noGrp="1"/>
          </p:cNvSpPr>
          <p:nvPr>
            <p:ph type="body" sz="quarter" idx="17" hasCustomPrompt="1"/>
          </p:nvPr>
        </p:nvSpPr>
        <p:spPr>
          <a:xfrm>
            <a:off x="2434100" y="3818416"/>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04</a:t>
            </a:r>
            <a:endParaRPr lang="en-US" dirty="0"/>
          </a:p>
        </p:txBody>
      </p:sp>
      <p:sp>
        <p:nvSpPr>
          <p:cNvPr id="156" name="Text Placeholder 32">
            <a:extLst>
              <a:ext uri="{FF2B5EF4-FFF2-40B4-BE49-F238E27FC236}">
                <a16:creationId xmlns:a16="http://schemas.microsoft.com/office/drawing/2014/main" id="{3EECCB46-72D7-5740-9CED-11684DF47D53}"/>
              </a:ext>
            </a:extLst>
          </p:cNvPr>
          <p:cNvSpPr>
            <a:spLocks noGrp="1"/>
          </p:cNvSpPr>
          <p:nvPr>
            <p:ph type="body" sz="quarter" idx="20" hasCustomPrompt="1"/>
          </p:nvPr>
        </p:nvSpPr>
        <p:spPr>
          <a:xfrm>
            <a:off x="3567808" y="3818674"/>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Gallery</a:t>
            </a:r>
            <a:endParaRPr lang="en-US" dirty="0"/>
          </a:p>
        </p:txBody>
      </p:sp>
      <p:sp>
        <p:nvSpPr>
          <p:cNvPr id="158" name="Text Placeholder 32">
            <a:extLst>
              <a:ext uri="{FF2B5EF4-FFF2-40B4-BE49-F238E27FC236}">
                <a16:creationId xmlns:a16="http://schemas.microsoft.com/office/drawing/2014/main" id="{2B4AC3CD-CBEF-5E4F-B4DD-BD4814C7F019}"/>
              </a:ext>
            </a:extLst>
          </p:cNvPr>
          <p:cNvSpPr>
            <a:spLocks noGrp="1"/>
          </p:cNvSpPr>
          <p:nvPr>
            <p:ph type="body" sz="quarter" idx="21" hasCustomPrompt="1"/>
          </p:nvPr>
        </p:nvSpPr>
        <p:spPr>
          <a:xfrm>
            <a:off x="2434100" y="4276392"/>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05</a:t>
            </a:r>
            <a:endParaRPr lang="en-US" dirty="0"/>
          </a:p>
        </p:txBody>
      </p:sp>
      <p:sp>
        <p:nvSpPr>
          <p:cNvPr id="159" name="Text Placeholder 32">
            <a:extLst>
              <a:ext uri="{FF2B5EF4-FFF2-40B4-BE49-F238E27FC236}">
                <a16:creationId xmlns:a16="http://schemas.microsoft.com/office/drawing/2014/main" id="{F367CBF7-CF02-8943-9062-D02DDFD8E2D1}"/>
              </a:ext>
            </a:extLst>
          </p:cNvPr>
          <p:cNvSpPr>
            <a:spLocks noGrp="1"/>
          </p:cNvSpPr>
          <p:nvPr>
            <p:ph type="body" sz="quarter" idx="22" hasCustomPrompt="1"/>
          </p:nvPr>
        </p:nvSpPr>
        <p:spPr>
          <a:xfrm>
            <a:off x="3567808" y="4276565"/>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Our Team</a:t>
            </a:r>
            <a:endParaRPr lang="en-US" dirty="0"/>
          </a:p>
        </p:txBody>
      </p:sp>
      <p:sp>
        <p:nvSpPr>
          <p:cNvPr id="161" name="Text Placeholder 32">
            <a:extLst>
              <a:ext uri="{FF2B5EF4-FFF2-40B4-BE49-F238E27FC236}">
                <a16:creationId xmlns:a16="http://schemas.microsoft.com/office/drawing/2014/main" id="{BA3A5A09-F937-7549-8085-E87DDB3C3436}"/>
              </a:ext>
            </a:extLst>
          </p:cNvPr>
          <p:cNvSpPr>
            <a:spLocks noGrp="1"/>
          </p:cNvSpPr>
          <p:nvPr>
            <p:ph type="body" sz="quarter" idx="51" hasCustomPrompt="1"/>
          </p:nvPr>
        </p:nvSpPr>
        <p:spPr>
          <a:xfrm>
            <a:off x="2449647" y="4734368"/>
            <a:ext cx="1045074" cy="223473"/>
          </a:xfrm>
        </p:spPr>
        <p:txBody>
          <a:bodyPr anchor="ctr">
            <a:noAutofit/>
          </a:bodyPr>
          <a:lstStyle>
            <a:lvl1pPr marL="0" indent="0" algn="ctr">
              <a:buNone/>
              <a:defRPr sz="2400" b="1" i="0">
                <a:solidFill>
                  <a:srgbClr val="E87A33"/>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06</a:t>
            </a:r>
            <a:endParaRPr lang="en-US" dirty="0"/>
          </a:p>
        </p:txBody>
      </p:sp>
      <p:sp>
        <p:nvSpPr>
          <p:cNvPr id="162" name="Text Placeholder 32">
            <a:extLst>
              <a:ext uri="{FF2B5EF4-FFF2-40B4-BE49-F238E27FC236}">
                <a16:creationId xmlns:a16="http://schemas.microsoft.com/office/drawing/2014/main" id="{3125800D-400A-CB4E-BB45-05A321F773EC}"/>
              </a:ext>
            </a:extLst>
          </p:cNvPr>
          <p:cNvSpPr>
            <a:spLocks noGrp="1"/>
          </p:cNvSpPr>
          <p:nvPr>
            <p:ph type="body" sz="quarter" idx="52" hasCustomPrompt="1"/>
          </p:nvPr>
        </p:nvSpPr>
        <p:spPr>
          <a:xfrm>
            <a:off x="3583355" y="4734456"/>
            <a:ext cx="5715653" cy="223473"/>
          </a:xfrm>
        </p:spPr>
        <p:txBody>
          <a:bodyPr anchor="ctr">
            <a:noAutofit/>
          </a:bodyPr>
          <a:lstStyle>
            <a:lvl1pPr marL="0" indent="0" algn="l">
              <a:buNone/>
              <a:defRPr sz="2400"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Question and Answers</a:t>
            </a:r>
            <a:endParaRPr lang="en-US" dirty="0"/>
          </a:p>
        </p:txBody>
      </p:sp>
      <p:sp>
        <p:nvSpPr>
          <p:cNvPr id="286" name="Rectangle 285">
            <a:extLst>
              <a:ext uri="{FF2B5EF4-FFF2-40B4-BE49-F238E27FC236}">
                <a16:creationId xmlns:a16="http://schemas.microsoft.com/office/drawing/2014/main" id="{DB242B25-6F94-3545-A2C1-E1A9B68738D1}"/>
              </a:ext>
            </a:extLst>
          </p:cNvPr>
          <p:cNvSpPr/>
          <p:nvPr userDrawn="1"/>
        </p:nvSpPr>
        <p:spPr>
          <a:xfrm>
            <a:off x="2721078" y="5671351"/>
            <a:ext cx="4194233" cy="836447"/>
          </a:xfrm>
          <a:prstGeom prst="rect">
            <a:avLst/>
          </a:prstGeom>
        </p:spPr>
        <p:txBody>
          <a:bodyPr wrap="square">
            <a:spAutoFit/>
          </a:bodyPr>
          <a:lstStyle/>
          <a:p>
            <a:pPr marL="0" marR="0" indent="0" algn="just" defTabSz="293378" rtl="0" eaLnBrk="1" fontAlgn="auto" latinLnBrk="0" hangingPunct="0">
              <a:lnSpc>
                <a:spcPct val="100000"/>
              </a:lnSpc>
              <a:spcBef>
                <a:spcPts val="0"/>
              </a:spcBef>
              <a:spcAft>
                <a:spcPts val="0"/>
              </a:spcAft>
              <a:buClrTx/>
              <a:buSzTx/>
              <a:buFontTx/>
              <a:buNone/>
              <a:tabLst/>
              <a:defRPr/>
            </a:pPr>
            <a:r>
              <a:rPr lang="en-GB" sz="967"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a:t>
            </a:r>
            <a:endParaRPr lang="en-US" sz="967"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
        <p:nvSpPr>
          <p:cNvPr id="58" name="Text Placeholder 32">
            <a:extLst>
              <a:ext uri="{FF2B5EF4-FFF2-40B4-BE49-F238E27FC236}">
                <a16:creationId xmlns:a16="http://schemas.microsoft.com/office/drawing/2014/main" id="{A7E9440F-DDEC-434B-9346-8F02B164E9B2}"/>
              </a:ext>
            </a:extLst>
          </p:cNvPr>
          <p:cNvSpPr>
            <a:spLocks noGrp="1"/>
          </p:cNvSpPr>
          <p:nvPr>
            <p:ph type="body" sz="quarter" idx="61" hasCustomPrompt="1"/>
          </p:nvPr>
        </p:nvSpPr>
        <p:spPr>
          <a:xfrm>
            <a:off x="2694576" y="821841"/>
            <a:ext cx="3692066" cy="532331"/>
          </a:xfrm>
        </p:spPr>
        <p:txBody>
          <a:bodyPr anchor="ctr">
            <a:noAutofit/>
          </a:bodyPr>
          <a:lstStyle>
            <a:lvl1pPr marL="0" indent="0" algn="l">
              <a:lnSpc>
                <a:spcPts val="3190"/>
              </a:lnSpc>
              <a:spcBef>
                <a:spcPts val="0"/>
              </a:spcBef>
              <a:buNone/>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21906" indent="0">
              <a:buNone/>
              <a:defRPr sz="5266">
                <a:solidFill>
                  <a:srgbClr val="011E3B"/>
                </a:solidFill>
                <a:latin typeface="Montserrat" pitchFamily="2" charset="77"/>
              </a:defRPr>
            </a:lvl2pPr>
            <a:lvl3pPr marL="1243813" indent="0">
              <a:buNone/>
              <a:defRPr sz="5266">
                <a:solidFill>
                  <a:srgbClr val="011E3B"/>
                </a:solidFill>
                <a:latin typeface="Montserrat" pitchFamily="2" charset="77"/>
              </a:defRPr>
            </a:lvl3pPr>
            <a:lvl4pPr marL="1865719" indent="0">
              <a:buNone/>
              <a:defRPr sz="5266">
                <a:solidFill>
                  <a:srgbClr val="011E3B"/>
                </a:solidFill>
                <a:latin typeface="Montserrat" pitchFamily="2" charset="77"/>
              </a:defRPr>
            </a:lvl4pPr>
            <a:lvl5pPr marL="2487628" indent="0">
              <a:buNone/>
              <a:defRPr sz="5266">
                <a:solidFill>
                  <a:srgbClr val="011E3B"/>
                </a:solidFill>
                <a:latin typeface="Montserrat" pitchFamily="2" charset="77"/>
              </a:defRPr>
            </a:lvl5pPr>
          </a:lstStyle>
          <a:p>
            <a:pPr lvl="0"/>
            <a:r>
              <a:rPr lang="en-GB" dirty="0"/>
              <a:t>TABLE OF CONTENTS</a:t>
            </a:r>
            <a:endParaRPr lang="en-US" dirty="0"/>
          </a:p>
        </p:txBody>
      </p:sp>
      <p:grpSp>
        <p:nvGrpSpPr>
          <p:cNvPr id="32" name="Group 31">
            <a:extLst>
              <a:ext uri="{FF2B5EF4-FFF2-40B4-BE49-F238E27FC236}">
                <a16:creationId xmlns:a16="http://schemas.microsoft.com/office/drawing/2014/main" id="{51C2F8C0-A5CA-C542-B154-C949A59DEFE7}"/>
              </a:ext>
            </a:extLst>
          </p:cNvPr>
          <p:cNvGrpSpPr/>
          <p:nvPr userDrawn="1"/>
        </p:nvGrpSpPr>
        <p:grpSpPr>
          <a:xfrm>
            <a:off x="7546237" y="5794892"/>
            <a:ext cx="2735993" cy="679345"/>
            <a:chOff x="0" y="0"/>
            <a:chExt cx="2301694" cy="571500"/>
          </a:xfrm>
        </p:grpSpPr>
        <p:sp>
          <p:nvSpPr>
            <p:cNvPr id="33" name="Rectangle 32">
              <a:extLst>
                <a:ext uri="{FF2B5EF4-FFF2-40B4-BE49-F238E27FC236}">
                  <a16:creationId xmlns:a16="http://schemas.microsoft.com/office/drawing/2014/main" id="{65C3F60E-1A9C-7548-9AF3-F3DC2492698F}"/>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4" name="Picture 33">
              <a:extLst>
                <a:ext uri="{FF2B5EF4-FFF2-40B4-BE49-F238E27FC236}">
                  <a16:creationId xmlns:a16="http://schemas.microsoft.com/office/drawing/2014/main" id="{50E12723-56AA-9A42-BFE6-5A8D843584E6}"/>
                </a:ext>
              </a:extLst>
            </p:cNvPr>
            <p:cNvPicPr>
              <a:picLocks noChangeAspect="1"/>
            </p:cNvPicPr>
            <p:nvPr/>
          </p:nvPicPr>
          <p:blipFill>
            <a:blip r:embed="rId2" cstate="email">
              <a:extLst>
                <a:ext uri="{28A0092B-C50C-407E-A947-70E740481C1C}">
                  <a14:useLocalDpi xmlns:a14="http://schemas.microsoft.com/office/drawing/2010/main"/>
                </a:ext>
              </a:extLst>
            </a:blip>
            <a:srcRect l="1420" r="1420"/>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grpSp>
        <p:nvGrpSpPr>
          <p:cNvPr id="2" name="Group 1">
            <a:extLst>
              <a:ext uri="{FF2B5EF4-FFF2-40B4-BE49-F238E27FC236}">
                <a16:creationId xmlns:a16="http://schemas.microsoft.com/office/drawing/2014/main" id="{D2CFE794-58A0-462D-6BE1-7F3815412160}"/>
              </a:ext>
            </a:extLst>
          </p:cNvPr>
          <p:cNvGrpSpPr/>
          <p:nvPr userDrawn="1"/>
        </p:nvGrpSpPr>
        <p:grpSpPr>
          <a:xfrm rot="5400000">
            <a:off x="-823306" y="1564548"/>
            <a:ext cx="3088508" cy="1441896"/>
            <a:chOff x="-1871944" y="1778846"/>
            <a:chExt cx="1736764" cy="810823"/>
          </a:xfrm>
        </p:grpSpPr>
        <p:sp>
          <p:nvSpPr>
            <p:cNvPr id="3" name="Freeform 2">
              <a:extLst>
                <a:ext uri="{FF2B5EF4-FFF2-40B4-BE49-F238E27FC236}">
                  <a16:creationId xmlns:a16="http://schemas.microsoft.com/office/drawing/2014/main" id="{762C12FE-87D4-5472-04C9-E3F4BA0BCC6C}"/>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50D55092-AA96-02A7-A72F-AF8D47FEBF10}"/>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523F1CDA-C420-102F-C9FF-31E563EDDC8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F5289117-30AA-BAE5-0D17-D06BE1032DA4}"/>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509BCDEC-B15A-1460-3D26-5711E101886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8FEFD179-2B75-FB68-156B-4CCC63B1ED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047572136"/>
      </p:ext>
    </p:extLst>
  </p:cSld>
  <p:clrMapOvr>
    <a:masterClrMapping/>
  </p:clrMapOvr>
  <p:extLst>
    <p:ext uri="{DCECCB84-F9BA-43D5-87BE-67443E8EF086}">
      <p15:sldGuideLst xmlns:p15="http://schemas.microsoft.com/office/powerpoint/2012/main">
        <p15:guide id="1" pos="47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890795" y="738798"/>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6727723" y="2412091"/>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884995921"/>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0" y="0"/>
            <a:ext cx="4993772"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4354767" y="415605"/>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5986744" y="2113308"/>
            <a:ext cx="4939670"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0"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433588009"/>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Intro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DA844F8-FCB0-C045-A083-951082B6589C}"/>
              </a:ext>
            </a:extLst>
          </p:cNvPr>
          <p:cNvSpPr>
            <a:spLocks noGrp="1"/>
          </p:cNvSpPr>
          <p:nvPr>
            <p:ph type="pic" sz="quarter" idx="21"/>
          </p:nvPr>
        </p:nvSpPr>
        <p:spPr>
          <a:xfrm>
            <a:off x="884606" y="0"/>
            <a:ext cx="3360823" cy="6858000"/>
          </a:xfrm>
          <a:custGeom>
            <a:avLst/>
            <a:gdLst>
              <a:gd name="connsiteX0" fmla="*/ 0 w 4993772"/>
              <a:gd name="connsiteY0" fmla="*/ 0 h 6858000"/>
              <a:gd name="connsiteX1" fmla="*/ 4993772 w 4993772"/>
              <a:gd name="connsiteY1" fmla="*/ 0 h 6858000"/>
              <a:gd name="connsiteX2" fmla="*/ 4993772 w 4993772"/>
              <a:gd name="connsiteY2" fmla="*/ 6858000 h 6858000"/>
              <a:gd name="connsiteX3" fmla="*/ 0 w 4993772"/>
              <a:gd name="connsiteY3" fmla="*/ 6858000 h 6858000"/>
              <a:gd name="connsiteX4" fmla="*/ 0 w 4993772"/>
              <a:gd name="connsiteY4" fmla="*/ 6301946 h 6858000"/>
              <a:gd name="connsiteX5" fmla="*/ 180000 w 4993772"/>
              <a:gd name="connsiteY5" fmla="*/ 6301946 h 6858000"/>
              <a:gd name="connsiteX6" fmla="*/ 180000 w 4993772"/>
              <a:gd name="connsiteY6" fmla="*/ 4861945 h 6858000"/>
              <a:gd name="connsiteX7" fmla="*/ 0 w 4993772"/>
              <a:gd name="connsiteY7" fmla="*/ 48619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3772" h="6858000">
                <a:moveTo>
                  <a:pt x="0" y="0"/>
                </a:moveTo>
                <a:lnTo>
                  <a:pt x="4993772" y="0"/>
                </a:lnTo>
                <a:lnTo>
                  <a:pt x="4993772" y="6858000"/>
                </a:lnTo>
                <a:lnTo>
                  <a:pt x="0" y="6858000"/>
                </a:lnTo>
                <a:lnTo>
                  <a:pt x="0" y="6301946"/>
                </a:lnTo>
                <a:lnTo>
                  <a:pt x="180000" y="6301946"/>
                </a:lnTo>
                <a:lnTo>
                  <a:pt x="180000" y="4861945"/>
                </a:lnTo>
                <a:lnTo>
                  <a:pt x="0" y="4861945"/>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33" name="Text Placeholder 32">
            <a:extLst>
              <a:ext uri="{FF2B5EF4-FFF2-40B4-BE49-F238E27FC236}">
                <a16:creationId xmlns:a16="http://schemas.microsoft.com/office/drawing/2014/main" id="{CAF944C7-C217-DB48-AC66-EC08BD9F2E64}"/>
              </a:ext>
            </a:extLst>
          </p:cNvPr>
          <p:cNvSpPr>
            <a:spLocks noGrp="1"/>
          </p:cNvSpPr>
          <p:nvPr>
            <p:ph type="body" sz="quarter" idx="30" hasCustomPrompt="1"/>
          </p:nvPr>
        </p:nvSpPr>
        <p:spPr>
          <a:xfrm>
            <a:off x="3595395" y="511081"/>
            <a:ext cx="6776598" cy="842867"/>
          </a:xfrm>
          <a:solidFill>
            <a:srgbClr val="2094D2"/>
          </a:solidFill>
        </p:spPr>
        <p:txBody>
          <a:bodyPr anchor="ctr">
            <a:noAutofit/>
          </a:bodyPr>
          <a:lstStyle>
            <a:lvl1pPr marL="273050" indent="0" algn="l">
              <a:buNone/>
              <a:tabLst/>
              <a:defRPr sz="36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64ED5023-80E2-C04D-8620-99E5F464CE91}"/>
              </a:ext>
            </a:extLst>
          </p:cNvPr>
          <p:cNvSpPr>
            <a:spLocks noGrp="1"/>
          </p:cNvSpPr>
          <p:nvPr>
            <p:ph type="body" sz="quarter" idx="48" hasCustomPrompt="1"/>
          </p:nvPr>
        </p:nvSpPr>
        <p:spPr>
          <a:xfrm>
            <a:off x="4789714" y="2412091"/>
            <a:ext cx="6877679" cy="3889855"/>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9" name="Freeform 8">
            <a:extLst>
              <a:ext uri="{FF2B5EF4-FFF2-40B4-BE49-F238E27FC236}">
                <a16:creationId xmlns:a16="http://schemas.microsoft.com/office/drawing/2014/main" id="{0DF46C80-E1AF-4956-2ABD-90248B67156F}"/>
              </a:ext>
            </a:extLst>
          </p:cNvPr>
          <p:cNvSpPr/>
          <p:nvPr userDrawn="1"/>
        </p:nvSpPr>
        <p:spPr>
          <a:xfrm>
            <a:off x="704606" y="4858346"/>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3668500812"/>
      </p:ext>
    </p:extLst>
  </p:cSld>
  <p:clrMapOvr>
    <a:masterClrMapping/>
  </p:clrMapOvr>
  <p:extLst>
    <p:ext uri="{DCECCB84-F9BA-43D5-87BE-67443E8EF086}">
      <p15:sldGuideLst xmlns:p15="http://schemas.microsoft.com/office/powerpoint/2012/main">
        <p15:guide id="1" pos="475" userDrawn="1">
          <p15:clr>
            <a:srgbClr val="FBAE40"/>
          </p15:clr>
        </p15:guide>
        <p15:guide id="2" pos="716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282DA373-D882-C787-AB62-F6768BB001C0}"/>
              </a:ext>
            </a:extLst>
          </p:cNvPr>
          <p:cNvSpPr/>
          <p:nvPr userDrawn="1"/>
        </p:nvSpPr>
        <p:spPr>
          <a:xfrm>
            <a:off x="-2" y="4425687"/>
            <a:ext cx="12222687" cy="1437597"/>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1845059" y="994716"/>
            <a:ext cx="4279038" cy="757034"/>
          </a:xfrm>
          <a:effectLst>
            <a:glow rad="127000">
              <a:srgbClr val="414141"/>
            </a:glow>
          </a:effectLst>
        </p:spPr>
        <p:txBody>
          <a:bodyPr>
            <a:noAutofit/>
          </a:bodyPr>
          <a:lstStyle>
            <a:lvl1pPr marL="0" indent="0" algn="r">
              <a:buNone/>
              <a:defRPr sz="11613" b="1">
                <a:solidFill>
                  <a:srgbClr val="1C1442"/>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0" name="Picture Placeholder 5">
            <a:extLst>
              <a:ext uri="{FF2B5EF4-FFF2-40B4-BE49-F238E27FC236}">
                <a16:creationId xmlns:a16="http://schemas.microsoft.com/office/drawing/2014/main" id="{5A1F1DAD-078A-A73A-851E-3376F966C155}"/>
              </a:ext>
            </a:extLst>
          </p:cNvPr>
          <p:cNvSpPr>
            <a:spLocks noGrp="1"/>
          </p:cNvSpPr>
          <p:nvPr>
            <p:ph type="pic" sz="quarter" idx="19"/>
          </p:nvPr>
        </p:nvSpPr>
        <p:spPr>
          <a:xfrm>
            <a:off x="-1" y="774915"/>
            <a:ext cx="7377194" cy="4244425"/>
          </a:xfrm>
          <a:solidFill>
            <a:schemeClr val="bg1">
              <a:lumMod val="95000"/>
            </a:schemeClr>
          </a:solidFill>
        </p:spPr>
        <p:txBody>
          <a:bodyPr>
            <a:normAutofit/>
          </a:bodyPr>
          <a:lstStyle>
            <a:lvl1pPr marL="0" indent="0" algn="ctr">
              <a:buNone/>
              <a:defRPr sz="1000"/>
            </a:lvl1pPr>
          </a:lstStyle>
          <a:p>
            <a:endParaRPr lang="en-US" dirty="0"/>
          </a:p>
        </p:txBody>
      </p:sp>
      <p:sp>
        <p:nvSpPr>
          <p:cNvPr id="12" name="Text Placeholder 3">
            <a:extLst>
              <a:ext uri="{FF2B5EF4-FFF2-40B4-BE49-F238E27FC236}">
                <a16:creationId xmlns:a16="http://schemas.microsoft.com/office/drawing/2014/main" id="{0320215C-2ADA-6008-9C24-7D5642C2973A}"/>
              </a:ext>
            </a:extLst>
          </p:cNvPr>
          <p:cNvSpPr>
            <a:spLocks noGrp="1"/>
          </p:cNvSpPr>
          <p:nvPr>
            <p:ph type="body" sz="quarter" idx="18" hasCustomPrompt="1"/>
          </p:nvPr>
        </p:nvSpPr>
        <p:spPr>
          <a:xfrm>
            <a:off x="8634200" y="1109465"/>
            <a:ext cx="3113515" cy="2850370"/>
          </a:xfrm>
          <a:effectLst>
            <a:glow rad="127000">
              <a:srgbClr val="414141"/>
            </a:glow>
          </a:effectLst>
        </p:spPr>
        <p:txBody>
          <a:bodyPr>
            <a:noAutofit/>
          </a:bodyPr>
          <a:lstStyle>
            <a:lvl1pPr marL="0" indent="0" algn="l">
              <a:buNone/>
              <a:defRPr sz="2800" b="0">
                <a:solidFill>
                  <a:srgbClr val="11496E"/>
                </a:solidFill>
                <a:latin typeface="Calibri" panose="020F0502020204030204" pitchFamily="34" charset="0"/>
                <a:cs typeface="Calibri" panose="020F0502020204030204" pitchFamily="34" charset="0"/>
              </a:defRPr>
            </a:lvl1pPr>
          </a:lstStyle>
          <a:p>
            <a:pPr lvl="0"/>
            <a:r>
              <a:rPr lang="en-GB" dirty="0"/>
              <a:t>TITLE</a:t>
            </a:r>
            <a:endParaRPr lang="en-US" dirty="0"/>
          </a:p>
        </p:txBody>
      </p:sp>
      <p:sp>
        <p:nvSpPr>
          <p:cNvPr id="16" name="Text Placeholder 3">
            <a:extLst>
              <a:ext uri="{FF2B5EF4-FFF2-40B4-BE49-F238E27FC236}">
                <a16:creationId xmlns:a16="http://schemas.microsoft.com/office/drawing/2014/main" id="{5EA9094F-CE4B-0154-3FA5-E8699A6251D5}"/>
              </a:ext>
            </a:extLst>
          </p:cNvPr>
          <p:cNvSpPr>
            <a:spLocks noGrp="1"/>
          </p:cNvSpPr>
          <p:nvPr>
            <p:ph type="body" sz="quarter" idx="20" hasCustomPrompt="1"/>
          </p:nvPr>
        </p:nvSpPr>
        <p:spPr>
          <a:xfrm>
            <a:off x="2683500" y="2586073"/>
            <a:ext cx="4568533" cy="2513490"/>
          </a:xfrm>
          <a:effectLst>
            <a:glow rad="127000">
              <a:srgbClr val="414141"/>
            </a:glow>
          </a:effectLst>
        </p:spPr>
        <p:txBody>
          <a:bodyPr>
            <a:noAutofit/>
          </a:bodyPr>
          <a:lstStyle>
            <a:lvl1pPr marL="0" indent="0" algn="r">
              <a:buNone/>
              <a:defRPr sz="20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14" name="Freeform 13">
            <a:extLst>
              <a:ext uri="{FF2B5EF4-FFF2-40B4-BE49-F238E27FC236}">
                <a16:creationId xmlns:a16="http://schemas.microsoft.com/office/drawing/2014/main" id="{510BE810-6A0B-B23F-1263-9C2E2A7EFEC6}"/>
              </a:ext>
            </a:extLst>
          </p:cNvPr>
          <p:cNvSpPr/>
          <p:nvPr userDrawn="1"/>
        </p:nvSpPr>
        <p:spPr>
          <a:xfrm>
            <a:off x="7377192" y="1240767"/>
            <a:ext cx="1062667" cy="86264"/>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60BA47"/>
          </a:solidFill>
          <a:ln w="28891" cap="flat">
            <a:noFill/>
            <a:prstDash val="solid"/>
            <a:miter/>
          </a:ln>
        </p:spPr>
        <p:txBody>
          <a:bodyPr rtlCol="0" anchor="ctr"/>
          <a:lstStyle/>
          <a:p>
            <a:endParaRPr lang="en-US"/>
          </a:p>
        </p:txBody>
      </p:sp>
      <p:sp>
        <p:nvSpPr>
          <p:cNvPr id="17" name="Rectangle 16">
            <a:extLst>
              <a:ext uri="{FF2B5EF4-FFF2-40B4-BE49-F238E27FC236}">
                <a16:creationId xmlns:a16="http://schemas.microsoft.com/office/drawing/2014/main" id="{DC162A94-5E7B-0BAE-1C49-AD7CF1786063}"/>
              </a:ext>
            </a:extLst>
          </p:cNvPr>
          <p:cNvSpPr/>
          <p:nvPr userDrawn="1"/>
        </p:nvSpPr>
        <p:spPr>
          <a:xfrm>
            <a:off x="7908525" y="6408468"/>
            <a:ext cx="3778250" cy="184666"/>
          </a:xfrm>
          <a:prstGeom prst="rect">
            <a:avLst/>
          </a:prstGeom>
        </p:spPr>
        <p:txBody>
          <a:bodyPr>
            <a:spAutoFit/>
          </a:bodyPr>
          <a:lstStyle/>
          <a:p>
            <a:pPr algn="r"/>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3094033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1">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294DD511-F818-3742-804D-F48935BFC779}"/>
              </a:ext>
            </a:extLst>
          </p:cNvPr>
          <p:cNvSpPr>
            <a:spLocks noGrp="1"/>
          </p:cNvSpPr>
          <p:nvPr>
            <p:ph type="pic" sz="quarter" idx="21"/>
          </p:nvPr>
        </p:nvSpPr>
        <p:spPr>
          <a:xfrm>
            <a:off x="5674559" y="546533"/>
            <a:ext cx="5884396" cy="5640006"/>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4" name="Picture Placeholder 13">
            <a:extLst>
              <a:ext uri="{FF2B5EF4-FFF2-40B4-BE49-F238E27FC236}">
                <a16:creationId xmlns:a16="http://schemas.microsoft.com/office/drawing/2014/main" id="{084BE7BB-B86A-F14B-AAC9-4DF7A79CCB03}"/>
              </a:ext>
            </a:extLst>
          </p:cNvPr>
          <p:cNvSpPr>
            <a:spLocks noGrp="1"/>
          </p:cNvSpPr>
          <p:nvPr>
            <p:ph type="pic" sz="quarter" idx="22"/>
          </p:nvPr>
        </p:nvSpPr>
        <p:spPr>
          <a:xfrm>
            <a:off x="773723" y="2843169"/>
            <a:ext cx="4654800" cy="3343370"/>
          </a:xfrm>
          <a:custGeom>
            <a:avLst/>
            <a:gdLst>
              <a:gd name="connsiteX0" fmla="*/ 0 w 4654800"/>
              <a:gd name="connsiteY0" fmla="*/ 0 h 3343370"/>
              <a:gd name="connsiteX1" fmla="*/ 4654800 w 4654800"/>
              <a:gd name="connsiteY1" fmla="*/ 0 h 3343370"/>
              <a:gd name="connsiteX2" fmla="*/ 4654800 w 4654800"/>
              <a:gd name="connsiteY2" fmla="*/ 3343370 h 3343370"/>
              <a:gd name="connsiteX3" fmla="*/ 0 w 4654800"/>
              <a:gd name="connsiteY3" fmla="*/ 3343370 h 3343370"/>
              <a:gd name="connsiteX4" fmla="*/ 0 w 4654800"/>
              <a:gd name="connsiteY4" fmla="*/ 2836855 h 3343370"/>
              <a:gd name="connsiteX5" fmla="*/ 245549 w 4654800"/>
              <a:gd name="connsiteY5" fmla="*/ 2836855 h 3343370"/>
              <a:gd name="connsiteX6" fmla="*/ 245549 w 4654800"/>
              <a:gd name="connsiteY6" fmla="*/ 1396854 h 3343370"/>
              <a:gd name="connsiteX7" fmla="*/ 0 w 4654800"/>
              <a:gd name="connsiteY7" fmla="*/ 1396854 h 3343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4800" h="3343370">
                <a:moveTo>
                  <a:pt x="0" y="0"/>
                </a:moveTo>
                <a:lnTo>
                  <a:pt x="4654800" y="0"/>
                </a:lnTo>
                <a:lnTo>
                  <a:pt x="4654800" y="3343370"/>
                </a:lnTo>
                <a:lnTo>
                  <a:pt x="0" y="3343370"/>
                </a:lnTo>
                <a:lnTo>
                  <a:pt x="0" y="2836855"/>
                </a:lnTo>
                <a:lnTo>
                  <a:pt x="245549" y="2836855"/>
                </a:lnTo>
                <a:lnTo>
                  <a:pt x="245549" y="1396854"/>
                </a:lnTo>
                <a:lnTo>
                  <a:pt x="0" y="1396854"/>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1" name="Picture Placeholder 2">
            <a:extLst>
              <a:ext uri="{FF2B5EF4-FFF2-40B4-BE49-F238E27FC236}">
                <a16:creationId xmlns:a16="http://schemas.microsoft.com/office/drawing/2014/main" id="{B0BC1973-E64D-D942-9664-0F5CC3679F56}"/>
              </a:ext>
            </a:extLst>
          </p:cNvPr>
          <p:cNvSpPr>
            <a:spLocks noGrp="1"/>
          </p:cNvSpPr>
          <p:nvPr>
            <p:ph type="pic" sz="quarter" idx="23"/>
          </p:nvPr>
        </p:nvSpPr>
        <p:spPr>
          <a:xfrm>
            <a:off x="773723" y="566733"/>
            <a:ext cx="4654800" cy="2052273"/>
          </a:xfrm>
          <a:solidFill>
            <a:schemeClr val="bg1">
              <a:lumMod val="85000"/>
            </a:schemeClr>
          </a:solidFill>
        </p:spPr>
        <p:txBody>
          <a:bodyPr/>
          <a:lstStyle>
            <a:lvl1pPr marL="0" indent="0" algn="ctr">
              <a:buNone/>
              <a:defRPr>
                <a:solidFill>
                  <a:schemeClr val="bg1">
                    <a:lumMod val="85000"/>
                  </a:schemeClr>
                </a:solidFill>
              </a:defRPr>
            </a:lvl1pPr>
          </a:lstStyle>
          <a:p>
            <a:endParaRPr lang="en-US" dirty="0"/>
          </a:p>
        </p:txBody>
      </p:sp>
      <p:sp>
        <p:nvSpPr>
          <p:cNvPr id="10" name="Freeform 9">
            <a:extLst>
              <a:ext uri="{FF2B5EF4-FFF2-40B4-BE49-F238E27FC236}">
                <a16:creationId xmlns:a16="http://schemas.microsoft.com/office/drawing/2014/main" id="{7557E106-B2BD-1152-526A-EEFEA92320E0}"/>
              </a:ext>
            </a:extLst>
          </p:cNvPr>
          <p:cNvSpPr/>
          <p:nvPr userDrawn="1"/>
        </p:nvSpPr>
        <p:spPr>
          <a:xfrm>
            <a:off x="658169" y="4238995"/>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785774958"/>
      </p:ext>
    </p:extLst>
  </p:cSld>
  <p:clrMapOvr>
    <a:masterClrMapping/>
  </p:clrMapOvr>
  <p:extLst>
    <p:ext uri="{DCECCB84-F9BA-43D5-87BE-67443E8EF086}">
      <p15:sldGuideLst xmlns:p15="http://schemas.microsoft.com/office/powerpoint/2012/main">
        <p15:guide id="1" orient="horz" pos="41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lide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FB69382-839E-D646-89C9-E5867CB9B0E9}"/>
              </a:ext>
            </a:extLst>
          </p:cNvPr>
          <p:cNvSpPr>
            <a:spLocks noGrp="1"/>
          </p:cNvSpPr>
          <p:nvPr>
            <p:ph type="pic" sz="quarter" idx="21"/>
          </p:nvPr>
        </p:nvSpPr>
        <p:spPr>
          <a:xfrm>
            <a:off x="0" y="0"/>
            <a:ext cx="5875886" cy="6858000"/>
          </a:xfrm>
          <a:custGeom>
            <a:avLst/>
            <a:gdLst>
              <a:gd name="connsiteX0" fmla="*/ 0 w 5875886"/>
              <a:gd name="connsiteY0" fmla="*/ 0 h 6858000"/>
              <a:gd name="connsiteX1" fmla="*/ 5875886 w 5875886"/>
              <a:gd name="connsiteY1" fmla="*/ 0 h 6858000"/>
              <a:gd name="connsiteX2" fmla="*/ 5875886 w 5875886"/>
              <a:gd name="connsiteY2" fmla="*/ 737390 h 6858000"/>
              <a:gd name="connsiteX3" fmla="*/ 5688883 w 5875886"/>
              <a:gd name="connsiteY3" fmla="*/ 737390 h 6858000"/>
              <a:gd name="connsiteX4" fmla="*/ 5688883 w 5875886"/>
              <a:gd name="connsiteY4" fmla="*/ 2177391 h 6858000"/>
              <a:gd name="connsiteX5" fmla="*/ 5875886 w 5875886"/>
              <a:gd name="connsiteY5" fmla="*/ 2177391 h 6858000"/>
              <a:gd name="connsiteX6" fmla="*/ 5875886 w 5875886"/>
              <a:gd name="connsiteY6" fmla="*/ 6858000 h 6858000"/>
              <a:gd name="connsiteX7" fmla="*/ 0 w 587588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75886" h="6858000">
                <a:moveTo>
                  <a:pt x="0" y="0"/>
                </a:moveTo>
                <a:lnTo>
                  <a:pt x="5875886" y="0"/>
                </a:lnTo>
                <a:lnTo>
                  <a:pt x="5875886" y="737390"/>
                </a:lnTo>
                <a:lnTo>
                  <a:pt x="5688883" y="737390"/>
                </a:lnTo>
                <a:lnTo>
                  <a:pt x="5688883" y="2177391"/>
                </a:lnTo>
                <a:lnTo>
                  <a:pt x="5875886" y="2177391"/>
                </a:lnTo>
                <a:lnTo>
                  <a:pt x="5875886" y="6858000"/>
                </a:lnTo>
                <a:lnTo>
                  <a:pt x="0" y="6858000"/>
                </a:lnTo>
                <a:close/>
              </a:path>
            </a:pathLst>
          </a:custGeom>
          <a:solidFill>
            <a:schemeClr val="bg1">
              <a:lumMod val="85000"/>
            </a:schemeClr>
          </a:solidFill>
        </p:spPr>
        <p:txBody>
          <a:bodyPr wrap="square">
            <a:noAutofit/>
          </a:bodyPr>
          <a:lstStyle>
            <a:lvl1pPr marL="0" indent="0" algn="ctr">
              <a:buNone/>
              <a:defRPr>
                <a:solidFill>
                  <a:schemeClr val="bg1">
                    <a:lumMod val="85000"/>
                  </a:schemeClr>
                </a:solidFill>
              </a:defRPr>
            </a:lvl1pPr>
          </a:lstStyle>
          <a:p>
            <a:endParaRPr lang="en-US" dirty="0"/>
          </a:p>
        </p:txBody>
      </p:sp>
      <p:sp>
        <p:nvSpPr>
          <p:cNvPr id="18" name="Text Placeholder 32">
            <a:extLst>
              <a:ext uri="{FF2B5EF4-FFF2-40B4-BE49-F238E27FC236}">
                <a16:creationId xmlns:a16="http://schemas.microsoft.com/office/drawing/2014/main" id="{D1327D4F-D423-AA4A-B02C-CB1BD40DADE5}"/>
              </a:ext>
            </a:extLst>
          </p:cNvPr>
          <p:cNvSpPr>
            <a:spLocks noGrp="1"/>
          </p:cNvSpPr>
          <p:nvPr>
            <p:ph type="body" sz="quarter" idx="30" hasCustomPrompt="1"/>
          </p:nvPr>
        </p:nvSpPr>
        <p:spPr>
          <a:xfrm>
            <a:off x="6427466" y="993256"/>
            <a:ext cx="4951851" cy="845139"/>
          </a:xfrm>
        </p:spPr>
        <p:txBody>
          <a:bodyPr>
            <a:noAutofit/>
          </a:bodyPr>
          <a:lstStyle>
            <a:lvl1pPr marL="0" indent="0" algn="l">
              <a:buNone/>
              <a:defRPr sz="3600" b="1" i="0">
                <a:solidFill>
                  <a:srgbClr val="60BA47"/>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HEADING</a:t>
            </a:r>
            <a:endParaRPr lang="en-US" dirty="0"/>
          </a:p>
        </p:txBody>
      </p:sp>
      <p:sp>
        <p:nvSpPr>
          <p:cNvPr id="20" name="Text Placeholder 32">
            <a:extLst>
              <a:ext uri="{FF2B5EF4-FFF2-40B4-BE49-F238E27FC236}">
                <a16:creationId xmlns:a16="http://schemas.microsoft.com/office/drawing/2014/main" id="{0D0EC778-7AF1-8B42-A6E0-0E1E706BF8C5}"/>
              </a:ext>
            </a:extLst>
          </p:cNvPr>
          <p:cNvSpPr>
            <a:spLocks noGrp="1"/>
          </p:cNvSpPr>
          <p:nvPr>
            <p:ph type="body" sz="quarter" idx="48" hasCustomPrompt="1"/>
          </p:nvPr>
        </p:nvSpPr>
        <p:spPr>
          <a:xfrm>
            <a:off x="6427466" y="2561474"/>
            <a:ext cx="4939670" cy="3466570"/>
          </a:xfrm>
        </p:spPr>
        <p:txBody>
          <a:bodyPr numCol="1" spcCol="288000" anchor="t">
            <a:noAutofit/>
          </a:bodyPr>
          <a:lstStyle>
            <a:lvl1pPr marL="0" indent="0" algn="l">
              <a:lnSpc>
                <a:spcPct val="100000"/>
              </a:lnSpc>
              <a:spcBef>
                <a:spcPts val="0"/>
              </a:spcBef>
              <a:buNone/>
              <a:defRPr sz="1774" b="0" i="0">
                <a:solidFill>
                  <a:srgbClr val="11496E"/>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Click to type</a:t>
            </a:r>
            <a:endParaRPr lang="en-US" dirty="0"/>
          </a:p>
        </p:txBody>
      </p:sp>
      <p:sp>
        <p:nvSpPr>
          <p:cNvPr id="6" name="Freeform 5">
            <a:extLst>
              <a:ext uri="{FF2B5EF4-FFF2-40B4-BE49-F238E27FC236}">
                <a16:creationId xmlns:a16="http://schemas.microsoft.com/office/drawing/2014/main" id="{93B65F0E-A741-5E93-629D-5EF7452EDBB9}"/>
              </a:ext>
            </a:extLst>
          </p:cNvPr>
          <p:cNvSpPr/>
          <p:nvPr userDrawn="1"/>
        </p:nvSpPr>
        <p:spPr>
          <a:xfrm>
            <a:off x="5686347" y="742084"/>
            <a:ext cx="356400" cy="1443600"/>
          </a:xfrm>
          <a:custGeom>
            <a:avLst/>
            <a:gdLst>
              <a:gd name="connsiteX0" fmla="*/ 0 w 7840799"/>
              <a:gd name="connsiteY0" fmla="*/ 0 h 4036632"/>
              <a:gd name="connsiteX1" fmla="*/ 7840799 w 7840799"/>
              <a:gd name="connsiteY1" fmla="*/ 0 h 4036632"/>
              <a:gd name="connsiteX2" fmla="*/ 7840799 w 7840799"/>
              <a:gd name="connsiteY2" fmla="*/ 4036633 h 4036632"/>
              <a:gd name="connsiteX3" fmla="*/ 0 w 7840799"/>
              <a:gd name="connsiteY3" fmla="*/ 4036633 h 4036632"/>
            </a:gdLst>
            <a:ahLst/>
            <a:cxnLst>
              <a:cxn ang="0">
                <a:pos x="connsiteX0" y="connsiteY0"/>
              </a:cxn>
              <a:cxn ang="0">
                <a:pos x="connsiteX1" y="connsiteY1"/>
              </a:cxn>
              <a:cxn ang="0">
                <a:pos x="connsiteX2" y="connsiteY2"/>
              </a:cxn>
              <a:cxn ang="0">
                <a:pos x="connsiteX3" y="connsiteY3"/>
              </a:cxn>
            </a:cxnLst>
            <a:rect l="l" t="t" r="r" b="b"/>
            <a:pathLst>
              <a:path w="7840799" h="4036632">
                <a:moveTo>
                  <a:pt x="0" y="0"/>
                </a:moveTo>
                <a:lnTo>
                  <a:pt x="7840799" y="0"/>
                </a:lnTo>
                <a:lnTo>
                  <a:pt x="7840799" y="4036633"/>
                </a:lnTo>
                <a:lnTo>
                  <a:pt x="0" y="4036633"/>
                </a:lnTo>
                <a:close/>
              </a:path>
            </a:pathLst>
          </a:custGeom>
          <a:solidFill>
            <a:srgbClr val="11496E"/>
          </a:solidFill>
          <a:ln w="28891" cap="flat">
            <a:noFill/>
            <a:prstDash val="solid"/>
            <a:miter/>
          </a:ln>
        </p:spPr>
        <p:txBody>
          <a:bodyPr rtlCol="0" anchor="ctr"/>
          <a:lstStyle/>
          <a:p>
            <a:endParaRPr lang="en-US"/>
          </a:p>
        </p:txBody>
      </p:sp>
    </p:spTree>
    <p:extLst>
      <p:ext uri="{BB962C8B-B14F-4D97-AF65-F5344CB8AC3E}">
        <p14:creationId xmlns:p14="http://schemas.microsoft.com/office/powerpoint/2010/main" val="1900292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365128"/>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4" name="Rectangle 53">
            <a:extLst>
              <a:ext uri="{FF2B5EF4-FFF2-40B4-BE49-F238E27FC236}">
                <a16:creationId xmlns:a16="http://schemas.microsoft.com/office/drawing/2014/main" id="{57D94F2C-9C87-2497-E07B-9D9B7EA0E840}"/>
              </a:ext>
            </a:extLst>
          </p:cNvPr>
          <p:cNvSpPr/>
          <p:nvPr userDrawn="1"/>
        </p:nvSpPr>
        <p:spPr>
          <a:xfrm rot="16200000">
            <a:off x="9888467" y="4506185"/>
            <a:ext cx="3778250" cy="184666"/>
          </a:xfrm>
          <a:prstGeom prst="rect">
            <a:avLst/>
          </a:prstGeom>
        </p:spPr>
        <p:txBody>
          <a:bodyPr>
            <a:spAutoFit/>
          </a:bodyPr>
          <a:lstStyle/>
          <a:p>
            <a:pPr algn="l"/>
            <a:r>
              <a:rPr lang="en-US" sz="600" kern="900" spc="230" baseline="0" dirty="0">
                <a:solidFill>
                  <a:srgbClr val="11496E"/>
                </a:solidFill>
                <a:latin typeface="Calibri" panose="020F0502020204030204" pitchFamily="34" charset="0"/>
                <a:cs typeface="Calibri" panose="020F0502020204030204" pitchFamily="34" charset="0"/>
              </a:rPr>
              <a:t>Ethical, Green, Youth Entrepreneurship Education</a:t>
            </a:r>
          </a:p>
        </p:txBody>
      </p:sp>
    </p:spTree>
    <p:extLst>
      <p:ext uri="{BB962C8B-B14F-4D97-AF65-F5344CB8AC3E}">
        <p14:creationId xmlns:p14="http://schemas.microsoft.com/office/powerpoint/2010/main" val="430657063"/>
      </p:ext>
    </p:extLst>
  </p:cSld>
  <p:clrMap bg1="lt1" tx1="dk1" bg2="lt2" tx2="dk2" accent1="accent1" accent2="accent2" accent3="accent3" accent4="accent4" accent5="accent5" accent6="accent6" hlink="hlink" folHlink="folHlink"/>
  <p:sldLayoutIdLst>
    <p:sldLayoutId id="2147483736" r:id="rId1"/>
    <p:sldLayoutId id="2147483694" r:id="rId2"/>
    <p:sldLayoutId id="2147483683" r:id="rId3"/>
    <p:sldLayoutId id="2147483697" r:id="rId4"/>
    <p:sldLayoutId id="2147483742" r:id="rId5"/>
    <p:sldLayoutId id="2147483740" r:id="rId6"/>
    <p:sldLayoutId id="2147483703" r:id="rId7"/>
    <p:sldLayoutId id="2147483700" r:id="rId8"/>
    <p:sldLayoutId id="2147483723" r:id="rId9"/>
    <p:sldLayoutId id="2147483741" r:id="rId10"/>
    <p:sldLayoutId id="2147483698" r:id="rId11"/>
    <p:sldLayoutId id="2147483695" r:id="rId12"/>
    <p:sldLayoutId id="2147483735" r:id="rId13"/>
    <p:sldLayoutId id="2147483734" r:id="rId14"/>
    <p:sldLayoutId id="2147483739" r:id="rId15"/>
    <p:sldLayoutId id="2147483708" r:id="rId16"/>
    <p:sldLayoutId id="2147483733" r:id="rId17"/>
    <p:sldLayoutId id="2147483737" r:id="rId18"/>
    <p:sldLayoutId id="2147483702" r:id="rId19"/>
  </p:sldLayoutIdLst>
  <p:hf hdr="0"/>
  <p:txStyles>
    <p:titleStyle>
      <a:lvl1pPr algn="l" defTabSz="3343281" rtl="0" eaLnBrk="1" latinLnBrk="0" hangingPunct="1">
        <a:lnSpc>
          <a:spcPct val="90000"/>
        </a:lnSpc>
        <a:spcBef>
          <a:spcPct val="0"/>
        </a:spcBef>
        <a:buNone/>
        <a:defRPr sz="3870" kern="1200">
          <a:solidFill>
            <a:srgbClr val="011E3B"/>
          </a:solidFill>
          <a:latin typeface="Calibri" panose="020F0502020204030204" pitchFamily="34" charset="0"/>
          <a:ea typeface="+mj-ea"/>
          <a:cs typeface="Calibri" panose="020F0502020204030204" pitchFamily="34" charset="0"/>
        </a:defRPr>
      </a:lvl1pPr>
    </p:titleStyle>
    <p:bodyStyle>
      <a:lvl1pPr marL="835822" indent="-835822" algn="l" defTabSz="3343281" rtl="0" eaLnBrk="1" latinLnBrk="0" hangingPunct="1">
        <a:lnSpc>
          <a:spcPct val="100000"/>
        </a:lnSpc>
        <a:spcBef>
          <a:spcPts val="3657"/>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1pPr>
      <a:lvl2pPr marL="2507462"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2pPr>
      <a:lvl3pPr marL="4179101"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3pPr>
      <a:lvl4pPr marL="5850740"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4pPr>
      <a:lvl5pPr marL="7522384" indent="-835822" algn="l" defTabSz="3343281" rtl="0" eaLnBrk="1" latinLnBrk="0" hangingPunct="1">
        <a:lnSpc>
          <a:spcPct val="100000"/>
        </a:lnSpc>
        <a:spcBef>
          <a:spcPts val="1828"/>
        </a:spcBef>
        <a:buFont typeface="Arial" panose="020B0604020202020204" pitchFamily="34" charset="0"/>
        <a:buChar char="•"/>
        <a:defRPr sz="3870" kern="1200">
          <a:solidFill>
            <a:srgbClr val="011E3B"/>
          </a:solidFill>
          <a:latin typeface="Calibri" panose="020F0502020204030204" pitchFamily="34" charset="0"/>
          <a:ea typeface="+mn-ea"/>
          <a:cs typeface="Calibri" panose="020F0502020204030204" pitchFamily="34" charset="0"/>
        </a:defRPr>
      </a:lvl5pPr>
      <a:lvl6pPr marL="9194022"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6pPr>
      <a:lvl7pPr marL="10865665"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7pPr>
      <a:lvl8pPr marL="12537303"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8pPr>
      <a:lvl9pPr marL="14208947" indent="-835822" algn="l" defTabSz="3343281" rtl="0" eaLnBrk="1" latinLnBrk="0" hangingPunct="1">
        <a:lnSpc>
          <a:spcPct val="90000"/>
        </a:lnSpc>
        <a:spcBef>
          <a:spcPts val="1828"/>
        </a:spcBef>
        <a:buFont typeface="Arial" panose="020B0604020202020204" pitchFamily="34" charset="0"/>
        <a:buChar char="•"/>
        <a:defRPr sz="6580" kern="1200">
          <a:solidFill>
            <a:schemeClr val="tx1"/>
          </a:solidFill>
          <a:latin typeface="+mn-lt"/>
          <a:ea typeface="+mn-ea"/>
          <a:cs typeface="+mn-cs"/>
        </a:defRPr>
      </a:lvl9pPr>
    </p:bodyStyle>
    <p:otherStyle>
      <a:defPPr>
        <a:defRPr lang="en-US"/>
      </a:defPPr>
      <a:lvl1pPr marL="0" algn="l" defTabSz="3343281" rtl="0" eaLnBrk="1" latinLnBrk="0" hangingPunct="1">
        <a:defRPr sz="6580" kern="1200">
          <a:solidFill>
            <a:schemeClr val="tx1"/>
          </a:solidFill>
          <a:latin typeface="+mn-lt"/>
          <a:ea typeface="+mn-ea"/>
          <a:cs typeface="+mn-cs"/>
        </a:defRPr>
      </a:lvl1pPr>
      <a:lvl2pPr marL="1671639" algn="l" defTabSz="3343281" rtl="0" eaLnBrk="1" latinLnBrk="0" hangingPunct="1">
        <a:defRPr sz="6580" kern="1200">
          <a:solidFill>
            <a:schemeClr val="tx1"/>
          </a:solidFill>
          <a:latin typeface="+mn-lt"/>
          <a:ea typeface="+mn-ea"/>
          <a:cs typeface="+mn-cs"/>
        </a:defRPr>
      </a:lvl2pPr>
      <a:lvl3pPr marL="3343281" algn="l" defTabSz="3343281" rtl="0" eaLnBrk="1" latinLnBrk="0" hangingPunct="1">
        <a:defRPr sz="6580" kern="1200">
          <a:solidFill>
            <a:schemeClr val="tx1"/>
          </a:solidFill>
          <a:latin typeface="+mn-lt"/>
          <a:ea typeface="+mn-ea"/>
          <a:cs typeface="+mn-cs"/>
        </a:defRPr>
      </a:lvl3pPr>
      <a:lvl4pPr marL="5014923" algn="l" defTabSz="3343281" rtl="0" eaLnBrk="1" latinLnBrk="0" hangingPunct="1">
        <a:defRPr sz="6580" kern="1200">
          <a:solidFill>
            <a:schemeClr val="tx1"/>
          </a:solidFill>
          <a:latin typeface="+mn-lt"/>
          <a:ea typeface="+mn-ea"/>
          <a:cs typeface="+mn-cs"/>
        </a:defRPr>
      </a:lvl4pPr>
      <a:lvl5pPr marL="6686564" algn="l" defTabSz="3343281" rtl="0" eaLnBrk="1" latinLnBrk="0" hangingPunct="1">
        <a:defRPr sz="6580" kern="1200">
          <a:solidFill>
            <a:schemeClr val="tx1"/>
          </a:solidFill>
          <a:latin typeface="+mn-lt"/>
          <a:ea typeface="+mn-ea"/>
          <a:cs typeface="+mn-cs"/>
        </a:defRPr>
      </a:lvl5pPr>
      <a:lvl6pPr marL="8358202" algn="l" defTabSz="3343281" rtl="0" eaLnBrk="1" latinLnBrk="0" hangingPunct="1">
        <a:defRPr sz="6580" kern="1200">
          <a:solidFill>
            <a:schemeClr val="tx1"/>
          </a:solidFill>
          <a:latin typeface="+mn-lt"/>
          <a:ea typeface="+mn-ea"/>
          <a:cs typeface="+mn-cs"/>
        </a:defRPr>
      </a:lvl6pPr>
      <a:lvl7pPr marL="10029841" algn="l" defTabSz="3343281" rtl="0" eaLnBrk="1" latinLnBrk="0" hangingPunct="1">
        <a:defRPr sz="6580" kern="1200">
          <a:solidFill>
            <a:schemeClr val="tx1"/>
          </a:solidFill>
          <a:latin typeface="+mn-lt"/>
          <a:ea typeface="+mn-ea"/>
          <a:cs typeface="+mn-cs"/>
        </a:defRPr>
      </a:lvl7pPr>
      <a:lvl8pPr marL="11701485" algn="l" defTabSz="3343281" rtl="0" eaLnBrk="1" latinLnBrk="0" hangingPunct="1">
        <a:defRPr sz="6580" kern="1200">
          <a:solidFill>
            <a:schemeClr val="tx1"/>
          </a:solidFill>
          <a:latin typeface="+mn-lt"/>
          <a:ea typeface="+mn-ea"/>
          <a:cs typeface="+mn-cs"/>
        </a:defRPr>
      </a:lvl8pPr>
      <a:lvl9pPr marL="13373124" algn="l" defTabSz="3343281" rtl="0" eaLnBrk="1" latinLnBrk="0" hangingPunct="1">
        <a:defRPr sz="658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hyperlink" Target="https://sdgs.un.org/goals/goal3" TargetMode="External"/><Relationship Id="rId7" Type="http://schemas.openxmlformats.org/officeDocument/2006/relationships/image" Target="../media/image22.png"/><Relationship Id="rId2" Type="http://schemas.openxmlformats.org/officeDocument/2006/relationships/hyperlink" Target="https://sdgs.un.org/goals/goal1" TargetMode="External"/><Relationship Id="rId1" Type="http://schemas.openxmlformats.org/officeDocument/2006/relationships/slideLayout" Target="../slideLayouts/slideLayout17.xml"/><Relationship Id="rId6" Type="http://schemas.openxmlformats.org/officeDocument/2006/relationships/hyperlink" Target="https://sdgs.un.org/goals/goal7" TargetMode="External"/><Relationship Id="rId5" Type="http://schemas.openxmlformats.org/officeDocument/2006/relationships/hyperlink" Target="https://sdgs.un.org/goals/goal6" TargetMode="External"/><Relationship Id="rId4" Type="http://schemas.openxmlformats.org/officeDocument/2006/relationships/hyperlink" Target="https://sdgs.un.org/goals/goal5"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7" Type="http://schemas.openxmlformats.org/officeDocument/2006/relationships/image" Target="../media/image22.png"/><Relationship Id="rId2" Type="http://schemas.openxmlformats.org/officeDocument/2006/relationships/hyperlink" Target="https://sdgs.un.org/goals/goal8" TargetMode="External"/><Relationship Id="rId1" Type="http://schemas.openxmlformats.org/officeDocument/2006/relationships/slideLayout" Target="../slideLayouts/slideLayout17.xml"/><Relationship Id="rId6" Type="http://schemas.openxmlformats.org/officeDocument/2006/relationships/hyperlink" Target="https://sdgs.un.org/goals/goal15" TargetMode="External"/><Relationship Id="rId5" Type="http://schemas.openxmlformats.org/officeDocument/2006/relationships/hyperlink" Target="https://sdgs.un.org/goals/goal14" TargetMode="External"/><Relationship Id="rId4" Type="http://schemas.openxmlformats.org/officeDocument/2006/relationships/hyperlink" Target="https://sdgs.un.org/goals/goal1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chrome-extension://efaidnbmnnnibpcajpcglclefindmkaj/https:/www.entrecompeurope.eu/wp-content/uploads/EntreComp-A-Practical-Guide-English.pdf" TargetMode="Externa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online.hbs.edu/blog/post/what-is-the-triple-bottom-line" TargetMode="External"/><Relationship Id="rId2" Type="http://schemas.openxmlformats.org/officeDocument/2006/relationships/image" Target="../media/image25.jpeg"/><Relationship Id="rId1" Type="http://schemas.openxmlformats.org/officeDocument/2006/relationships/slideLayout" Target="../slideLayouts/slideLayout10.xml"/><Relationship Id="rId5" Type="http://schemas.openxmlformats.org/officeDocument/2006/relationships/hyperlink" Target="https://www.techtarget.com/whatis/definition/triple-bottom-line-3BL" TargetMode="External"/><Relationship Id="rId4" Type="http://schemas.openxmlformats.org/officeDocument/2006/relationships/hyperlink" Target="chrome-extension://efaidnbmnnnibpcajpcglclefindmkaj/https:/www.researchgate.net/profile/Emmanuel-Uniamikogbo/publication/322367106_SUSTAINABILITY_AND_TRIPLE_BOTTOM_LINE_AN_OVERVIEW_OF_TWO_INTERRELATED_CONCEPTS/links/5a563e3eaca272bb6963e2f0/SUSTAINABILITY-AND-TRIPLE-BOTTOM-LINE-AN-OVERVIEW-OF-TWO-INTERRELATED-CONCEPTS.pdf"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hyperlink" Target="https://plato.stanford.edu/entries/ethics-deontological/" TargetMode="External"/><Relationship Id="rId2" Type="http://schemas.openxmlformats.org/officeDocument/2006/relationships/hyperlink" Target="https://www.investopedia.com/terms/u/utilitarianism.asp" TargetMode="External"/><Relationship Id="rId1" Type="http://schemas.openxmlformats.org/officeDocument/2006/relationships/slideLayout" Target="../slideLayouts/slideLayout17.xml"/><Relationship Id="rId4" Type="http://schemas.openxmlformats.org/officeDocument/2006/relationships/hyperlink" Target="https://plato.stanford.edu/entries/ethics-virtu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openxmlformats.org/officeDocument/2006/relationships/hyperlink" Target="https://www.the-nu-company.com/" TargetMode="External"/><Relationship Id="rId2" Type="http://schemas.openxmlformats.org/officeDocument/2006/relationships/image" Target="../media/image37.jpeg"/><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hyperlink" Target="https://www.the-nu-company.com/" TargetMode="External"/><Relationship Id="rId2" Type="http://schemas.openxmlformats.org/officeDocument/2006/relationships/image" Target="../media/image39.jpeg"/><Relationship Id="rId1" Type="http://schemas.openxmlformats.org/officeDocument/2006/relationships/slideLayout" Target="../slideLayouts/slideLayout9.xml"/><Relationship Id="rId4" Type="http://schemas.openxmlformats.org/officeDocument/2006/relationships/hyperlink" Target="https://fairpreneurs.eu/fairpreneurs-case-study-compendium-curriculu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sdgs.un.org/goals/goal12" TargetMode="External"/><Relationship Id="rId2" Type="http://schemas.openxmlformats.org/officeDocument/2006/relationships/hyperlink" Target="https://sdgs.un.org/goals/goal16" TargetMode="Externa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entrecompeurope.eu/wp-content/uploads/EntreComp-A-Practical-Guide-English.pdf"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hyperlink" Target="https://www.investopedia.com/terms/b/business-ethics.asp" TargetMode="External"/><Relationship Id="rId2" Type="http://schemas.openxmlformats.org/officeDocument/2006/relationships/image" Target="../media/image25.jpeg"/><Relationship Id="rId1" Type="http://schemas.openxmlformats.org/officeDocument/2006/relationships/slideLayout" Target="../slideLayouts/slideLayout9.xml"/><Relationship Id="rId5" Type="http://schemas.openxmlformats.org/officeDocument/2006/relationships/hyperlink" Target="https://www.forbes.com/sites/williamcraig/2018/10/16/10-things-transparency-can-do-for-your-company/" TargetMode="External"/><Relationship Id="rId4" Type="http://schemas.openxmlformats.org/officeDocument/2006/relationships/hyperlink" Target="https://online.hbs.edu/blog/post/ethical-decision-making-process"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6.xml.rels><?xml version="1.0" encoding="UTF-8" standalone="yes"?>
<Relationships xmlns="http://schemas.openxmlformats.org/package/2006/relationships"><Relationship Id="rId3" Type="http://schemas.openxmlformats.org/officeDocument/2006/relationships/hyperlink" Target="https://hotel-luise.de/" TargetMode="External"/><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hyperlink" Target="https://hotel-luise.de/" TargetMode="External"/><Relationship Id="rId2" Type="http://schemas.openxmlformats.org/officeDocument/2006/relationships/image" Target="../media/image47.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hyperlink" Target="https://sdgs.un.org/goals/goal13" TargetMode="External"/><Relationship Id="rId2" Type="http://schemas.openxmlformats.org/officeDocument/2006/relationships/hyperlink" Target="https://sdgs.un.org/goals/goal12" TargetMode="Externa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entrecompeurope.eu/wp-content/uploads/EntreComp-A-Practical-Guide-English.pdf"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s://www.british-assessment.co.uk/what-is-sustainable-resource-management-and-how-do-you-achieve-it/" TargetMode="External"/><Relationship Id="rId2" Type="http://schemas.openxmlformats.org/officeDocument/2006/relationships/hyperlink" Target="https://esgresearch.pro/environmental-stewardship/" TargetMode="External"/><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hyperlink" Target="https://www.c2es.org/content/business-strategies-to-address-climate-change/"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4.xml"/><Relationship Id="rId5" Type="http://schemas.openxmlformats.org/officeDocument/2006/relationships/image" Target="../media/image58.jpeg"/><Relationship Id="rId4" Type="http://schemas.openxmlformats.org/officeDocument/2006/relationships/hyperlink" Target="https://en.wikipedia.org/wiki/File:Information_magnifier_icon.p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4.xml"/><Relationship Id="rId4" Type="http://schemas.openxmlformats.org/officeDocument/2006/relationships/image" Target="../media/image6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hyperlink" Target="https://sdgs.un.org/goals/goal10" TargetMode="External"/><Relationship Id="rId2" Type="http://schemas.openxmlformats.org/officeDocument/2006/relationships/hyperlink" Target="https://sdgs.un.org/goals/goal8" TargetMode="External"/><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entrecompeurope.eu/wp-content/uploads/EntreComp-A-Practical-Guide-English.pdf"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hyperlink" Target="https://corpgov.law.harvard.edu/2011/06/26/the-business-case-for-corporate-social-responsibility/" TargetMode="External"/><Relationship Id="rId2" Type="http://schemas.openxmlformats.org/officeDocument/2006/relationships/hyperlink" Target="chrome-extension://efaidnbmnnnibpcajpcglclefindmkaj/https:/www.communitylivingbc.ca/wp-content/uploads/2018/05/Creating-Shared-Value.pdf" TargetMode="External"/><Relationship Id="rId1" Type="http://schemas.openxmlformats.org/officeDocument/2006/relationships/slideLayout" Target="../slideLayouts/slideLayout9.xml"/><Relationship Id="rId5" Type="http://schemas.openxmlformats.org/officeDocument/2006/relationships/image" Target="../media/image25.jpeg"/><Relationship Id="rId4" Type="http://schemas.openxmlformats.org/officeDocument/2006/relationships/hyperlink" Target="https://youtu.be/Z5KZhm19EO0?feature=shared" TargetMode="External"/></Relationships>
</file>

<file path=ppt/slides/_rels/slide56.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hyperlink" Target="https://sdgs.un.org/goals/goal9" TargetMode="External"/><Relationship Id="rId2" Type="http://schemas.openxmlformats.org/officeDocument/2006/relationships/hyperlink" Target="https://sdgs.un.org/goals/goal8" TargetMode="External"/><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hyperlink" Target="https://sdgs.un.org/goals/goal12" TargetMode="External"/><Relationship Id="rId4" Type="http://schemas.openxmlformats.org/officeDocument/2006/relationships/hyperlink" Target="https://sdgs.un.org/goals/goal10"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entrecompeurope.eu/wp-content/uploads/EntreComp-A-Practical-Guide-English.pdf" TargetMode="External"/><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68.sv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821FA40D-CF6B-E047-B73E-EF37BCEF7A08}"/>
              </a:ext>
            </a:extLst>
          </p:cNvPr>
          <p:cNvSpPr>
            <a:spLocks noGrp="1"/>
          </p:cNvSpPr>
          <p:nvPr>
            <p:ph type="body" sz="quarter" idx="16"/>
          </p:nvPr>
        </p:nvSpPr>
        <p:spPr>
          <a:xfrm>
            <a:off x="596956" y="4294045"/>
            <a:ext cx="4532141" cy="1258512"/>
          </a:xfrm>
        </p:spPr>
        <p:txBody>
          <a:bodyPr>
            <a:normAutofit/>
          </a:bodyPr>
          <a:lstStyle/>
          <a:p>
            <a:pPr>
              <a:lnSpc>
                <a:spcPts val="3054"/>
              </a:lnSpc>
            </a:pPr>
            <a:r>
              <a:rPr lang="en-US" sz="3600" b="0" dirty="0"/>
              <a:t>Sustainable Business Foundations</a:t>
            </a:r>
            <a:endParaRPr lang="en-US" sz="3200" dirty="0"/>
          </a:p>
        </p:txBody>
      </p:sp>
      <p:sp>
        <p:nvSpPr>
          <p:cNvPr id="5" name="Text Placeholder 4">
            <a:extLst>
              <a:ext uri="{FF2B5EF4-FFF2-40B4-BE49-F238E27FC236}">
                <a16:creationId xmlns:a16="http://schemas.microsoft.com/office/drawing/2014/main" id="{B9EB3164-8431-CA66-1469-5F71234B178B}"/>
              </a:ext>
            </a:extLst>
          </p:cNvPr>
          <p:cNvSpPr>
            <a:spLocks noGrp="1"/>
          </p:cNvSpPr>
          <p:nvPr>
            <p:ph type="body" sz="quarter" idx="19"/>
          </p:nvPr>
        </p:nvSpPr>
        <p:spPr>
          <a:xfrm>
            <a:off x="596956" y="3429000"/>
            <a:ext cx="3311988" cy="533188"/>
          </a:xfrm>
        </p:spPr>
        <p:txBody>
          <a:bodyPr/>
          <a:lstStyle/>
          <a:p>
            <a:r>
              <a:rPr lang="en-US" sz="3600" b="1"/>
              <a:t>Module 1</a:t>
            </a:r>
            <a:endParaRPr lang="en-US" sz="3600" b="1" dirty="0"/>
          </a:p>
        </p:txBody>
      </p:sp>
      <p:pic>
        <p:nvPicPr>
          <p:cNvPr id="7" name="Picture Placeholder 6">
            <a:extLst>
              <a:ext uri="{FF2B5EF4-FFF2-40B4-BE49-F238E27FC236}">
                <a16:creationId xmlns:a16="http://schemas.microsoft.com/office/drawing/2014/main" id="{144E4760-DD09-99E8-8B41-29754CDCD25D}"/>
              </a:ext>
            </a:extLst>
          </p:cNvPr>
          <p:cNvPicPr>
            <a:picLocks noGrp="1" noChangeAspect="1"/>
          </p:cNvPicPr>
          <p:nvPr>
            <p:ph type="pic" sz="quarter" idx="44"/>
          </p:nvPr>
        </p:nvPicPr>
        <p:blipFill rotWithShape="1">
          <a:blip r:embed="rId3" cstate="email">
            <a:extLst>
              <a:ext uri="{28A0092B-C50C-407E-A947-70E740481C1C}">
                <a14:useLocalDpi xmlns:a14="http://schemas.microsoft.com/office/drawing/2010/main"/>
              </a:ext>
            </a:extLst>
          </a:blip>
          <a:srcRect l="23775" r="23775"/>
          <a:stretch/>
        </p:blipFill>
        <p:spPr>
          <a:xfrm>
            <a:off x="5776876" y="13789"/>
            <a:ext cx="5533754" cy="6880943"/>
          </a:xfrm>
        </p:spPr>
      </p:pic>
      <p:sp>
        <p:nvSpPr>
          <p:cNvPr id="8" name="Text Placeholder 7">
            <a:extLst>
              <a:ext uri="{FF2B5EF4-FFF2-40B4-BE49-F238E27FC236}">
                <a16:creationId xmlns:a16="http://schemas.microsoft.com/office/drawing/2014/main" id="{0E29F1A2-5681-F486-F1FC-116A3CB29DFE}"/>
              </a:ext>
            </a:extLst>
          </p:cNvPr>
          <p:cNvSpPr>
            <a:spLocks noGrp="1"/>
          </p:cNvSpPr>
          <p:nvPr>
            <p:ph type="body" sz="quarter" idx="45"/>
          </p:nvPr>
        </p:nvSpPr>
        <p:spPr/>
        <p:txBody>
          <a:bodyPr>
            <a:normAutofit/>
          </a:bodyPr>
          <a:lstStyle/>
          <a:p>
            <a:r>
              <a:rPr lang="en-US" dirty="0" err="1"/>
              <a:t>www.</a:t>
            </a:r>
            <a:r>
              <a:rPr lang="en-US" b="1" dirty="0" err="1"/>
              <a:t>fairpreneurs</a:t>
            </a:r>
            <a:r>
              <a:rPr lang="en-US" dirty="0" err="1"/>
              <a:t>.eu</a:t>
            </a:r>
            <a:endParaRPr lang="en-US" dirty="0"/>
          </a:p>
        </p:txBody>
      </p:sp>
      <p:sp>
        <p:nvSpPr>
          <p:cNvPr id="3" name="Slide Number Placeholder 2">
            <a:extLst>
              <a:ext uri="{FF2B5EF4-FFF2-40B4-BE49-F238E27FC236}">
                <a16:creationId xmlns:a16="http://schemas.microsoft.com/office/drawing/2014/main" id="{8B51DB12-F7FD-5442-9AD5-321562BAB22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1</a:t>
            </a:fld>
            <a:endParaRPr lang="en-US" dirty="0"/>
          </a:p>
        </p:txBody>
      </p:sp>
      <p:cxnSp>
        <p:nvCxnSpPr>
          <p:cNvPr id="24" name="Straight Connector 23">
            <a:extLst>
              <a:ext uri="{FF2B5EF4-FFF2-40B4-BE49-F238E27FC236}">
                <a16:creationId xmlns:a16="http://schemas.microsoft.com/office/drawing/2014/main" id="{2504AA71-D51D-6ED2-6D46-01B43E4D5C22}"/>
              </a:ext>
            </a:extLst>
          </p:cNvPr>
          <p:cNvCxnSpPr>
            <a:cxnSpLocks/>
          </p:cNvCxnSpPr>
          <p:nvPr/>
        </p:nvCxnSpPr>
        <p:spPr>
          <a:xfrm>
            <a:off x="0" y="4102142"/>
            <a:ext cx="3879155" cy="0"/>
          </a:xfrm>
          <a:prstGeom prst="line">
            <a:avLst/>
          </a:prstGeom>
          <a:ln w="28575">
            <a:solidFill>
              <a:srgbClr val="60BA47"/>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95A7CFA5-3EB9-A64C-4371-E63D23F39BB0}"/>
              </a:ext>
            </a:extLst>
          </p:cNvPr>
          <p:cNvGrpSpPr/>
          <p:nvPr/>
        </p:nvGrpSpPr>
        <p:grpSpPr>
          <a:xfrm rot="16200000">
            <a:off x="8470129" y="1512722"/>
            <a:ext cx="5074615" cy="2369127"/>
            <a:chOff x="-1871944" y="1778846"/>
            <a:chExt cx="1736764" cy="810823"/>
          </a:xfrm>
          <a:solidFill>
            <a:schemeClr val="bg1">
              <a:alpha val="56867"/>
            </a:schemeClr>
          </a:solidFill>
        </p:grpSpPr>
        <p:sp>
          <p:nvSpPr>
            <p:cNvPr id="10" name="Freeform 9">
              <a:extLst>
                <a:ext uri="{FF2B5EF4-FFF2-40B4-BE49-F238E27FC236}">
                  <a16:creationId xmlns:a16="http://schemas.microsoft.com/office/drawing/2014/main" id="{18E77BB1-01B6-C0A2-7EF3-78865D0C1E02}"/>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97065986-B5DB-C12F-C833-500370042D27}"/>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1A703CD9-550C-574B-24B7-1A0A9A620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B840FA4E-4161-76C1-13E1-6C0DA4D7E15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CA2CB2B3-2AF2-1580-AA48-5B234A4993E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8292ABE-DE10-1A82-E0D3-0CAB03998F78}"/>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912CBA52-9586-E192-0B65-E51B3A647D25}"/>
              </a:ext>
            </a:extLst>
          </p:cNvPr>
          <p:cNvSpPr txBox="1"/>
          <p:nvPr/>
        </p:nvSpPr>
        <p:spPr>
          <a:xfrm>
            <a:off x="252700" y="6534834"/>
            <a:ext cx="400050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rgbClr val="11496E"/>
                </a:solidFill>
                <a:latin typeface="Calibri" panose="020F0502020204030204" pitchFamily="34" charset="0"/>
                <a:ea typeface="Open Sans" panose="020B0606030504020204" pitchFamily="34" charset="0"/>
                <a:cs typeface="Calibri" panose="020F0502020204030204" pitchFamily="34" charset="0"/>
              </a:rPr>
              <a:t>This study is available under the CC BY-NC-SA license.</a:t>
            </a:r>
          </a:p>
        </p:txBody>
      </p:sp>
      <p:sp>
        <p:nvSpPr>
          <p:cNvPr id="4" name="TextBox 3">
            <a:extLst>
              <a:ext uri="{FF2B5EF4-FFF2-40B4-BE49-F238E27FC236}">
                <a16:creationId xmlns:a16="http://schemas.microsoft.com/office/drawing/2014/main" id="{E06FAFE9-48A0-8B5B-199E-5701E7059D41}"/>
              </a:ext>
            </a:extLst>
          </p:cNvPr>
          <p:cNvSpPr txBox="1"/>
          <p:nvPr/>
        </p:nvSpPr>
        <p:spPr>
          <a:xfrm>
            <a:off x="2704665" y="5973501"/>
            <a:ext cx="29421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GB" sz="800" dirty="0">
                <a:solidFill>
                  <a:srgbClr val="11496E"/>
                </a:solidFill>
                <a:latin typeface="Calibri" panose="020F0502020204030204" pitchFamily="34" charset="0"/>
                <a:ea typeface="Open Sans" panose="020B0606030504020204" pitchFamily="34" charset="0"/>
                <a:cs typeface="Calibri" panose="020F0502020204030204" pitchFamily="34" charset="0"/>
              </a:rPr>
              <a:t>Co-funded by the European Union. Views and opinions expressed are however those of the author or authors only and do not necessarily reflect those of the European Union or the Foundation for the Development of the Education System. Neither the European Union nor the entity providing the grant can be held responsible for them. 2022-1-PL01-KA220-YOU-000087822</a:t>
            </a:r>
            <a:endParaRPr lang="en-IE" sz="800"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spTree>
    <p:extLst>
      <p:ext uri="{BB962C8B-B14F-4D97-AF65-F5344CB8AC3E}">
        <p14:creationId xmlns:p14="http://schemas.microsoft.com/office/powerpoint/2010/main" val="286631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6E434-9645-43ED-7975-3124BA76AA83}"/>
              </a:ext>
            </a:extLst>
          </p:cNvPr>
          <p:cNvSpPr txBox="1"/>
          <p:nvPr/>
        </p:nvSpPr>
        <p:spPr>
          <a:xfrm>
            <a:off x="11494889" y="2974206"/>
            <a:ext cx="576060" cy="3782729"/>
          </a:xfrm>
          <a:prstGeom prst="rect">
            <a:avLst/>
          </a:prstGeom>
          <a:solidFill>
            <a:schemeClr val="bg1"/>
          </a:solidFill>
        </p:spPr>
        <p:txBody>
          <a:bodyPr wrap="square" rtlCol="0">
            <a:spAutoFit/>
          </a:bodyPr>
          <a:lstStyle/>
          <a:p>
            <a:endParaRPr lang="en-IE" dirty="0"/>
          </a:p>
        </p:txBody>
      </p:sp>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209462" y="328584"/>
            <a:ext cx="4951851" cy="1115592"/>
          </a:xfrm>
        </p:spPr>
        <p:txBody>
          <a:bodyPr/>
          <a:lstStyle/>
          <a:p>
            <a:r>
              <a:rPr lang="en-US" dirty="0"/>
              <a:t>TBL PRINCIPLES</a:t>
            </a:r>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09461" y="1141169"/>
            <a:ext cx="5875886" cy="4559972"/>
          </a:xfrm>
        </p:spPr>
        <p:txBody>
          <a:bodyPr/>
          <a:lstStyle/>
          <a:p>
            <a:pPr>
              <a:spcAft>
                <a:spcPts val="600"/>
              </a:spcAft>
            </a:pPr>
            <a:r>
              <a:rPr lang="en-GB" sz="2200" dirty="0"/>
              <a:t>The Triple Bottom Line (TBL) approach expands the traditional focus on financial performance (profit) to include social (people) and environmental (planet) impacts. </a:t>
            </a:r>
          </a:p>
          <a:p>
            <a:pPr>
              <a:spcAft>
                <a:spcPts val="600"/>
              </a:spcAft>
            </a:pPr>
            <a:r>
              <a:rPr lang="en-GB" sz="2200" dirty="0"/>
              <a:t>This comprehensive framework emphasises that true business success involves balancing economic prosperity with social equity and environmental sustainability. </a:t>
            </a:r>
          </a:p>
          <a:p>
            <a:pPr>
              <a:spcAft>
                <a:spcPts val="600"/>
              </a:spcAft>
            </a:pPr>
            <a:r>
              <a:rPr lang="en-GB" sz="2200" dirty="0"/>
              <a:t>Understanding TBL is crucial for modern businesses as it encourages a holistic perspective, considering the broader implications of their decisions on society and the environment.</a:t>
            </a:r>
          </a:p>
          <a:p>
            <a:pPr>
              <a:spcAft>
                <a:spcPts val="600"/>
              </a:spcAft>
            </a:pPr>
            <a:r>
              <a:rPr lang="en-GB" sz="2200" dirty="0"/>
              <a:t>The economic, social, and environmental dimensions of TBL are interrelated and influence each other significantly.</a:t>
            </a:r>
            <a:endParaRPr lang="en-US" sz="2200" dirty="0"/>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10</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1438" r="21438"/>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66104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79592AE9-42AD-CDF9-0188-65F7D3DB9BB7}"/>
              </a:ext>
            </a:extLst>
          </p:cNvPr>
          <p:cNvSpPr txBox="1"/>
          <p:nvPr/>
        </p:nvSpPr>
        <p:spPr>
          <a:xfrm>
            <a:off x="11494889" y="2974206"/>
            <a:ext cx="576060" cy="3782729"/>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1EAF5495-4573-34EC-1875-9135E0DCD272}"/>
              </a:ext>
            </a:extLst>
          </p:cNvPr>
          <p:cNvSpPr>
            <a:spLocks noGrp="1"/>
          </p:cNvSpPr>
          <p:nvPr>
            <p:ph type="body" sz="quarter" idx="49"/>
          </p:nvPr>
        </p:nvSpPr>
        <p:spPr>
          <a:xfrm>
            <a:off x="3582466" y="332476"/>
            <a:ext cx="7526545" cy="564500"/>
          </a:xfrm>
        </p:spPr>
        <p:txBody>
          <a:bodyPr/>
          <a:lstStyle/>
          <a:p>
            <a:r>
              <a:rPr lang="en-IE" sz="3000" dirty="0"/>
              <a:t>Economic Dimension</a:t>
            </a:r>
          </a:p>
        </p:txBody>
      </p:sp>
      <p:sp>
        <p:nvSpPr>
          <p:cNvPr id="3" name="Text Placeholder 2">
            <a:extLst>
              <a:ext uri="{FF2B5EF4-FFF2-40B4-BE49-F238E27FC236}">
                <a16:creationId xmlns:a16="http://schemas.microsoft.com/office/drawing/2014/main" id="{61D8C235-EF9C-BCBF-4F8F-7F2CADA42260}"/>
              </a:ext>
            </a:extLst>
          </p:cNvPr>
          <p:cNvSpPr>
            <a:spLocks noGrp="1"/>
          </p:cNvSpPr>
          <p:nvPr>
            <p:ph type="body" sz="quarter" idx="50"/>
          </p:nvPr>
        </p:nvSpPr>
        <p:spPr>
          <a:xfrm>
            <a:off x="3594647" y="820395"/>
            <a:ext cx="8109673" cy="945874"/>
          </a:xfrm>
        </p:spPr>
        <p:txBody>
          <a:bodyPr/>
          <a:lstStyle/>
          <a:p>
            <a:r>
              <a:rPr lang="en-GB" sz="2000" dirty="0"/>
              <a:t>Focuses on profitability and financial sustainability. Companies need to manage costs, generate revenue, and ensure long-term financial health. However, economic success should not come at the expense of social and environmental responsibilities.</a:t>
            </a:r>
            <a:endParaRPr lang="en-IE" sz="2000" dirty="0"/>
          </a:p>
        </p:txBody>
      </p:sp>
      <p:sp>
        <p:nvSpPr>
          <p:cNvPr id="4" name="Text Placeholder 3">
            <a:extLst>
              <a:ext uri="{FF2B5EF4-FFF2-40B4-BE49-F238E27FC236}">
                <a16:creationId xmlns:a16="http://schemas.microsoft.com/office/drawing/2014/main" id="{5F095870-C567-AE12-61EE-8EDAEC6D16B5}"/>
              </a:ext>
            </a:extLst>
          </p:cNvPr>
          <p:cNvSpPr>
            <a:spLocks noGrp="1"/>
          </p:cNvSpPr>
          <p:nvPr>
            <p:ph type="body" sz="quarter" idx="51"/>
          </p:nvPr>
        </p:nvSpPr>
        <p:spPr>
          <a:xfrm>
            <a:off x="3582466" y="2215951"/>
            <a:ext cx="7526545" cy="730066"/>
          </a:xfrm>
        </p:spPr>
        <p:txBody>
          <a:bodyPr/>
          <a:lstStyle/>
          <a:p>
            <a:r>
              <a:rPr lang="en-IE" sz="3000" dirty="0"/>
              <a:t>Social Dimension</a:t>
            </a:r>
          </a:p>
        </p:txBody>
      </p:sp>
      <p:sp>
        <p:nvSpPr>
          <p:cNvPr id="5" name="Text Placeholder 4">
            <a:extLst>
              <a:ext uri="{FF2B5EF4-FFF2-40B4-BE49-F238E27FC236}">
                <a16:creationId xmlns:a16="http://schemas.microsoft.com/office/drawing/2014/main" id="{E6AA13D5-E327-873C-4A0C-BE99CCC422BD}"/>
              </a:ext>
            </a:extLst>
          </p:cNvPr>
          <p:cNvSpPr>
            <a:spLocks noGrp="1"/>
          </p:cNvSpPr>
          <p:nvPr>
            <p:ph type="body" sz="quarter" idx="52"/>
          </p:nvPr>
        </p:nvSpPr>
        <p:spPr>
          <a:xfrm>
            <a:off x="3594651" y="2667556"/>
            <a:ext cx="8109674" cy="945874"/>
          </a:xfrm>
        </p:spPr>
        <p:txBody>
          <a:bodyPr/>
          <a:lstStyle/>
          <a:p>
            <a:r>
              <a:rPr lang="en-GB" sz="2000" dirty="0"/>
              <a:t>Involves fair labour practices, employee well-being, community engagement, and social equity. Positive social practices can enhance a company’s reputation, employee morale, and productivity. For instance, businesses that promote employee well-being often see reduced turnover rates and increased innovation.</a:t>
            </a:r>
            <a:endParaRPr lang="en-IE" sz="2000" dirty="0"/>
          </a:p>
        </p:txBody>
      </p:sp>
      <p:sp>
        <p:nvSpPr>
          <p:cNvPr id="6" name="Text Placeholder 5">
            <a:extLst>
              <a:ext uri="{FF2B5EF4-FFF2-40B4-BE49-F238E27FC236}">
                <a16:creationId xmlns:a16="http://schemas.microsoft.com/office/drawing/2014/main" id="{43AF2EA0-3112-AC1C-5020-E6AF8DFE1F14}"/>
              </a:ext>
            </a:extLst>
          </p:cNvPr>
          <p:cNvSpPr>
            <a:spLocks noGrp="1"/>
          </p:cNvSpPr>
          <p:nvPr>
            <p:ph type="body" sz="quarter" idx="54"/>
          </p:nvPr>
        </p:nvSpPr>
        <p:spPr>
          <a:xfrm>
            <a:off x="3594647" y="4320241"/>
            <a:ext cx="7526545" cy="730066"/>
          </a:xfrm>
        </p:spPr>
        <p:txBody>
          <a:bodyPr/>
          <a:lstStyle/>
          <a:p>
            <a:r>
              <a:rPr lang="en-IE" sz="3000" dirty="0"/>
              <a:t>Environmental Dimension</a:t>
            </a:r>
          </a:p>
        </p:txBody>
      </p:sp>
      <p:sp>
        <p:nvSpPr>
          <p:cNvPr id="7" name="Text Placeholder 6">
            <a:extLst>
              <a:ext uri="{FF2B5EF4-FFF2-40B4-BE49-F238E27FC236}">
                <a16:creationId xmlns:a16="http://schemas.microsoft.com/office/drawing/2014/main" id="{DAD18C4D-738E-5E20-4A70-47667FCD743D}"/>
              </a:ext>
            </a:extLst>
          </p:cNvPr>
          <p:cNvSpPr>
            <a:spLocks noGrp="1"/>
          </p:cNvSpPr>
          <p:nvPr>
            <p:ph type="body" sz="quarter" idx="55"/>
          </p:nvPr>
        </p:nvSpPr>
        <p:spPr>
          <a:xfrm>
            <a:off x="3594651" y="4811244"/>
            <a:ext cx="8476298" cy="945874"/>
          </a:xfrm>
        </p:spPr>
        <p:txBody>
          <a:bodyPr/>
          <a:lstStyle/>
          <a:p>
            <a:r>
              <a:rPr lang="en-GB" sz="2000" dirty="0"/>
              <a:t>Encompasses sustainable practices such as waste management, resource conservation, and reducing carbon footprints. Environmental stewardship can lead to cost savings, regulation compliance, and improved brand reputation. Companies that implement efficient waste management and resource conservation can reduce operational costs and mitigate environmental risks.</a:t>
            </a:r>
            <a:endParaRPr lang="en-IE" sz="2000" dirty="0"/>
          </a:p>
        </p:txBody>
      </p:sp>
      <p:pic>
        <p:nvPicPr>
          <p:cNvPr id="16" name="Picture Placeholder 15" descr="New potted sprout held by pair of hands">
            <a:extLst>
              <a:ext uri="{FF2B5EF4-FFF2-40B4-BE49-F238E27FC236}">
                <a16:creationId xmlns:a16="http://schemas.microsoft.com/office/drawing/2014/main" id="{4F2F64B1-5B18-BCA3-681C-932BD92BB775}"/>
              </a:ext>
            </a:extLst>
          </p:cNvPr>
          <p:cNvPicPr>
            <a:picLocks noGrp="1" noChangeAspect="1"/>
          </p:cNvPicPr>
          <p:nvPr>
            <p:ph type="pic" sz="quarter" idx="23"/>
          </p:nvPr>
        </p:nvPicPr>
        <p:blipFill>
          <a:blip r:embed="rId3" cstate="email">
            <a:extLst>
              <a:ext uri="{28A0092B-C50C-407E-A947-70E740481C1C}">
                <a14:useLocalDpi xmlns:a14="http://schemas.microsoft.com/office/drawing/2010/main"/>
              </a:ext>
            </a:extLst>
          </a:blip>
          <a:srcRect l="11819" r="11819"/>
          <a:stretch>
            <a:fillRect/>
          </a:stretch>
        </p:blipFill>
        <p:spPr>
          <a:solidFill>
            <a:schemeClr val="bg1"/>
          </a:solidFill>
          <a:ln>
            <a:solidFill>
              <a:srgbClr val="0F486D"/>
            </a:solidFill>
          </a:ln>
        </p:spPr>
      </p:pic>
      <p:pic>
        <p:nvPicPr>
          <p:cNvPr id="14" name="Picture Placeholder 13" descr="Close-up of several hands with palms facing down pointing towards center, overlapping">
            <a:extLst>
              <a:ext uri="{FF2B5EF4-FFF2-40B4-BE49-F238E27FC236}">
                <a16:creationId xmlns:a16="http://schemas.microsoft.com/office/drawing/2014/main" id="{63FB4CB5-140E-084D-4B0D-CF97EC8DA85E}"/>
              </a:ext>
            </a:extLst>
          </p:cNvPr>
          <p:cNvPicPr>
            <a:picLocks noGrp="1" noChangeAspect="1"/>
          </p:cNvPicPr>
          <p:nvPr>
            <p:ph type="pic" sz="quarter" idx="56"/>
          </p:nvPr>
        </p:nvPicPr>
        <p:blipFill>
          <a:blip r:embed="rId4" cstate="email">
            <a:extLst>
              <a:ext uri="{28A0092B-C50C-407E-A947-70E740481C1C}">
                <a14:useLocalDpi xmlns:a14="http://schemas.microsoft.com/office/drawing/2010/main"/>
              </a:ext>
            </a:extLst>
          </a:blip>
          <a:srcRect t="1416" b="1416"/>
          <a:stretch>
            <a:fillRect/>
          </a:stretch>
        </p:blipFill>
        <p:spPr>
          <a:solidFill>
            <a:schemeClr val="bg1"/>
          </a:solidFill>
          <a:ln>
            <a:solidFill>
              <a:srgbClr val="0F486D"/>
            </a:solidFill>
          </a:ln>
        </p:spPr>
      </p:pic>
      <p:pic>
        <p:nvPicPr>
          <p:cNvPr id="12" name="Picture Placeholder 11" descr="Stacks of gold coins">
            <a:extLst>
              <a:ext uri="{FF2B5EF4-FFF2-40B4-BE49-F238E27FC236}">
                <a16:creationId xmlns:a16="http://schemas.microsoft.com/office/drawing/2014/main" id="{1AE4189A-10F6-33CE-96C5-B16AB5D24719}"/>
              </a:ext>
            </a:extLst>
          </p:cNvPr>
          <p:cNvPicPr>
            <a:picLocks noGrp="1" noChangeAspect="1"/>
          </p:cNvPicPr>
          <p:nvPr>
            <p:ph type="pic" sz="quarter" idx="57"/>
          </p:nvPr>
        </p:nvPicPr>
        <p:blipFill>
          <a:blip r:embed="rId5" cstate="email">
            <a:extLst>
              <a:ext uri="{28A0092B-C50C-407E-A947-70E740481C1C}">
                <a14:useLocalDpi xmlns:a14="http://schemas.microsoft.com/office/drawing/2010/main"/>
              </a:ext>
            </a:extLst>
          </a:blip>
          <a:srcRect l="11862" r="11862"/>
          <a:stretch>
            <a:fillRect/>
          </a:stretch>
        </p:blipFill>
        <p:spPr>
          <a:solidFill>
            <a:schemeClr val="bg1"/>
          </a:solidFill>
          <a:ln>
            <a:solidFill>
              <a:srgbClr val="0F486D"/>
            </a:solidFill>
          </a:ln>
        </p:spPr>
      </p:pic>
    </p:spTree>
    <p:extLst>
      <p:ext uri="{BB962C8B-B14F-4D97-AF65-F5344CB8AC3E}">
        <p14:creationId xmlns:p14="http://schemas.microsoft.com/office/powerpoint/2010/main" val="2852152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2C644E-3BDB-BE26-327F-6EB1B2F033C4}"/>
              </a:ext>
            </a:extLst>
          </p:cNvPr>
          <p:cNvSpPr>
            <a:spLocks noGrp="1"/>
          </p:cNvSpPr>
          <p:nvPr>
            <p:ph type="body" sz="quarter" idx="49"/>
          </p:nvPr>
        </p:nvSpPr>
        <p:spPr/>
        <p:txBody>
          <a:bodyPr/>
          <a:lstStyle/>
          <a:p>
            <a:r>
              <a:rPr lang="en-IE" sz="3000" dirty="0"/>
              <a:t>Employee Well-Being</a:t>
            </a:r>
          </a:p>
        </p:txBody>
      </p:sp>
      <p:sp>
        <p:nvSpPr>
          <p:cNvPr id="3" name="Text Placeholder 2">
            <a:extLst>
              <a:ext uri="{FF2B5EF4-FFF2-40B4-BE49-F238E27FC236}">
                <a16:creationId xmlns:a16="http://schemas.microsoft.com/office/drawing/2014/main" id="{06CA7140-FA10-8887-3971-BE0BA0CB5742}"/>
              </a:ext>
            </a:extLst>
          </p:cNvPr>
          <p:cNvSpPr>
            <a:spLocks noGrp="1"/>
          </p:cNvSpPr>
          <p:nvPr>
            <p:ph type="body" sz="quarter" idx="50"/>
          </p:nvPr>
        </p:nvSpPr>
        <p:spPr>
          <a:xfrm>
            <a:off x="3867663" y="2257013"/>
            <a:ext cx="7160273" cy="945874"/>
          </a:xfrm>
        </p:spPr>
        <p:txBody>
          <a:bodyPr/>
          <a:lstStyle/>
          <a:p>
            <a:r>
              <a:rPr lang="en-GB" sz="2200" dirty="0"/>
              <a:t>Investing in employee well-being through fair wages, safe working conditions, and professional development can lead to increased productivity and loyalty, which in turn enhances financial performance.</a:t>
            </a:r>
            <a:endParaRPr lang="en-IE" sz="2200" dirty="0"/>
          </a:p>
        </p:txBody>
      </p:sp>
      <p:sp>
        <p:nvSpPr>
          <p:cNvPr id="4" name="Text Placeholder 3">
            <a:extLst>
              <a:ext uri="{FF2B5EF4-FFF2-40B4-BE49-F238E27FC236}">
                <a16:creationId xmlns:a16="http://schemas.microsoft.com/office/drawing/2014/main" id="{9E77E1B6-93C5-1D40-00E9-C0509079BEF2}"/>
              </a:ext>
            </a:extLst>
          </p:cNvPr>
          <p:cNvSpPr>
            <a:spLocks noGrp="1"/>
          </p:cNvSpPr>
          <p:nvPr>
            <p:ph type="body" sz="quarter" idx="51"/>
          </p:nvPr>
        </p:nvSpPr>
        <p:spPr/>
        <p:txBody>
          <a:bodyPr/>
          <a:lstStyle/>
          <a:p>
            <a:r>
              <a:rPr lang="en-GB" sz="3000" dirty="0"/>
              <a:t>Environmental Policies</a:t>
            </a:r>
            <a:endParaRPr lang="en-IE" sz="3000" dirty="0"/>
          </a:p>
        </p:txBody>
      </p:sp>
      <p:sp>
        <p:nvSpPr>
          <p:cNvPr id="5" name="Text Placeholder 4">
            <a:extLst>
              <a:ext uri="{FF2B5EF4-FFF2-40B4-BE49-F238E27FC236}">
                <a16:creationId xmlns:a16="http://schemas.microsoft.com/office/drawing/2014/main" id="{AFFF572B-3D16-8DCC-DA9F-26EADD2831AD}"/>
              </a:ext>
            </a:extLst>
          </p:cNvPr>
          <p:cNvSpPr>
            <a:spLocks noGrp="1"/>
          </p:cNvSpPr>
          <p:nvPr>
            <p:ph type="body" sz="quarter" idx="52"/>
          </p:nvPr>
        </p:nvSpPr>
        <p:spPr>
          <a:xfrm>
            <a:off x="3867663" y="4866648"/>
            <a:ext cx="7160273" cy="945874"/>
          </a:xfrm>
        </p:spPr>
        <p:txBody>
          <a:bodyPr/>
          <a:lstStyle/>
          <a:p>
            <a:r>
              <a:rPr lang="en-GB" sz="2200" dirty="0"/>
              <a:t>Implementing sustainable environmental policies such as reducing emissions and waste can lower costs, improve regulatory compliance, and enhance the company’s reputation among consumers and investors.</a:t>
            </a:r>
            <a:endParaRPr lang="en-IE" sz="2200" dirty="0"/>
          </a:p>
        </p:txBody>
      </p:sp>
      <p:pic>
        <p:nvPicPr>
          <p:cNvPr id="14" name="Picture Placeholder 13">
            <a:extLst>
              <a:ext uri="{FF2B5EF4-FFF2-40B4-BE49-F238E27FC236}">
                <a16:creationId xmlns:a16="http://schemas.microsoft.com/office/drawing/2014/main" id="{2060B765-ABC3-CA22-E38B-972FA03FBEC9}"/>
              </a:ext>
            </a:extLst>
          </p:cNvPr>
          <p:cNvPicPr>
            <a:picLocks noGrp="1" noChangeAspect="1"/>
          </p:cNvPicPr>
          <p:nvPr>
            <p:ph type="pic" sz="quarter" idx="57"/>
          </p:nvPr>
        </p:nvPicPr>
        <p:blipFill>
          <a:blip r:embed="rId2" cstate="email">
            <a:extLst>
              <a:ext uri="{28A0092B-C50C-407E-A947-70E740481C1C}">
                <a14:useLocalDpi xmlns:a14="http://schemas.microsoft.com/office/drawing/2010/main"/>
              </a:ext>
            </a:extLst>
          </a:blip>
          <a:srcRect t="196" b="196"/>
          <a:stretch/>
        </p:blipFill>
        <p:spPr>
          <a:ln>
            <a:solidFill>
              <a:srgbClr val="0F486D"/>
            </a:solidFill>
          </a:ln>
        </p:spPr>
      </p:pic>
      <p:sp>
        <p:nvSpPr>
          <p:cNvPr id="9" name="TextBox 8">
            <a:extLst>
              <a:ext uri="{FF2B5EF4-FFF2-40B4-BE49-F238E27FC236}">
                <a16:creationId xmlns:a16="http://schemas.microsoft.com/office/drawing/2014/main" id="{5C6477A3-B312-6E78-5C0A-39792DAB69F4}"/>
              </a:ext>
            </a:extLst>
          </p:cNvPr>
          <p:cNvSpPr txBox="1"/>
          <p:nvPr/>
        </p:nvSpPr>
        <p:spPr>
          <a:xfrm>
            <a:off x="832540" y="356583"/>
            <a:ext cx="11071438" cy="830997"/>
          </a:xfrm>
          <a:prstGeom prst="rect">
            <a:avLst/>
          </a:prstGeom>
          <a:noFill/>
        </p:spPr>
        <p:txBody>
          <a:bodyPr wrap="square">
            <a:spAutoFit/>
          </a:bodyPr>
          <a:lstStyle/>
          <a:p>
            <a:pPr algn="just"/>
            <a:r>
              <a:rPr lang="en-GB" sz="2400" b="1" dirty="0">
                <a:solidFill>
                  <a:srgbClr val="11496E"/>
                </a:solidFill>
                <a:latin typeface="Calibri" panose="020F0502020204030204" pitchFamily="34" charset="0"/>
                <a:ea typeface="Open Sans" panose="020B0606030504020204" pitchFamily="34" charset="0"/>
                <a:cs typeface="Calibri" panose="020F0502020204030204" pitchFamily="34" charset="0"/>
              </a:rPr>
              <a:t>A company's profitability can be significantly influenced by its social and environmental practices. For instance:</a:t>
            </a:r>
            <a:endParaRPr lang="en-US" sz="2400" b="1" dirty="0">
              <a:solidFill>
                <a:srgbClr val="11496E"/>
              </a:solidFill>
              <a:latin typeface="Calibri" panose="020F0502020204030204" pitchFamily="34" charset="0"/>
              <a:ea typeface="Open Sans" panose="020B0606030504020204" pitchFamily="34" charset="0"/>
              <a:cs typeface="Calibri" panose="020F0502020204030204" pitchFamily="34" charset="0"/>
            </a:endParaRPr>
          </a:p>
        </p:txBody>
      </p:sp>
      <p:pic>
        <p:nvPicPr>
          <p:cNvPr id="16" name="Picture Placeholder 15" descr="Globe and two hands">
            <a:extLst>
              <a:ext uri="{FF2B5EF4-FFF2-40B4-BE49-F238E27FC236}">
                <a16:creationId xmlns:a16="http://schemas.microsoft.com/office/drawing/2014/main" id="{CA602F14-0653-381E-EB58-7F4DE345FCDD}"/>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t="18576" b="18576"/>
          <a:stretch/>
        </p:blipFill>
        <p:spPr>
          <a:xfrm>
            <a:off x="1424896" y="4346312"/>
            <a:ext cx="1839479" cy="1607908"/>
          </a:xfrm>
          <a:ln>
            <a:solidFill>
              <a:srgbClr val="0F486D"/>
            </a:solidFill>
          </a:ln>
        </p:spPr>
      </p:pic>
    </p:spTree>
    <p:extLst>
      <p:ext uri="{BB962C8B-B14F-4D97-AF65-F5344CB8AC3E}">
        <p14:creationId xmlns:p14="http://schemas.microsoft.com/office/powerpoint/2010/main" val="2453771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567665" y="640454"/>
            <a:ext cx="11056669" cy="804265"/>
          </a:xfrm>
        </p:spPr>
        <p:txBody>
          <a:bodyPr/>
          <a:lstStyle/>
          <a:p>
            <a:r>
              <a:rPr lang="en-US" dirty="0"/>
              <a:t>ALIGNMENT WITH SUSTAINABLE DEVELOPMENT GOALS</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1622253"/>
            <a:ext cx="9239741" cy="4439577"/>
          </a:xfrm>
        </p:spPr>
        <p:txBody>
          <a:bodyPr/>
          <a:lstStyle/>
          <a:p>
            <a:pPr>
              <a:spcAft>
                <a:spcPts val="1000"/>
              </a:spcAft>
            </a:pPr>
            <a:r>
              <a:rPr lang="en-GB" b="1" dirty="0">
                <a:solidFill>
                  <a:srgbClr val="0F486D"/>
                </a:solidFill>
                <a:hlinkClick r:id="rId2">
                  <a:extLst>
                    <a:ext uri="{A12FA001-AC4F-418D-AE19-62706E023703}">
                      <ahyp:hlinkClr xmlns:ahyp="http://schemas.microsoft.com/office/drawing/2018/hyperlinkcolor" val="tx"/>
                    </a:ext>
                  </a:extLst>
                </a:hlinkClick>
              </a:rPr>
              <a:t>SDG 1: No Poverty: </a:t>
            </a:r>
            <a:r>
              <a:rPr lang="en-GB" dirty="0"/>
              <a:t>By ensuring fair wages and ethical business practices, TBL helps in reducing poverty.</a:t>
            </a:r>
          </a:p>
          <a:p>
            <a:pPr>
              <a:spcAft>
                <a:spcPts val="1000"/>
              </a:spcAft>
            </a:pPr>
            <a:r>
              <a:rPr lang="en-GB" b="1" dirty="0">
                <a:solidFill>
                  <a:srgbClr val="0F486D"/>
                </a:solidFill>
                <a:hlinkClick r:id="rId3">
                  <a:extLst>
                    <a:ext uri="{A12FA001-AC4F-418D-AE19-62706E023703}">
                      <ahyp:hlinkClr xmlns:ahyp="http://schemas.microsoft.com/office/drawing/2018/hyperlinkcolor" val="tx"/>
                    </a:ext>
                  </a:extLst>
                </a:hlinkClick>
              </a:rPr>
              <a:t>SDG 3: Good Health and Well-being</a:t>
            </a:r>
            <a:r>
              <a:rPr lang="en-GB" b="1" dirty="0"/>
              <a:t>: </a:t>
            </a:r>
            <a:r>
              <a:rPr lang="en-GB" dirty="0"/>
              <a:t>Implementing TBL creates improved health and well-being through better working conditions and community support.</a:t>
            </a:r>
          </a:p>
          <a:p>
            <a:pPr>
              <a:spcAft>
                <a:spcPts val="1000"/>
              </a:spcAft>
            </a:pPr>
            <a:r>
              <a:rPr lang="en-GB" b="1" dirty="0">
                <a:solidFill>
                  <a:srgbClr val="0F486D"/>
                </a:solidFill>
                <a:hlinkClick r:id="rId4">
                  <a:extLst>
                    <a:ext uri="{A12FA001-AC4F-418D-AE19-62706E023703}">
                      <ahyp:hlinkClr xmlns:ahyp="http://schemas.microsoft.com/office/drawing/2018/hyperlinkcolor" val="tx"/>
                    </a:ext>
                  </a:extLst>
                </a:hlinkClick>
              </a:rPr>
              <a:t>SDG 5: Gender Equality</a:t>
            </a:r>
            <a:r>
              <a:rPr lang="en-GB" b="1" dirty="0"/>
              <a:t>: </a:t>
            </a:r>
            <a:r>
              <a:rPr lang="en-GB" dirty="0"/>
              <a:t>TBL promotes gender equality and empowers women and girls in the workplace and community.</a:t>
            </a:r>
          </a:p>
          <a:p>
            <a:pPr>
              <a:spcAft>
                <a:spcPts val="1000"/>
              </a:spcAft>
            </a:pPr>
            <a:r>
              <a:rPr lang="en-GB" b="1" dirty="0">
                <a:solidFill>
                  <a:srgbClr val="0F486D"/>
                </a:solidFill>
                <a:hlinkClick r:id="rId5">
                  <a:extLst>
                    <a:ext uri="{A12FA001-AC4F-418D-AE19-62706E023703}">
                      <ahyp:hlinkClr xmlns:ahyp="http://schemas.microsoft.com/office/drawing/2018/hyperlinkcolor" val="tx"/>
                    </a:ext>
                  </a:extLst>
                </a:hlinkClick>
              </a:rPr>
              <a:t>SDG 6: Clean Water and Sanitation</a:t>
            </a:r>
            <a:r>
              <a:rPr lang="en-GB" b="1" dirty="0"/>
              <a:t>: </a:t>
            </a:r>
            <a:r>
              <a:rPr lang="en-GB" dirty="0"/>
              <a:t>TBL encourages sustainable water management practices, supporting clean water and sanitation.</a:t>
            </a:r>
          </a:p>
          <a:p>
            <a:pPr>
              <a:spcAft>
                <a:spcPts val="1000"/>
              </a:spcAft>
            </a:pPr>
            <a:r>
              <a:rPr lang="en-GB" b="1" dirty="0">
                <a:solidFill>
                  <a:srgbClr val="0F486D"/>
                </a:solidFill>
                <a:hlinkClick r:id="rId6">
                  <a:extLst>
                    <a:ext uri="{A12FA001-AC4F-418D-AE19-62706E023703}">
                      <ahyp:hlinkClr xmlns:ahyp="http://schemas.microsoft.com/office/drawing/2018/hyperlinkcolor" val="tx"/>
                    </a:ext>
                  </a:extLst>
                </a:hlinkClick>
              </a:rPr>
              <a:t>SDG 7: Affordable and Clean Energy</a:t>
            </a:r>
            <a:r>
              <a:rPr lang="en-GB" b="1" dirty="0"/>
              <a:t>: </a:t>
            </a:r>
            <a:r>
              <a:rPr lang="en-GB" dirty="0"/>
              <a:t>Promoting the use of clean energy sources and improving energy efficiency are integral to TBL.</a:t>
            </a:r>
          </a:p>
          <a:p>
            <a:pPr>
              <a:spcAft>
                <a:spcPts val="1000"/>
              </a:spcAft>
            </a:pPr>
            <a:endParaRPr lang="en-GB" dirty="0"/>
          </a:p>
          <a:p>
            <a:pPr>
              <a:spcAft>
                <a:spcPts val="1000"/>
              </a:spcAft>
            </a:pPr>
            <a:endParaRPr lang="en-GB" dirty="0"/>
          </a:p>
        </p:txBody>
      </p:sp>
      <p:pic>
        <p:nvPicPr>
          <p:cNvPr id="1026" name="Picture 2">
            <a:extLst>
              <a:ext uri="{FF2B5EF4-FFF2-40B4-BE49-F238E27FC236}">
                <a16:creationId xmlns:a16="http://schemas.microsoft.com/office/drawing/2014/main" id="{DA8B08E0-8FBA-D774-9E58-F3F74BACAB7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82201" y="1622253"/>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52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585478" y="640454"/>
            <a:ext cx="11021043" cy="804265"/>
          </a:xfrm>
        </p:spPr>
        <p:txBody>
          <a:bodyPr/>
          <a:lstStyle/>
          <a:p>
            <a:r>
              <a:rPr lang="en-US" dirty="0"/>
              <a:t>ALIGNMENT WITH SUSTAINABLE DEVELOPMENT GOALS</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3" y="1465140"/>
            <a:ext cx="9655380" cy="4439577"/>
          </a:xfrm>
        </p:spPr>
        <p:txBody>
          <a:bodyPr/>
          <a:lstStyle/>
          <a:p>
            <a:pPr>
              <a:spcAft>
                <a:spcPts val="1000"/>
              </a:spcAft>
            </a:pPr>
            <a:r>
              <a:rPr lang="en-GB" b="1" dirty="0">
                <a:solidFill>
                  <a:srgbClr val="0F486D"/>
                </a:solidFill>
                <a:hlinkClick r:id="rId2">
                  <a:extLst>
                    <a:ext uri="{A12FA001-AC4F-418D-AE19-62706E023703}">
                      <ahyp:hlinkClr xmlns:ahyp="http://schemas.microsoft.com/office/drawing/2018/hyperlinkcolor" val="tx"/>
                    </a:ext>
                  </a:extLst>
                </a:hlinkClick>
              </a:rPr>
              <a:t>SDG 8: Decent Work and Economic Growth</a:t>
            </a:r>
            <a:r>
              <a:rPr lang="en-GB" b="1" dirty="0"/>
              <a:t>: </a:t>
            </a:r>
            <a:r>
              <a:rPr lang="en-GB" dirty="0"/>
              <a:t>TBL drives sustained, inclusive, and sustainable economic growth, productive employment, and decent work for all.</a:t>
            </a:r>
          </a:p>
          <a:p>
            <a:pPr>
              <a:spcAft>
                <a:spcPts val="1000"/>
              </a:spcAft>
            </a:pPr>
            <a:r>
              <a:rPr lang="en-GB" b="1" dirty="0">
                <a:solidFill>
                  <a:srgbClr val="0F486D"/>
                </a:solidFill>
                <a:hlinkClick r:id="rId3">
                  <a:extLst>
                    <a:ext uri="{A12FA001-AC4F-418D-AE19-62706E023703}">
                      <ahyp:hlinkClr xmlns:ahyp="http://schemas.microsoft.com/office/drawing/2018/hyperlinkcolor" val="tx"/>
                    </a:ext>
                  </a:extLst>
                </a:hlinkClick>
              </a:rPr>
              <a:t>SDG 12: Responsible Consumption and Production</a:t>
            </a:r>
            <a:r>
              <a:rPr lang="en-GB" b="1" dirty="0"/>
              <a:t>: </a:t>
            </a:r>
            <a:r>
              <a:rPr lang="en-GB" dirty="0"/>
              <a:t>TBL creates sustainable production and consumption patterns, aligning with responsible consumption and production.</a:t>
            </a:r>
          </a:p>
          <a:p>
            <a:pPr>
              <a:spcAft>
                <a:spcPts val="1000"/>
              </a:spcAft>
            </a:pPr>
            <a:r>
              <a:rPr lang="en-GB" b="1" dirty="0">
                <a:solidFill>
                  <a:srgbClr val="0F486D"/>
                </a:solidFill>
                <a:hlinkClick r:id="rId4">
                  <a:extLst>
                    <a:ext uri="{A12FA001-AC4F-418D-AE19-62706E023703}">
                      <ahyp:hlinkClr xmlns:ahyp="http://schemas.microsoft.com/office/drawing/2018/hyperlinkcolor" val="tx"/>
                    </a:ext>
                  </a:extLst>
                </a:hlinkClick>
              </a:rPr>
              <a:t>SDG 13: Climate Action</a:t>
            </a:r>
            <a:r>
              <a:rPr lang="en-GB" b="1" dirty="0"/>
              <a:t>: </a:t>
            </a:r>
            <a:r>
              <a:rPr lang="en-GB" dirty="0"/>
              <a:t>TBL includes taking urgent action to combat climate change and its impacts.</a:t>
            </a:r>
          </a:p>
          <a:p>
            <a:pPr>
              <a:spcAft>
                <a:spcPts val="1000"/>
              </a:spcAft>
            </a:pPr>
            <a:r>
              <a:rPr lang="en-GB" b="1" dirty="0">
                <a:solidFill>
                  <a:srgbClr val="0F486D"/>
                </a:solidFill>
                <a:hlinkClick r:id="rId5">
                  <a:extLst>
                    <a:ext uri="{A12FA001-AC4F-418D-AE19-62706E023703}">
                      <ahyp:hlinkClr xmlns:ahyp="http://schemas.microsoft.com/office/drawing/2018/hyperlinkcolor" val="tx"/>
                    </a:ext>
                  </a:extLst>
                </a:hlinkClick>
              </a:rPr>
              <a:t>SDG 14: Life Below Water</a:t>
            </a:r>
            <a:r>
              <a:rPr lang="en-GB" b="1" dirty="0"/>
              <a:t>: </a:t>
            </a:r>
            <a:r>
              <a:rPr lang="en-GB" dirty="0"/>
              <a:t>TBL practices support the conservation and sustainable use of oceans, seas, and marine resources. </a:t>
            </a:r>
          </a:p>
          <a:p>
            <a:pPr>
              <a:spcAft>
                <a:spcPts val="1000"/>
              </a:spcAft>
            </a:pPr>
            <a:r>
              <a:rPr lang="en-GB" b="1" dirty="0">
                <a:solidFill>
                  <a:srgbClr val="0F486D"/>
                </a:solidFill>
                <a:hlinkClick r:id="rId6">
                  <a:extLst>
                    <a:ext uri="{A12FA001-AC4F-418D-AE19-62706E023703}">
                      <ahyp:hlinkClr xmlns:ahyp="http://schemas.microsoft.com/office/drawing/2018/hyperlinkcolor" val="tx"/>
                    </a:ext>
                  </a:extLst>
                </a:hlinkClick>
              </a:rPr>
              <a:t>SDG 15: Life on Land</a:t>
            </a:r>
            <a:r>
              <a:rPr lang="en-GB" b="1" dirty="0"/>
              <a:t>: </a:t>
            </a:r>
            <a:r>
              <a:rPr lang="en-GB" dirty="0"/>
              <a:t>TBL encourages protecting, restoring, and promoting the sustainable use of terrestrial ecosystems.</a:t>
            </a:r>
          </a:p>
        </p:txBody>
      </p:sp>
      <p:pic>
        <p:nvPicPr>
          <p:cNvPr id="4" name="Picture 2">
            <a:extLst>
              <a:ext uri="{FF2B5EF4-FFF2-40B4-BE49-F238E27FC236}">
                <a16:creationId xmlns:a16="http://schemas.microsoft.com/office/drawing/2014/main" id="{DADEAF7E-1803-1F36-4F4E-B82EBDD95209}"/>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0482201" y="1622253"/>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266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2" y="640454"/>
            <a:ext cx="9215993" cy="804265"/>
          </a:xfrm>
        </p:spPr>
        <p:txBody>
          <a:bodyPr/>
          <a:lstStyle/>
          <a:p>
            <a:r>
              <a:rPr lang="en-US" dirty="0">
                <a:solidFill>
                  <a:srgbClr val="F36C2F"/>
                </a:solidFill>
                <a:hlinkClick r:id="rId2">
                  <a:extLst>
                    <a:ext uri="{A12FA001-AC4F-418D-AE19-62706E023703}">
                      <ahyp:hlinkClr xmlns:ahyp="http://schemas.microsoft.com/office/drawing/2018/hyperlinkcolor" val="tx"/>
                    </a:ext>
                  </a:extLst>
                </a:hlinkClick>
              </a:rPr>
              <a:t>ALIGNMENT WITH THE EUROPEAN ENTREPRENEURSHIP COMPETENCE FRAMEWORK (ENTRECOMP)</a:t>
            </a:r>
            <a:endParaRPr lang="en-US" dirty="0">
              <a:solidFill>
                <a:srgbClr val="F36C2F"/>
              </a:solidFill>
            </a:endParaRP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2778953"/>
            <a:ext cx="10483429" cy="4439577"/>
          </a:xfrm>
        </p:spPr>
        <p:txBody>
          <a:bodyPr/>
          <a:lstStyle/>
          <a:p>
            <a:pPr algn="just">
              <a:spcAft>
                <a:spcPts val="1000"/>
              </a:spcAft>
            </a:pPr>
            <a:r>
              <a:rPr lang="en-GB" b="1" dirty="0"/>
              <a:t>1.5 Ethical and Sustainable Thinking: </a:t>
            </a:r>
            <a:r>
              <a:rPr lang="en-GB" dirty="0"/>
              <a:t>TBL enables participants to assess the consequences and impacts of ideas, opportunities, and actions, including promoting inclusion in enterprises, sustainable management, and corporate social responsibility.</a:t>
            </a:r>
            <a:endParaRPr lang="en-GB" b="1" dirty="0"/>
          </a:p>
          <a:p>
            <a:pPr algn="just">
              <a:spcAft>
                <a:spcPts val="1000"/>
              </a:spcAft>
            </a:pPr>
            <a:r>
              <a:rPr lang="en-GB" b="1" dirty="0"/>
              <a:t>3.1 Taking the Initiative: </a:t>
            </a:r>
            <a:r>
              <a:rPr lang="en-GB" dirty="0"/>
              <a:t>TBL equips participants to identify opportunities, make operational decisions independently, and make strategic business decisions, fostering entrepreneurial initiative and innovation.</a:t>
            </a:r>
          </a:p>
        </p:txBody>
      </p:sp>
      <p:pic>
        <p:nvPicPr>
          <p:cNvPr id="5" name="Picture 4">
            <a:extLst>
              <a:ext uri="{FF2B5EF4-FFF2-40B4-BE49-F238E27FC236}">
                <a16:creationId xmlns:a16="http://schemas.microsoft.com/office/drawing/2014/main" id="{F7931EC7-9CC5-0D01-5C79-1627D20DFADA}"/>
              </a:ext>
            </a:extLst>
          </p:cNvPr>
          <p:cNvPicPr>
            <a:picLocks noChangeAspect="1"/>
          </p:cNvPicPr>
          <p:nvPr/>
        </p:nvPicPr>
        <p:blipFill>
          <a:blip r:embed="rId3"/>
          <a:stretch>
            <a:fillRect/>
          </a:stretch>
        </p:blipFill>
        <p:spPr>
          <a:xfrm>
            <a:off x="9308981" y="843148"/>
            <a:ext cx="2149845" cy="1195578"/>
          </a:xfrm>
          <a:prstGeom prst="rect">
            <a:avLst/>
          </a:prstGeom>
        </p:spPr>
      </p:pic>
    </p:spTree>
    <p:extLst>
      <p:ext uri="{BB962C8B-B14F-4D97-AF65-F5344CB8AC3E}">
        <p14:creationId xmlns:p14="http://schemas.microsoft.com/office/powerpoint/2010/main" val="2631279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7E08FB7C-A1B2-0A62-6AE5-6207405CAAD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484" r="22553"/>
          <a:stretch/>
        </p:blipFill>
        <p:spPr>
          <a:xfrm>
            <a:off x="0" y="0"/>
            <a:ext cx="4993772"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p:txBody>
          <a:bodyPr/>
          <a:lstStyle/>
          <a:p>
            <a:r>
              <a:rPr lang="en-IE" dirty="0"/>
              <a:t>SUGGESTED PRACTICAL EXERCISE</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511567" y="1551245"/>
            <a:ext cx="6098797" cy="3889855"/>
          </a:xfrm>
        </p:spPr>
        <p:txBody>
          <a:bodyPr/>
          <a:lstStyle/>
          <a:p>
            <a:pPr algn="just">
              <a:spcAft>
                <a:spcPts val="600"/>
              </a:spcAft>
            </a:pPr>
            <a:r>
              <a:rPr lang="en-IE" sz="2000" b="1" dirty="0"/>
              <a:t>Business Plan Development:</a:t>
            </a:r>
          </a:p>
          <a:p>
            <a:pPr algn="just">
              <a:spcAft>
                <a:spcPts val="600"/>
              </a:spcAft>
            </a:pPr>
            <a:r>
              <a:rPr lang="en-GB" sz="2000" b="1" dirty="0"/>
              <a:t>Step 1: </a:t>
            </a:r>
            <a:r>
              <a:rPr lang="en-GB" sz="2000" dirty="0"/>
              <a:t>Form small groups and encourage brainstorming of business ideas that incorporate TBL principles. Each group chooses one idea to develop further.</a:t>
            </a:r>
            <a:endParaRPr lang="en-GB" sz="2000" b="1" dirty="0"/>
          </a:p>
          <a:p>
            <a:pPr algn="just">
              <a:spcAft>
                <a:spcPts val="600"/>
              </a:spcAft>
            </a:pPr>
            <a:r>
              <a:rPr lang="en-GB" sz="2000" b="1" dirty="0"/>
              <a:t>Step 2: </a:t>
            </a:r>
            <a:r>
              <a:rPr lang="en-GB" sz="2000" dirty="0"/>
              <a:t>Groups draft a business plan, outlining how they will incorporate TBL metrics into their business model. Focus on detailing strategies for achieving economic, social, and environmental goals.</a:t>
            </a:r>
            <a:endParaRPr lang="en-GB" sz="2000" b="1" dirty="0"/>
          </a:p>
          <a:p>
            <a:pPr algn="just">
              <a:spcAft>
                <a:spcPts val="600"/>
              </a:spcAft>
            </a:pPr>
            <a:r>
              <a:rPr lang="en-GB" sz="2000" b="1" dirty="0"/>
              <a:t>Step 3: </a:t>
            </a:r>
            <a:r>
              <a:rPr lang="en-GB" sz="2000" dirty="0"/>
              <a:t>Groups present their business plans to the class or a panel of experts. Provide constructive feedback on the feasibility, innovation, and sustainability aspects of each plan.</a:t>
            </a:r>
            <a:endParaRPr lang="en-GB" sz="2000" b="1" dirty="0"/>
          </a:p>
          <a:p>
            <a:pPr algn="just">
              <a:spcAft>
                <a:spcPts val="600"/>
              </a:spcAft>
            </a:pPr>
            <a:r>
              <a:rPr lang="en-GB" sz="2000" b="1" dirty="0"/>
              <a:t>Step 4: </a:t>
            </a:r>
            <a:r>
              <a:rPr lang="en-GB" sz="2000" dirty="0"/>
              <a:t>Based on the feedback, groups revise and finalise their business plans. Submit the final version for assessment.</a:t>
            </a:r>
            <a:endParaRPr lang="en-IE" sz="2000" dirty="0"/>
          </a:p>
        </p:txBody>
      </p:sp>
    </p:spTree>
    <p:extLst>
      <p:ext uri="{BB962C8B-B14F-4D97-AF65-F5344CB8AC3E}">
        <p14:creationId xmlns:p14="http://schemas.microsoft.com/office/powerpoint/2010/main" val="154309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Close up of heart shaped pages of a book">
            <a:extLst>
              <a:ext uri="{FF2B5EF4-FFF2-40B4-BE49-F238E27FC236}">
                <a16:creationId xmlns:a16="http://schemas.microsoft.com/office/drawing/2014/main" id="{9EDB11CA-5BB3-4593-5571-FD8D298F82C0}"/>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7542" r="27542"/>
          <a:stretch>
            <a:fillRect/>
          </a:stretch>
        </p:blipFill>
        <p:spPr/>
      </p:pic>
      <p:sp>
        <p:nvSpPr>
          <p:cNvPr id="3" name="Text Placeholder 2">
            <a:extLst>
              <a:ext uri="{FF2B5EF4-FFF2-40B4-BE49-F238E27FC236}">
                <a16:creationId xmlns:a16="http://schemas.microsoft.com/office/drawing/2014/main" id="{032CD550-E165-5FDC-DA68-014A6C02B360}"/>
              </a:ext>
            </a:extLst>
          </p:cNvPr>
          <p:cNvSpPr>
            <a:spLocks noGrp="1"/>
          </p:cNvSpPr>
          <p:nvPr>
            <p:ph type="body" sz="quarter" idx="30"/>
          </p:nvPr>
        </p:nvSpPr>
        <p:spPr>
          <a:xfrm>
            <a:off x="5070765" y="215391"/>
            <a:ext cx="6110631" cy="845139"/>
          </a:xfrm>
        </p:spPr>
        <p:txBody>
          <a:bodyPr/>
          <a:lstStyle/>
          <a:p>
            <a:r>
              <a:rPr lang="en-IE" dirty="0"/>
              <a:t>Further Resources</a:t>
            </a:r>
          </a:p>
          <a:p>
            <a:endParaRPr lang="en-IE" dirty="0"/>
          </a:p>
        </p:txBody>
      </p:sp>
      <p:sp>
        <p:nvSpPr>
          <p:cNvPr id="4" name="Text Placeholder 3">
            <a:extLst>
              <a:ext uri="{FF2B5EF4-FFF2-40B4-BE49-F238E27FC236}">
                <a16:creationId xmlns:a16="http://schemas.microsoft.com/office/drawing/2014/main" id="{AD30727B-2F6F-E513-A64E-2074AE131CB5}"/>
              </a:ext>
            </a:extLst>
          </p:cNvPr>
          <p:cNvSpPr>
            <a:spLocks noGrp="1"/>
          </p:cNvSpPr>
          <p:nvPr>
            <p:ph type="body" sz="quarter" idx="48"/>
          </p:nvPr>
        </p:nvSpPr>
        <p:spPr>
          <a:xfrm>
            <a:off x="5070765" y="1153061"/>
            <a:ext cx="6590804" cy="5006766"/>
          </a:xfrm>
        </p:spPr>
        <p:txBody>
          <a:bodyPr/>
          <a:lstStyle/>
          <a:p>
            <a:pPr algn="just">
              <a:spcAft>
                <a:spcPts val="600"/>
              </a:spcAft>
            </a:pPr>
            <a:r>
              <a:rPr lang="en-GB" sz="2200" dirty="0"/>
              <a:t>To deepen your understanding of the Triple Bottom Line (TBL) approach and its application in sustainable business practices, explore the following resources:</a:t>
            </a:r>
          </a:p>
          <a:p>
            <a:pPr algn="just">
              <a:spcAft>
                <a:spcPts val="600"/>
              </a:spcAft>
            </a:pPr>
            <a:r>
              <a:rPr lang="en-GB" sz="2200" b="1" dirty="0">
                <a:hlinkClick r:id="rId3"/>
              </a:rPr>
              <a:t>What is the Triple Bottom Line</a:t>
            </a:r>
            <a:r>
              <a:rPr lang="en-GB" sz="2200" b="1" dirty="0"/>
              <a:t>? </a:t>
            </a:r>
            <a:r>
              <a:rPr lang="en-GB" sz="2200" dirty="0"/>
              <a:t>A comprehensive introduction to the TBL concept, detailing its importance and how businesses can integrate it into their strategies.</a:t>
            </a:r>
          </a:p>
          <a:p>
            <a:pPr algn="just">
              <a:spcAft>
                <a:spcPts val="600"/>
              </a:spcAft>
            </a:pPr>
            <a:r>
              <a:rPr lang="en-GB" sz="2200" b="1" dirty="0">
                <a:hlinkClick r:id="rId4"/>
              </a:rPr>
              <a:t>Sustainability and Triple Bottom Line</a:t>
            </a:r>
            <a:r>
              <a:rPr lang="en-GB" sz="2200" b="1" dirty="0"/>
              <a:t>: </a:t>
            </a:r>
            <a:r>
              <a:rPr lang="en-GB" sz="2200" dirty="0"/>
              <a:t>An Overview of Two Interrelated Concepts This paper provides an in-depth overview of the relationship between sustainability and the TBL approach, offering theoretical insights and practical examples. </a:t>
            </a:r>
          </a:p>
          <a:p>
            <a:pPr algn="just">
              <a:spcAft>
                <a:spcPts val="600"/>
              </a:spcAft>
            </a:pPr>
            <a:r>
              <a:rPr lang="en-GB" sz="2200" b="1" dirty="0">
                <a:hlinkClick r:id="rId5"/>
              </a:rPr>
              <a:t>Triple Bottom Line </a:t>
            </a:r>
            <a:r>
              <a:rPr lang="en-GB" sz="2200" b="1" dirty="0"/>
              <a:t>(TBL) </a:t>
            </a:r>
            <a:r>
              <a:rPr lang="en-GB" sz="2200" dirty="0"/>
              <a:t>A detailed explanation of the TBL framework, its benefits, and how it can be applied across various industries to achieve sustainable business outcomes. </a:t>
            </a:r>
            <a:endParaRPr lang="en-IE" sz="2200" dirty="0"/>
          </a:p>
        </p:txBody>
      </p:sp>
      <p:grpSp>
        <p:nvGrpSpPr>
          <p:cNvPr id="6" name="Graphic 4">
            <a:extLst>
              <a:ext uri="{FF2B5EF4-FFF2-40B4-BE49-F238E27FC236}">
                <a16:creationId xmlns:a16="http://schemas.microsoft.com/office/drawing/2014/main" id="{4D71887E-4869-31FF-01FC-15931F9AB54B}"/>
              </a:ext>
            </a:extLst>
          </p:cNvPr>
          <p:cNvGrpSpPr/>
          <p:nvPr/>
        </p:nvGrpSpPr>
        <p:grpSpPr>
          <a:xfrm rot="19582332">
            <a:off x="10774267" y="233619"/>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7720363C-08FB-1C00-AFA8-3D9E3F1EA8D0}"/>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0D296FB4-F5C9-91E7-53E8-42B725548A6F}"/>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10A7D8A4-E57E-5F14-24CF-D2C80D2C7B4B}"/>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BE5990F4-BD09-65C2-9EB1-460947E63039}"/>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934B0772-56DA-AC47-18CD-B3A0C8057074}"/>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12D76D91-1725-7B5B-EBCA-D0AAE8CE8E7F}"/>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90C1F8D0-809C-6AC2-4C55-3295A365725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A92F2E63-7C46-4477-71FF-C6EB563D5CF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4485BC6B-EB9A-FF0C-B336-F99241667CE4}"/>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7A58887F-6849-E35E-3B34-A2E3870C8FCB}"/>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681E1C22-1189-9085-ECCC-B83247F37CBD}"/>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593250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92" b="6892"/>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ETHICAL BUSINESS PRACTICES</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03</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4254269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ifferent sizes of pebbles stacked in a stony shore">
            <a:extLst>
              <a:ext uri="{FF2B5EF4-FFF2-40B4-BE49-F238E27FC236}">
                <a16:creationId xmlns:a16="http://schemas.microsoft.com/office/drawing/2014/main" id="{178BFE49-B0A9-AAC1-FB5C-FCBF1D1FE345}"/>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54503" r="6341"/>
          <a:stretch/>
        </p:blipFill>
        <p:spPr>
          <a:xfrm>
            <a:off x="884606" y="0"/>
            <a:ext cx="3360823" cy="6858000"/>
          </a:xfrm>
        </p:spPr>
      </p:pic>
      <p:sp>
        <p:nvSpPr>
          <p:cNvPr id="3" name="Text Placeholder 2">
            <a:extLst>
              <a:ext uri="{FF2B5EF4-FFF2-40B4-BE49-F238E27FC236}">
                <a16:creationId xmlns:a16="http://schemas.microsoft.com/office/drawing/2014/main" id="{98AECF89-3ADF-B572-89DC-DF80364A24A5}"/>
              </a:ext>
            </a:extLst>
          </p:cNvPr>
          <p:cNvSpPr>
            <a:spLocks noGrp="1"/>
          </p:cNvSpPr>
          <p:nvPr>
            <p:ph type="body" sz="quarter" idx="30"/>
          </p:nvPr>
        </p:nvSpPr>
        <p:spPr/>
        <p:txBody>
          <a:bodyPr/>
          <a:lstStyle/>
          <a:p>
            <a:r>
              <a:rPr lang="en-IE" dirty="0"/>
              <a:t>Introduction</a:t>
            </a:r>
          </a:p>
        </p:txBody>
      </p:sp>
      <p:sp>
        <p:nvSpPr>
          <p:cNvPr id="4" name="Text Placeholder 3">
            <a:extLst>
              <a:ext uri="{FF2B5EF4-FFF2-40B4-BE49-F238E27FC236}">
                <a16:creationId xmlns:a16="http://schemas.microsoft.com/office/drawing/2014/main" id="{6A486987-6B1C-C049-BA71-D489E293035E}"/>
              </a:ext>
            </a:extLst>
          </p:cNvPr>
          <p:cNvSpPr>
            <a:spLocks noGrp="1"/>
          </p:cNvSpPr>
          <p:nvPr>
            <p:ph type="body" sz="quarter" idx="48"/>
          </p:nvPr>
        </p:nvSpPr>
        <p:spPr>
          <a:xfrm>
            <a:off x="4789714" y="1626919"/>
            <a:ext cx="6877679" cy="4675027"/>
          </a:xfrm>
        </p:spPr>
        <p:txBody>
          <a:bodyPr/>
          <a:lstStyle/>
          <a:p>
            <a:pPr algn="just">
              <a:spcAft>
                <a:spcPts val="600"/>
              </a:spcAft>
            </a:pPr>
            <a:r>
              <a:rPr lang="en-GB" sz="2400" dirty="0"/>
              <a:t>This section focuses on creating an understanding of ethical business practices and addressing crucial training needs for responsible entrepreneurship. </a:t>
            </a:r>
          </a:p>
          <a:p>
            <a:pPr algn="just">
              <a:spcAft>
                <a:spcPts val="600"/>
              </a:spcAft>
            </a:pPr>
            <a:r>
              <a:rPr lang="en-GB" sz="2400" dirty="0"/>
              <a:t>Participants will delve into the significance of ethical considerations in business decision-making and how ethical practices contribute to sustainable development. </a:t>
            </a:r>
          </a:p>
          <a:p>
            <a:pPr algn="just">
              <a:spcAft>
                <a:spcPts val="600"/>
              </a:spcAft>
            </a:pPr>
            <a:r>
              <a:rPr lang="en-GB" sz="2400" dirty="0"/>
              <a:t>The training aims to instil a sense of ethical awareness and responsibility, creating a commitment to </a:t>
            </a:r>
            <a:r>
              <a:rPr lang="en-GB" sz="2400" b="1" dirty="0"/>
              <a:t>integrity, transparency, and fairness in business</a:t>
            </a:r>
            <a:r>
              <a:rPr lang="en-GB" sz="2400" dirty="0"/>
              <a:t> operations. </a:t>
            </a:r>
            <a:endParaRPr lang="en-IE" sz="2400" dirty="0"/>
          </a:p>
          <a:p>
            <a:pPr>
              <a:spcAft>
                <a:spcPts val="600"/>
              </a:spcAft>
            </a:pPr>
            <a:endParaRPr lang="en-IE" sz="2400" dirty="0"/>
          </a:p>
        </p:txBody>
      </p:sp>
      <p:grpSp>
        <p:nvGrpSpPr>
          <p:cNvPr id="7" name="Group 6">
            <a:extLst>
              <a:ext uri="{FF2B5EF4-FFF2-40B4-BE49-F238E27FC236}">
                <a16:creationId xmlns:a16="http://schemas.microsoft.com/office/drawing/2014/main" id="{B691C06B-C042-D8E4-BFFB-2249CEC35EEE}"/>
              </a:ext>
            </a:extLst>
          </p:cNvPr>
          <p:cNvGrpSpPr/>
          <p:nvPr/>
        </p:nvGrpSpPr>
        <p:grpSpPr>
          <a:xfrm>
            <a:off x="-699459" y="5211098"/>
            <a:ext cx="5074615" cy="2369127"/>
            <a:chOff x="-1871944" y="1778846"/>
            <a:chExt cx="1736764" cy="810823"/>
          </a:xfrm>
          <a:solidFill>
            <a:schemeClr val="bg1">
              <a:alpha val="56867"/>
            </a:schemeClr>
          </a:solidFill>
        </p:grpSpPr>
        <p:sp>
          <p:nvSpPr>
            <p:cNvPr id="8" name="Freeform 8">
              <a:extLst>
                <a:ext uri="{FF2B5EF4-FFF2-40B4-BE49-F238E27FC236}">
                  <a16:creationId xmlns:a16="http://schemas.microsoft.com/office/drawing/2014/main" id="{E9D8D826-CD36-7D4D-CE28-85A1F024C2E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9" name="Freeform 10">
              <a:extLst>
                <a:ext uri="{FF2B5EF4-FFF2-40B4-BE49-F238E27FC236}">
                  <a16:creationId xmlns:a16="http://schemas.microsoft.com/office/drawing/2014/main" id="{6A096DC2-EC5D-DE97-E248-E445ADD5D7F3}"/>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0" name="Freeform 13">
              <a:extLst>
                <a:ext uri="{FF2B5EF4-FFF2-40B4-BE49-F238E27FC236}">
                  <a16:creationId xmlns:a16="http://schemas.microsoft.com/office/drawing/2014/main" id="{F0F92DFA-E31A-8E9F-1B98-491DBAA55204}"/>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1" name="Freeform 14">
              <a:extLst>
                <a:ext uri="{FF2B5EF4-FFF2-40B4-BE49-F238E27FC236}">
                  <a16:creationId xmlns:a16="http://schemas.microsoft.com/office/drawing/2014/main" id="{8E897CA4-A7ED-6FFF-5067-28C0D3A6E7FB}"/>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2" name="Freeform 15">
              <a:extLst>
                <a:ext uri="{FF2B5EF4-FFF2-40B4-BE49-F238E27FC236}">
                  <a16:creationId xmlns:a16="http://schemas.microsoft.com/office/drawing/2014/main" id="{B0E0B0D8-3820-02A6-A7AE-DA6AD24132A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3" name="Freeform 16">
              <a:extLst>
                <a:ext uri="{FF2B5EF4-FFF2-40B4-BE49-F238E27FC236}">
                  <a16:creationId xmlns:a16="http://schemas.microsoft.com/office/drawing/2014/main" id="{44196654-EB28-6D07-5F0B-9C3A92879640}"/>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8414292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0D08E74D-8824-1D45-92D0-C558923AA8CC}"/>
              </a:ext>
            </a:extLst>
          </p:cNvPr>
          <p:cNvSpPr>
            <a:spLocks noGrp="1"/>
          </p:cNvSpPr>
          <p:nvPr>
            <p:ph type="body" sz="quarter" idx="11"/>
          </p:nvPr>
        </p:nvSpPr>
        <p:spPr/>
        <p:txBody>
          <a:bodyPr/>
          <a:lstStyle/>
          <a:p>
            <a:r>
              <a:rPr lang="en-US" dirty="0"/>
              <a:t>01</a:t>
            </a:r>
          </a:p>
        </p:txBody>
      </p:sp>
      <p:sp>
        <p:nvSpPr>
          <p:cNvPr id="18" name="Text Placeholder 17">
            <a:extLst>
              <a:ext uri="{FF2B5EF4-FFF2-40B4-BE49-F238E27FC236}">
                <a16:creationId xmlns:a16="http://schemas.microsoft.com/office/drawing/2014/main" id="{5BD3EE41-58A4-F347-B487-F6E6A4B2A74A}"/>
              </a:ext>
            </a:extLst>
          </p:cNvPr>
          <p:cNvSpPr>
            <a:spLocks noGrp="1"/>
          </p:cNvSpPr>
          <p:nvPr>
            <p:ph type="body" sz="quarter" idx="49"/>
          </p:nvPr>
        </p:nvSpPr>
        <p:spPr>
          <a:xfrm>
            <a:off x="3567808" y="2444488"/>
            <a:ext cx="5996322" cy="223473"/>
          </a:xfrm>
        </p:spPr>
        <p:txBody>
          <a:bodyPr/>
          <a:lstStyle/>
          <a:p>
            <a:r>
              <a:rPr lang="en-US" dirty="0"/>
              <a:t>Introduction to Sustainable Business Practices</a:t>
            </a:r>
          </a:p>
        </p:txBody>
      </p:sp>
      <p:sp>
        <p:nvSpPr>
          <p:cNvPr id="10" name="Text Placeholder 9">
            <a:extLst>
              <a:ext uri="{FF2B5EF4-FFF2-40B4-BE49-F238E27FC236}">
                <a16:creationId xmlns:a16="http://schemas.microsoft.com/office/drawing/2014/main" id="{9FF91A7C-8453-734D-8C11-8B904D12FD0D}"/>
              </a:ext>
            </a:extLst>
          </p:cNvPr>
          <p:cNvSpPr>
            <a:spLocks noGrp="1"/>
          </p:cNvSpPr>
          <p:nvPr>
            <p:ph type="body" sz="quarter" idx="13"/>
          </p:nvPr>
        </p:nvSpPr>
        <p:spPr/>
        <p:txBody>
          <a:bodyPr/>
          <a:lstStyle/>
          <a:p>
            <a:r>
              <a:rPr lang="en-US" dirty="0"/>
              <a:t>02</a:t>
            </a:r>
          </a:p>
        </p:txBody>
      </p:sp>
      <p:sp>
        <p:nvSpPr>
          <p:cNvPr id="11" name="Text Placeholder 10">
            <a:extLst>
              <a:ext uri="{FF2B5EF4-FFF2-40B4-BE49-F238E27FC236}">
                <a16:creationId xmlns:a16="http://schemas.microsoft.com/office/drawing/2014/main" id="{24ED337C-F64E-DA49-AD56-28A14BCEEFB2}"/>
              </a:ext>
            </a:extLst>
          </p:cNvPr>
          <p:cNvSpPr>
            <a:spLocks noGrp="1"/>
          </p:cNvSpPr>
          <p:nvPr>
            <p:ph type="body" sz="quarter" idx="14"/>
          </p:nvPr>
        </p:nvSpPr>
        <p:spPr/>
        <p:txBody>
          <a:bodyPr/>
          <a:lstStyle/>
          <a:p>
            <a:r>
              <a:rPr lang="en-US" dirty="0"/>
              <a:t>Triple Bottom Line (TBL) Approach</a:t>
            </a:r>
          </a:p>
        </p:txBody>
      </p:sp>
      <p:sp>
        <p:nvSpPr>
          <p:cNvPr id="12" name="Text Placeholder 11">
            <a:extLst>
              <a:ext uri="{FF2B5EF4-FFF2-40B4-BE49-F238E27FC236}">
                <a16:creationId xmlns:a16="http://schemas.microsoft.com/office/drawing/2014/main" id="{BF5B6173-46F8-114D-AC3C-D521B40B69DA}"/>
              </a:ext>
            </a:extLst>
          </p:cNvPr>
          <p:cNvSpPr>
            <a:spLocks noGrp="1"/>
          </p:cNvSpPr>
          <p:nvPr>
            <p:ph type="body" sz="quarter" idx="15"/>
          </p:nvPr>
        </p:nvSpPr>
        <p:spPr/>
        <p:txBody>
          <a:bodyPr/>
          <a:lstStyle/>
          <a:p>
            <a:r>
              <a:rPr lang="en-US" dirty="0"/>
              <a:t>03</a:t>
            </a:r>
          </a:p>
        </p:txBody>
      </p:sp>
      <p:sp>
        <p:nvSpPr>
          <p:cNvPr id="14" name="Text Placeholder 13">
            <a:extLst>
              <a:ext uri="{FF2B5EF4-FFF2-40B4-BE49-F238E27FC236}">
                <a16:creationId xmlns:a16="http://schemas.microsoft.com/office/drawing/2014/main" id="{67C331F7-5757-6641-9BBF-CD38714CB570}"/>
              </a:ext>
            </a:extLst>
          </p:cNvPr>
          <p:cNvSpPr>
            <a:spLocks noGrp="1"/>
          </p:cNvSpPr>
          <p:nvPr>
            <p:ph type="body" sz="quarter" idx="19"/>
          </p:nvPr>
        </p:nvSpPr>
        <p:spPr/>
        <p:txBody>
          <a:bodyPr/>
          <a:lstStyle/>
          <a:p>
            <a:r>
              <a:rPr lang="en-US" dirty="0"/>
              <a:t>Ethical Business Practices</a:t>
            </a:r>
          </a:p>
        </p:txBody>
      </p:sp>
      <p:sp>
        <p:nvSpPr>
          <p:cNvPr id="13" name="Text Placeholder 12">
            <a:extLst>
              <a:ext uri="{FF2B5EF4-FFF2-40B4-BE49-F238E27FC236}">
                <a16:creationId xmlns:a16="http://schemas.microsoft.com/office/drawing/2014/main" id="{52310EBE-4E3C-B445-BD97-7B2640FD7918}"/>
              </a:ext>
            </a:extLst>
          </p:cNvPr>
          <p:cNvSpPr>
            <a:spLocks noGrp="1"/>
          </p:cNvSpPr>
          <p:nvPr>
            <p:ph type="body" sz="quarter" idx="17"/>
          </p:nvPr>
        </p:nvSpPr>
        <p:spPr/>
        <p:txBody>
          <a:bodyPr/>
          <a:lstStyle/>
          <a:p>
            <a:r>
              <a:rPr lang="en-US" dirty="0"/>
              <a:t>04</a:t>
            </a:r>
          </a:p>
        </p:txBody>
      </p:sp>
      <p:sp>
        <p:nvSpPr>
          <p:cNvPr id="15" name="Text Placeholder 14">
            <a:extLst>
              <a:ext uri="{FF2B5EF4-FFF2-40B4-BE49-F238E27FC236}">
                <a16:creationId xmlns:a16="http://schemas.microsoft.com/office/drawing/2014/main" id="{A3B016CE-DAB6-9640-B44D-A78DE1197BA2}"/>
              </a:ext>
            </a:extLst>
          </p:cNvPr>
          <p:cNvSpPr>
            <a:spLocks noGrp="1"/>
          </p:cNvSpPr>
          <p:nvPr>
            <p:ph type="body" sz="quarter" idx="20"/>
          </p:nvPr>
        </p:nvSpPr>
        <p:spPr/>
        <p:txBody>
          <a:bodyPr/>
          <a:lstStyle/>
          <a:p>
            <a:r>
              <a:rPr lang="en-US" dirty="0"/>
              <a:t>Environmental Stewardship</a:t>
            </a:r>
          </a:p>
        </p:txBody>
      </p:sp>
      <p:sp>
        <p:nvSpPr>
          <p:cNvPr id="16" name="Text Placeholder 15">
            <a:extLst>
              <a:ext uri="{FF2B5EF4-FFF2-40B4-BE49-F238E27FC236}">
                <a16:creationId xmlns:a16="http://schemas.microsoft.com/office/drawing/2014/main" id="{1337B424-7DC9-8345-8319-760211015880}"/>
              </a:ext>
            </a:extLst>
          </p:cNvPr>
          <p:cNvSpPr>
            <a:spLocks noGrp="1"/>
          </p:cNvSpPr>
          <p:nvPr>
            <p:ph type="body" sz="quarter" idx="21"/>
          </p:nvPr>
        </p:nvSpPr>
        <p:spPr/>
        <p:txBody>
          <a:bodyPr/>
          <a:lstStyle/>
          <a:p>
            <a:r>
              <a:rPr lang="en-US" dirty="0"/>
              <a:t>05</a:t>
            </a:r>
          </a:p>
        </p:txBody>
      </p:sp>
      <p:sp>
        <p:nvSpPr>
          <p:cNvPr id="17" name="Text Placeholder 16">
            <a:extLst>
              <a:ext uri="{FF2B5EF4-FFF2-40B4-BE49-F238E27FC236}">
                <a16:creationId xmlns:a16="http://schemas.microsoft.com/office/drawing/2014/main" id="{EF33781D-C6EB-6446-9C85-FB2000012C60}"/>
              </a:ext>
            </a:extLst>
          </p:cNvPr>
          <p:cNvSpPr>
            <a:spLocks noGrp="1"/>
          </p:cNvSpPr>
          <p:nvPr>
            <p:ph type="body" sz="quarter" idx="22"/>
          </p:nvPr>
        </p:nvSpPr>
        <p:spPr/>
        <p:txBody>
          <a:bodyPr/>
          <a:lstStyle/>
          <a:p>
            <a:r>
              <a:rPr lang="en-US" dirty="0"/>
              <a:t>Social Responsibility &amp; Transparency</a:t>
            </a:r>
          </a:p>
        </p:txBody>
      </p:sp>
      <p:sp>
        <p:nvSpPr>
          <p:cNvPr id="19" name="Text Placeholder 18">
            <a:extLst>
              <a:ext uri="{FF2B5EF4-FFF2-40B4-BE49-F238E27FC236}">
                <a16:creationId xmlns:a16="http://schemas.microsoft.com/office/drawing/2014/main" id="{84367E26-76EA-4E40-9D99-7C3977776A6D}"/>
              </a:ext>
            </a:extLst>
          </p:cNvPr>
          <p:cNvSpPr>
            <a:spLocks noGrp="1"/>
          </p:cNvSpPr>
          <p:nvPr>
            <p:ph type="body" sz="quarter" idx="51"/>
          </p:nvPr>
        </p:nvSpPr>
        <p:spPr/>
        <p:txBody>
          <a:bodyPr/>
          <a:lstStyle/>
          <a:p>
            <a:r>
              <a:rPr lang="en-US" dirty="0"/>
              <a:t>06</a:t>
            </a:r>
          </a:p>
        </p:txBody>
      </p:sp>
      <p:sp>
        <p:nvSpPr>
          <p:cNvPr id="20" name="Text Placeholder 19">
            <a:extLst>
              <a:ext uri="{FF2B5EF4-FFF2-40B4-BE49-F238E27FC236}">
                <a16:creationId xmlns:a16="http://schemas.microsoft.com/office/drawing/2014/main" id="{E794E5C9-0EA8-BF47-A0AF-E0B7D9858292}"/>
              </a:ext>
            </a:extLst>
          </p:cNvPr>
          <p:cNvSpPr>
            <a:spLocks noGrp="1"/>
          </p:cNvSpPr>
          <p:nvPr>
            <p:ph type="body" sz="quarter" idx="52"/>
          </p:nvPr>
        </p:nvSpPr>
        <p:spPr/>
        <p:txBody>
          <a:bodyPr/>
          <a:lstStyle/>
          <a:p>
            <a:r>
              <a:rPr lang="en-US" dirty="0"/>
              <a:t>Long-Term Thinking</a:t>
            </a:r>
          </a:p>
        </p:txBody>
      </p:sp>
      <p:sp>
        <p:nvSpPr>
          <p:cNvPr id="23" name="Text Placeholder 22">
            <a:extLst>
              <a:ext uri="{FF2B5EF4-FFF2-40B4-BE49-F238E27FC236}">
                <a16:creationId xmlns:a16="http://schemas.microsoft.com/office/drawing/2014/main" id="{2A918B5F-90D1-504A-8107-BD0E2D1B59B1}"/>
              </a:ext>
            </a:extLst>
          </p:cNvPr>
          <p:cNvSpPr>
            <a:spLocks noGrp="1"/>
          </p:cNvSpPr>
          <p:nvPr>
            <p:ph type="body" sz="quarter" idx="61"/>
          </p:nvPr>
        </p:nvSpPr>
        <p:spPr/>
        <p:txBody>
          <a:bodyPr/>
          <a:lstStyle/>
          <a:p>
            <a:r>
              <a:rPr lang="en-US" dirty="0"/>
              <a:t>TABLE OF CONTENTS</a:t>
            </a:r>
          </a:p>
        </p:txBody>
      </p:sp>
    </p:spTree>
    <p:extLst>
      <p:ext uri="{BB962C8B-B14F-4D97-AF65-F5344CB8AC3E}">
        <p14:creationId xmlns:p14="http://schemas.microsoft.com/office/powerpoint/2010/main" val="4010686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3D five star rating symbol">
            <a:extLst>
              <a:ext uri="{FF2B5EF4-FFF2-40B4-BE49-F238E27FC236}">
                <a16:creationId xmlns:a16="http://schemas.microsoft.com/office/drawing/2014/main" id="{E138176D-81F6-C85A-1FCF-A89ACDAE86B2}"/>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4471" r="13420"/>
          <a:stretch/>
        </p:blipFill>
        <p:spPr>
          <a:xfrm>
            <a:off x="0" y="0"/>
            <a:ext cx="4615543" cy="6858000"/>
          </a:xfrm>
        </p:spPr>
      </p:pic>
      <p:sp>
        <p:nvSpPr>
          <p:cNvPr id="3" name="Text Placeholder 2">
            <a:extLst>
              <a:ext uri="{FF2B5EF4-FFF2-40B4-BE49-F238E27FC236}">
                <a16:creationId xmlns:a16="http://schemas.microsoft.com/office/drawing/2014/main" id="{BD646549-147C-E51F-74D5-3178C47ED1D6}"/>
              </a:ext>
            </a:extLst>
          </p:cNvPr>
          <p:cNvSpPr>
            <a:spLocks noGrp="1"/>
          </p:cNvSpPr>
          <p:nvPr>
            <p:ph type="body" sz="quarter" idx="30"/>
          </p:nvPr>
        </p:nvSpPr>
        <p:spPr>
          <a:xfrm>
            <a:off x="5180845" y="407386"/>
            <a:ext cx="6110631" cy="845139"/>
          </a:xfrm>
        </p:spPr>
        <p:txBody>
          <a:bodyPr/>
          <a:lstStyle/>
          <a:p>
            <a:r>
              <a:rPr lang="en-US" dirty="0"/>
              <a:t>Ethical Principles in Business</a:t>
            </a:r>
          </a:p>
          <a:p>
            <a:endParaRPr lang="en-IE" dirty="0"/>
          </a:p>
        </p:txBody>
      </p:sp>
      <p:sp>
        <p:nvSpPr>
          <p:cNvPr id="4" name="Text Placeholder 3">
            <a:extLst>
              <a:ext uri="{FF2B5EF4-FFF2-40B4-BE49-F238E27FC236}">
                <a16:creationId xmlns:a16="http://schemas.microsoft.com/office/drawing/2014/main" id="{AAFCA207-FDBA-1A07-E9BF-BA039C8AD022}"/>
              </a:ext>
            </a:extLst>
          </p:cNvPr>
          <p:cNvSpPr>
            <a:spLocks noGrp="1"/>
          </p:cNvSpPr>
          <p:nvPr>
            <p:ph type="body" sz="quarter" idx="48"/>
          </p:nvPr>
        </p:nvSpPr>
        <p:spPr>
          <a:xfrm>
            <a:off x="5180845" y="1675095"/>
            <a:ext cx="6286311" cy="4775519"/>
          </a:xfrm>
        </p:spPr>
        <p:txBody>
          <a:bodyPr/>
          <a:lstStyle/>
          <a:p>
            <a:pPr algn="just">
              <a:spcAft>
                <a:spcPts val="600"/>
              </a:spcAft>
            </a:pPr>
            <a:r>
              <a:rPr lang="en-GB" sz="2400" dirty="0"/>
              <a:t>Ethical principles are the guiding framework that shapes the moral compass of businesses, influencing their decisions, behaviours, and relationships with stakeholders. </a:t>
            </a:r>
          </a:p>
          <a:p>
            <a:pPr algn="just">
              <a:spcAft>
                <a:spcPts val="600"/>
              </a:spcAft>
            </a:pPr>
            <a:r>
              <a:rPr lang="en-GB" sz="2400" b="1" dirty="0"/>
              <a:t>In today's dynamic business environment, where transparency, sustainability, and social responsibility are increasingly valued, understanding and implementing ethical principles are crucial for creating trust, maintaining reputation, and achieving long-term success.</a:t>
            </a:r>
            <a:endParaRPr lang="en-US" sz="2400" b="1" dirty="0"/>
          </a:p>
          <a:p>
            <a:pPr>
              <a:spcAft>
                <a:spcPts val="600"/>
              </a:spcAft>
            </a:pPr>
            <a:endParaRPr lang="en-IE" sz="2400" dirty="0"/>
          </a:p>
        </p:txBody>
      </p:sp>
    </p:spTree>
    <p:extLst>
      <p:ext uri="{BB962C8B-B14F-4D97-AF65-F5344CB8AC3E}">
        <p14:creationId xmlns:p14="http://schemas.microsoft.com/office/powerpoint/2010/main" val="4116107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ne orange paper boat leading a group of white paper boats">
            <a:extLst>
              <a:ext uri="{FF2B5EF4-FFF2-40B4-BE49-F238E27FC236}">
                <a16:creationId xmlns:a16="http://schemas.microsoft.com/office/drawing/2014/main" id="{7A4B5919-B9F0-FA51-6147-A62216A3F910}"/>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7558" r="27558"/>
          <a:stretch>
            <a:fillRect/>
          </a:stretch>
        </p:blipFill>
        <p:spPr/>
      </p:pic>
      <p:sp>
        <p:nvSpPr>
          <p:cNvPr id="3" name="Text Placeholder 2">
            <a:extLst>
              <a:ext uri="{FF2B5EF4-FFF2-40B4-BE49-F238E27FC236}">
                <a16:creationId xmlns:a16="http://schemas.microsoft.com/office/drawing/2014/main" id="{BB207C40-8051-6C6C-3ABB-E8637C400034}"/>
              </a:ext>
            </a:extLst>
          </p:cNvPr>
          <p:cNvSpPr>
            <a:spLocks noGrp="1"/>
          </p:cNvSpPr>
          <p:nvPr>
            <p:ph type="body" sz="quarter" idx="30"/>
          </p:nvPr>
        </p:nvSpPr>
        <p:spPr>
          <a:xfrm>
            <a:off x="5268686" y="407386"/>
            <a:ext cx="6110631" cy="845139"/>
          </a:xfrm>
        </p:spPr>
        <p:txBody>
          <a:bodyPr/>
          <a:lstStyle/>
          <a:p>
            <a:r>
              <a:rPr lang="en-US" dirty="0"/>
              <a:t>Integrity</a:t>
            </a:r>
          </a:p>
          <a:p>
            <a:endParaRPr lang="en-IE" dirty="0"/>
          </a:p>
        </p:txBody>
      </p:sp>
      <p:sp>
        <p:nvSpPr>
          <p:cNvPr id="4" name="Text Placeholder 3">
            <a:extLst>
              <a:ext uri="{FF2B5EF4-FFF2-40B4-BE49-F238E27FC236}">
                <a16:creationId xmlns:a16="http://schemas.microsoft.com/office/drawing/2014/main" id="{4BFFEE22-131D-F7E1-221F-FC4002B0501A}"/>
              </a:ext>
            </a:extLst>
          </p:cNvPr>
          <p:cNvSpPr>
            <a:spLocks noGrp="1"/>
          </p:cNvSpPr>
          <p:nvPr>
            <p:ph type="body" sz="quarter" idx="48"/>
          </p:nvPr>
        </p:nvSpPr>
        <p:spPr>
          <a:xfrm>
            <a:off x="5256505" y="1252525"/>
            <a:ext cx="6345687" cy="3466570"/>
          </a:xfrm>
        </p:spPr>
        <p:txBody>
          <a:bodyPr/>
          <a:lstStyle/>
          <a:p>
            <a:pPr algn="just">
              <a:spcAft>
                <a:spcPts val="600"/>
              </a:spcAft>
            </a:pPr>
            <a:r>
              <a:rPr lang="en-GB" sz="2400" dirty="0"/>
              <a:t>Integrity forms the bedrock of ethical conduct, encompassing </a:t>
            </a:r>
            <a:r>
              <a:rPr lang="en-GB" sz="2400" b="1" dirty="0"/>
              <a:t>unwavering honesty, transparency, and consistency </a:t>
            </a:r>
            <a:r>
              <a:rPr lang="en-GB" sz="2400" dirty="0"/>
              <a:t>in all interactions and decisions within an organisation. </a:t>
            </a:r>
          </a:p>
          <a:p>
            <a:pPr algn="just">
              <a:spcAft>
                <a:spcPts val="600"/>
              </a:spcAft>
            </a:pPr>
            <a:r>
              <a:rPr lang="en-GB" sz="2400" dirty="0"/>
              <a:t>By focusing on integrity, businesses not only adhere to legal and regulatory standards but also </a:t>
            </a:r>
            <a:r>
              <a:rPr lang="en-GB" sz="2400" b="1" dirty="0"/>
              <a:t>cultivate a culture of trust and reliability </a:t>
            </a:r>
            <a:r>
              <a:rPr lang="en-GB" sz="2400" dirty="0"/>
              <a:t>among stakeholders. </a:t>
            </a:r>
          </a:p>
          <a:p>
            <a:pPr algn="just">
              <a:spcAft>
                <a:spcPts val="600"/>
              </a:spcAft>
            </a:pPr>
            <a:r>
              <a:rPr lang="en-GB" sz="2400" dirty="0"/>
              <a:t>This trust is fundamental for sustaining long-term relationships with customers, investors, employees, and the wider community, underpinning the organisation's reputation and credibility.</a:t>
            </a:r>
            <a:endParaRPr lang="en-US" sz="2400" dirty="0"/>
          </a:p>
          <a:p>
            <a:pPr>
              <a:spcAft>
                <a:spcPts val="600"/>
              </a:spcAft>
            </a:pPr>
            <a:endParaRPr lang="en-IE" sz="2400" dirty="0"/>
          </a:p>
        </p:txBody>
      </p:sp>
    </p:spTree>
    <p:extLst>
      <p:ext uri="{BB962C8B-B14F-4D97-AF65-F5344CB8AC3E}">
        <p14:creationId xmlns:p14="http://schemas.microsoft.com/office/powerpoint/2010/main" val="15300174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Magnifying glass on clear background">
            <a:extLst>
              <a:ext uri="{FF2B5EF4-FFF2-40B4-BE49-F238E27FC236}">
                <a16:creationId xmlns:a16="http://schemas.microsoft.com/office/drawing/2014/main" id="{1BFCA1D7-4F1F-801F-FDBA-6C653940E1E5}"/>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9214" r="15870"/>
          <a:stretch/>
        </p:blipFill>
        <p:spPr>
          <a:xfrm>
            <a:off x="0" y="0"/>
            <a:ext cx="4615543" cy="6858000"/>
          </a:xfrm>
        </p:spPr>
      </p:pic>
      <p:sp>
        <p:nvSpPr>
          <p:cNvPr id="3" name="Text Placeholder 2">
            <a:extLst>
              <a:ext uri="{FF2B5EF4-FFF2-40B4-BE49-F238E27FC236}">
                <a16:creationId xmlns:a16="http://schemas.microsoft.com/office/drawing/2014/main" id="{1117EA72-FCF7-23AE-18A9-A9A4759A59DF}"/>
              </a:ext>
            </a:extLst>
          </p:cNvPr>
          <p:cNvSpPr>
            <a:spLocks noGrp="1"/>
          </p:cNvSpPr>
          <p:nvPr>
            <p:ph type="body" sz="quarter" idx="30"/>
          </p:nvPr>
        </p:nvSpPr>
        <p:spPr>
          <a:xfrm>
            <a:off x="5268686" y="570686"/>
            <a:ext cx="6110631" cy="845139"/>
          </a:xfrm>
        </p:spPr>
        <p:txBody>
          <a:bodyPr/>
          <a:lstStyle/>
          <a:p>
            <a:r>
              <a:rPr lang="en-US" dirty="0"/>
              <a:t>Transparency</a:t>
            </a:r>
          </a:p>
          <a:p>
            <a:endParaRPr lang="en-IE" dirty="0"/>
          </a:p>
        </p:txBody>
      </p:sp>
      <p:sp>
        <p:nvSpPr>
          <p:cNvPr id="4" name="Text Placeholder 3">
            <a:extLst>
              <a:ext uri="{FF2B5EF4-FFF2-40B4-BE49-F238E27FC236}">
                <a16:creationId xmlns:a16="http://schemas.microsoft.com/office/drawing/2014/main" id="{FA057CAC-2D93-1F6F-B7A0-9D567AD98469}"/>
              </a:ext>
            </a:extLst>
          </p:cNvPr>
          <p:cNvSpPr>
            <a:spLocks noGrp="1"/>
          </p:cNvSpPr>
          <p:nvPr>
            <p:ph type="body" sz="quarter" idx="48"/>
          </p:nvPr>
        </p:nvSpPr>
        <p:spPr>
          <a:xfrm>
            <a:off x="5268686" y="1415825"/>
            <a:ext cx="6321631" cy="3466570"/>
          </a:xfrm>
        </p:spPr>
        <p:txBody>
          <a:bodyPr/>
          <a:lstStyle/>
          <a:p>
            <a:pPr algn="just">
              <a:spcAft>
                <a:spcPts val="600"/>
              </a:spcAft>
            </a:pPr>
            <a:r>
              <a:rPr lang="en-GB" sz="2400" dirty="0"/>
              <a:t>Transparency is essential for creating </a:t>
            </a:r>
            <a:r>
              <a:rPr lang="en-GB" sz="2400" b="1" dirty="0"/>
              <a:t>openness and clarity in business operations</a:t>
            </a:r>
            <a:r>
              <a:rPr lang="en-GB" sz="2400" dirty="0"/>
              <a:t>. Transparent practices involve openly communicating policies, decisions, and performance metrics to stakeholders. </a:t>
            </a:r>
          </a:p>
          <a:p>
            <a:pPr algn="just">
              <a:spcAft>
                <a:spcPts val="600"/>
              </a:spcAft>
            </a:pPr>
            <a:r>
              <a:rPr lang="en-GB" sz="2400" dirty="0"/>
              <a:t>This transparency </a:t>
            </a:r>
            <a:r>
              <a:rPr lang="en-GB" sz="2400" b="1" dirty="0"/>
              <a:t>builds accountability </a:t>
            </a:r>
            <a:r>
              <a:rPr lang="en-GB" sz="2400" dirty="0"/>
              <a:t>and allows stakeholders to make informed decisions based on reliable information. </a:t>
            </a:r>
          </a:p>
          <a:p>
            <a:pPr algn="just">
              <a:spcAft>
                <a:spcPts val="600"/>
              </a:spcAft>
            </a:pPr>
            <a:r>
              <a:rPr lang="en-GB" sz="2400" dirty="0"/>
              <a:t>Businesses that uphold transparency demonstrate a commitment to ethical conduct and governance, enhancing trust and credibility in their operations.</a:t>
            </a:r>
          </a:p>
          <a:p>
            <a:pPr>
              <a:spcAft>
                <a:spcPts val="600"/>
              </a:spcAft>
            </a:pPr>
            <a:endParaRPr lang="en-IE" sz="2400" dirty="0"/>
          </a:p>
        </p:txBody>
      </p:sp>
    </p:spTree>
    <p:extLst>
      <p:ext uri="{BB962C8B-B14F-4D97-AF65-F5344CB8AC3E}">
        <p14:creationId xmlns:p14="http://schemas.microsoft.com/office/powerpoint/2010/main" val="2300332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Yellow mug with smiley face">
            <a:extLst>
              <a:ext uri="{FF2B5EF4-FFF2-40B4-BE49-F238E27FC236}">
                <a16:creationId xmlns:a16="http://schemas.microsoft.com/office/drawing/2014/main" id="{80797C06-DFDE-B61A-B61D-7FF0F8D1324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9557" r="45575"/>
          <a:stretch/>
        </p:blipFill>
        <p:spPr>
          <a:xfrm>
            <a:off x="0" y="0"/>
            <a:ext cx="4615543" cy="6858000"/>
          </a:xfrm>
        </p:spPr>
      </p:pic>
      <p:sp>
        <p:nvSpPr>
          <p:cNvPr id="3" name="Text Placeholder 2">
            <a:extLst>
              <a:ext uri="{FF2B5EF4-FFF2-40B4-BE49-F238E27FC236}">
                <a16:creationId xmlns:a16="http://schemas.microsoft.com/office/drawing/2014/main" id="{EAC52232-624B-A446-74CA-523FB737D64D}"/>
              </a:ext>
            </a:extLst>
          </p:cNvPr>
          <p:cNvSpPr>
            <a:spLocks noGrp="1"/>
          </p:cNvSpPr>
          <p:nvPr>
            <p:ph type="body" sz="quarter" idx="30"/>
          </p:nvPr>
        </p:nvSpPr>
        <p:spPr>
          <a:xfrm>
            <a:off x="5268686" y="428182"/>
            <a:ext cx="6110631" cy="845139"/>
          </a:xfrm>
        </p:spPr>
        <p:txBody>
          <a:bodyPr/>
          <a:lstStyle/>
          <a:p>
            <a:r>
              <a:rPr lang="en-US" dirty="0"/>
              <a:t>Fairness</a:t>
            </a:r>
          </a:p>
          <a:p>
            <a:endParaRPr lang="en-IE" dirty="0"/>
          </a:p>
        </p:txBody>
      </p:sp>
      <p:sp>
        <p:nvSpPr>
          <p:cNvPr id="4" name="Text Placeholder 3">
            <a:extLst>
              <a:ext uri="{FF2B5EF4-FFF2-40B4-BE49-F238E27FC236}">
                <a16:creationId xmlns:a16="http://schemas.microsoft.com/office/drawing/2014/main" id="{CBDC8A33-3DF1-894D-E83F-ADD690CC22BB}"/>
              </a:ext>
            </a:extLst>
          </p:cNvPr>
          <p:cNvSpPr>
            <a:spLocks noGrp="1"/>
          </p:cNvSpPr>
          <p:nvPr>
            <p:ph type="body" sz="quarter" idx="48"/>
          </p:nvPr>
        </p:nvSpPr>
        <p:spPr>
          <a:xfrm>
            <a:off x="5256505" y="1575822"/>
            <a:ext cx="6333812" cy="3466570"/>
          </a:xfrm>
        </p:spPr>
        <p:txBody>
          <a:bodyPr/>
          <a:lstStyle/>
          <a:p>
            <a:pPr algn="just">
              <a:spcAft>
                <a:spcPts val="600"/>
              </a:spcAft>
            </a:pPr>
            <a:r>
              <a:rPr lang="en-GB" sz="2400" dirty="0"/>
              <a:t>Fairness ensures </a:t>
            </a:r>
            <a:r>
              <a:rPr lang="en-GB" sz="2400" b="1" dirty="0"/>
              <a:t>equitable treatment </a:t>
            </a:r>
            <a:r>
              <a:rPr lang="en-GB" sz="2400" dirty="0"/>
              <a:t>of all stakeholders, regardless of their position or influence. </a:t>
            </a:r>
          </a:p>
          <a:p>
            <a:pPr algn="just">
              <a:spcAft>
                <a:spcPts val="600"/>
              </a:spcAft>
            </a:pPr>
            <a:r>
              <a:rPr lang="en-GB" sz="2400" dirty="0"/>
              <a:t>Fairness in business practices </a:t>
            </a:r>
            <a:r>
              <a:rPr lang="en-GB" sz="2400" b="1" dirty="0"/>
              <a:t>promotes justice and equality, </a:t>
            </a:r>
            <a:r>
              <a:rPr lang="en-GB" sz="2400" dirty="0"/>
              <a:t>which are vital for creating a positive organisational culture. </a:t>
            </a:r>
          </a:p>
          <a:p>
            <a:pPr algn="just">
              <a:spcAft>
                <a:spcPts val="600"/>
              </a:spcAft>
            </a:pPr>
            <a:r>
              <a:rPr lang="en-GB" sz="2400" dirty="0"/>
              <a:t>Fair treatment strengthens relationships with employees, suppliers, customers, and the broader community, reinforcing the organisation's commitment to ethical values and societal expectations.</a:t>
            </a:r>
          </a:p>
          <a:p>
            <a:pPr>
              <a:spcAft>
                <a:spcPts val="600"/>
              </a:spcAft>
            </a:pPr>
            <a:endParaRPr lang="en-IE" sz="2400" dirty="0"/>
          </a:p>
        </p:txBody>
      </p:sp>
    </p:spTree>
    <p:extLst>
      <p:ext uri="{BB962C8B-B14F-4D97-AF65-F5344CB8AC3E}">
        <p14:creationId xmlns:p14="http://schemas.microsoft.com/office/powerpoint/2010/main" val="426363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Young girl lifting up earth">
            <a:extLst>
              <a:ext uri="{FF2B5EF4-FFF2-40B4-BE49-F238E27FC236}">
                <a16:creationId xmlns:a16="http://schemas.microsoft.com/office/drawing/2014/main" id="{9CEFC9A0-92DB-2A0F-92B1-F8CC04ECA1FA}"/>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8223" r="37063"/>
          <a:stretch/>
        </p:blipFill>
        <p:spPr>
          <a:xfrm>
            <a:off x="0" y="0"/>
            <a:ext cx="4615543" cy="6858000"/>
          </a:xfrm>
        </p:spPr>
      </p:pic>
      <p:sp>
        <p:nvSpPr>
          <p:cNvPr id="3" name="Text Placeholder 2">
            <a:extLst>
              <a:ext uri="{FF2B5EF4-FFF2-40B4-BE49-F238E27FC236}">
                <a16:creationId xmlns:a16="http://schemas.microsoft.com/office/drawing/2014/main" id="{514515C5-FD46-5869-C712-B168B3F1634E}"/>
              </a:ext>
            </a:extLst>
          </p:cNvPr>
          <p:cNvSpPr>
            <a:spLocks noGrp="1"/>
          </p:cNvSpPr>
          <p:nvPr>
            <p:ph type="body" sz="quarter" idx="30"/>
          </p:nvPr>
        </p:nvSpPr>
        <p:spPr>
          <a:xfrm>
            <a:off x="5268686" y="368805"/>
            <a:ext cx="6110631" cy="845139"/>
          </a:xfrm>
        </p:spPr>
        <p:txBody>
          <a:bodyPr/>
          <a:lstStyle/>
          <a:p>
            <a:r>
              <a:rPr lang="en-US" dirty="0"/>
              <a:t>Accountability</a:t>
            </a:r>
          </a:p>
          <a:p>
            <a:endParaRPr lang="en-IE" dirty="0"/>
          </a:p>
        </p:txBody>
      </p:sp>
      <p:sp>
        <p:nvSpPr>
          <p:cNvPr id="4" name="Text Placeholder 3">
            <a:extLst>
              <a:ext uri="{FF2B5EF4-FFF2-40B4-BE49-F238E27FC236}">
                <a16:creationId xmlns:a16="http://schemas.microsoft.com/office/drawing/2014/main" id="{E2A9C83D-C507-2972-0450-FE55F230E306}"/>
              </a:ext>
            </a:extLst>
          </p:cNvPr>
          <p:cNvSpPr>
            <a:spLocks noGrp="1"/>
          </p:cNvSpPr>
          <p:nvPr>
            <p:ph type="body" sz="quarter" idx="48"/>
          </p:nvPr>
        </p:nvSpPr>
        <p:spPr>
          <a:xfrm>
            <a:off x="5268686" y="1213944"/>
            <a:ext cx="6345382" cy="3466570"/>
          </a:xfrm>
        </p:spPr>
        <p:txBody>
          <a:bodyPr/>
          <a:lstStyle/>
          <a:p>
            <a:pPr algn="just">
              <a:spcAft>
                <a:spcPts val="600"/>
              </a:spcAft>
            </a:pPr>
            <a:r>
              <a:rPr lang="en-GB" sz="2400" dirty="0"/>
              <a:t>Accountability entails </a:t>
            </a:r>
            <a:r>
              <a:rPr lang="en-GB" sz="2400" b="1" dirty="0"/>
              <a:t>taking responsibility for actions, decisions, and their consequences</a:t>
            </a:r>
            <a:r>
              <a:rPr lang="en-GB" sz="2400" dirty="0"/>
              <a:t>. Ethical accountability requires organisations to acknowledge mistakes, rectify errors, and implement corrective measures promptly.</a:t>
            </a:r>
          </a:p>
          <a:p>
            <a:pPr algn="just">
              <a:spcAft>
                <a:spcPts val="600"/>
              </a:spcAft>
            </a:pPr>
            <a:r>
              <a:rPr lang="en-GB" sz="2400" dirty="0"/>
              <a:t>Establishing robust mechanisms for accountability, such as ethical audits and reporting procedures, reinforces ethical behaviour and governance. </a:t>
            </a:r>
          </a:p>
          <a:p>
            <a:pPr algn="just">
              <a:spcAft>
                <a:spcPts val="600"/>
              </a:spcAft>
            </a:pPr>
            <a:r>
              <a:rPr lang="en-GB" sz="2400" dirty="0"/>
              <a:t>Accountability builds trust and confidence among stakeholders, demonstrating the organisation's commitment to ethical standards and continuous improvement.</a:t>
            </a:r>
          </a:p>
          <a:p>
            <a:pPr>
              <a:spcAft>
                <a:spcPts val="600"/>
              </a:spcAft>
            </a:pPr>
            <a:endParaRPr lang="en-IE" sz="2400" dirty="0"/>
          </a:p>
        </p:txBody>
      </p:sp>
    </p:spTree>
    <p:extLst>
      <p:ext uri="{BB962C8B-B14F-4D97-AF65-F5344CB8AC3E}">
        <p14:creationId xmlns:p14="http://schemas.microsoft.com/office/powerpoint/2010/main" val="14151101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066FBD-3576-5CFA-87B6-D1077F6AA6F8}"/>
              </a:ext>
            </a:extLst>
          </p:cNvPr>
          <p:cNvSpPr>
            <a:spLocks noGrp="1"/>
          </p:cNvSpPr>
          <p:nvPr>
            <p:ph type="body" sz="quarter" idx="30"/>
          </p:nvPr>
        </p:nvSpPr>
        <p:spPr>
          <a:xfrm>
            <a:off x="854281" y="565150"/>
            <a:ext cx="9762260" cy="804265"/>
          </a:xfrm>
        </p:spPr>
        <p:txBody>
          <a:bodyPr/>
          <a:lstStyle/>
          <a:p>
            <a:r>
              <a:rPr lang="en-GB" sz="3600" b="1" dirty="0"/>
              <a:t>Acquiring the skills to assess and implement ethical business practices.</a:t>
            </a:r>
            <a:endParaRPr lang="en-GB" sz="3600" dirty="0"/>
          </a:p>
          <a:p>
            <a:endParaRPr lang="en-IE" dirty="0"/>
          </a:p>
        </p:txBody>
      </p:sp>
      <p:sp>
        <p:nvSpPr>
          <p:cNvPr id="3" name="Text Placeholder 2">
            <a:extLst>
              <a:ext uri="{FF2B5EF4-FFF2-40B4-BE49-F238E27FC236}">
                <a16:creationId xmlns:a16="http://schemas.microsoft.com/office/drawing/2014/main" id="{F95A7C72-2C9E-7750-AE07-9EE4DE4A1D8C}"/>
              </a:ext>
            </a:extLst>
          </p:cNvPr>
          <p:cNvSpPr>
            <a:spLocks noGrp="1"/>
          </p:cNvSpPr>
          <p:nvPr>
            <p:ph type="body" sz="quarter" idx="48"/>
          </p:nvPr>
        </p:nvSpPr>
        <p:spPr>
          <a:xfrm>
            <a:off x="854280" y="1853273"/>
            <a:ext cx="10483429" cy="4439577"/>
          </a:xfrm>
        </p:spPr>
        <p:txBody>
          <a:bodyPr/>
          <a:lstStyle/>
          <a:p>
            <a:pPr algn="just">
              <a:spcAft>
                <a:spcPts val="600"/>
              </a:spcAft>
            </a:pPr>
            <a:r>
              <a:rPr lang="en-GB" b="1" dirty="0"/>
              <a:t>Evaluate Ethical Dilemmas:</a:t>
            </a:r>
            <a:r>
              <a:rPr lang="en-GB" dirty="0"/>
              <a:t> Develop proficiency in identifying and analysing ethical challenges across various business contexts. Consider multiple perspectives and evaluate potential impacts on stakeholders to make informed, ethical decisions.</a:t>
            </a:r>
          </a:p>
          <a:p>
            <a:pPr algn="just">
              <a:spcAft>
                <a:spcPts val="600"/>
              </a:spcAft>
            </a:pPr>
            <a:r>
              <a:rPr lang="en-GB" b="1" dirty="0"/>
              <a:t>Apply Ethical Frameworks:</a:t>
            </a:r>
            <a:r>
              <a:rPr lang="en-GB" dirty="0"/>
              <a:t> Explore and apply ethical frameworks such as </a:t>
            </a:r>
            <a:r>
              <a:rPr lang="en-GB" dirty="0">
                <a:hlinkClick r:id="rId2"/>
              </a:rPr>
              <a:t>utilitarianism</a:t>
            </a:r>
            <a:r>
              <a:rPr lang="en-GB" dirty="0"/>
              <a:t>, </a:t>
            </a:r>
            <a:r>
              <a:rPr lang="en-GB" dirty="0">
                <a:hlinkClick r:id="rId3"/>
              </a:rPr>
              <a:t>deontology</a:t>
            </a:r>
            <a:r>
              <a:rPr lang="en-GB" dirty="0"/>
              <a:t>, and </a:t>
            </a:r>
            <a:r>
              <a:rPr lang="en-GB" dirty="0">
                <a:hlinkClick r:id="rId4"/>
              </a:rPr>
              <a:t>virtue ethics</a:t>
            </a:r>
            <a:r>
              <a:rPr lang="en-GB" dirty="0"/>
              <a:t>. These frameworks provide structured approaches to promote ethical considerations and guide decision-making in challenging situations.</a:t>
            </a:r>
          </a:p>
          <a:p>
            <a:pPr algn="just">
              <a:spcAft>
                <a:spcPts val="600"/>
              </a:spcAft>
            </a:pPr>
            <a:r>
              <a:rPr lang="en-GB" b="1" dirty="0"/>
              <a:t>Implement Ethical Practices:</a:t>
            </a:r>
            <a:r>
              <a:rPr lang="en-GB" dirty="0"/>
              <a:t> Translate ethical principles into actionable practices within organisational policies and procedures. Develop comprehensive codes of conduct, whistleblower policies, and robust ethical training programmes to embed ethical behaviour into the organisational culture effectively.</a:t>
            </a:r>
          </a:p>
          <a:p>
            <a:pPr algn="just">
              <a:spcAft>
                <a:spcPts val="600"/>
              </a:spcAft>
            </a:pPr>
            <a:endParaRPr lang="en-IE" dirty="0"/>
          </a:p>
        </p:txBody>
      </p:sp>
      <p:grpSp>
        <p:nvGrpSpPr>
          <p:cNvPr id="4" name="Group 3">
            <a:extLst>
              <a:ext uri="{FF2B5EF4-FFF2-40B4-BE49-F238E27FC236}">
                <a16:creationId xmlns:a16="http://schemas.microsoft.com/office/drawing/2014/main" id="{7D9B9C39-21A0-86D3-E38A-1463D4FFA82F}"/>
              </a:ext>
            </a:extLst>
          </p:cNvPr>
          <p:cNvGrpSpPr/>
          <p:nvPr/>
        </p:nvGrpSpPr>
        <p:grpSpPr>
          <a:xfrm>
            <a:off x="10398100" y="776435"/>
            <a:ext cx="962616" cy="834909"/>
            <a:chOff x="-4712685" y="3328877"/>
            <a:chExt cx="3646852" cy="3163039"/>
          </a:xfrm>
          <a:solidFill>
            <a:srgbClr val="0F486D"/>
          </a:solidFill>
        </p:grpSpPr>
        <p:sp>
          <p:nvSpPr>
            <p:cNvPr id="5" name="Freeform 4">
              <a:extLst>
                <a:ext uri="{FF2B5EF4-FFF2-40B4-BE49-F238E27FC236}">
                  <a16:creationId xmlns:a16="http://schemas.microsoft.com/office/drawing/2014/main" id="{95204641-4F25-ED68-A582-33BD19B676B5}"/>
                </a:ext>
              </a:extLst>
            </p:cNvPr>
            <p:cNvSpPr/>
            <p:nvPr/>
          </p:nvSpPr>
          <p:spPr>
            <a:xfrm>
              <a:off x="-2751053" y="3630243"/>
              <a:ext cx="1336624" cy="1338322"/>
            </a:xfrm>
            <a:custGeom>
              <a:avLst/>
              <a:gdLst>
                <a:gd name="connsiteX0" fmla="*/ 1238337 w 1336624"/>
                <a:gd name="connsiteY0" fmla="*/ 313636 h 1338322"/>
                <a:gd name="connsiteX1" fmla="*/ 1233578 w 1336624"/>
                <a:gd name="connsiteY1" fmla="*/ 332675 h 1338322"/>
                <a:gd name="connsiteX2" fmla="*/ 1304959 w 1336624"/>
                <a:gd name="connsiteY2" fmla="*/ 506885 h 1338322"/>
                <a:gd name="connsiteX3" fmla="*/ 1318283 w 1336624"/>
                <a:gd name="connsiteY3" fmla="*/ 576379 h 1338322"/>
                <a:gd name="connsiteX4" fmla="*/ 1318283 w 1336624"/>
                <a:gd name="connsiteY4" fmla="*/ 762012 h 1338322"/>
                <a:gd name="connsiteX5" fmla="*/ 1305911 w 1336624"/>
                <a:gd name="connsiteY5" fmla="*/ 831506 h 1338322"/>
                <a:gd name="connsiteX6" fmla="*/ 1233578 w 1336624"/>
                <a:gd name="connsiteY6" fmla="*/ 1005716 h 1338322"/>
                <a:gd name="connsiteX7" fmla="*/ 1196460 w 1336624"/>
                <a:gd name="connsiteY7" fmla="*/ 1062834 h 1338322"/>
                <a:gd name="connsiteX8" fmla="*/ 1061312 w 1336624"/>
                <a:gd name="connsiteY8" fmla="*/ 1201821 h 1338322"/>
                <a:gd name="connsiteX9" fmla="*/ 1009918 w 1336624"/>
                <a:gd name="connsiteY9" fmla="*/ 1237044 h 1338322"/>
                <a:gd name="connsiteX10" fmla="*/ 826231 w 1336624"/>
                <a:gd name="connsiteY10" fmla="*/ 1315105 h 1338322"/>
                <a:gd name="connsiteX11" fmla="*/ 767223 w 1336624"/>
                <a:gd name="connsiteY11" fmla="*/ 1326528 h 1338322"/>
                <a:gd name="connsiteX12" fmla="*/ 568308 w 1336624"/>
                <a:gd name="connsiteY12" fmla="*/ 1325576 h 1338322"/>
                <a:gd name="connsiteX13" fmla="*/ 508348 w 1336624"/>
                <a:gd name="connsiteY13" fmla="*/ 1312249 h 1338322"/>
                <a:gd name="connsiteX14" fmla="*/ 326564 w 1336624"/>
                <a:gd name="connsiteY14" fmla="*/ 1237044 h 1338322"/>
                <a:gd name="connsiteX15" fmla="*/ 274218 w 1336624"/>
                <a:gd name="connsiteY15" fmla="*/ 1202773 h 1338322"/>
                <a:gd name="connsiteX16" fmla="*/ 132408 w 1336624"/>
                <a:gd name="connsiteY16" fmla="*/ 1061882 h 1338322"/>
                <a:gd name="connsiteX17" fmla="*/ 99097 w 1336624"/>
                <a:gd name="connsiteY17" fmla="*/ 1012379 h 1338322"/>
                <a:gd name="connsiteX18" fmla="*/ 21054 w 1336624"/>
                <a:gd name="connsiteY18" fmla="*/ 825794 h 1338322"/>
                <a:gd name="connsiteX19" fmla="*/ 10585 w 1336624"/>
                <a:gd name="connsiteY19" fmla="*/ 769628 h 1338322"/>
                <a:gd name="connsiteX20" fmla="*/ 10585 w 1336624"/>
                <a:gd name="connsiteY20" fmla="*/ 567811 h 1338322"/>
                <a:gd name="connsiteX21" fmla="*/ 22957 w 1336624"/>
                <a:gd name="connsiteY21" fmla="*/ 509741 h 1338322"/>
                <a:gd name="connsiteX22" fmla="*/ 99097 w 1336624"/>
                <a:gd name="connsiteY22" fmla="*/ 325060 h 1338322"/>
                <a:gd name="connsiteX23" fmla="*/ 135263 w 1336624"/>
                <a:gd name="connsiteY23" fmla="*/ 274605 h 1338322"/>
                <a:gd name="connsiteX24" fmla="*/ 274218 w 1336624"/>
                <a:gd name="connsiteY24" fmla="*/ 138474 h 1338322"/>
                <a:gd name="connsiteX25" fmla="*/ 328468 w 1336624"/>
                <a:gd name="connsiteY25" fmla="*/ 102300 h 1338322"/>
                <a:gd name="connsiteX26" fmla="*/ 505492 w 1336624"/>
                <a:gd name="connsiteY26" fmla="*/ 28998 h 1338322"/>
                <a:gd name="connsiteX27" fmla="*/ 573066 w 1336624"/>
                <a:gd name="connsiteY27" fmla="*/ 16623 h 1338322"/>
                <a:gd name="connsiteX28" fmla="*/ 761512 w 1336624"/>
                <a:gd name="connsiteY28" fmla="*/ 16623 h 1338322"/>
                <a:gd name="connsiteX29" fmla="*/ 829086 w 1336624"/>
                <a:gd name="connsiteY29" fmla="*/ 28998 h 1338322"/>
                <a:gd name="connsiteX30" fmla="*/ 1006111 w 1336624"/>
                <a:gd name="connsiteY30" fmla="*/ 101348 h 1338322"/>
                <a:gd name="connsiteX31" fmla="*/ 1060360 w 1336624"/>
                <a:gd name="connsiteY31" fmla="*/ 137522 h 1338322"/>
                <a:gd name="connsiteX32" fmla="*/ 1199315 w 1336624"/>
                <a:gd name="connsiteY32" fmla="*/ 273654 h 1338322"/>
                <a:gd name="connsiteX33" fmla="*/ 1238337 w 1336624"/>
                <a:gd name="connsiteY33" fmla="*/ 313636 h 1338322"/>
                <a:gd name="connsiteX34" fmla="*/ 666337 w 1336624"/>
                <a:gd name="connsiteY34" fmla="*/ 1156126 h 1338322"/>
                <a:gd name="connsiteX35" fmla="*/ 1152680 w 1336624"/>
                <a:gd name="connsiteY35" fmla="*/ 673479 h 1338322"/>
                <a:gd name="connsiteX36" fmla="*/ 670145 w 1336624"/>
                <a:gd name="connsiteY36" fmla="*/ 183217 h 1338322"/>
                <a:gd name="connsiteX37" fmla="*/ 181899 w 1336624"/>
                <a:gd name="connsiteY37" fmla="*/ 667768 h 1338322"/>
                <a:gd name="connsiteX38" fmla="*/ 666337 w 1336624"/>
                <a:gd name="connsiteY38" fmla="*/ 1156126 h 133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36624" h="1338322">
                  <a:moveTo>
                    <a:pt x="1238337" y="313636"/>
                  </a:moveTo>
                  <a:cubicBezTo>
                    <a:pt x="1237385" y="318396"/>
                    <a:pt x="1235481" y="326012"/>
                    <a:pt x="1233578" y="332675"/>
                  </a:cubicBezTo>
                  <a:cubicBezTo>
                    <a:pt x="1216446" y="405025"/>
                    <a:pt x="1243096" y="467855"/>
                    <a:pt x="1304959" y="506885"/>
                  </a:cubicBezTo>
                  <a:cubicBezTo>
                    <a:pt x="1343029" y="530684"/>
                    <a:pt x="1344932" y="539252"/>
                    <a:pt x="1318283" y="576379"/>
                  </a:cubicBezTo>
                  <a:cubicBezTo>
                    <a:pt x="1276407" y="634449"/>
                    <a:pt x="1276407" y="702990"/>
                    <a:pt x="1318283" y="762012"/>
                  </a:cubicBezTo>
                  <a:cubicBezTo>
                    <a:pt x="1344932" y="800091"/>
                    <a:pt x="1343981" y="808659"/>
                    <a:pt x="1305911" y="831506"/>
                  </a:cubicBezTo>
                  <a:cubicBezTo>
                    <a:pt x="1243096" y="870536"/>
                    <a:pt x="1216446" y="934318"/>
                    <a:pt x="1233578" y="1005716"/>
                  </a:cubicBezTo>
                  <a:cubicBezTo>
                    <a:pt x="1243096" y="1047602"/>
                    <a:pt x="1238337" y="1055218"/>
                    <a:pt x="1196460" y="1062834"/>
                  </a:cubicBezTo>
                  <a:cubicBezTo>
                    <a:pt x="1118417" y="1077113"/>
                    <a:pt x="1073685" y="1122808"/>
                    <a:pt x="1061312" y="1201821"/>
                  </a:cubicBezTo>
                  <a:cubicBezTo>
                    <a:pt x="1055602" y="1236092"/>
                    <a:pt x="1044181" y="1243707"/>
                    <a:pt x="1009918" y="1237044"/>
                  </a:cubicBezTo>
                  <a:cubicBezTo>
                    <a:pt x="924261" y="1218956"/>
                    <a:pt x="872866" y="1240851"/>
                    <a:pt x="826231" y="1315105"/>
                  </a:cubicBezTo>
                  <a:cubicBezTo>
                    <a:pt x="810051" y="1341760"/>
                    <a:pt x="791968" y="1343664"/>
                    <a:pt x="767223" y="1326528"/>
                  </a:cubicBezTo>
                  <a:cubicBezTo>
                    <a:pt x="696793" y="1276074"/>
                    <a:pt x="637785" y="1276074"/>
                    <a:pt x="568308" y="1325576"/>
                  </a:cubicBezTo>
                  <a:cubicBezTo>
                    <a:pt x="540707" y="1345568"/>
                    <a:pt x="527383" y="1342712"/>
                    <a:pt x="508348" y="1312249"/>
                  </a:cubicBezTo>
                  <a:cubicBezTo>
                    <a:pt x="463616" y="1241803"/>
                    <a:pt x="409366" y="1218956"/>
                    <a:pt x="326564" y="1237044"/>
                  </a:cubicBezTo>
                  <a:cubicBezTo>
                    <a:pt x="297060" y="1243707"/>
                    <a:pt x="279929" y="1237044"/>
                    <a:pt x="274218" y="1202773"/>
                  </a:cubicBezTo>
                  <a:cubicBezTo>
                    <a:pt x="260894" y="1118048"/>
                    <a:pt x="219017" y="1077113"/>
                    <a:pt x="132408" y="1061882"/>
                  </a:cubicBezTo>
                  <a:cubicBezTo>
                    <a:pt x="101952" y="1056170"/>
                    <a:pt x="92435" y="1040938"/>
                    <a:pt x="99097" y="1012379"/>
                  </a:cubicBezTo>
                  <a:cubicBezTo>
                    <a:pt x="117180" y="921943"/>
                    <a:pt x="99097" y="878152"/>
                    <a:pt x="21054" y="825794"/>
                  </a:cubicBezTo>
                  <a:cubicBezTo>
                    <a:pt x="-2740" y="809611"/>
                    <a:pt x="-5595" y="793427"/>
                    <a:pt x="10585" y="769628"/>
                  </a:cubicBezTo>
                  <a:cubicBezTo>
                    <a:pt x="62931" y="694423"/>
                    <a:pt x="62931" y="641113"/>
                    <a:pt x="10585" y="567811"/>
                  </a:cubicBezTo>
                  <a:cubicBezTo>
                    <a:pt x="-7499" y="542108"/>
                    <a:pt x="-1788" y="525925"/>
                    <a:pt x="22957" y="509741"/>
                  </a:cubicBezTo>
                  <a:cubicBezTo>
                    <a:pt x="96242" y="464047"/>
                    <a:pt x="117180" y="411689"/>
                    <a:pt x="99097" y="325060"/>
                  </a:cubicBezTo>
                  <a:cubicBezTo>
                    <a:pt x="92435" y="291741"/>
                    <a:pt x="101000" y="280317"/>
                    <a:pt x="135263" y="274605"/>
                  </a:cubicBezTo>
                  <a:cubicBezTo>
                    <a:pt x="212355" y="262230"/>
                    <a:pt x="258990" y="216536"/>
                    <a:pt x="274218" y="138474"/>
                  </a:cubicBezTo>
                  <a:cubicBezTo>
                    <a:pt x="281832" y="98492"/>
                    <a:pt x="289446" y="92780"/>
                    <a:pt x="328468" y="102300"/>
                  </a:cubicBezTo>
                  <a:cubicBezTo>
                    <a:pt x="402704" y="119435"/>
                    <a:pt x="465519" y="93732"/>
                    <a:pt x="505492" y="28998"/>
                  </a:cubicBezTo>
                  <a:cubicBezTo>
                    <a:pt x="527383" y="-6225"/>
                    <a:pt x="537852" y="-8129"/>
                    <a:pt x="573066" y="16623"/>
                  </a:cubicBezTo>
                  <a:cubicBezTo>
                    <a:pt x="633026" y="59461"/>
                    <a:pt x="701552" y="59461"/>
                    <a:pt x="761512" y="16623"/>
                  </a:cubicBezTo>
                  <a:cubicBezTo>
                    <a:pt x="796727" y="-8129"/>
                    <a:pt x="806244" y="-6225"/>
                    <a:pt x="829086" y="28998"/>
                  </a:cubicBezTo>
                  <a:cubicBezTo>
                    <a:pt x="869059" y="93732"/>
                    <a:pt x="931875" y="119435"/>
                    <a:pt x="1006111" y="101348"/>
                  </a:cubicBezTo>
                  <a:cubicBezTo>
                    <a:pt x="1045132" y="91828"/>
                    <a:pt x="1053698" y="97540"/>
                    <a:pt x="1060360" y="137522"/>
                  </a:cubicBezTo>
                  <a:cubicBezTo>
                    <a:pt x="1072733" y="213680"/>
                    <a:pt x="1122224" y="263182"/>
                    <a:pt x="1199315" y="273654"/>
                  </a:cubicBezTo>
                  <a:cubicBezTo>
                    <a:pt x="1222157" y="279365"/>
                    <a:pt x="1238337" y="286029"/>
                    <a:pt x="1238337" y="313636"/>
                  </a:cubicBezTo>
                  <a:close/>
                  <a:moveTo>
                    <a:pt x="666337" y="1156126"/>
                  </a:moveTo>
                  <a:cubicBezTo>
                    <a:pt x="933778" y="1157078"/>
                    <a:pt x="1151728" y="940982"/>
                    <a:pt x="1152680" y="673479"/>
                  </a:cubicBezTo>
                  <a:cubicBezTo>
                    <a:pt x="1153631" y="403121"/>
                    <a:pt x="938537" y="184169"/>
                    <a:pt x="670145" y="183217"/>
                  </a:cubicBezTo>
                  <a:cubicBezTo>
                    <a:pt x="399849" y="182265"/>
                    <a:pt x="182851" y="397409"/>
                    <a:pt x="181899" y="667768"/>
                  </a:cubicBezTo>
                  <a:cubicBezTo>
                    <a:pt x="179996" y="937174"/>
                    <a:pt x="396042" y="1155174"/>
                    <a:pt x="666337" y="1156126"/>
                  </a:cubicBezTo>
                  <a:close/>
                </a:path>
              </a:pathLst>
            </a:custGeom>
            <a:solidFill>
              <a:srgbClr val="F36C2F"/>
            </a:solidFill>
            <a:ln w="9514"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918A3E65-2F5A-4F0D-4964-EB6CA298D56F}"/>
                </a:ext>
              </a:extLst>
            </p:cNvPr>
            <p:cNvGrpSpPr/>
            <p:nvPr/>
          </p:nvGrpSpPr>
          <p:grpSpPr>
            <a:xfrm>
              <a:off x="-4712685" y="3328877"/>
              <a:ext cx="3646852" cy="3163039"/>
              <a:chOff x="3595127" y="1330866"/>
              <a:chExt cx="3646852" cy="3163039"/>
            </a:xfrm>
            <a:grpFill/>
          </p:grpSpPr>
          <p:sp>
            <p:nvSpPr>
              <p:cNvPr id="7" name="Freeform 6">
                <a:extLst>
                  <a:ext uri="{FF2B5EF4-FFF2-40B4-BE49-F238E27FC236}">
                    <a16:creationId xmlns:a16="http://schemas.microsoft.com/office/drawing/2014/main" id="{80E91A4E-2926-7FD2-875D-77CAD5DAAE30}"/>
                  </a:ext>
                </a:extLst>
              </p:cNvPr>
              <p:cNvSpPr/>
              <p:nvPr/>
            </p:nvSpPr>
            <p:spPr>
              <a:xfrm>
                <a:off x="3595127" y="1330866"/>
                <a:ext cx="3646852" cy="3163039"/>
              </a:xfrm>
              <a:custGeom>
                <a:avLst/>
                <a:gdLst>
                  <a:gd name="connsiteX0" fmla="*/ 0 w 3646852"/>
                  <a:gd name="connsiteY0" fmla="*/ 263695 h 3163039"/>
                  <a:gd name="connsiteX1" fmla="*/ 3807 w 3646852"/>
                  <a:gd name="connsiteY1" fmla="*/ 254175 h 3163039"/>
                  <a:gd name="connsiteX2" fmla="*/ 339773 w 3646852"/>
                  <a:gd name="connsiteY2" fmla="*/ 0 h 3163039"/>
                  <a:gd name="connsiteX3" fmla="*/ 3324449 w 3646852"/>
                  <a:gd name="connsiteY3" fmla="*/ 0 h 3163039"/>
                  <a:gd name="connsiteX4" fmla="*/ 3635670 w 3646852"/>
                  <a:gd name="connsiteY4" fmla="*/ 225616 h 3163039"/>
                  <a:gd name="connsiteX5" fmla="*/ 3646139 w 3646852"/>
                  <a:gd name="connsiteY5" fmla="*/ 313197 h 3163039"/>
                  <a:gd name="connsiteX6" fmla="*/ 3646139 w 3646852"/>
                  <a:gd name="connsiteY6" fmla="*/ 2483680 h 3163039"/>
                  <a:gd name="connsiteX7" fmla="*/ 3331111 w 3646852"/>
                  <a:gd name="connsiteY7" fmla="*/ 2798781 h 3163039"/>
                  <a:gd name="connsiteX8" fmla="*/ 2782905 w 3646852"/>
                  <a:gd name="connsiteY8" fmla="*/ 2798781 h 3163039"/>
                  <a:gd name="connsiteX9" fmla="*/ 2734366 w 3646852"/>
                  <a:gd name="connsiteY9" fmla="*/ 2798781 h 3163039"/>
                  <a:gd name="connsiteX10" fmla="*/ 2734366 w 3646852"/>
                  <a:gd name="connsiteY10" fmla="*/ 2834004 h 3163039"/>
                  <a:gd name="connsiteX11" fmla="*/ 2734366 w 3646852"/>
                  <a:gd name="connsiteY11" fmla="*/ 3087227 h 3163039"/>
                  <a:gd name="connsiteX12" fmla="*/ 2694393 w 3646852"/>
                  <a:gd name="connsiteY12" fmla="*/ 3158625 h 3163039"/>
                  <a:gd name="connsiteX13" fmla="*/ 2619205 w 3646852"/>
                  <a:gd name="connsiteY13" fmla="*/ 3132922 h 3163039"/>
                  <a:gd name="connsiteX14" fmla="*/ 2432663 w 3646852"/>
                  <a:gd name="connsiteY14" fmla="*/ 2942528 h 3163039"/>
                  <a:gd name="connsiteX15" fmla="*/ 2261348 w 3646852"/>
                  <a:gd name="connsiteY15" fmla="*/ 3114834 h 3163039"/>
                  <a:gd name="connsiteX16" fmla="*/ 2233748 w 3646852"/>
                  <a:gd name="connsiteY16" fmla="*/ 3142441 h 3163039"/>
                  <a:gd name="connsiteX17" fmla="*/ 2165222 w 3646852"/>
                  <a:gd name="connsiteY17" fmla="*/ 3157673 h 3163039"/>
                  <a:gd name="connsiteX18" fmla="*/ 2128104 w 3646852"/>
                  <a:gd name="connsiteY18" fmla="*/ 3098651 h 3163039"/>
                  <a:gd name="connsiteX19" fmla="*/ 2128104 w 3646852"/>
                  <a:gd name="connsiteY19" fmla="*/ 2841620 h 3163039"/>
                  <a:gd name="connsiteX20" fmla="*/ 2128104 w 3646852"/>
                  <a:gd name="connsiteY20" fmla="*/ 2797829 h 3163039"/>
                  <a:gd name="connsiteX21" fmla="*/ 2079565 w 3646852"/>
                  <a:gd name="connsiteY21" fmla="*/ 2797829 h 3163039"/>
                  <a:gd name="connsiteX22" fmla="*/ 370229 w 3646852"/>
                  <a:gd name="connsiteY22" fmla="*/ 2799733 h 3163039"/>
                  <a:gd name="connsiteX23" fmla="*/ 0 w 3646852"/>
                  <a:gd name="connsiteY23" fmla="*/ 2536039 h 3163039"/>
                  <a:gd name="connsiteX24" fmla="*/ 0 w 3646852"/>
                  <a:gd name="connsiteY24" fmla="*/ 263695 h 3163039"/>
                  <a:gd name="connsiteX25" fmla="*/ 2129056 w 3646852"/>
                  <a:gd name="connsiteY25" fmla="*/ 2677882 h 3163039"/>
                  <a:gd name="connsiteX26" fmla="*/ 2129056 w 3646852"/>
                  <a:gd name="connsiteY26" fmla="*/ 2628379 h 3163039"/>
                  <a:gd name="connsiteX27" fmla="*/ 2128104 w 3646852"/>
                  <a:gd name="connsiteY27" fmla="*/ 1937252 h 3163039"/>
                  <a:gd name="connsiteX28" fmla="*/ 2103358 w 3646852"/>
                  <a:gd name="connsiteY28" fmla="*/ 1588832 h 3163039"/>
                  <a:gd name="connsiteX29" fmla="*/ 2058626 w 3646852"/>
                  <a:gd name="connsiteY29" fmla="*/ 1546946 h 3163039"/>
                  <a:gd name="connsiteX30" fmla="*/ 1928237 w 3646852"/>
                  <a:gd name="connsiteY30" fmla="*/ 1352744 h 3163039"/>
                  <a:gd name="connsiteX31" fmla="*/ 1904444 w 3646852"/>
                  <a:gd name="connsiteY31" fmla="*/ 1294674 h 3163039"/>
                  <a:gd name="connsiteX32" fmla="*/ 1859711 w 3646852"/>
                  <a:gd name="connsiteY32" fmla="*/ 1065250 h 3163039"/>
                  <a:gd name="connsiteX33" fmla="*/ 1858760 w 3646852"/>
                  <a:gd name="connsiteY33" fmla="*/ 1002421 h 3163039"/>
                  <a:gd name="connsiteX34" fmla="*/ 1905395 w 3646852"/>
                  <a:gd name="connsiteY34" fmla="*/ 772997 h 3163039"/>
                  <a:gd name="connsiteX35" fmla="*/ 1929189 w 3646852"/>
                  <a:gd name="connsiteY35" fmla="*/ 717783 h 3163039"/>
                  <a:gd name="connsiteX36" fmla="*/ 2063385 w 3646852"/>
                  <a:gd name="connsiteY36" fmla="*/ 519774 h 3163039"/>
                  <a:gd name="connsiteX37" fmla="*/ 2102407 w 3646852"/>
                  <a:gd name="connsiteY37" fmla="*/ 481695 h 3163039"/>
                  <a:gd name="connsiteX38" fmla="*/ 2299418 w 3646852"/>
                  <a:gd name="connsiteY38" fmla="*/ 347468 h 3163039"/>
                  <a:gd name="connsiteX39" fmla="*/ 2354619 w 3646852"/>
                  <a:gd name="connsiteY39" fmla="*/ 323669 h 3163039"/>
                  <a:gd name="connsiteX40" fmla="*/ 2583990 w 3646852"/>
                  <a:gd name="connsiteY40" fmla="*/ 277022 h 3163039"/>
                  <a:gd name="connsiteX41" fmla="*/ 2646805 w 3646852"/>
                  <a:gd name="connsiteY41" fmla="*/ 277974 h 3163039"/>
                  <a:gd name="connsiteX42" fmla="*/ 2876176 w 3646852"/>
                  <a:gd name="connsiteY42" fmla="*/ 323669 h 3163039"/>
                  <a:gd name="connsiteX43" fmla="*/ 2935184 w 3646852"/>
                  <a:gd name="connsiteY43" fmla="*/ 347468 h 3163039"/>
                  <a:gd name="connsiteX44" fmla="*/ 3129341 w 3646852"/>
                  <a:gd name="connsiteY44" fmla="*/ 477887 h 3163039"/>
                  <a:gd name="connsiteX45" fmla="*/ 3171217 w 3646852"/>
                  <a:gd name="connsiteY45" fmla="*/ 520726 h 3163039"/>
                  <a:gd name="connsiteX46" fmla="*/ 3302558 w 3646852"/>
                  <a:gd name="connsiteY46" fmla="*/ 716831 h 3163039"/>
                  <a:gd name="connsiteX47" fmla="*/ 3325400 w 3646852"/>
                  <a:gd name="connsiteY47" fmla="*/ 772997 h 3163039"/>
                  <a:gd name="connsiteX48" fmla="*/ 3371084 w 3646852"/>
                  <a:gd name="connsiteY48" fmla="*/ 1004325 h 3163039"/>
                  <a:gd name="connsiteX49" fmla="*/ 3372036 w 3646852"/>
                  <a:gd name="connsiteY49" fmla="*/ 1064298 h 3163039"/>
                  <a:gd name="connsiteX50" fmla="*/ 3324449 w 3646852"/>
                  <a:gd name="connsiteY50" fmla="*/ 1295626 h 3163039"/>
                  <a:gd name="connsiteX51" fmla="*/ 3301606 w 3646852"/>
                  <a:gd name="connsiteY51" fmla="*/ 1348936 h 3163039"/>
                  <a:gd name="connsiteX52" fmla="*/ 3169314 w 3646852"/>
                  <a:gd name="connsiteY52" fmla="*/ 1547897 h 3163039"/>
                  <a:gd name="connsiteX53" fmla="*/ 3135051 w 3646852"/>
                  <a:gd name="connsiteY53" fmla="*/ 1567889 h 3163039"/>
                  <a:gd name="connsiteX54" fmla="*/ 3102692 w 3646852"/>
                  <a:gd name="connsiteY54" fmla="*/ 1700212 h 3163039"/>
                  <a:gd name="connsiteX55" fmla="*/ 3100788 w 3646852"/>
                  <a:gd name="connsiteY55" fmla="*/ 2444650 h 3163039"/>
                  <a:gd name="connsiteX56" fmla="*/ 3100788 w 3646852"/>
                  <a:gd name="connsiteY56" fmla="*/ 2465593 h 3163039"/>
                  <a:gd name="connsiteX57" fmla="*/ 3065574 w 3646852"/>
                  <a:gd name="connsiteY57" fmla="*/ 2547462 h 3163039"/>
                  <a:gd name="connsiteX58" fmla="*/ 2976109 w 3646852"/>
                  <a:gd name="connsiteY58" fmla="*/ 2515095 h 3163039"/>
                  <a:gd name="connsiteX59" fmla="*/ 2800037 w 3646852"/>
                  <a:gd name="connsiteY59" fmla="*/ 2338030 h 3163039"/>
                  <a:gd name="connsiteX60" fmla="*/ 2735318 w 3646852"/>
                  <a:gd name="connsiteY60" fmla="*/ 2467497 h 3163039"/>
                  <a:gd name="connsiteX61" fmla="*/ 2736269 w 3646852"/>
                  <a:gd name="connsiteY61" fmla="*/ 2674074 h 3163039"/>
                  <a:gd name="connsiteX62" fmla="*/ 2772436 w 3646852"/>
                  <a:gd name="connsiteY62" fmla="*/ 2675978 h 3163039"/>
                  <a:gd name="connsiteX63" fmla="*/ 3324449 w 3646852"/>
                  <a:gd name="connsiteY63" fmla="*/ 2675978 h 3163039"/>
                  <a:gd name="connsiteX64" fmla="*/ 3527170 w 3646852"/>
                  <a:gd name="connsiteY64" fmla="*/ 2471305 h 3163039"/>
                  <a:gd name="connsiteX65" fmla="*/ 3527170 w 3646852"/>
                  <a:gd name="connsiteY65" fmla="*/ 322717 h 3163039"/>
                  <a:gd name="connsiteX66" fmla="*/ 3322545 w 3646852"/>
                  <a:gd name="connsiteY66" fmla="*/ 119948 h 3163039"/>
                  <a:gd name="connsiteX67" fmla="*/ 326449 w 3646852"/>
                  <a:gd name="connsiteY67" fmla="*/ 119948 h 3163039"/>
                  <a:gd name="connsiteX68" fmla="*/ 120872 w 3646852"/>
                  <a:gd name="connsiteY68" fmla="*/ 324621 h 3163039"/>
                  <a:gd name="connsiteX69" fmla="*/ 120872 w 3646852"/>
                  <a:gd name="connsiteY69" fmla="*/ 2470353 h 3163039"/>
                  <a:gd name="connsiteX70" fmla="*/ 325497 w 3646852"/>
                  <a:gd name="connsiteY70" fmla="*/ 2675978 h 3163039"/>
                  <a:gd name="connsiteX71" fmla="*/ 2085275 w 3646852"/>
                  <a:gd name="connsiteY71" fmla="*/ 2675978 h 3163039"/>
                  <a:gd name="connsiteX72" fmla="*/ 2129056 w 3646852"/>
                  <a:gd name="connsiteY72" fmla="*/ 2677882 h 3163039"/>
                  <a:gd name="connsiteX73" fmla="*/ 3185494 w 3646852"/>
                  <a:gd name="connsiteY73" fmla="*/ 678752 h 3163039"/>
                  <a:gd name="connsiteX74" fmla="*/ 3146472 w 3646852"/>
                  <a:gd name="connsiteY74" fmla="*/ 640673 h 3163039"/>
                  <a:gd name="connsiteX75" fmla="*/ 3007517 w 3646852"/>
                  <a:gd name="connsiteY75" fmla="*/ 504542 h 3163039"/>
                  <a:gd name="connsiteX76" fmla="*/ 2953268 w 3646852"/>
                  <a:gd name="connsiteY76" fmla="*/ 468368 h 3163039"/>
                  <a:gd name="connsiteX77" fmla="*/ 2776243 w 3646852"/>
                  <a:gd name="connsiteY77" fmla="*/ 396018 h 3163039"/>
                  <a:gd name="connsiteX78" fmla="*/ 2708669 w 3646852"/>
                  <a:gd name="connsiteY78" fmla="*/ 383642 h 3163039"/>
                  <a:gd name="connsiteX79" fmla="*/ 2520223 w 3646852"/>
                  <a:gd name="connsiteY79" fmla="*/ 383642 h 3163039"/>
                  <a:gd name="connsiteX80" fmla="*/ 2452649 w 3646852"/>
                  <a:gd name="connsiteY80" fmla="*/ 396018 h 3163039"/>
                  <a:gd name="connsiteX81" fmla="*/ 2275624 w 3646852"/>
                  <a:gd name="connsiteY81" fmla="*/ 469319 h 3163039"/>
                  <a:gd name="connsiteX82" fmla="*/ 2221375 w 3646852"/>
                  <a:gd name="connsiteY82" fmla="*/ 505494 h 3163039"/>
                  <a:gd name="connsiteX83" fmla="*/ 2082420 w 3646852"/>
                  <a:gd name="connsiteY83" fmla="*/ 641625 h 3163039"/>
                  <a:gd name="connsiteX84" fmla="*/ 2046254 w 3646852"/>
                  <a:gd name="connsiteY84" fmla="*/ 692080 h 3163039"/>
                  <a:gd name="connsiteX85" fmla="*/ 1970114 w 3646852"/>
                  <a:gd name="connsiteY85" fmla="*/ 876761 h 3163039"/>
                  <a:gd name="connsiteX86" fmla="*/ 1957741 w 3646852"/>
                  <a:gd name="connsiteY86" fmla="*/ 934831 h 3163039"/>
                  <a:gd name="connsiteX87" fmla="*/ 1957741 w 3646852"/>
                  <a:gd name="connsiteY87" fmla="*/ 1136648 h 3163039"/>
                  <a:gd name="connsiteX88" fmla="*/ 1968211 w 3646852"/>
                  <a:gd name="connsiteY88" fmla="*/ 1192814 h 3163039"/>
                  <a:gd name="connsiteX89" fmla="*/ 2046254 w 3646852"/>
                  <a:gd name="connsiteY89" fmla="*/ 1379399 h 3163039"/>
                  <a:gd name="connsiteX90" fmla="*/ 2079565 w 3646852"/>
                  <a:gd name="connsiteY90" fmla="*/ 1428902 h 3163039"/>
                  <a:gd name="connsiteX91" fmla="*/ 2221375 w 3646852"/>
                  <a:gd name="connsiteY91" fmla="*/ 1569793 h 3163039"/>
                  <a:gd name="connsiteX92" fmla="*/ 2273721 w 3646852"/>
                  <a:gd name="connsiteY92" fmla="*/ 1604063 h 3163039"/>
                  <a:gd name="connsiteX93" fmla="*/ 2455504 w 3646852"/>
                  <a:gd name="connsiteY93" fmla="*/ 1679269 h 3163039"/>
                  <a:gd name="connsiteX94" fmla="*/ 2515465 w 3646852"/>
                  <a:gd name="connsiteY94" fmla="*/ 1692596 h 3163039"/>
                  <a:gd name="connsiteX95" fmla="*/ 2714379 w 3646852"/>
                  <a:gd name="connsiteY95" fmla="*/ 1693548 h 3163039"/>
                  <a:gd name="connsiteX96" fmla="*/ 2773387 w 3646852"/>
                  <a:gd name="connsiteY96" fmla="*/ 1682125 h 3163039"/>
                  <a:gd name="connsiteX97" fmla="*/ 2957075 w 3646852"/>
                  <a:gd name="connsiteY97" fmla="*/ 1604063 h 3163039"/>
                  <a:gd name="connsiteX98" fmla="*/ 3008469 w 3646852"/>
                  <a:gd name="connsiteY98" fmla="*/ 1568841 h 3163039"/>
                  <a:gd name="connsiteX99" fmla="*/ 3143617 w 3646852"/>
                  <a:gd name="connsiteY99" fmla="*/ 1429854 h 3163039"/>
                  <a:gd name="connsiteX100" fmla="*/ 3180735 w 3646852"/>
                  <a:gd name="connsiteY100" fmla="*/ 1372736 h 3163039"/>
                  <a:gd name="connsiteX101" fmla="*/ 3253068 w 3646852"/>
                  <a:gd name="connsiteY101" fmla="*/ 1198526 h 3163039"/>
                  <a:gd name="connsiteX102" fmla="*/ 3265440 w 3646852"/>
                  <a:gd name="connsiteY102" fmla="*/ 1129032 h 3163039"/>
                  <a:gd name="connsiteX103" fmla="*/ 3265440 w 3646852"/>
                  <a:gd name="connsiteY103" fmla="*/ 943399 h 3163039"/>
                  <a:gd name="connsiteX104" fmla="*/ 3252116 w 3646852"/>
                  <a:gd name="connsiteY104" fmla="*/ 873905 h 3163039"/>
                  <a:gd name="connsiteX105" fmla="*/ 3180735 w 3646852"/>
                  <a:gd name="connsiteY105" fmla="*/ 699695 h 3163039"/>
                  <a:gd name="connsiteX106" fmla="*/ 3185494 w 3646852"/>
                  <a:gd name="connsiteY106" fmla="*/ 678752 h 3163039"/>
                  <a:gd name="connsiteX107" fmla="*/ 2612542 w 3646852"/>
                  <a:gd name="connsiteY107" fmla="*/ 2524615 h 3163039"/>
                  <a:gd name="connsiteX108" fmla="*/ 2524030 w 3646852"/>
                  <a:gd name="connsiteY108" fmla="*/ 2547462 h 3163039"/>
                  <a:gd name="connsiteX109" fmla="*/ 2493574 w 3646852"/>
                  <a:gd name="connsiteY109" fmla="*/ 2462737 h 3163039"/>
                  <a:gd name="connsiteX110" fmla="*/ 2493574 w 3646852"/>
                  <a:gd name="connsiteY110" fmla="*/ 1864902 h 3163039"/>
                  <a:gd name="connsiteX111" fmla="*/ 2493574 w 3646852"/>
                  <a:gd name="connsiteY111" fmla="*/ 1826824 h 3163039"/>
                  <a:gd name="connsiteX112" fmla="*/ 2349861 w 3646852"/>
                  <a:gd name="connsiteY112" fmla="*/ 1741147 h 3163039"/>
                  <a:gd name="connsiteX113" fmla="*/ 2313694 w 3646852"/>
                  <a:gd name="connsiteY113" fmla="*/ 1720203 h 3163039"/>
                  <a:gd name="connsiteX114" fmla="*/ 2253734 w 3646852"/>
                  <a:gd name="connsiteY114" fmla="*/ 1731627 h 3163039"/>
                  <a:gd name="connsiteX115" fmla="*/ 2253734 w 3646852"/>
                  <a:gd name="connsiteY115" fmla="*/ 2955856 h 3163039"/>
                  <a:gd name="connsiteX116" fmla="*/ 2373654 w 3646852"/>
                  <a:gd name="connsiteY116" fmla="*/ 2833052 h 3163039"/>
                  <a:gd name="connsiteX117" fmla="*/ 2490719 w 3646852"/>
                  <a:gd name="connsiteY117" fmla="*/ 2834004 h 3163039"/>
                  <a:gd name="connsiteX118" fmla="*/ 2612542 w 3646852"/>
                  <a:gd name="connsiteY118" fmla="*/ 2959664 h 3163039"/>
                  <a:gd name="connsiteX119" fmla="*/ 2612542 w 3646852"/>
                  <a:gd name="connsiteY119" fmla="*/ 2524615 h 3163039"/>
                  <a:gd name="connsiteX120" fmla="*/ 2617301 w 3646852"/>
                  <a:gd name="connsiteY120" fmla="*/ 1785889 h 3163039"/>
                  <a:gd name="connsiteX121" fmla="*/ 2617301 w 3646852"/>
                  <a:gd name="connsiteY121" fmla="*/ 2349453 h 3163039"/>
                  <a:gd name="connsiteX122" fmla="*/ 2731511 w 3646852"/>
                  <a:gd name="connsiteY122" fmla="*/ 2230457 h 3163039"/>
                  <a:gd name="connsiteX123" fmla="*/ 2860948 w 3646852"/>
                  <a:gd name="connsiteY123" fmla="*/ 2229505 h 3163039"/>
                  <a:gd name="connsiteX124" fmla="*/ 2976109 w 3646852"/>
                  <a:gd name="connsiteY124" fmla="*/ 2346597 h 3163039"/>
                  <a:gd name="connsiteX125" fmla="*/ 2976109 w 3646852"/>
                  <a:gd name="connsiteY125" fmla="*/ 1728771 h 3163039"/>
                  <a:gd name="connsiteX126" fmla="*/ 2950412 w 3646852"/>
                  <a:gd name="connsiteY126" fmla="*/ 1724963 h 3163039"/>
                  <a:gd name="connsiteX127" fmla="*/ 2864755 w 3646852"/>
                  <a:gd name="connsiteY127" fmla="*/ 1760186 h 3163039"/>
                  <a:gd name="connsiteX128" fmla="*/ 2741980 w 3646852"/>
                  <a:gd name="connsiteY128" fmla="*/ 1823016 h 3163039"/>
                  <a:gd name="connsiteX129" fmla="*/ 2617301 w 3646852"/>
                  <a:gd name="connsiteY129" fmla="*/ 1785889 h 3163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3646852" h="3163039">
                    <a:moveTo>
                      <a:pt x="0" y="263695"/>
                    </a:moveTo>
                    <a:cubicBezTo>
                      <a:pt x="1904" y="260839"/>
                      <a:pt x="2855" y="257983"/>
                      <a:pt x="3807" y="254175"/>
                    </a:cubicBezTo>
                    <a:cubicBezTo>
                      <a:pt x="55201" y="75205"/>
                      <a:pt x="155135" y="0"/>
                      <a:pt x="339773" y="0"/>
                    </a:cubicBezTo>
                    <a:cubicBezTo>
                      <a:pt x="1334348" y="0"/>
                      <a:pt x="2329874" y="0"/>
                      <a:pt x="3324449" y="0"/>
                    </a:cubicBezTo>
                    <a:cubicBezTo>
                      <a:pt x="3479583" y="0"/>
                      <a:pt x="3598551" y="85677"/>
                      <a:pt x="3635670" y="225616"/>
                    </a:cubicBezTo>
                    <a:cubicBezTo>
                      <a:pt x="3643283" y="254175"/>
                      <a:pt x="3646139" y="284638"/>
                      <a:pt x="3646139" y="313197"/>
                    </a:cubicBezTo>
                    <a:cubicBezTo>
                      <a:pt x="3647090" y="1036691"/>
                      <a:pt x="3647090" y="1760186"/>
                      <a:pt x="3646139" y="2483680"/>
                    </a:cubicBezTo>
                    <a:cubicBezTo>
                      <a:pt x="3646139" y="2666458"/>
                      <a:pt x="3515749" y="2796877"/>
                      <a:pt x="3331111" y="2798781"/>
                    </a:cubicBezTo>
                    <a:cubicBezTo>
                      <a:pt x="3148376" y="2799733"/>
                      <a:pt x="2965640" y="2798781"/>
                      <a:pt x="2782905" y="2798781"/>
                    </a:cubicBezTo>
                    <a:cubicBezTo>
                      <a:pt x="2768629" y="2798781"/>
                      <a:pt x="2754353" y="2798781"/>
                      <a:pt x="2734366" y="2798781"/>
                    </a:cubicBezTo>
                    <a:cubicBezTo>
                      <a:pt x="2734366" y="2811157"/>
                      <a:pt x="2734366" y="2822581"/>
                      <a:pt x="2734366" y="2834004"/>
                    </a:cubicBezTo>
                    <a:cubicBezTo>
                      <a:pt x="2734366" y="2918729"/>
                      <a:pt x="2733414" y="3002502"/>
                      <a:pt x="2734366" y="3087227"/>
                    </a:cubicBezTo>
                    <a:cubicBezTo>
                      <a:pt x="2734366" y="3119594"/>
                      <a:pt x="2726752" y="3146249"/>
                      <a:pt x="2694393" y="3158625"/>
                    </a:cubicBezTo>
                    <a:cubicBezTo>
                      <a:pt x="2662033" y="3171000"/>
                      <a:pt x="2640143" y="3154817"/>
                      <a:pt x="2619205" y="3132922"/>
                    </a:cubicBezTo>
                    <a:cubicBezTo>
                      <a:pt x="2558293" y="3070092"/>
                      <a:pt x="2496430" y="3007262"/>
                      <a:pt x="2432663" y="2942528"/>
                    </a:cubicBezTo>
                    <a:cubicBezTo>
                      <a:pt x="2372703" y="3002502"/>
                      <a:pt x="2317501" y="3058668"/>
                      <a:pt x="2261348" y="3114834"/>
                    </a:cubicBezTo>
                    <a:cubicBezTo>
                      <a:pt x="2251831" y="3124354"/>
                      <a:pt x="2243265" y="3133873"/>
                      <a:pt x="2233748" y="3142441"/>
                    </a:cubicBezTo>
                    <a:cubicBezTo>
                      <a:pt x="2213761" y="3161481"/>
                      <a:pt x="2191871" y="3169096"/>
                      <a:pt x="2165222" y="3157673"/>
                    </a:cubicBezTo>
                    <a:cubicBezTo>
                      <a:pt x="2139525" y="3146249"/>
                      <a:pt x="2128104" y="3126258"/>
                      <a:pt x="2128104" y="3098651"/>
                    </a:cubicBezTo>
                    <a:cubicBezTo>
                      <a:pt x="2128104" y="3012974"/>
                      <a:pt x="2128104" y="2927297"/>
                      <a:pt x="2128104" y="2841620"/>
                    </a:cubicBezTo>
                    <a:cubicBezTo>
                      <a:pt x="2128104" y="2829244"/>
                      <a:pt x="2128104" y="2815917"/>
                      <a:pt x="2128104" y="2797829"/>
                    </a:cubicBezTo>
                    <a:cubicBezTo>
                      <a:pt x="2110021" y="2797829"/>
                      <a:pt x="2094793" y="2797829"/>
                      <a:pt x="2079565" y="2797829"/>
                    </a:cubicBezTo>
                    <a:cubicBezTo>
                      <a:pt x="1509469" y="2797829"/>
                      <a:pt x="939373" y="2794974"/>
                      <a:pt x="370229" y="2799733"/>
                    </a:cubicBezTo>
                    <a:cubicBezTo>
                      <a:pt x="188446" y="2801637"/>
                      <a:pt x="43780" y="2731192"/>
                      <a:pt x="0" y="2536039"/>
                    </a:cubicBezTo>
                    <a:cubicBezTo>
                      <a:pt x="0" y="1779225"/>
                      <a:pt x="0" y="1021460"/>
                      <a:pt x="0" y="263695"/>
                    </a:cubicBezTo>
                    <a:close/>
                    <a:moveTo>
                      <a:pt x="2129056" y="2677882"/>
                    </a:moveTo>
                    <a:cubicBezTo>
                      <a:pt x="2129056" y="2656938"/>
                      <a:pt x="2129056" y="2642659"/>
                      <a:pt x="2129056" y="2628379"/>
                    </a:cubicBezTo>
                    <a:cubicBezTo>
                      <a:pt x="2129056" y="2398003"/>
                      <a:pt x="2130959" y="2167627"/>
                      <a:pt x="2128104" y="1937252"/>
                    </a:cubicBezTo>
                    <a:cubicBezTo>
                      <a:pt x="2126200" y="1821112"/>
                      <a:pt x="2147139" y="1703068"/>
                      <a:pt x="2103358" y="1588832"/>
                    </a:cubicBezTo>
                    <a:cubicBezTo>
                      <a:pt x="2093841" y="1564081"/>
                      <a:pt x="2084323" y="1550753"/>
                      <a:pt x="2058626" y="1546946"/>
                    </a:cubicBezTo>
                    <a:cubicBezTo>
                      <a:pt x="1959645" y="1532666"/>
                      <a:pt x="1903492" y="1449845"/>
                      <a:pt x="1928237" y="1352744"/>
                    </a:cubicBezTo>
                    <a:cubicBezTo>
                      <a:pt x="1934900" y="1325137"/>
                      <a:pt x="1929189" y="1309906"/>
                      <a:pt x="1904444" y="1294674"/>
                    </a:cubicBezTo>
                    <a:cubicBezTo>
                      <a:pt x="1818786" y="1244220"/>
                      <a:pt x="1799752" y="1146168"/>
                      <a:pt x="1859711" y="1065250"/>
                    </a:cubicBezTo>
                    <a:cubicBezTo>
                      <a:pt x="1876843" y="1041451"/>
                      <a:pt x="1875891" y="1025268"/>
                      <a:pt x="1858760" y="1002421"/>
                    </a:cubicBezTo>
                    <a:cubicBezTo>
                      <a:pt x="1798800" y="921503"/>
                      <a:pt x="1818786" y="825355"/>
                      <a:pt x="1905395" y="772997"/>
                    </a:cubicBezTo>
                    <a:cubicBezTo>
                      <a:pt x="1928237" y="758717"/>
                      <a:pt x="1935851" y="744438"/>
                      <a:pt x="1929189" y="717783"/>
                    </a:cubicBezTo>
                    <a:cubicBezTo>
                      <a:pt x="1904444" y="615922"/>
                      <a:pt x="1958693" y="535957"/>
                      <a:pt x="2063385" y="519774"/>
                    </a:cubicBezTo>
                    <a:cubicBezTo>
                      <a:pt x="2087179" y="515966"/>
                      <a:pt x="2098600" y="504542"/>
                      <a:pt x="2102407" y="481695"/>
                    </a:cubicBezTo>
                    <a:cubicBezTo>
                      <a:pt x="2119538" y="376027"/>
                      <a:pt x="2195678" y="323669"/>
                      <a:pt x="2299418" y="347468"/>
                    </a:cubicBezTo>
                    <a:cubicBezTo>
                      <a:pt x="2325115" y="353180"/>
                      <a:pt x="2341295" y="347468"/>
                      <a:pt x="2354619" y="323669"/>
                    </a:cubicBezTo>
                    <a:cubicBezTo>
                      <a:pt x="2406014" y="237040"/>
                      <a:pt x="2504043" y="217048"/>
                      <a:pt x="2583990" y="277022"/>
                    </a:cubicBezTo>
                    <a:cubicBezTo>
                      <a:pt x="2606832" y="294158"/>
                      <a:pt x="2623964" y="295110"/>
                      <a:pt x="2646805" y="277974"/>
                    </a:cubicBezTo>
                    <a:cubicBezTo>
                      <a:pt x="2726752" y="218000"/>
                      <a:pt x="2823830" y="237040"/>
                      <a:pt x="2876176" y="323669"/>
                    </a:cubicBezTo>
                    <a:cubicBezTo>
                      <a:pt x="2891404" y="348420"/>
                      <a:pt x="2907584" y="354132"/>
                      <a:pt x="2935184" y="347468"/>
                    </a:cubicBezTo>
                    <a:cubicBezTo>
                      <a:pt x="3032262" y="323669"/>
                      <a:pt x="3116016" y="379835"/>
                      <a:pt x="3129341" y="477887"/>
                    </a:cubicBezTo>
                    <a:cubicBezTo>
                      <a:pt x="3133148" y="504542"/>
                      <a:pt x="3143617" y="516918"/>
                      <a:pt x="3171217" y="520726"/>
                    </a:cubicBezTo>
                    <a:cubicBezTo>
                      <a:pt x="3272103" y="535005"/>
                      <a:pt x="3326352" y="616874"/>
                      <a:pt x="3302558" y="716831"/>
                    </a:cubicBezTo>
                    <a:cubicBezTo>
                      <a:pt x="3296848" y="742534"/>
                      <a:pt x="3302558" y="758717"/>
                      <a:pt x="3325400" y="772997"/>
                    </a:cubicBezTo>
                    <a:cubicBezTo>
                      <a:pt x="3413912" y="826307"/>
                      <a:pt x="3431996" y="920552"/>
                      <a:pt x="3371084" y="1004325"/>
                    </a:cubicBezTo>
                    <a:cubicBezTo>
                      <a:pt x="3354904" y="1026220"/>
                      <a:pt x="3355856" y="1042403"/>
                      <a:pt x="3372036" y="1064298"/>
                    </a:cubicBezTo>
                    <a:cubicBezTo>
                      <a:pt x="3432947" y="1146168"/>
                      <a:pt x="3413912" y="1242316"/>
                      <a:pt x="3324449" y="1295626"/>
                    </a:cubicBezTo>
                    <a:cubicBezTo>
                      <a:pt x="3302558" y="1308954"/>
                      <a:pt x="3295896" y="1324185"/>
                      <a:pt x="3301606" y="1348936"/>
                    </a:cubicBezTo>
                    <a:cubicBezTo>
                      <a:pt x="3325400" y="1454605"/>
                      <a:pt x="3274958" y="1528858"/>
                      <a:pt x="3169314" y="1547897"/>
                    </a:cubicBezTo>
                    <a:cubicBezTo>
                      <a:pt x="3156941" y="1549801"/>
                      <a:pt x="3137906" y="1558369"/>
                      <a:pt x="3135051" y="1567889"/>
                    </a:cubicBezTo>
                    <a:cubicBezTo>
                      <a:pt x="3121726" y="1611679"/>
                      <a:pt x="3103643" y="1655470"/>
                      <a:pt x="3102692" y="1700212"/>
                    </a:cubicBezTo>
                    <a:cubicBezTo>
                      <a:pt x="3099836" y="1948675"/>
                      <a:pt x="3100788" y="2197139"/>
                      <a:pt x="3100788" y="2444650"/>
                    </a:cubicBezTo>
                    <a:cubicBezTo>
                      <a:pt x="3100788" y="2451314"/>
                      <a:pt x="3100788" y="2458929"/>
                      <a:pt x="3100788" y="2465593"/>
                    </a:cubicBezTo>
                    <a:cubicBezTo>
                      <a:pt x="3102692" y="2498912"/>
                      <a:pt x="3101740" y="2532231"/>
                      <a:pt x="3065574" y="2547462"/>
                    </a:cubicBezTo>
                    <a:cubicBezTo>
                      <a:pt x="3026552" y="2564598"/>
                      <a:pt x="3000855" y="2540798"/>
                      <a:pt x="2976109" y="2515095"/>
                    </a:cubicBezTo>
                    <a:cubicBezTo>
                      <a:pt x="2917101" y="2455121"/>
                      <a:pt x="2857141" y="2396099"/>
                      <a:pt x="2800037" y="2338030"/>
                    </a:cubicBezTo>
                    <a:cubicBezTo>
                      <a:pt x="2748642" y="2368492"/>
                      <a:pt x="2731511" y="2410379"/>
                      <a:pt x="2735318" y="2467497"/>
                    </a:cubicBezTo>
                    <a:cubicBezTo>
                      <a:pt x="2740076" y="2535087"/>
                      <a:pt x="2736269" y="2604580"/>
                      <a:pt x="2736269" y="2674074"/>
                    </a:cubicBezTo>
                    <a:cubicBezTo>
                      <a:pt x="2751497" y="2675026"/>
                      <a:pt x="2761967" y="2675978"/>
                      <a:pt x="2772436" y="2675978"/>
                    </a:cubicBezTo>
                    <a:cubicBezTo>
                      <a:pt x="2956123" y="2675978"/>
                      <a:pt x="3140761" y="2675978"/>
                      <a:pt x="3324449" y="2675978"/>
                    </a:cubicBezTo>
                    <a:cubicBezTo>
                      <a:pt x="3452934" y="2675978"/>
                      <a:pt x="3527170" y="2600772"/>
                      <a:pt x="3527170" y="2471305"/>
                    </a:cubicBezTo>
                    <a:cubicBezTo>
                      <a:pt x="3527170" y="1755426"/>
                      <a:pt x="3527170" y="1038595"/>
                      <a:pt x="3527170" y="322717"/>
                    </a:cubicBezTo>
                    <a:cubicBezTo>
                      <a:pt x="3527170" y="194201"/>
                      <a:pt x="3452934" y="119948"/>
                      <a:pt x="3322545" y="119948"/>
                    </a:cubicBezTo>
                    <a:cubicBezTo>
                      <a:pt x="2324164" y="119948"/>
                      <a:pt x="1325782" y="119948"/>
                      <a:pt x="326449" y="119948"/>
                    </a:cubicBezTo>
                    <a:cubicBezTo>
                      <a:pt x="195108" y="119948"/>
                      <a:pt x="120872" y="193249"/>
                      <a:pt x="120872" y="324621"/>
                    </a:cubicBezTo>
                    <a:cubicBezTo>
                      <a:pt x="120872" y="1039547"/>
                      <a:pt x="120872" y="1754474"/>
                      <a:pt x="120872" y="2470353"/>
                    </a:cubicBezTo>
                    <a:cubicBezTo>
                      <a:pt x="120872" y="2601724"/>
                      <a:pt x="194156" y="2675978"/>
                      <a:pt x="325497" y="2675978"/>
                    </a:cubicBezTo>
                    <a:cubicBezTo>
                      <a:pt x="911773" y="2675978"/>
                      <a:pt x="1499000" y="2675978"/>
                      <a:pt x="2085275" y="2675978"/>
                    </a:cubicBezTo>
                    <a:cubicBezTo>
                      <a:pt x="2098600" y="2677882"/>
                      <a:pt x="2110973" y="2677882"/>
                      <a:pt x="2129056" y="2677882"/>
                    </a:cubicBezTo>
                    <a:close/>
                    <a:moveTo>
                      <a:pt x="3185494" y="678752"/>
                    </a:moveTo>
                    <a:cubicBezTo>
                      <a:pt x="3185494" y="651145"/>
                      <a:pt x="3169314" y="644481"/>
                      <a:pt x="3146472" y="640673"/>
                    </a:cubicBezTo>
                    <a:cubicBezTo>
                      <a:pt x="3069380" y="630202"/>
                      <a:pt x="3020841" y="580700"/>
                      <a:pt x="3007517" y="504542"/>
                    </a:cubicBezTo>
                    <a:cubicBezTo>
                      <a:pt x="3000855" y="464560"/>
                      <a:pt x="2992289" y="458848"/>
                      <a:pt x="2953268" y="468368"/>
                    </a:cubicBezTo>
                    <a:cubicBezTo>
                      <a:pt x="2879031" y="485503"/>
                      <a:pt x="2816216" y="459800"/>
                      <a:pt x="2776243" y="396018"/>
                    </a:cubicBezTo>
                    <a:cubicBezTo>
                      <a:pt x="2754353" y="360795"/>
                      <a:pt x="2743884" y="358891"/>
                      <a:pt x="2708669" y="383642"/>
                    </a:cubicBezTo>
                    <a:cubicBezTo>
                      <a:pt x="2647757" y="426481"/>
                      <a:pt x="2580183" y="426481"/>
                      <a:pt x="2520223" y="383642"/>
                    </a:cubicBezTo>
                    <a:cubicBezTo>
                      <a:pt x="2485009" y="358891"/>
                      <a:pt x="2474539" y="360795"/>
                      <a:pt x="2452649" y="396018"/>
                    </a:cubicBezTo>
                    <a:cubicBezTo>
                      <a:pt x="2412676" y="460752"/>
                      <a:pt x="2349861" y="486455"/>
                      <a:pt x="2275624" y="469319"/>
                    </a:cubicBezTo>
                    <a:cubicBezTo>
                      <a:pt x="2236603" y="459800"/>
                      <a:pt x="2228037" y="465512"/>
                      <a:pt x="2221375" y="505494"/>
                    </a:cubicBezTo>
                    <a:cubicBezTo>
                      <a:pt x="2207099" y="583555"/>
                      <a:pt x="2160463" y="630202"/>
                      <a:pt x="2082420" y="641625"/>
                    </a:cubicBezTo>
                    <a:cubicBezTo>
                      <a:pt x="2048157" y="647337"/>
                      <a:pt x="2039592" y="658761"/>
                      <a:pt x="2046254" y="692080"/>
                    </a:cubicBezTo>
                    <a:cubicBezTo>
                      <a:pt x="2064337" y="778708"/>
                      <a:pt x="2043399" y="830115"/>
                      <a:pt x="1970114" y="876761"/>
                    </a:cubicBezTo>
                    <a:cubicBezTo>
                      <a:pt x="1944417" y="892944"/>
                      <a:pt x="1939658" y="909128"/>
                      <a:pt x="1957741" y="934831"/>
                    </a:cubicBezTo>
                    <a:cubicBezTo>
                      <a:pt x="2010087" y="1008132"/>
                      <a:pt x="2010087" y="1061443"/>
                      <a:pt x="1957741" y="1136648"/>
                    </a:cubicBezTo>
                    <a:cubicBezTo>
                      <a:pt x="1941562" y="1160447"/>
                      <a:pt x="1944417" y="1176631"/>
                      <a:pt x="1968211" y="1192814"/>
                    </a:cubicBezTo>
                    <a:cubicBezTo>
                      <a:pt x="2046254" y="1245172"/>
                      <a:pt x="2065289" y="1288963"/>
                      <a:pt x="2046254" y="1379399"/>
                    </a:cubicBezTo>
                    <a:cubicBezTo>
                      <a:pt x="2040543" y="1407958"/>
                      <a:pt x="2049109" y="1423190"/>
                      <a:pt x="2079565" y="1428902"/>
                    </a:cubicBezTo>
                    <a:cubicBezTo>
                      <a:pt x="2166174" y="1444133"/>
                      <a:pt x="2207099" y="1485068"/>
                      <a:pt x="2221375" y="1569793"/>
                    </a:cubicBezTo>
                    <a:cubicBezTo>
                      <a:pt x="2227085" y="1603111"/>
                      <a:pt x="2244217" y="1610727"/>
                      <a:pt x="2273721" y="1604063"/>
                    </a:cubicBezTo>
                    <a:cubicBezTo>
                      <a:pt x="2356523" y="1585976"/>
                      <a:pt x="2410773" y="1608823"/>
                      <a:pt x="2455504" y="1679269"/>
                    </a:cubicBezTo>
                    <a:cubicBezTo>
                      <a:pt x="2474539" y="1708780"/>
                      <a:pt x="2487864" y="1711636"/>
                      <a:pt x="2515465" y="1692596"/>
                    </a:cubicBezTo>
                    <a:cubicBezTo>
                      <a:pt x="2584942" y="1643094"/>
                      <a:pt x="2643950" y="1643094"/>
                      <a:pt x="2714379" y="1693548"/>
                    </a:cubicBezTo>
                    <a:cubicBezTo>
                      <a:pt x="2739125" y="1710684"/>
                      <a:pt x="2756256" y="1708780"/>
                      <a:pt x="2773387" y="1682125"/>
                    </a:cubicBezTo>
                    <a:cubicBezTo>
                      <a:pt x="2820023" y="1607871"/>
                      <a:pt x="2871417" y="1586928"/>
                      <a:pt x="2957075" y="1604063"/>
                    </a:cubicBezTo>
                    <a:cubicBezTo>
                      <a:pt x="2991337" y="1610727"/>
                      <a:pt x="3002758" y="1603111"/>
                      <a:pt x="3008469" y="1568841"/>
                    </a:cubicBezTo>
                    <a:cubicBezTo>
                      <a:pt x="3021793" y="1489828"/>
                      <a:pt x="3065574" y="1444133"/>
                      <a:pt x="3143617" y="1429854"/>
                    </a:cubicBezTo>
                    <a:cubicBezTo>
                      <a:pt x="3185494" y="1422238"/>
                      <a:pt x="3191204" y="1413670"/>
                      <a:pt x="3180735" y="1372736"/>
                    </a:cubicBezTo>
                    <a:cubicBezTo>
                      <a:pt x="3163603" y="1300386"/>
                      <a:pt x="3190252" y="1237556"/>
                      <a:pt x="3253068" y="1198526"/>
                    </a:cubicBezTo>
                    <a:cubicBezTo>
                      <a:pt x="3290186" y="1174727"/>
                      <a:pt x="3292089" y="1167111"/>
                      <a:pt x="3265440" y="1129032"/>
                    </a:cubicBezTo>
                    <a:cubicBezTo>
                      <a:pt x="3223563" y="1070010"/>
                      <a:pt x="3223563" y="1001469"/>
                      <a:pt x="3265440" y="943399"/>
                    </a:cubicBezTo>
                    <a:cubicBezTo>
                      <a:pt x="3292089" y="906272"/>
                      <a:pt x="3290186" y="897704"/>
                      <a:pt x="3252116" y="873905"/>
                    </a:cubicBezTo>
                    <a:cubicBezTo>
                      <a:pt x="3189301" y="834875"/>
                      <a:pt x="3163603" y="771093"/>
                      <a:pt x="3180735" y="699695"/>
                    </a:cubicBezTo>
                    <a:cubicBezTo>
                      <a:pt x="3182638" y="691128"/>
                      <a:pt x="3184542" y="684464"/>
                      <a:pt x="3185494" y="678752"/>
                    </a:cubicBezTo>
                    <a:close/>
                    <a:moveTo>
                      <a:pt x="2612542" y="2524615"/>
                    </a:moveTo>
                    <a:cubicBezTo>
                      <a:pt x="2584942" y="2550318"/>
                      <a:pt x="2557341" y="2565550"/>
                      <a:pt x="2524030" y="2547462"/>
                    </a:cubicBezTo>
                    <a:cubicBezTo>
                      <a:pt x="2488816" y="2528423"/>
                      <a:pt x="2493574" y="2495104"/>
                      <a:pt x="2493574" y="2462737"/>
                    </a:cubicBezTo>
                    <a:cubicBezTo>
                      <a:pt x="2493574" y="2263776"/>
                      <a:pt x="2493574" y="2063863"/>
                      <a:pt x="2493574" y="1864902"/>
                    </a:cubicBezTo>
                    <a:cubicBezTo>
                      <a:pt x="2493574" y="1852527"/>
                      <a:pt x="2493574" y="1840151"/>
                      <a:pt x="2493574" y="1826824"/>
                    </a:cubicBezTo>
                    <a:cubicBezTo>
                      <a:pt x="2426952" y="1823016"/>
                      <a:pt x="2380317" y="1795409"/>
                      <a:pt x="2349861" y="1741147"/>
                    </a:cubicBezTo>
                    <a:cubicBezTo>
                      <a:pt x="2343199" y="1730675"/>
                      <a:pt x="2326067" y="1720203"/>
                      <a:pt x="2313694" y="1720203"/>
                    </a:cubicBezTo>
                    <a:cubicBezTo>
                      <a:pt x="2293708" y="1719251"/>
                      <a:pt x="2272769" y="1727819"/>
                      <a:pt x="2253734" y="1731627"/>
                    </a:cubicBezTo>
                    <a:cubicBezTo>
                      <a:pt x="2253734" y="2139068"/>
                      <a:pt x="2253734" y="2542702"/>
                      <a:pt x="2253734" y="2955856"/>
                    </a:cubicBezTo>
                    <a:cubicBezTo>
                      <a:pt x="2297515" y="2911113"/>
                      <a:pt x="2335584" y="2872083"/>
                      <a:pt x="2373654" y="2833052"/>
                    </a:cubicBezTo>
                    <a:cubicBezTo>
                      <a:pt x="2418386" y="2788310"/>
                      <a:pt x="2445987" y="2788310"/>
                      <a:pt x="2490719" y="2834004"/>
                    </a:cubicBezTo>
                    <a:cubicBezTo>
                      <a:pt x="2529741" y="2873035"/>
                      <a:pt x="2567811" y="2913017"/>
                      <a:pt x="2612542" y="2959664"/>
                    </a:cubicBezTo>
                    <a:cubicBezTo>
                      <a:pt x="2612542" y="2807349"/>
                      <a:pt x="2612542" y="2668362"/>
                      <a:pt x="2612542" y="2524615"/>
                    </a:cubicBezTo>
                    <a:close/>
                    <a:moveTo>
                      <a:pt x="2617301" y="1785889"/>
                    </a:moveTo>
                    <a:cubicBezTo>
                      <a:pt x="2617301" y="1965811"/>
                      <a:pt x="2617301" y="2152396"/>
                      <a:pt x="2617301" y="2349453"/>
                    </a:cubicBezTo>
                    <a:cubicBezTo>
                      <a:pt x="2660130" y="2304711"/>
                      <a:pt x="2695344" y="2267584"/>
                      <a:pt x="2731511" y="2230457"/>
                    </a:cubicBezTo>
                    <a:cubicBezTo>
                      <a:pt x="2784809" y="2176195"/>
                      <a:pt x="2807650" y="2176195"/>
                      <a:pt x="2860948" y="2229505"/>
                    </a:cubicBezTo>
                    <a:cubicBezTo>
                      <a:pt x="2898066" y="2266632"/>
                      <a:pt x="2935184" y="2303759"/>
                      <a:pt x="2976109" y="2346597"/>
                    </a:cubicBezTo>
                    <a:cubicBezTo>
                      <a:pt x="2976109" y="2135261"/>
                      <a:pt x="2976109" y="1932492"/>
                      <a:pt x="2976109" y="1728771"/>
                    </a:cubicBezTo>
                    <a:cubicBezTo>
                      <a:pt x="2966592" y="1727819"/>
                      <a:pt x="2957075" y="1727819"/>
                      <a:pt x="2950412" y="1724963"/>
                    </a:cubicBezTo>
                    <a:cubicBezTo>
                      <a:pt x="2910439" y="1709732"/>
                      <a:pt x="2886645" y="1721155"/>
                      <a:pt x="2864755" y="1760186"/>
                    </a:cubicBezTo>
                    <a:cubicBezTo>
                      <a:pt x="2839058" y="1804928"/>
                      <a:pt x="2793374" y="1829679"/>
                      <a:pt x="2741980" y="1823016"/>
                    </a:cubicBezTo>
                    <a:cubicBezTo>
                      <a:pt x="2700103" y="1818256"/>
                      <a:pt x="2660130" y="1799217"/>
                      <a:pt x="2617301" y="1785889"/>
                    </a:cubicBezTo>
                    <a:close/>
                  </a:path>
                </a:pathLst>
              </a:custGeom>
              <a:grpFill/>
              <a:ln w="9514"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A0451BC8-7269-8A08-CBE3-F3B93E7952A0}"/>
                  </a:ext>
                </a:extLst>
              </p:cNvPr>
              <p:cNvSpPr/>
              <p:nvPr/>
            </p:nvSpPr>
            <p:spPr>
              <a:xfrm>
                <a:off x="3958932" y="1816221"/>
                <a:ext cx="1519700" cy="1825688"/>
              </a:xfrm>
              <a:custGeom>
                <a:avLst/>
                <a:gdLst>
                  <a:gd name="connsiteX0" fmla="*/ 121585 w 1519700"/>
                  <a:gd name="connsiteY0" fmla="*/ 914987 h 1825688"/>
                  <a:gd name="connsiteX1" fmla="*/ 121585 w 1519700"/>
                  <a:gd name="connsiteY1" fmla="*/ 1499494 h 1825688"/>
                  <a:gd name="connsiteX2" fmla="*/ 326211 w 1519700"/>
                  <a:gd name="connsiteY2" fmla="*/ 1704167 h 1825688"/>
                  <a:gd name="connsiteX3" fmla="*/ 1419767 w 1519700"/>
                  <a:gd name="connsiteY3" fmla="*/ 1704167 h 1825688"/>
                  <a:gd name="connsiteX4" fmla="*/ 1448319 w 1519700"/>
                  <a:gd name="connsiteY4" fmla="*/ 1704167 h 1825688"/>
                  <a:gd name="connsiteX5" fmla="*/ 1519700 w 1519700"/>
                  <a:gd name="connsiteY5" fmla="*/ 1766045 h 1825688"/>
                  <a:gd name="connsiteX6" fmla="*/ 1450223 w 1519700"/>
                  <a:gd name="connsiteY6" fmla="*/ 1825067 h 1825688"/>
                  <a:gd name="connsiteX7" fmla="*/ 303369 w 1519700"/>
                  <a:gd name="connsiteY7" fmla="*/ 1824115 h 1825688"/>
                  <a:gd name="connsiteX8" fmla="*/ 714 w 1519700"/>
                  <a:gd name="connsiteY8" fmla="*/ 1516630 h 1825688"/>
                  <a:gd name="connsiteX9" fmla="*/ 714 w 1519700"/>
                  <a:gd name="connsiteY9" fmla="*/ 312392 h 1825688"/>
                  <a:gd name="connsiteX10" fmla="*/ 311935 w 1519700"/>
                  <a:gd name="connsiteY10" fmla="*/ 1099 h 1825688"/>
                  <a:gd name="connsiteX11" fmla="*/ 1384552 w 1519700"/>
                  <a:gd name="connsiteY11" fmla="*/ 1099 h 1825688"/>
                  <a:gd name="connsiteX12" fmla="*/ 1459740 w 1519700"/>
                  <a:gd name="connsiteY12" fmla="*/ 62977 h 1825688"/>
                  <a:gd name="connsiteX13" fmla="*/ 1382649 w 1519700"/>
                  <a:gd name="connsiteY13" fmla="*/ 122951 h 1825688"/>
                  <a:gd name="connsiteX14" fmla="*/ 324307 w 1519700"/>
                  <a:gd name="connsiteY14" fmla="*/ 122951 h 1825688"/>
                  <a:gd name="connsiteX15" fmla="*/ 179642 w 1519700"/>
                  <a:gd name="connsiteY15" fmla="*/ 172453 h 1825688"/>
                  <a:gd name="connsiteX16" fmla="*/ 120634 w 1519700"/>
                  <a:gd name="connsiteY16" fmla="*/ 320008 h 1825688"/>
                  <a:gd name="connsiteX17" fmla="*/ 121585 w 1519700"/>
                  <a:gd name="connsiteY17" fmla="*/ 914987 h 182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19700" h="1825688">
                    <a:moveTo>
                      <a:pt x="121585" y="914987"/>
                    </a:moveTo>
                    <a:cubicBezTo>
                      <a:pt x="121585" y="1110140"/>
                      <a:pt x="121585" y="1304341"/>
                      <a:pt x="121585" y="1499494"/>
                    </a:cubicBezTo>
                    <a:cubicBezTo>
                      <a:pt x="121585" y="1631818"/>
                      <a:pt x="193918" y="1704167"/>
                      <a:pt x="326211" y="1704167"/>
                    </a:cubicBezTo>
                    <a:cubicBezTo>
                      <a:pt x="690730" y="1704167"/>
                      <a:pt x="1055248" y="1704167"/>
                      <a:pt x="1419767" y="1704167"/>
                    </a:cubicBezTo>
                    <a:cubicBezTo>
                      <a:pt x="1429284" y="1704167"/>
                      <a:pt x="1438802" y="1704167"/>
                      <a:pt x="1448319" y="1704167"/>
                    </a:cubicBezTo>
                    <a:cubicBezTo>
                      <a:pt x="1493051" y="1705119"/>
                      <a:pt x="1519700" y="1728918"/>
                      <a:pt x="1519700" y="1766045"/>
                    </a:cubicBezTo>
                    <a:cubicBezTo>
                      <a:pt x="1518749" y="1802220"/>
                      <a:pt x="1493051" y="1825067"/>
                      <a:pt x="1450223" y="1825067"/>
                    </a:cubicBezTo>
                    <a:cubicBezTo>
                      <a:pt x="1067621" y="1825067"/>
                      <a:pt x="685019" y="1826971"/>
                      <a:pt x="303369" y="1824115"/>
                    </a:cubicBezTo>
                    <a:cubicBezTo>
                      <a:pt x="129199" y="1823163"/>
                      <a:pt x="1666" y="1690840"/>
                      <a:pt x="714" y="1516630"/>
                    </a:cubicBezTo>
                    <a:cubicBezTo>
                      <a:pt x="-238" y="1114900"/>
                      <a:pt x="-238" y="713170"/>
                      <a:pt x="714" y="312392"/>
                    </a:cubicBezTo>
                    <a:cubicBezTo>
                      <a:pt x="714" y="133423"/>
                      <a:pt x="131103" y="2051"/>
                      <a:pt x="311935" y="1099"/>
                    </a:cubicBezTo>
                    <a:cubicBezTo>
                      <a:pt x="669791" y="-805"/>
                      <a:pt x="1026696" y="147"/>
                      <a:pt x="1384552" y="1099"/>
                    </a:cubicBezTo>
                    <a:cubicBezTo>
                      <a:pt x="1432140" y="1099"/>
                      <a:pt x="1460692" y="24898"/>
                      <a:pt x="1459740" y="62977"/>
                    </a:cubicBezTo>
                    <a:cubicBezTo>
                      <a:pt x="1459740" y="101056"/>
                      <a:pt x="1432140" y="122951"/>
                      <a:pt x="1382649" y="122951"/>
                    </a:cubicBezTo>
                    <a:cubicBezTo>
                      <a:pt x="1029551" y="122951"/>
                      <a:pt x="677405" y="122951"/>
                      <a:pt x="324307" y="122951"/>
                    </a:cubicBezTo>
                    <a:cubicBezTo>
                      <a:pt x="270058" y="122951"/>
                      <a:pt x="220567" y="134374"/>
                      <a:pt x="179642" y="172453"/>
                    </a:cubicBezTo>
                    <a:cubicBezTo>
                      <a:pt x="136813" y="212436"/>
                      <a:pt x="120634" y="262890"/>
                      <a:pt x="120634" y="320008"/>
                    </a:cubicBezTo>
                    <a:cubicBezTo>
                      <a:pt x="122537" y="518969"/>
                      <a:pt x="121585" y="716978"/>
                      <a:pt x="121585" y="914987"/>
                    </a:cubicBezTo>
                    <a:close/>
                  </a:path>
                </a:pathLst>
              </a:custGeom>
              <a:grpFill/>
              <a:ln w="9514" cap="flat">
                <a:noFill/>
                <a:prstDash val="solid"/>
                <a:miter/>
              </a:ln>
            </p:spPr>
            <p:txBody>
              <a:bodyPr rtlCol="0" anchor="ctr"/>
              <a:lstStyle/>
              <a:p>
                <a:endParaRPr lang="en-US"/>
              </a:p>
            </p:txBody>
          </p:sp>
          <p:sp>
            <p:nvSpPr>
              <p:cNvPr id="9" name="Freeform 8">
                <a:extLst>
                  <a:ext uri="{FF2B5EF4-FFF2-40B4-BE49-F238E27FC236}">
                    <a16:creationId xmlns:a16="http://schemas.microsoft.com/office/drawing/2014/main" id="{42510A79-B050-B21B-A7CE-8642BE87B5FE}"/>
                  </a:ext>
                </a:extLst>
              </p:cNvPr>
              <p:cNvSpPr/>
              <p:nvPr/>
            </p:nvSpPr>
            <p:spPr>
              <a:xfrm>
                <a:off x="4263501" y="3034109"/>
                <a:ext cx="1032395" cy="364577"/>
              </a:xfrm>
              <a:custGeom>
                <a:avLst/>
                <a:gdLst>
                  <a:gd name="connsiteX0" fmla="*/ 553668 w 1032395"/>
                  <a:gd name="connsiteY0" fmla="*/ 266375 h 364577"/>
                  <a:gd name="connsiteX1" fmla="*/ 280517 w 1032395"/>
                  <a:gd name="connsiteY1" fmla="*/ 214969 h 364577"/>
                  <a:gd name="connsiteX2" fmla="*/ 90168 w 1032395"/>
                  <a:gd name="connsiteY2" fmla="*/ 357763 h 364577"/>
                  <a:gd name="connsiteX3" fmla="*/ 9269 w 1032395"/>
                  <a:gd name="connsiteY3" fmla="*/ 335868 h 364577"/>
                  <a:gd name="connsiteX4" fmla="*/ 39725 w 1032395"/>
                  <a:gd name="connsiteY4" fmla="*/ 247335 h 364577"/>
                  <a:gd name="connsiteX5" fmla="*/ 126334 w 1032395"/>
                  <a:gd name="connsiteY5" fmla="*/ 199737 h 364577"/>
                  <a:gd name="connsiteX6" fmla="*/ 198666 w 1032395"/>
                  <a:gd name="connsiteY6" fmla="*/ 71222 h 364577"/>
                  <a:gd name="connsiteX7" fmla="*/ 250061 w 1032395"/>
                  <a:gd name="connsiteY7" fmla="*/ 776 h 364577"/>
                  <a:gd name="connsiteX8" fmla="*/ 320490 w 1032395"/>
                  <a:gd name="connsiteY8" fmla="*/ 52182 h 364577"/>
                  <a:gd name="connsiteX9" fmla="*/ 418520 w 1032395"/>
                  <a:gd name="connsiteY9" fmla="*/ 170226 h 364577"/>
                  <a:gd name="connsiteX10" fmla="*/ 473721 w 1032395"/>
                  <a:gd name="connsiteY10" fmla="*/ 147379 h 364577"/>
                  <a:gd name="connsiteX11" fmla="*/ 521308 w 1032395"/>
                  <a:gd name="connsiteY11" fmla="*/ 92165 h 364577"/>
                  <a:gd name="connsiteX12" fmla="*/ 588882 w 1032395"/>
                  <a:gd name="connsiteY12" fmla="*/ 125484 h 364577"/>
                  <a:gd name="connsiteX13" fmla="*/ 656456 w 1032395"/>
                  <a:gd name="connsiteY13" fmla="*/ 177842 h 364577"/>
                  <a:gd name="connsiteX14" fmla="*/ 963870 w 1032395"/>
                  <a:gd name="connsiteY14" fmla="*/ 228296 h 364577"/>
                  <a:gd name="connsiteX15" fmla="*/ 1032396 w 1032395"/>
                  <a:gd name="connsiteY15" fmla="*/ 289222 h 364577"/>
                  <a:gd name="connsiteX16" fmla="*/ 966726 w 1032395"/>
                  <a:gd name="connsiteY16" fmla="*/ 349196 h 364577"/>
                  <a:gd name="connsiteX17" fmla="*/ 553668 w 1032395"/>
                  <a:gd name="connsiteY17" fmla="*/ 266375 h 364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2395" h="364577">
                    <a:moveTo>
                      <a:pt x="553668" y="266375"/>
                    </a:moveTo>
                    <a:cubicBezTo>
                      <a:pt x="462300" y="330157"/>
                      <a:pt x="396630" y="317781"/>
                      <a:pt x="280517" y="214969"/>
                    </a:cubicBezTo>
                    <a:cubicBezTo>
                      <a:pt x="232929" y="283510"/>
                      <a:pt x="167259" y="328252"/>
                      <a:pt x="90168" y="357763"/>
                    </a:cubicBezTo>
                    <a:cubicBezTo>
                      <a:pt x="54001" y="372043"/>
                      <a:pt x="25449" y="363475"/>
                      <a:pt x="9269" y="335868"/>
                    </a:cubicBezTo>
                    <a:cubicBezTo>
                      <a:pt x="-10718" y="303501"/>
                      <a:pt x="2607" y="266375"/>
                      <a:pt x="39725" y="247335"/>
                    </a:cubicBezTo>
                    <a:cubicBezTo>
                      <a:pt x="69229" y="232104"/>
                      <a:pt x="98733" y="216872"/>
                      <a:pt x="126334" y="199737"/>
                    </a:cubicBezTo>
                    <a:cubicBezTo>
                      <a:pt x="172969" y="170226"/>
                      <a:pt x="194860" y="125484"/>
                      <a:pt x="198666" y="71222"/>
                    </a:cubicBezTo>
                    <a:cubicBezTo>
                      <a:pt x="201522" y="27431"/>
                      <a:pt x="217701" y="6488"/>
                      <a:pt x="250061" y="776"/>
                    </a:cubicBezTo>
                    <a:cubicBezTo>
                      <a:pt x="280517" y="-3984"/>
                      <a:pt x="304310" y="13152"/>
                      <a:pt x="320490" y="52182"/>
                    </a:cubicBezTo>
                    <a:cubicBezTo>
                      <a:pt x="341428" y="101685"/>
                      <a:pt x="372836" y="141667"/>
                      <a:pt x="418520" y="170226"/>
                    </a:cubicBezTo>
                    <a:cubicBezTo>
                      <a:pt x="452783" y="192121"/>
                      <a:pt x="467059" y="186410"/>
                      <a:pt x="473721" y="147379"/>
                    </a:cubicBezTo>
                    <a:cubicBezTo>
                      <a:pt x="478480" y="118820"/>
                      <a:pt x="491804" y="97876"/>
                      <a:pt x="521308" y="92165"/>
                    </a:cubicBezTo>
                    <a:cubicBezTo>
                      <a:pt x="551764" y="85501"/>
                      <a:pt x="576510" y="96925"/>
                      <a:pt x="588882" y="125484"/>
                    </a:cubicBezTo>
                    <a:cubicBezTo>
                      <a:pt x="602207" y="155946"/>
                      <a:pt x="626952" y="170226"/>
                      <a:pt x="656456" y="177842"/>
                    </a:cubicBezTo>
                    <a:cubicBezTo>
                      <a:pt x="757341" y="204497"/>
                      <a:pt x="858226" y="230200"/>
                      <a:pt x="963870" y="228296"/>
                    </a:cubicBezTo>
                    <a:cubicBezTo>
                      <a:pt x="1004795" y="227344"/>
                      <a:pt x="1032396" y="253999"/>
                      <a:pt x="1032396" y="289222"/>
                    </a:cubicBezTo>
                    <a:cubicBezTo>
                      <a:pt x="1032396" y="323493"/>
                      <a:pt x="1004795" y="347292"/>
                      <a:pt x="966726" y="349196"/>
                    </a:cubicBezTo>
                    <a:cubicBezTo>
                      <a:pt x="849661" y="353956"/>
                      <a:pt x="656456" y="315877"/>
                      <a:pt x="553668" y="266375"/>
                    </a:cubicBezTo>
                    <a:close/>
                  </a:path>
                </a:pathLst>
              </a:custGeom>
              <a:grpFill/>
              <a:ln w="9514"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F252221-00B7-0418-1E55-4386F0B050CF}"/>
                  </a:ext>
                </a:extLst>
              </p:cNvPr>
              <p:cNvSpPr/>
              <p:nvPr/>
            </p:nvSpPr>
            <p:spPr>
              <a:xfrm>
                <a:off x="4265055" y="2670044"/>
                <a:ext cx="971860" cy="122089"/>
              </a:xfrm>
              <a:custGeom>
                <a:avLst/>
                <a:gdLst>
                  <a:gd name="connsiteX0" fmla="*/ 484540 w 971860"/>
                  <a:gd name="connsiteY0" fmla="*/ 122090 h 122089"/>
                  <a:gd name="connsiteX1" fmla="*/ 79096 w 971860"/>
                  <a:gd name="connsiteY1" fmla="*/ 122090 h 122089"/>
                  <a:gd name="connsiteX2" fmla="*/ 34364 w 971860"/>
                  <a:gd name="connsiteY2" fmla="*/ 114474 h 122089"/>
                  <a:gd name="connsiteX3" fmla="*/ 1053 w 971860"/>
                  <a:gd name="connsiteY3" fmla="*/ 50692 h 122089"/>
                  <a:gd name="connsiteX4" fmla="*/ 54351 w 971860"/>
                  <a:gd name="connsiteY4" fmla="*/ 1190 h 122089"/>
                  <a:gd name="connsiteX5" fmla="*/ 140008 w 971860"/>
                  <a:gd name="connsiteY5" fmla="*/ 238 h 122089"/>
                  <a:gd name="connsiteX6" fmla="*/ 880466 w 971860"/>
                  <a:gd name="connsiteY6" fmla="*/ 238 h 122089"/>
                  <a:gd name="connsiteX7" fmla="*/ 909018 w 971860"/>
                  <a:gd name="connsiteY7" fmla="*/ 238 h 122089"/>
                  <a:gd name="connsiteX8" fmla="*/ 971834 w 971860"/>
                  <a:gd name="connsiteY8" fmla="*/ 58308 h 122089"/>
                  <a:gd name="connsiteX9" fmla="*/ 909018 w 971860"/>
                  <a:gd name="connsiteY9" fmla="*/ 121138 h 122089"/>
                  <a:gd name="connsiteX10" fmla="*/ 706297 w 971860"/>
                  <a:gd name="connsiteY10" fmla="*/ 121138 h 122089"/>
                  <a:gd name="connsiteX11" fmla="*/ 484540 w 971860"/>
                  <a:gd name="connsiteY11" fmla="*/ 122090 h 12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1860" h="122089">
                    <a:moveTo>
                      <a:pt x="484540" y="122090"/>
                    </a:moveTo>
                    <a:cubicBezTo>
                      <a:pt x="349392" y="122090"/>
                      <a:pt x="214244" y="122090"/>
                      <a:pt x="79096" y="122090"/>
                    </a:cubicBezTo>
                    <a:cubicBezTo>
                      <a:pt x="63868" y="122090"/>
                      <a:pt x="47688" y="121138"/>
                      <a:pt x="34364" y="114474"/>
                    </a:cubicBezTo>
                    <a:cubicBezTo>
                      <a:pt x="7715" y="103050"/>
                      <a:pt x="-3706" y="79251"/>
                      <a:pt x="1053" y="50692"/>
                    </a:cubicBezTo>
                    <a:cubicBezTo>
                      <a:pt x="5811" y="22133"/>
                      <a:pt x="24846" y="4046"/>
                      <a:pt x="54351" y="1190"/>
                    </a:cubicBezTo>
                    <a:cubicBezTo>
                      <a:pt x="82903" y="-714"/>
                      <a:pt x="111455" y="238"/>
                      <a:pt x="140008" y="238"/>
                    </a:cubicBezTo>
                    <a:cubicBezTo>
                      <a:pt x="386510" y="238"/>
                      <a:pt x="633012" y="238"/>
                      <a:pt x="880466" y="238"/>
                    </a:cubicBezTo>
                    <a:cubicBezTo>
                      <a:pt x="889983" y="238"/>
                      <a:pt x="899501" y="238"/>
                      <a:pt x="909018" y="238"/>
                    </a:cubicBezTo>
                    <a:cubicBezTo>
                      <a:pt x="947088" y="2142"/>
                      <a:pt x="970882" y="24037"/>
                      <a:pt x="971834" y="58308"/>
                    </a:cubicBezTo>
                    <a:cubicBezTo>
                      <a:pt x="972785" y="94483"/>
                      <a:pt x="948040" y="120186"/>
                      <a:pt x="909018" y="121138"/>
                    </a:cubicBezTo>
                    <a:cubicBezTo>
                      <a:pt x="841445" y="122090"/>
                      <a:pt x="773871" y="121138"/>
                      <a:pt x="706297" y="121138"/>
                    </a:cubicBezTo>
                    <a:cubicBezTo>
                      <a:pt x="631109" y="122090"/>
                      <a:pt x="557824" y="122090"/>
                      <a:pt x="484540" y="122090"/>
                    </a:cubicBezTo>
                    <a:close/>
                  </a:path>
                </a:pathLst>
              </a:custGeom>
              <a:grpFill/>
              <a:ln w="9514"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B7680EA1-C7B1-543E-3888-8AC88DDD0774}"/>
                  </a:ext>
                </a:extLst>
              </p:cNvPr>
              <p:cNvSpPr/>
              <p:nvPr/>
            </p:nvSpPr>
            <p:spPr>
              <a:xfrm>
                <a:off x="4264094" y="2427108"/>
                <a:ext cx="971432" cy="122274"/>
              </a:xfrm>
              <a:custGeom>
                <a:avLst/>
                <a:gdLst>
                  <a:gd name="connsiteX0" fmla="*/ 485501 w 971432"/>
                  <a:gd name="connsiteY0" fmla="*/ 423 h 122274"/>
                  <a:gd name="connsiteX1" fmla="*/ 901414 w 971432"/>
                  <a:gd name="connsiteY1" fmla="*/ 423 h 122274"/>
                  <a:gd name="connsiteX2" fmla="*/ 968988 w 971432"/>
                  <a:gd name="connsiteY2" fmla="*/ 45166 h 122274"/>
                  <a:gd name="connsiteX3" fmla="*/ 925207 w 971432"/>
                  <a:gd name="connsiteY3" fmla="*/ 119419 h 122274"/>
                  <a:gd name="connsiteX4" fmla="*/ 889993 w 971432"/>
                  <a:gd name="connsiteY4" fmla="*/ 122275 h 122274"/>
                  <a:gd name="connsiteX5" fmla="*/ 81961 w 971432"/>
                  <a:gd name="connsiteY5" fmla="*/ 122275 h 122274"/>
                  <a:gd name="connsiteX6" fmla="*/ 57215 w 971432"/>
                  <a:gd name="connsiteY6" fmla="*/ 121323 h 122274"/>
                  <a:gd name="connsiteX7" fmla="*/ 110 w 971432"/>
                  <a:gd name="connsiteY7" fmla="*/ 56589 h 122274"/>
                  <a:gd name="connsiteX8" fmla="*/ 61974 w 971432"/>
                  <a:gd name="connsiteY8" fmla="*/ 423 h 122274"/>
                  <a:gd name="connsiteX9" fmla="*/ 378905 w 971432"/>
                  <a:gd name="connsiteY9" fmla="*/ 423 h 122274"/>
                  <a:gd name="connsiteX10" fmla="*/ 485501 w 971432"/>
                  <a:gd name="connsiteY10" fmla="*/ 423 h 12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1432" h="122274">
                    <a:moveTo>
                      <a:pt x="485501" y="423"/>
                    </a:moveTo>
                    <a:cubicBezTo>
                      <a:pt x="624456" y="423"/>
                      <a:pt x="763411" y="423"/>
                      <a:pt x="901414" y="423"/>
                    </a:cubicBezTo>
                    <a:cubicBezTo>
                      <a:pt x="934725" y="423"/>
                      <a:pt x="959470" y="11847"/>
                      <a:pt x="968988" y="45166"/>
                    </a:cubicBezTo>
                    <a:cubicBezTo>
                      <a:pt x="978505" y="78484"/>
                      <a:pt x="959470" y="110851"/>
                      <a:pt x="925207" y="119419"/>
                    </a:cubicBezTo>
                    <a:cubicBezTo>
                      <a:pt x="913787" y="122275"/>
                      <a:pt x="901414" y="122275"/>
                      <a:pt x="889993" y="122275"/>
                    </a:cubicBezTo>
                    <a:cubicBezTo>
                      <a:pt x="620649" y="122275"/>
                      <a:pt x="351305" y="122275"/>
                      <a:pt x="81961" y="122275"/>
                    </a:cubicBezTo>
                    <a:cubicBezTo>
                      <a:pt x="73395" y="122275"/>
                      <a:pt x="64829" y="122275"/>
                      <a:pt x="57215" y="121323"/>
                    </a:cubicBezTo>
                    <a:cubicBezTo>
                      <a:pt x="21049" y="116563"/>
                      <a:pt x="-1793" y="90860"/>
                      <a:pt x="110" y="56589"/>
                    </a:cubicBezTo>
                    <a:cubicBezTo>
                      <a:pt x="2014" y="24222"/>
                      <a:pt x="25808" y="1375"/>
                      <a:pt x="61974" y="423"/>
                    </a:cubicBezTo>
                    <a:cubicBezTo>
                      <a:pt x="167618" y="-529"/>
                      <a:pt x="273262" y="423"/>
                      <a:pt x="378905" y="423"/>
                    </a:cubicBezTo>
                    <a:cubicBezTo>
                      <a:pt x="414120" y="423"/>
                      <a:pt x="450286" y="423"/>
                      <a:pt x="485501" y="423"/>
                    </a:cubicBezTo>
                    <a:close/>
                  </a:path>
                </a:pathLst>
              </a:custGeom>
              <a:grpFill/>
              <a:ln w="9514"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1881E099-BD7D-76CA-846F-CD8F9BEE64B3}"/>
                  </a:ext>
                </a:extLst>
              </p:cNvPr>
              <p:cNvSpPr/>
              <p:nvPr/>
            </p:nvSpPr>
            <p:spPr>
              <a:xfrm>
                <a:off x="4266005" y="2183827"/>
                <a:ext cx="970857" cy="121851"/>
              </a:xfrm>
              <a:custGeom>
                <a:avLst/>
                <a:gdLst>
                  <a:gd name="connsiteX0" fmla="*/ 486445 w 970857"/>
                  <a:gd name="connsiteY0" fmla="*/ 0 h 121851"/>
                  <a:gd name="connsiteX1" fmla="*/ 895695 w 970857"/>
                  <a:gd name="connsiteY1" fmla="*/ 0 h 121851"/>
                  <a:gd name="connsiteX2" fmla="*/ 967076 w 970857"/>
                  <a:gd name="connsiteY2" fmla="*/ 40935 h 121851"/>
                  <a:gd name="connsiteX3" fmla="*/ 925200 w 970857"/>
                  <a:gd name="connsiteY3" fmla="*/ 118044 h 121851"/>
                  <a:gd name="connsiteX4" fmla="*/ 883323 w 970857"/>
                  <a:gd name="connsiteY4" fmla="*/ 121852 h 121851"/>
                  <a:gd name="connsiteX5" fmla="*/ 86711 w 970857"/>
                  <a:gd name="connsiteY5" fmla="*/ 121852 h 121851"/>
                  <a:gd name="connsiteX6" fmla="*/ 61966 w 970857"/>
                  <a:gd name="connsiteY6" fmla="*/ 121852 h 121851"/>
                  <a:gd name="connsiteX7" fmla="*/ 103 w 970857"/>
                  <a:gd name="connsiteY7" fmla="*/ 58070 h 121851"/>
                  <a:gd name="connsiteX8" fmla="*/ 64821 w 970857"/>
                  <a:gd name="connsiteY8" fmla="*/ 952 h 121851"/>
                  <a:gd name="connsiteX9" fmla="*/ 292289 w 970857"/>
                  <a:gd name="connsiteY9" fmla="*/ 952 h 121851"/>
                  <a:gd name="connsiteX10" fmla="*/ 486445 w 970857"/>
                  <a:gd name="connsiteY10" fmla="*/ 0 h 12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0857" h="121851">
                    <a:moveTo>
                      <a:pt x="486445" y="0"/>
                    </a:moveTo>
                    <a:cubicBezTo>
                      <a:pt x="622544" y="0"/>
                      <a:pt x="759596" y="0"/>
                      <a:pt x="895695" y="0"/>
                    </a:cubicBezTo>
                    <a:cubicBezTo>
                      <a:pt x="928055" y="0"/>
                      <a:pt x="954704" y="7616"/>
                      <a:pt x="967076" y="40935"/>
                    </a:cubicBezTo>
                    <a:cubicBezTo>
                      <a:pt x="979449" y="75205"/>
                      <a:pt x="960414" y="109476"/>
                      <a:pt x="925200" y="118044"/>
                    </a:cubicBezTo>
                    <a:cubicBezTo>
                      <a:pt x="911875" y="121852"/>
                      <a:pt x="896647" y="121852"/>
                      <a:pt x="883323" y="121852"/>
                    </a:cubicBezTo>
                    <a:cubicBezTo>
                      <a:pt x="617786" y="121852"/>
                      <a:pt x="352249" y="121852"/>
                      <a:pt x="86711" y="121852"/>
                    </a:cubicBezTo>
                    <a:cubicBezTo>
                      <a:pt x="78146" y="121852"/>
                      <a:pt x="70532" y="121852"/>
                      <a:pt x="61966" y="121852"/>
                    </a:cubicBezTo>
                    <a:cubicBezTo>
                      <a:pt x="22945" y="118044"/>
                      <a:pt x="-1801" y="92341"/>
                      <a:pt x="103" y="58070"/>
                    </a:cubicBezTo>
                    <a:cubicBezTo>
                      <a:pt x="2006" y="23799"/>
                      <a:pt x="25800" y="1904"/>
                      <a:pt x="64821" y="952"/>
                    </a:cubicBezTo>
                    <a:cubicBezTo>
                      <a:pt x="140961" y="0"/>
                      <a:pt x="216149" y="952"/>
                      <a:pt x="292289" y="952"/>
                    </a:cubicBezTo>
                    <a:cubicBezTo>
                      <a:pt x="356055" y="0"/>
                      <a:pt x="420774" y="0"/>
                      <a:pt x="486445" y="0"/>
                    </a:cubicBezTo>
                    <a:close/>
                  </a:path>
                </a:pathLst>
              </a:custGeom>
              <a:grpFill/>
              <a:ln w="9514"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8A8A9451-8519-4B37-C165-90E287A99719}"/>
                  </a:ext>
                </a:extLst>
              </p:cNvPr>
              <p:cNvSpPr/>
              <p:nvPr/>
            </p:nvSpPr>
            <p:spPr>
              <a:xfrm>
                <a:off x="5724179" y="1879195"/>
                <a:ext cx="970796" cy="972915"/>
              </a:xfrm>
              <a:custGeom>
                <a:avLst/>
                <a:gdLst>
                  <a:gd name="connsiteX0" fmla="*/ 484442 w 970796"/>
                  <a:gd name="connsiteY0" fmla="*/ 972913 h 972915"/>
                  <a:gd name="connsiteX1" fmla="*/ 3 w 970796"/>
                  <a:gd name="connsiteY1" fmla="*/ 484554 h 972915"/>
                  <a:gd name="connsiteX2" fmla="*/ 488249 w 970796"/>
                  <a:gd name="connsiteY2" fmla="*/ 3 h 972915"/>
                  <a:gd name="connsiteX3" fmla="*/ 970784 w 970796"/>
                  <a:gd name="connsiteY3" fmla="*/ 490266 h 972915"/>
                  <a:gd name="connsiteX4" fmla="*/ 484442 w 970796"/>
                  <a:gd name="connsiteY4" fmla="*/ 972913 h 972915"/>
                  <a:gd name="connsiteX5" fmla="*/ 485394 w 970796"/>
                  <a:gd name="connsiteY5" fmla="*/ 851061 h 972915"/>
                  <a:gd name="connsiteX6" fmla="*/ 849912 w 970796"/>
                  <a:gd name="connsiteY6" fmla="*/ 487410 h 972915"/>
                  <a:gd name="connsiteX7" fmla="*/ 485394 w 970796"/>
                  <a:gd name="connsiteY7" fmla="*/ 122807 h 972915"/>
                  <a:gd name="connsiteX8" fmla="*/ 120875 w 970796"/>
                  <a:gd name="connsiteY8" fmla="*/ 487410 h 972915"/>
                  <a:gd name="connsiteX9" fmla="*/ 485394 w 970796"/>
                  <a:gd name="connsiteY9" fmla="*/ 851061 h 97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0796" h="972915">
                    <a:moveTo>
                      <a:pt x="484442" y="972913"/>
                    </a:moveTo>
                    <a:cubicBezTo>
                      <a:pt x="215098" y="971961"/>
                      <a:pt x="-949" y="753961"/>
                      <a:pt x="3" y="484554"/>
                    </a:cubicBezTo>
                    <a:cubicBezTo>
                      <a:pt x="955" y="215148"/>
                      <a:pt x="218905" y="-949"/>
                      <a:pt x="488249" y="3"/>
                    </a:cubicBezTo>
                    <a:cubicBezTo>
                      <a:pt x="757593" y="955"/>
                      <a:pt x="972687" y="219907"/>
                      <a:pt x="970784" y="490266"/>
                    </a:cubicBezTo>
                    <a:cubicBezTo>
                      <a:pt x="969832" y="757768"/>
                      <a:pt x="751882" y="973865"/>
                      <a:pt x="484442" y="972913"/>
                    </a:cubicBezTo>
                    <a:close/>
                    <a:moveTo>
                      <a:pt x="485394" y="851061"/>
                    </a:moveTo>
                    <a:cubicBezTo>
                      <a:pt x="687163" y="851061"/>
                      <a:pt x="849912" y="689227"/>
                      <a:pt x="849912" y="487410"/>
                    </a:cubicBezTo>
                    <a:cubicBezTo>
                      <a:pt x="849912" y="285593"/>
                      <a:pt x="687163" y="122807"/>
                      <a:pt x="485394" y="122807"/>
                    </a:cubicBezTo>
                    <a:cubicBezTo>
                      <a:pt x="284575" y="122807"/>
                      <a:pt x="120875" y="285593"/>
                      <a:pt x="120875" y="487410"/>
                    </a:cubicBezTo>
                    <a:cubicBezTo>
                      <a:pt x="120875" y="689227"/>
                      <a:pt x="282671" y="851061"/>
                      <a:pt x="485394" y="851061"/>
                    </a:cubicBezTo>
                    <a:close/>
                  </a:path>
                </a:pathLst>
              </a:custGeom>
              <a:grpFill/>
              <a:ln w="9514"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014990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69F14A7-28E8-D775-B1AF-1210D66F69BC}"/>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472" b="472"/>
          <a:stretch/>
        </p:blipFill>
        <p:spPr>
          <a:xfrm>
            <a:off x="0" y="0"/>
            <a:ext cx="4615543" cy="6858000"/>
          </a:xfrm>
        </p:spPr>
      </p:pic>
      <p:sp>
        <p:nvSpPr>
          <p:cNvPr id="3" name="Text Placeholder 2">
            <a:extLst>
              <a:ext uri="{FF2B5EF4-FFF2-40B4-BE49-F238E27FC236}">
                <a16:creationId xmlns:a16="http://schemas.microsoft.com/office/drawing/2014/main" id="{4DE5AB05-C317-CB5A-D1DA-B3A9897E397D}"/>
              </a:ext>
            </a:extLst>
          </p:cNvPr>
          <p:cNvSpPr>
            <a:spLocks noGrp="1"/>
          </p:cNvSpPr>
          <p:nvPr>
            <p:ph type="body" sz="quarter" idx="30"/>
          </p:nvPr>
        </p:nvSpPr>
        <p:spPr>
          <a:xfrm>
            <a:off x="5060561" y="288340"/>
            <a:ext cx="6606945" cy="845139"/>
          </a:xfrm>
        </p:spPr>
        <p:txBody>
          <a:bodyPr/>
          <a:lstStyle/>
          <a:p>
            <a:r>
              <a:rPr lang="en-IE" dirty="0"/>
              <a:t>Building Ethical Entrepreneurship Competencies</a:t>
            </a:r>
          </a:p>
          <a:p>
            <a:endParaRPr lang="en-IE" dirty="0"/>
          </a:p>
        </p:txBody>
      </p:sp>
      <p:sp>
        <p:nvSpPr>
          <p:cNvPr id="4" name="Text Placeholder 3">
            <a:extLst>
              <a:ext uri="{FF2B5EF4-FFF2-40B4-BE49-F238E27FC236}">
                <a16:creationId xmlns:a16="http://schemas.microsoft.com/office/drawing/2014/main" id="{66495222-68F6-E4A1-30E3-F226E988CB13}"/>
              </a:ext>
            </a:extLst>
          </p:cNvPr>
          <p:cNvSpPr>
            <a:spLocks noGrp="1"/>
          </p:cNvSpPr>
          <p:nvPr>
            <p:ph type="body" sz="quarter" idx="48"/>
          </p:nvPr>
        </p:nvSpPr>
        <p:spPr>
          <a:xfrm>
            <a:off x="5060561" y="1588838"/>
            <a:ext cx="6499468" cy="3466570"/>
          </a:xfrm>
        </p:spPr>
        <p:txBody>
          <a:bodyPr/>
          <a:lstStyle/>
          <a:p>
            <a:pPr algn="just">
              <a:spcAft>
                <a:spcPts val="600"/>
              </a:spcAft>
            </a:pPr>
            <a:r>
              <a:rPr lang="en-GB" sz="2400" dirty="0"/>
              <a:t>Ethical entrepreneurship goes beyond profitability; it embodies a commitment to integrity, sustainability, and societal impact. </a:t>
            </a:r>
          </a:p>
          <a:p>
            <a:pPr algn="just">
              <a:spcAft>
                <a:spcPts val="600"/>
              </a:spcAft>
            </a:pPr>
            <a:r>
              <a:rPr lang="en-GB" sz="2400" dirty="0"/>
              <a:t>This section promotes the development of competencies that enable entrepreneurs to navigate ethical challenges, make principled decisions, and build businesses that contribute positively to both the economy and society. </a:t>
            </a:r>
          </a:p>
          <a:p>
            <a:pPr algn="just">
              <a:spcAft>
                <a:spcPts val="600"/>
              </a:spcAft>
            </a:pPr>
            <a:r>
              <a:rPr lang="en-GB" sz="2400" dirty="0"/>
              <a:t>By using these competencies, learners will be equipped to integrate ethical considerations into their entrepreneurial ventures, forging trust among stakeholders and driving sustainable growth.</a:t>
            </a:r>
            <a:endParaRPr lang="en-IE" sz="2400" dirty="0"/>
          </a:p>
          <a:p>
            <a:pPr>
              <a:spcAft>
                <a:spcPts val="600"/>
              </a:spcAft>
            </a:pPr>
            <a:endParaRPr lang="en-IE" sz="2400" dirty="0"/>
          </a:p>
        </p:txBody>
      </p:sp>
    </p:spTree>
    <p:extLst>
      <p:ext uri="{BB962C8B-B14F-4D97-AF65-F5344CB8AC3E}">
        <p14:creationId xmlns:p14="http://schemas.microsoft.com/office/powerpoint/2010/main" val="22807920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E270E92-3AFF-A72B-09E8-8CE2D0A4392D}"/>
              </a:ext>
            </a:extLst>
          </p:cNvPr>
          <p:cNvSpPr>
            <a:spLocks noGrp="1"/>
          </p:cNvSpPr>
          <p:nvPr>
            <p:ph type="body" sz="quarter" idx="49"/>
          </p:nvPr>
        </p:nvSpPr>
        <p:spPr>
          <a:xfrm>
            <a:off x="3506327" y="282584"/>
            <a:ext cx="7545968" cy="730066"/>
          </a:xfrm>
        </p:spPr>
        <p:txBody>
          <a:bodyPr/>
          <a:lstStyle/>
          <a:p>
            <a:r>
              <a:rPr lang="en-GB" sz="3000" dirty="0"/>
              <a:t>Promote Sustainable Business Growth</a:t>
            </a:r>
            <a:endParaRPr lang="en-IE" sz="3000" dirty="0"/>
          </a:p>
        </p:txBody>
      </p:sp>
      <p:sp>
        <p:nvSpPr>
          <p:cNvPr id="3" name="Text Placeholder 2">
            <a:extLst>
              <a:ext uri="{FF2B5EF4-FFF2-40B4-BE49-F238E27FC236}">
                <a16:creationId xmlns:a16="http://schemas.microsoft.com/office/drawing/2014/main" id="{6CE5792B-C612-C36D-02AB-702F145C0478}"/>
              </a:ext>
            </a:extLst>
          </p:cNvPr>
          <p:cNvSpPr>
            <a:spLocks noGrp="1"/>
          </p:cNvSpPr>
          <p:nvPr>
            <p:ph type="body" sz="quarter" idx="50"/>
          </p:nvPr>
        </p:nvSpPr>
        <p:spPr>
          <a:xfrm>
            <a:off x="3518507" y="877896"/>
            <a:ext cx="7757675" cy="945874"/>
          </a:xfrm>
        </p:spPr>
        <p:txBody>
          <a:bodyPr/>
          <a:lstStyle/>
          <a:p>
            <a:r>
              <a:rPr lang="en-GB" sz="2200" dirty="0"/>
              <a:t>Integrate social and environmental considerations into business strategies to create long-term value and resilience. Adopt practices that focus on stakeholder well-being and contribute positively to societal and environmental sustainability.</a:t>
            </a:r>
            <a:endParaRPr lang="en-IE" sz="2200" dirty="0"/>
          </a:p>
        </p:txBody>
      </p:sp>
      <p:sp>
        <p:nvSpPr>
          <p:cNvPr id="4" name="Text Placeholder 3">
            <a:extLst>
              <a:ext uri="{FF2B5EF4-FFF2-40B4-BE49-F238E27FC236}">
                <a16:creationId xmlns:a16="http://schemas.microsoft.com/office/drawing/2014/main" id="{CB72171A-6BEA-7DB4-ED65-73E34AED83D0}"/>
              </a:ext>
            </a:extLst>
          </p:cNvPr>
          <p:cNvSpPr>
            <a:spLocks noGrp="1"/>
          </p:cNvSpPr>
          <p:nvPr>
            <p:ph type="body" sz="quarter" idx="51"/>
          </p:nvPr>
        </p:nvSpPr>
        <p:spPr>
          <a:xfrm>
            <a:off x="3506327" y="2357458"/>
            <a:ext cx="7160276" cy="730066"/>
          </a:xfrm>
        </p:spPr>
        <p:txBody>
          <a:bodyPr/>
          <a:lstStyle/>
          <a:p>
            <a:r>
              <a:rPr lang="en-GB" sz="3000" dirty="0"/>
              <a:t>Champion Social Responsibility</a:t>
            </a:r>
            <a:endParaRPr lang="en-IE" sz="3000" dirty="0"/>
          </a:p>
        </p:txBody>
      </p:sp>
      <p:sp>
        <p:nvSpPr>
          <p:cNvPr id="5" name="Text Placeholder 4">
            <a:extLst>
              <a:ext uri="{FF2B5EF4-FFF2-40B4-BE49-F238E27FC236}">
                <a16:creationId xmlns:a16="http://schemas.microsoft.com/office/drawing/2014/main" id="{E7F130F1-AFA1-7184-442C-FCFC417F7375}"/>
              </a:ext>
            </a:extLst>
          </p:cNvPr>
          <p:cNvSpPr>
            <a:spLocks noGrp="1"/>
          </p:cNvSpPr>
          <p:nvPr>
            <p:ph type="body" sz="quarter" idx="52"/>
          </p:nvPr>
        </p:nvSpPr>
        <p:spPr>
          <a:xfrm>
            <a:off x="3518508" y="2956063"/>
            <a:ext cx="7929305" cy="945874"/>
          </a:xfrm>
        </p:spPr>
        <p:txBody>
          <a:bodyPr/>
          <a:lstStyle/>
          <a:p>
            <a:r>
              <a:rPr lang="en-GB" sz="2200" dirty="0"/>
              <a:t>Uphold principles of diversity, equity, and inclusion within the organisational framework. Engage in initiatives that support community development, create inclusive workplaces, and enhance societal well-being.</a:t>
            </a:r>
            <a:endParaRPr lang="en-IE" sz="2200" dirty="0"/>
          </a:p>
        </p:txBody>
      </p:sp>
      <p:sp>
        <p:nvSpPr>
          <p:cNvPr id="6" name="Text Placeholder 5">
            <a:extLst>
              <a:ext uri="{FF2B5EF4-FFF2-40B4-BE49-F238E27FC236}">
                <a16:creationId xmlns:a16="http://schemas.microsoft.com/office/drawing/2014/main" id="{87F9A46B-9921-1114-7803-7713611DD46A}"/>
              </a:ext>
            </a:extLst>
          </p:cNvPr>
          <p:cNvSpPr>
            <a:spLocks noGrp="1"/>
          </p:cNvSpPr>
          <p:nvPr>
            <p:ph type="body" sz="quarter" idx="54"/>
          </p:nvPr>
        </p:nvSpPr>
        <p:spPr>
          <a:xfrm>
            <a:off x="3518508" y="4604263"/>
            <a:ext cx="7160276" cy="730066"/>
          </a:xfrm>
        </p:spPr>
        <p:txBody>
          <a:bodyPr/>
          <a:lstStyle/>
          <a:p>
            <a:r>
              <a:rPr lang="en-GB" sz="3000" b="1" dirty="0"/>
              <a:t>Embrace Environmental Stewardship</a:t>
            </a:r>
            <a:endParaRPr lang="en-IE" sz="3000" dirty="0"/>
          </a:p>
        </p:txBody>
      </p:sp>
      <p:sp>
        <p:nvSpPr>
          <p:cNvPr id="7" name="Text Placeholder 6">
            <a:extLst>
              <a:ext uri="{FF2B5EF4-FFF2-40B4-BE49-F238E27FC236}">
                <a16:creationId xmlns:a16="http://schemas.microsoft.com/office/drawing/2014/main" id="{3AD6096D-9A22-8EF3-DEF4-1DC153C19F62}"/>
              </a:ext>
            </a:extLst>
          </p:cNvPr>
          <p:cNvSpPr>
            <a:spLocks noGrp="1"/>
          </p:cNvSpPr>
          <p:nvPr>
            <p:ph type="body" sz="quarter" idx="55"/>
          </p:nvPr>
        </p:nvSpPr>
        <p:spPr>
          <a:xfrm>
            <a:off x="3530689" y="5135549"/>
            <a:ext cx="7757675" cy="945874"/>
          </a:xfrm>
        </p:spPr>
        <p:txBody>
          <a:bodyPr/>
          <a:lstStyle/>
          <a:p>
            <a:r>
              <a:rPr lang="en-GB" sz="2200" dirty="0"/>
              <a:t>Implement measures to reduce environmental impact, promote resource efficiency, and support conservation efforts. Proactively address environmental challenges through innovative solutions and sustainable practices.</a:t>
            </a:r>
            <a:endParaRPr lang="en-IE" sz="2200" dirty="0"/>
          </a:p>
        </p:txBody>
      </p:sp>
      <p:pic>
        <p:nvPicPr>
          <p:cNvPr id="16" name="Picture Placeholder 15" descr="Person holding grassy sphere">
            <a:extLst>
              <a:ext uri="{FF2B5EF4-FFF2-40B4-BE49-F238E27FC236}">
                <a16:creationId xmlns:a16="http://schemas.microsoft.com/office/drawing/2014/main" id="{5BF08974-BF88-66F6-1010-74E5640CF77D}"/>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62" r="11862"/>
          <a:stretch>
            <a:fillRect/>
          </a:stretch>
        </p:blipFill>
        <p:spPr>
          <a:ln>
            <a:solidFill>
              <a:srgbClr val="0F486D"/>
            </a:solidFill>
          </a:ln>
        </p:spPr>
      </p:pic>
      <p:pic>
        <p:nvPicPr>
          <p:cNvPr id="14" name="Picture Placeholder 13" descr="Paper chain people and their shadows">
            <a:extLst>
              <a:ext uri="{FF2B5EF4-FFF2-40B4-BE49-F238E27FC236}">
                <a16:creationId xmlns:a16="http://schemas.microsoft.com/office/drawing/2014/main" id="{32676B36-9EFE-5042-C854-F9FF74542152}"/>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862" r="11862"/>
          <a:stretch>
            <a:fillRect/>
          </a:stretch>
        </p:blipFill>
        <p:spPr>
          <a:ln>
            <a:solidFill>
              <a:srgbClr val="0F486D"/>
            </a:solidFill>
          </a:ln>
        </p:spPr>
      </p:pic>
      <p:pic>
        <p:nvPicPr>
          <p:cNvPr id="12" name="Picture Placeholder 11" descr="Green flag by the beach">
            <a:extLst>
              <a:ext uri="{FF2B5EF4-FFF2-40B4-BE49-F238E27FC236}">
                <a16:creationId xmlns:a16="http://schemas.microsoft.com/office/drawing/2014/main" id="{A561ACD7-4564-BD9D-B66B-07A1BF2F9199}"/>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62" r="11862"/>
          <a:stretch>
            <a:fillRect/>
          </a:stretch>
        </p:blipFill>
        <p:spPr>
          <a:ln>
            <a:solidFill>
              <a:srgbClr val="0F486D"/>
            </a:solidFill>
          </a:ln>
        </p:spPr>
      </p:pic>
    </p:spTree>
    <p:extLst>
      <p:ext uri="{BB962C8B-B14F-4D97-AF65-F5344CB8AC3E}">
        <p14:creationId xmlns:p14="http://schemas.microsoft.com/office/powerpoint/2010/main" val="31282819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CE312B4-DCAE-B8BB-AAB4-FDD6740BF982}"/>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4223" b="4223"/>
          <a:stretch/>
        </p:blipFill>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PRACTICES: </a:t>
            </a:r>
            <a:br>
              <a:rPr lang="en-IE" dirty="0"/>
            </a:br>
            <a:r>
              <a:rPr lang="en-IE" dirty="0"/>
              <a:t>THE NU COMPANY GMBH</a:t>
            </a:r>
          </a:p>
        </p:txBody>
      </p:sp>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8813" y="1845579"/>
            <a:ext cx="4993772" cy="4062086"/>
          </a:xfrm>
        </p:spPr>
        <p:txBody>
          <a:bodyPr/>
          <a:lstStyle/>
          <a:p>
            <a:pPr algn="just">
              <a:lnSpc>
                <a:spcPct val="107000"/>
              </a:lnSpc>
              <a:spcAft>
                <a:spcPts val="800"/>
              </a:spcAft>
            </a:pP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The nu company GmbH</a:t>
            </a: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rPr>
              <a:t> </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leads in sustainable packaging with compostable materials like cornstarch and sugarcane. </a:t>
            </a: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Their practices align with ethical business principles and showcase a commitment to long-term environmental sustainability. </a:t>
            </a:r>
          </a:p>
        </p:txBody>
      </p:sp>
      <p:pic>
        <p:nvPicPr>
          <p:cNvPr id="5" name="Picture 4">
            <a:extLst>
              <a:ext uri="{FF2B5EF4-FFF2-40B4-BE49-F238E27FC236}">
                <a16:creationId xmlns:a16="http://schemas.microsoft.com/office/drawing/2014/main" id="{97774220-F64F-4F6A-AD6A-CC9FCF68DE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47721" y="4443098"/>
            <a:ext cx="3995956" cy="1610370"/>
          </a:xfrm>
          <a:prstGeom prst="rect">
            <a:avLst/>
          </a:prstGeom>
        </p:spPr>
      </p:pic>
    </p:spTree>
    <p:extLst>
      <p:ext uri="{BB962C8B-B14F-4D97-AF65-F5344CB8AC3E}">
        <p14:creationId xmlns:p14="http://schemas.microsoft.com/office/powerpoint/2010/main" val="2844764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1853AF-79E4-8C3D-9047-8EB9C6DA145E}"/>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95" b="11095"/>
          <a:stretch/>
        </p:blipFill>
        <p:spPr/>
      </p:pic>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544912" y="645952"/>
            <a:ext cx="4939670" cy="5440815"/>
          </a:xfrm>
        </p:spPr>
        <p:txBody>
          <a:bodyPr/>
          <a:lstStyle/>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By using innovative, compostable packaging solutions, </a:t>
            </a: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The nu company GmbH</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shows how sustainable practices can be integrated into product design and production. Their focus on environmental stewardship and alignment with the Triple Bottom Line (TBL) approach highlights their dedication to a sustainable future.</a:t>
            </a: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Learn more about </a:t>
            </a: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The nu company’s </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sustainable practices by visiting our </a:t>
            </a:r>
            <a:r>
              <a:rPr lang="en-IE" sz="2200" b="1" kern="100" dirty="0">
                <a:effectLst/>
                <a:ea typeface="Calibri" panose="020F0502020204030204" pitchFamily="34" charset="0"/>
                <a:cs typeface="Times New Roman" panose="02020603050405020304" pitchFamily="18" charset="0"/>
                <a:hlinkClick r:id="rId4"/>
              </a:rPr>
              <a:t>Compendium of Case </a:t>
            </a:r>
            <a:r>
              <a:rPr lang="en-IE" sz="2200" b="1" kern="100" dirty="0">
                <a:ea typeface="Calibri" panose="020F0502020204030204" pitchFamily="34" charset="0"/>
                <a:cs typeface="Times New Roman" panose="02020603050405020304" pitchFamily="18" charset="0"/>
                <a:hlinkClick r:id="rId4"/>
              </a:rPr>
              <a:t>S</a:t>
            </a:r>
            <a:r>
              <a:rPr lang="en-IE" sz="2200" b="1" kern="100" dirty="0">
                <a:effectLst/>
                <a:ea typeface="Calibri" panose="020F0502020204030204" pitchFamily="34" charset="0"/>
                <a:cs typeface="Times New Roman" panose="02020603050405020304" pitchFamily="18" charset="0"/>
                <a:hlinkClick r:id="rId4"/>
              </a:rPr>
              <a:t>tudies</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76115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585FF53-1C9A-303D-7A56-C0B1938D92FB}"/>
              </a:ext>
            </a:extLst>
          </p:cNvPr>
          <p:cNvPicPr>
            <a:picLocks noGrp="1" noChangeAspect="1"/>
          </p:cNvPicPr>
          <p:nvPr>
            <p:ph type="pic" sz="quarter" idx="19"/>
          </p:nvPr>
        </p:nvPicPr>
        <p:blipFill rotWithShape="1">
          <a:blip r:embed="rId2"/>
          <a:srcRect l="1846" t="5271" r="3159" b="12798"/>
          <a:stretch/>
        </p:blipFill>
        <p:spPr>
          <a:xfrm>
            <a:off x="-1" y="774915"/>
            <a:ext cx="7377194" cy="4244425"/>
          </a:xfrm>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503936" y="1160888"/>
            <a:ext cx="3113515" cy="2850370"/>
          </a:xfrm>
        </p:spPr>
        <p:txBody>
          <a:bodyPr/>
          <a:lstStyle/>
          <a:p>
            <a:r>
              <a:rPr lang="en-US" b="1" dirty="0"/>
              <a:t>INTRODUCTION TO SUSTAINABLE BUSINESS PRACTICES</a:t>
            </a:r>
          </a:p>
        </p:txBody>
      </p:sp>
      <p:sp>
        <p:nvSpPr>
          <p:cNvPr id="15" name="Text Placeholder 14">
            <a:extLst>
              <a:ext uri="{FF2B5EF4-FFF2-40B4-BE49-F238E27FC236}">
                <a16:creationId xmlns:a16="http://schemas.microsoft.com/office/drawing/2014/main" id="{911AB0B7-8D8D-F215-D9F9-18AED9854EFF}"/>
              </a:ext>
            </a:extLst>
          </p:cNvPr>
          <p:cNvSpPr>
            <a:spLocks noGrp="1"/>
          </p:cNvSpPr>
          <p:nvPr>
            <p:ph type="body" sz="quarter" idx="20"/>
          </p:nvPr>
        </p:nvSpPr>
        <p:spPr/>
        <p:txBody>
          <a:bodyPr/>
          <a:lstStyle/>
          <a:p>
            <a:r>
              <a:rPr lang="en-US" dirty="0"/>
              <a:t>01</a:t>
            </a:r>
          </a:p>
        </p:txBody>
      </p:sp>
      <p:grpSp>
        <p:nvGrpSpPr>
          <p:cNvPr id="7" name="Group 6">
            <a:extLst>
              <a:ext uri="{FF2B5EF4-FFF2-40B4-BE49-F238E27FC236}">
                <a16:creationId xmlns:a16="http://schemas.microsoft.com/office/drawing/2014/main" id="{F31449E5-CE69-B7F0-D978-C0BC19A4EED8}"/>
              </a:ext>
            </a:extLst>
          </p:cNvPr>
          <p:cNvGrpSpPr/>
          <p:nvPr/>
        </p:nvGrpSpPr>
        <p:grpSpPr>
          <a:xfrm rot="5400000">
            <a:off x="-1445174" y="567935"/>
            <a:ext cx="5074615" cy="2369127"/>
            <a:chOff x="-1871944" y="1778846"/>
            <a:chExt cx="1736764" cy="810823"/>
          </a:xfrm>
          <a:solidFill>
            <a:schemeClr val="bg1">
              <a:alpha val="56867"/>
            </a:schemeClr>
          </a:solidFill>
        </p:grpSpPr>
        <p:sp>
          <p:nvSpPr>
            <p:cNvPr id="8" name="Freeform 7">
              <a:extLst>
                <a:ext uri="{FF2B5EF4-FFF2-40B4-BE49-F238E27FC236}">
                  <a16:creationId xmlns:a16="http://schemas.microsoft.com/office/drawing/2014/main" id="{AECCB747-8A20-F339-E2FA-BC8DE29721C9}"/>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60367A9-2062-9510-5DCE-4BC1BF1DD01B}"/>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93C4B50-F1FE-53D0-775A-A39AC65EAAA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533B787A-E374-70ED-BCB3-81F3ADD424C9}"/>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9FBD5E5D-9168-AB45-E13E-CFAF9F4F1104}"/>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9F6B73F2-9158-B177-3E0C-46125D0D50DC}"/>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2182037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1482061" y="450972"/>
            <a:ext cx="9227869" cy="804265"/>
          </a:xfrm>
        </p:spPr>
        <p:txBody>
          <a:bodyPr/>
          <a:lstStyle/>
          <a:p>
            <a:pPr algn="ctr"/>
            <a:r>
              <a:rPr lang="en-US" dirty="0"/>
              <a:t>ALIGNMENT WITH SUSTAINABLE DEVELOPMENT GOALS &amp; ENTRECOMP</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641268" y="1990388"/>
            <a:ext cx="10830296" cy="4439577"/>
          </a:xfrm>
        </p:spPr>
        <p:txBody>
          <a:bodyPr/>
          <a:lstStyle/>
          <a:p>
            <a:pPr>
              <a:spcAft>
                <a:spcPts val="600"/>
              </a:spcAft>
            </a:pPr>
            <a:r>
              <a:rPr lang="en-GB" b="1" dirty="0">
                <a:solidFill>
                  <a:srgbClr val="0F486D"/>
                </a:solidFill>
                <a:hlinkClick r:id="rId2">
                  <a:extLst>
                    <a:ext uri="{A12FA001-AC4F-418D-AE19-62706E023703}">
                      <ahyp:hlinkClr xmlns:ahyp="http://schemas.microsoft.com/office/drawing/2018/hyperlinkcolor" val="tx"/>
                    </a:ext>
                  </a:extLst>
                </a:hlinkClick>
              </a:rPr>
              <a:t>SDG 16: Peace, Justice, and Strong Institutions</a:t>
            </a:r>
            <a:r>
              <a:rPr lang="en-GB" b="1" dirty="0"/>
              <a:t>: </a:t>
            </a:r>
            <a:r>
              <a:rPr lang="en-GB" dirty="0"/>
              <a:t>Ethical decision-making involves analysing ethical dilemmas and decision-making processes, contributing to building peaceful, just, and inclusive societies.</a:t>
            </a:r>
            <a:endParaRPr lang="en-GB" b="1" dirty="0"/>
          </a:p>
          <a:p>
            <a:pPr>
              <a:spcAft>
                <a:spcPts val="600"/>
              </a:spcAft>
            </a:pPr>
            <a:r>
              <a:rPr lang="en-GB" b="1" dirty="0">
                <a:solidFill>
                  <a:srgbClr val="0F486D"/>
                </a:solidFill>
                <a:hlinkClick r:id="rId3">
                  <a:extLst>
                    <a:ext uri="{A12FA001-AC4F-418D-AE19-62706E023703}">
                      <ahyp:hlinkClr xmlns:ahyp="http://schemas.microsoft.com/office/drawing/2018/hyperlinkcolor" val="tx"/>
                    </a:ext>
                  </a:extLst>
                </a:hlinkClick>
              </a:rPr>
              <a:t>SDG 12: Responsible Consumption and Production</a:t>
            </a:r>
            <a:r>
              <a:rPr lang="en-GB" b="1" dirty="0"/>
              <a:t>: </a:t>
            </a:r>
            <a:r>
              <a:rPr lang="en-GB" dirty="0"/>
              <a:t>Understanding transparency and accountability in ethical business practices promotes sustainable consumption and production patterns.</a:t>
            </a:r>
          </a:p>
          <a:p>
            <a:pPr>
              <a:spcAft>
                <a:spcPts val="600"/>
              </a:spcAft>
            </a:pPr>
            <a:r>
              <a:rPr lang="en-GB" b="1" dirty="0">
                <a:solidFill>
                  <a:srgbClr val="0F486D"/>
                </a:solidFill>
                <a:hlinkClick r:id="rId4">
                  <a:extLst>
                    <a:ext uri="{A12FA001-AC4F-418D-AE19-62706E023703}">
                      <ahyp:hlinkClr xmlns:ahyp="http://schemas.microsoft.com/office/drawing/2018/hyperlinkcolor" val="tx"/>
                    </a:ext>
                  </a:extLst>
                </a:hlinkClick>
              </a:rPr>
              <a:t>EntreComp 1.5 Ethical and Sustainable Thinking</a:t>
            </a:r>
            <a:r>
              <a:rPr lang="en-GB" b="1" dirty="0"/>
              <a:t>: </a:t>
            </a:r>
            <a:r>
              <a:rPr lang="en-GB" dirty="0"/>
              <a:t>Assessing the consequences &amp; impact of ideas, opportunities, and actions, including promoting inclusion in enterprises, sustainable management, and corporate social responsibility.</a:t>
            </a:r>
            <a:endParaRPr lang="en-GB" b="1" dirty="0"/>
          </a:p>
          <a:p>
            <a:pPr>
              <a:spcAft>
                <a:spcPts val="600"/>
              </a:spcAft>
            </a:pPr>
            <a:r>
              <a:rPr lang="en-GB" b="1" dirty="0">
                <a:solidFill>
                  <a:srgbClr val="0F486D"/>
                </a:solidFill>
                <a:hlinkClick r:id="rId4">
                  <a:extLst>
                    <a:ext uri="{A12FA001-AC4F-418D-AE19-62706E023703}">
                      <ahyp:hlinkClr xmlns:ahyp="http://schemas.microsoft.com/office/drawing/2018/hyperlinkcolor" val="tx"/>
                    </a:ext>
                  </a:extLst>
                </a:hlinkClick>
              </a:rPr>
              <a:t>EntreComp 3.1 Taking the Initiative</a:t>
            </a:r>
            <a:r>
              <a:rPr lang="en-GB" b="1" dirty="0"/>
              <a:t>: </a:t>
            </a:r>
            <a:r>
              <a:rPr lang="en-GB" dirty="0"/>
              <a:t>Identifying opportunities, making operational decisions independently, and making strategic business decisions.</a:t>
            </a:r>
          </a:p>
        </p:txBody>
      </p:sp>
      <p:pic>
        <p:nvPicPr>
          <p:cNvPr id="4" name="Picture 2">
            <a:extLst>
              <a:ext uri="{FF2B5EF4-FFF2-40B4-BE49-F238E27FC236}">
                <a16:creationId xmlns:a16="http://schemas.microsoft.com/office/drawing/2014/main" id="{CE07405F-1FBB-FB01-4E35-829F47D50DF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421" y="38663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E4909D8-7B30-4135-BCCD-3A616E8C9364}"/>
              </a:ext>
            </a:extLst>
          </p:cNvPr>
          <p:cNvPicPr>
            <a:picLocks noChangeAspect="1"/>
          </p:cNvPicPr>
          <p:nvPr/>
        </p:nvPicPr>
        <p:blipFill>
          <a:blip r:embed="rId6"/>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644867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7E08FB7C-A1B2-0A62-6AE5-6207405CAAD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484" r="22553"/>
          <a:stretch/>
        </p:blipFill>
        <p:spPr>
          <a:xfrm>
            <a:off x="0" y="0"/>
            <a:ext cx="4993772"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p:txBody>
          <a:bodyPr/>
          <a:lstStyle/>
          <a:p>
            <a:r>
              <a:rPr lang="en-IE" dirty="0"/>
              <a:t>SUGGESTED PRACTICAL EXERCISE</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184396" y="1551245"/>
            <a:ext cx="6776597" cy="5050891"/>
          </a:xfrm>
          <a:solidFill>
            <a:schemeClr val="bg1"/>
          </a:solidFill>
        </p:spPr>
        <p:txBody>
          <a:bodyPr/>
          <a:lstStyle/>
          <a:p>
            <a:pPr>
              <a:spcAft>
                <a:spcPts val="600"/>
              </a:spcAft>
            </a:pPr>
            <a:r>
              <a:rPr lang="en-GB" sz="2200" b="1" dirty="0"/>
              <a:t>Apply ethical principles in business decision-making.</a:t>
            </a:r>
          </a:p>
          <a:p>
            <a:pPr>
              <a:spcAft>
                <a:spcPts val="600"/>
              </a:spcAft>
            </a:pPr>
            <a:r>
              <a:rPr lang="en-GB" sz="2200" b="1" dirty="0"/>
              <a:t>Scenario: </a:t>
            </a:r>
            <a:r>
              <a:rPr lang="en-GB" sz="2200" dirty="0"/>
              <a:t>Your company, </a:t>
            </a:r>
            <a:r>
              <a:rPr lang="en-GB" sz="2200" i="1" dirty="0" err="1"/>
              <a:t>EcoClean</a:t>
            </a:r>
            <a:r>
              <a:rPr lang="en-GB" sz="2200" dirty="0"/>
              <a:t>, can reduce costs by 20% using a new, less-tested chemical ingredient. Decide whether to approve its use, considering all the potential impacts.</a:t>
            </a:r>
            <a:endParaRPr lang="en-GB" sz="2200" b="1" dirty="0"/>
          </a:p>
          <a:p>
            <a:pPr>
              <a:spcAft>
                <a:spcPts val="600"/>
              </a:spcAft>
            </a:pPr>
            <a:r>
              <a:rPr lang="en-GB" sz="2200" b="1" dirty="0"/>
              <a:t>Steps: Reflect Individually: </a:t>
            </a:r>
            <a:r>
              <a:rPr lang="en-GB" sz="2200" dirty="0"/>
              <a:t>Consider benefits, risks, and affected stakeholders (e.g., customers, environment).</a:t>
            </a:r>
          </a:p>
          <a:p>
            <a:pPr>
              <a:spcAft>
                <a:spcPts val="600"/>
              </a:spcAft>
            </a:pPr>
            <a:r>
              <a:rPr lang="en-GB" sz="2200" b="1" dirty="0"/>
              <a:t>Discuss in Small Groups: </a:t>
            </a:r>
            <a:r>
              <a:rPr lang="en-GB" sz="2200" dirty="0"/>
              <a:t>Share reflections, debate options, and decide on a course of action based on ethical principles (integrity, transparency, accountability).</a:t>
            </a:r>
            <a:br>
              <a:rPr lang="en-GB" sz="2200" b="1" dirty="0"/>
            </a:br>
            <a:r>
              <a:rPr lang="en-GB" sz="2200" b="1" dirty="0"/>
              <a:t>Present Decisions: </a:t>
            </a:r>
            <a:r>
              <a:rPr lang="en-GB" sz="2200" dirty="0"/>
              <a:t>Each group presents its decision and rationale to the class.</a:t>
            </a:r>
            <a:br>
              <a:rPr lang="en-GB" sz="2200" b="1" dirty="0"/>
            </a:br>
            <a:r>
              <a:rPr lang="en-GB" sz="2200" b="1" dirty="0"/>
              <a:t>Group Reflection: </a:t>
            </a:r>
            <a:r>
              <a:rPr lang="en-GB" sz="2200" dirty="0"/>
              <a:t>Discuss how different groups prioritised ethical principles and the challenges faced.</a:t>
            </a:r>
            <a:endParaRPr lang="en-IE" sz="2200" dirty="0"/>
          </a:p>
        </p:txBody>
      </p:sp>
    </p:spTree>
    <p:extLst>
      <p:ext uri="{BB962C8B-B14F-4D97-AF65-F5344CB8AC3E}">
        <p14:creationId xmlns:p14="http://schemas.microsoft.com/office/powerpoint/2010/main" val="778759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Close up of heart shaped pages of a book">
            <a:extLst>
              <a:ext uri="{FF2B5EF4-FFF2-40B4-BE49-F238E27FC236}">
                <a16:creationId xmlns:a16="http://schemas.microsoft.com/office/drawing/2014/main" id="{95946DA0-C866-CD1C-D058-42482BECBF31}"/>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8287" r="24529"/>
          <a:stretch/>
        </p:blipFill>
        <p:spPr>
          <a:xfrm>
            <a:off x="0" y="0"/>
            <a:ext cx="5875886" cy="6858000"/>
          </a:xfrm>
        </p:spPr>
      </p:pic>
      <p:sp>
        <p:nvSpPr>
          <p:cNvPr id="3" name="Text Placeholder 2">
            <a:extLst>
              <a:ext uri="{FF2B5EF4-FFF2-40B4-BE49-F238E27FC236}">
                <a16:creationId xmlns:a16="http://schemas.microsoft.com/office/drawing/2014/main" id="{5ECD864F-12FC-444B-495D-A5E327843E5F}"/>
              </a:ext>
            </a:extLst>
          </p:cNvPr>
          <p:cNvSpPr>
            <a:spLocks noGrp="1"/>
          </p:cNvSpPr>
          <p:nvPr>
            <p:ph type="body" sz="quarter" idx="30"/>
          </p:nvPr>
        </p:nvSpPr>
        <p:spPr>
          <a:xfrm>
            <a:off x="6276147" y="198029"/>
            <a:ext cx="4951851" cy="845139"/>
          </a:xfrm>
        </p:spPr>
        <p:txBody>
          <a:bodyPr/>
          <a:lstStyle/>
          <a:p>
            <a:r>
              <a:rPr lang="en-IE" dirty="0"/>
              <a:t>Further Resources</a:t>
            </a:r>
          </a:p>
        </p:txBody>
      </p:sp>
      <p:sp>
        <p:nvSpPr>
          <p:cNvPr id="4" name="Text Placeholder 3">
            <a:extLst>
              <a:ext uri="{FF2B5EF4-FFF2-40B4-BE49-F238E27FC236}">
                <a16:creationId xmlns:a16="http://schemas.microsoft.com/office/drawing/2014/main" id="{03217DE6-3467-0A26-1950-9C5913DF9B0A}"/>
              </a:ext>
            </a:extLst>
          </p:cNvPr>
          <p:cNvSpPr>
            <a:spLocks noGrp="1"/>
          </p:cNvSpPr>
          <p:nvPr>
            <p:ph type="body" sz="quarter" idx="48"/>
          </p:nvPr>
        </p:nvSpPr>
        <p:spPr>
          <a:xfrm>
            <a:off x="6295979" y="1083649"/>
            <a:ext cx="5214824" cy="5239479"/>
          </a:xfrm>
        </p:spPr>
        <p:txBody>
          <a:bodyPr/>
          <a:lstStyle/>
          <a:p>
            <a:pPr algn="just">
              <a:spcAft>
                <a:spcPts val="600"/>
              </a:spcAft>
            </a:pPr>
            <a:r>
              <a:rPr lang="en-GB" sz="2400" dirty="0"/>
              <a:t>These resources provide additional insights and practical guidance for understanding ethical business practices, making informed decisions, and promoting ethical leadership within enterprises.</a:t>
            </a:r>
          </a:p>
          <a:p>
            <a:pPr marL="342900" indent="-342900" algn="just">
              <a:spcAft>
                <a:spcPts val="600"/>
              </a:spcAft>
              <a:buFont typeface="Arial" panose="020B0604020202020204" pitchFamily="34" charset="0"/>
              <a:buChar char="•"/>
            </a:pPr>
            <a:r>
              <a:rPr lang="en-GB" sz="2400" b="1" dirty="0"/>
              <a:t>What Is </a:t>
            </a:r>
            <a:r>
              <a:rPr lang="en-GB" sz="2400" b="1" dirty="0">
                <a:hlinkClick r:id="rId3"/>
              </a:rPr>
              <a:t>Business Ethics</a:t>
            </a:r>
            <a:r>
              <a:rPr lang="en-GB" sz="2400" b="1" dirty="0"/>
              <a:t>? Definition, Principles, and Importance</a:t>
            </a:r>
          </a:p>
          <a:p>
            <a:pPr marL="342900" indent="-342900" algn="just">
              <a:spcAft>
                <a:spcPts val="600"/>
              </a:spcAft>
              <a:buFont typeface="Arial" panose="020B0604020202020204" pitchFamily="34" charset="0"/>
              <a:buChar char="•"/>
            </a:pPr>
            <a:r>
              <a:rPr lang="en-GB" sz="2400" b="1" dirty="0"/>
              <a:t>7 Ways To </a:t>
            </a:r>
            <a:r>
              <a:rPr lang="en-GB" sz="2400" b="1" dirty="0">
                <a:hlinkClick r:id="rId4"/>
              </a:rPr>
              <a:t>Improve Your Ethical Decision-making </a:t>
            </a:r>
            <a:endParaRPr lang="en-GB" sz="2400" b="1" dirty="0"/>
          </a:p>
          <a:p>
            <a:pPr marL="342900" indent="-342900" algn="just">
              <a:spcAft>
                <a:spcPts val="600"/>
              </a:spcAft>
              <a:buFont typeface="Arial" panose="020B0604020202020204" pitchFamily="34" charset="0"/>
              <a:buChar char="•"/>
            </a:pPr>
            <a:r>
              <a:rPr lang="en-GB" sz="2400" b="1" dirty="0">
                <a:hlinkClick r:id="rId5"/>
              </a:rPr>
              <a:t>10 Things Transparency Can Do For Your Company </a:t>
            </a:r>
            <a:endParaRPr lang="en-GB" sz="2400" b="1" dirty="0"/>
          </a:p>
          <a:p>
            <a:pPr algn="just">
              <a:spcAft>
                <a:spcPts val="600"/>
              </a:spcAft>
            </a:pPr>
            <a:endParaRPr lang="en-IE" sz="2400" dirty="0"/>
          </a:p>
        </p:txBody>
      </p:sp>
      <p:grpSp>
        <p:nvGrpSpPr>
          <p:cNvPr id="5" name="Graphic 4">
            <a:extLst>
              <a:ext uri="{FF2B5EF4-FFF2-40B4-BE49-F238E27FC236}">
                <a16:creationId xmlns:a16="http://schemas.microsoft.com/office/drawing/2014/main" id="{4D989C4D-4832-2B0C-B76C-8A4EF85B7163}"/>
              </a:ext>
            </a:extLst>
          </p:cNvPr>
          <p:cNvGrpSpPr/>
          <p:nvPr/>
        </p:nvGrpSpPr>
        <p:grpSpPr>
          <a:xfrm rot="19582332">
            <a:off x="10265651" y="5635899"/>
            <a:ext cx="403667" cy="780438"/>
            <a:chOff x="9129274" y="2719113"/>
            <a:chExt cx="717139" cy="1386497"/>
          </a:xfrm>
          <a:solidFill>
            <a:srgbClr val="09465E"/>
          </a:solidFill>
        </p:grpSpPr>
        <p:grpSp>
          <p:nvGrpSpPr>
            <p:cNvPr id="6" name="Graphic 4">
              <a:extLst>
                <a:ext uri="{FF2B5EF4-FFF2-40B4-BE49-F238E27FC236}">
                  <a16:creationId xmlns:a16="http://schemas.microsoft.com/office/drawing/2014/main" id="{CBCC1838-726A-36E1-2E14-9F70D4791FF6}"/>
                </a:ext>
              </a:extLst>
            </p:cNvPr>
            <p:cNvGrpSpPr/>
            <p:nvPr/>
          </p:nvGrpSpPr>
          <p:grpSpPr>
            <a:xfrm>
              <a:off x="9159507" y="2719113"/>
              <a:ext cx="446280" cy="440141"/>
              <a:chOff x="9159507" y="2719113"/>
              <a:chExt cx="446280" cy="440141"/>
            </a:xfrm>
            <a:grpFill/>
          </p:grpSpPr>
          <p:sp>
            <p:nvSpPr>
              <p:cNvPr id="15" name="Freeform 57">
                <a:extLst>
                  <a:ext uri="{FF2B5EF4-FFF2-40B4-BE49-F238E27FC236}">
                    <a16:creationId xmlns:a16="http://schemas.microsoft.com/office/drawing/2014/main" id="{C68E12EC-1146-6558-3B10-9D4312B9DEE1}"/>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6" name="Freeform 58">
                <a:extLst>
                  <a:ext uri="{FF2B5EF4-FFF2-40B4-BE49-F238E27FC236}">
                    <a16:creationId xmlns:a16="http://schemas.microsoft.com/office/drawing/2014/main" id="{B41B9C62-EB2D-2A8F-8A19-6A196212BC78}"/>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7" name="Graphic 4">
              <a:extLst>
                <a:ext uri="{FF2B5EF4-FFF2-40B4-BE49-F238E27FC236}">
                  <a16:creationId xmlns:a16="http://schemas.microsoft.com/office/drawing/2014/main" id="{FC013055-A088-42C9-CB1D-063CDD78ACE1}"/>
                </a:ext>
              </a:extLst>
            </p:cNvPr>
            <p:cNvGrpSpPr/>
            <p:nvPr/>
          </p:nvGrpSpPr>
          <p:grpSpPr>
            <a:xfrm>
              <a:off x="9129274" y="2893887"/>
              <a:ext cx="717139" cy="1211724"/>
              <a:chOff x="9129274" y="2893887"/>
              <a:chExt cx="717139" cy="1211724"/>
            </a:xfrm>
            <a:grpFill/>
          </p:grpSpPr>
          <p:sp>
            <p:nvSpPr>
              <p:cNvPr id="8" name="Freeform 50">
                <a:extLst>
                  <a:ext uri="{FF2B5EF4-FFF2-40B4-BE49-F238E27FC236}">
                    <a16:creationId xmlns:a16="http://schemas.microsoft.com/office/drawing/2014/main" id="{14A5D2B6-56CB-CE5F-8901-BA9E4E80AB06}"/>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9" name="Freeform 51">
                <a:extLst>
                  <a:ext uri="{FF2B5EF4-FFF2-40B4-BE49-F238E27FC236}">
                    <a16:creationId xmlns:a16="http://schemas.microsoft.com/office/drawing/2014/main" id="{01DE2A78-3920-D61B-BAD8-A193E28DE381}"/>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0" name="Freeform 52">
                <a:extLst>
                  <a:ext uri="{FF2B5EF4-FFF2-40B4-BE49-F238E27FC236}">
                    <a16:creationId xmlns:a16="http://schemas.microsoft.com/office/drawing/2014/main" id="{2DB2A972-5A02-FA4E-263E-0BAF69A9C8BD}"/>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1" name="Freeform 53">
                <a:extLst>
                  <a:ext uri="{FF2B5EF4-FFF2-40B4-BE49-F238E27FC236}">
                    <a16:creationId xmlns:a16="http://schemas.microsoft.com/office/drawing/2014/main" id="{CA21EFC8-358D-988C-EE99-4AB1618B15FA}"/>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2" name="Freeform 54">
                <a:extLst>
                  <a:ext uri="{FF2B5EF4-FFF2-40B4-BE49-F238E27FC236}">
                    <a16:creationId xmlns:a16="http://schemas.microsoft.com/office/drawing/2014/main" id="{03E4420E-05EC-A409-9E60-2324F2796567}"/>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3" name="Freeform 55">
                <a:extLst>
                  <a:ext uri="{FF2B5EF4-FFF2-40B4-BE49-F238E27FC236}">
                    <a16:creationId xmlns:a16="http://schemas.microsoft.com/office/drawing/2014/main" id="{68100D80-1E6C-92D4-72EF-A5FEC623F36E}"/>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4" name="Freeform 56">
                <a:extLst>
                  <a:ext uri="{FF2B5EF4-FFF2-40B4-BE49-F238E27FC236}">
                    <a16:creationId xmlns:a16="http://schemas.microsoft.com/office/drawing/2014/main" id="{9E7C871A-8AE6-25AD-5B3E-6086EA8AF26F}"/>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95279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Wildflowers in a meadow with a sunrise">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424" b="6424"/>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ENVIRONMENTAL STEWARDSHIP</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04</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490275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holding a globe">
            <a:extLst>
              <a:ext uri="{FF2B5EF4-FFF2-40B4-BE49-F238E27FC236}">
                <a16:creationId xmlns:a16="http://schemas.microsoft.com/office/drawing/2014/main" id="{053AAFBF-04B5-CD10-6F0E-306D68E51DB6}"/>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8355" r="28355"/>
          <a:stretch>
            <a:fillRect/>
          </a:stretch>
        </p:blipFill>
        <p:spPr/>
      </p:pic>
      <p:sp>
        <p:nvSpPr>
          <p:cNvPr id="3" name="Text Placeholder 2">
            <a:extLst>
              <a:ext uri="{FF2B5EF4-FFF2-40B4-BE49-F238E27FC236}">
                <a16:creationId xmlns:a16="http://schemas.microsoft.com/office/drawing/2014/main" id="{19F0A573-4FCC-AB89-C3C0-7549715958A3}"/>
              </a:ext>
            </a:extLst>
          </p:cNvPr>
          <p:cNvSpPr>
            <a:spLocks noGrp="1"/>
          </p:cNvSpPr>
          <p:nvPr>
            <p:ph type="body" sz="quarter" idx="30"/>
          </p:nvPr>
        </p:nvSpPr>
        <p:spPr/>
        <p:txBody>
          <a:bodyPr/>
          <a:lstStyle/>
          <a:p>
            <a:r>
              <a:rPr lang="en-IE" dirty="0"/>
              <a:t>Introduction</a:t>
            </a:r>
          </a:p>
        </p:txBody>
      </p:sp>
      <p:sp>
        <p:nvSpPr>
          <p:cNvPr id="4" name="Text Placeholder 3">
            <a:extLst>
              <a:ext uri="{FF2B5EF4-FFF2-40B4-BE49-F238E27FC236}">
                <a16:creationId xmlns:a16="http://schemas.microsoft.com/office/drawing/2014/main" id="{3E39D10D-9E7B-9E23-EFA4-5AF15B5B356E}"/>
              </a:ext>
            </a:extLst>
          </p:cNvPr>
          <p:cNvSpPr>
            <a:spLocks noGrp="1"/>
          </p:cNvSpPr>
          <p:nvPr>
            <p:ph type="body" sz="quarter" idx="48"/>
          </p:nvPr>
        </p:nvSpPr>
        <p:spPr>
          <a:xfrm>
            <a:off x="6273949" y="1991648"/>
            <a:ext cx="5466698" cy="4456368"/>
          </a:xfrm>
        </p:spPr>
        <p:txBody>
          <a:bodyPr/>
          <a:lstStyle/>
          <a:p>
            <a:r>
              <a:rPr lang="en-GB" sz="2400" dirty="0"/>
              <a:t>Environmental stewardship encompasses crucial principles that guide businesses in fostering sustainable practices and mitigating ecological impact. </a:t>
            </a:r>
          </a:p>
          <a:p>
            <a:endParaRPr lang="en-GB" sz="2400" dirty="0"/>
          </a:p>
          <a:p>
            <a:r>
              <a:rPr lang="en-GB" sz="2400" b="1" dirty="0"/>
              <a:t>This section delves into foundational concepts essential for understanding the interconnectedness between business operations and environmental health</a:t>
            </a:r>
            <a:r>
              <a:rPr lang="en-GB" sz="2400" dirty="0"/>
              <a:t>.</a:t>
            </a:r>
            <a:endParaRPr lang="en-IE" sz="2400" dirty="0"/>
          </a:p>
        </p:txBody>
      </p:sp>
    </p:spTree>
    <p:extLst>
      <p:ext uri="{BB962C8B-B14F-4D97-AF65-F5344CB8AC3E}">
        <p14:creationId xmlns:p14="http://schemas.microsoft.com/office/powerpoint/2010/main" val="7533475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DE4745D-4180-0995-60BA-2F4A8E577851}"/>
              </a:ext>
            </a:extLst>
          </p:cNvPr>
          <p:cNvSpPr txBox="1"/>
          <p:nvPr/>
        </p:nvSpPr>
        <p:spPr>
          <a:xfrm>
            <a:off x="11259246" y="3076675"/>
            <a:ext cx="603898" cy="3454754"/>
          </a:xfrm>
          <a:prstGeom prst="rect">
            <a:avLst/>
          </a:prstGeom>
          <a:solidFill>
            <a:schemeClr val="bg1"/>
          </a:solidFill>
        </p:spPr>
        <p:txBody>
          <a:bodyPr wrap="square" rtlCol="0">
            <a:spAutoFit/>
          </a:bodyPr>
          <a:lstStyle/>
          <a:p>
            <a:endParaRPr lang="en-IE" dirty="0"/>
          </a:p>
        </p:txBody>
      </p:sp>
      <p:sp>
        <p:nvSpPr>
          <p:cNvPr id="2" name="Text Placeholder 1">
            <a:extLst>
              <a:ext uri="{FF2B5EF4-FFF2-40B4-BE49-F238E27FC236}">
                <a16:creationId xmlns:a16="http://schemas.microsoft.com/office/drawing/2014/main" id="{2E270E92-3AFF-A72B-09E8-8CE2D0A4392D}"/>
              </a:ext>
            </a:extLst>
          </p:cNvPr>
          <p:cNvSpPr>
            <a:spLocks noGrp="1"/>
          </p:cNvSpPr>
          <p:nvPr>
            <p:ph type="body" sz="quarter" idx="49"/>
          </p:nvPr>
        </p:nvSpPr>
        <p:spPr>
          <a:xfrm>
            <a:off x="3713278" y="180564"/>
            <a:ext cx="7545968" cy="730066"/>
          </a:xfrm>
        </p:spPr>
        <p:txBody>
          <a:bodyPr/>
          <a:lstStyle/>
          <a:p>
            <a:r>
              <a:rPr lang="en-GB" sz="3000" dirty="0"/>
              <a:t>Sustainable Development</a:t>
            </a:r>
            <a:endParaRPr lang="en-IE" sz="3000" dirty="0"/>
          </a:p>
        </p:txBody>
      </p:sp>
      <p:sp>
        <p:nvSpPr>
          <p:cNvPr id="3" name="Text Placeholder 2">
            <a:extLst>
              <a:ext uri="{FF2B5EF4-FFF2-40B4-BE49-F238E27FC236}">
                <a16:creationId xmlns:a16="http://schemas.microsoft.com/office/drawing/2014/main" id="{6CE5792B-C612-C36D-02AB-702F145C0478}"/>
              </a:ext>
            </a:extLst>
          </p:cNvPr>
          <p:cNvSpPr>
            <a:spLocks noGrp="1"/>
          </p:cNvSpPr>
          <p:nvPr>
            <p:ph type="body" sz="quarter" idx="50"/>
          </p:nvPr>
        </p:nvSpPr>
        <p:spPr>
          <a:xfrm>
            <a:off x="3713278" y="696170"/>
            <a:ext cx="7983306" cy="945874"/>
          </a:xfrm>
        </p:spPr>
        <p:txBody>
          <a:bodyPr/>
          <a:lstStyle/>
          <a:p>
            <a:pPr algn="just"/>
            <a:r>
              <a:rPr lang="en-GB" sz="2100" dirty="0"/>
              <a:t>Sustainable development emphasises meeting present needs without compromising the ability of future generations to meet their own needs. Businesses play a pivotal role in sustainable development by integrating economic growth, social equity, and environmental protection into their strategies. </a:t>
            </a:r>
            <a:endParaRPr lang="en-IE" sz="2100" dirty="0"/>
          </a:p>
        </p:txBody>
      </p:sp>
      <p:sp>
        <p:nvSpPr>
          <p:cNvPr id="4" name="Text Placeholder 3">
            <a:extLst>
              <a:ext uri="{FF2B5EF4-FFF2-40B4-BE49-F238E27FC236}">
                <a16:creationId xmlns:a16="http://schemas.microsoft.com/office/drawing/2014/main" id="{CB72171A-6BEA-7DB4-ED65-73E34AED83D0}"/>
              </a:ext>
            </a:extLst>
          </p:cNvPr>
          <p:cNvSpPr>
            <a:spLocks noGrp="1"/>
          </p:cNvSpPr>
          <p:nvPr>
            <p:ph type="body" sz="quarter" idx="51"/>
          </p:nvPr>
        </p:nvSpPr>
        <p:spPr>
          <a:xfrm>
            <a:off x="3713278" y="2373459"/>
            <a:ext cx="7160276" cy="730066"/>
          </a:xfrm>
        </p:spPr>
        <p:txBody>
          <a:bodyPr/>
          <a:lstStyle/>
          <a:p>
            <a:r>
              <a:rPr lang="en-GB" sz="3000" b="1" dirty="0"/>
              <a:t>Biodiversity Conservation</a:t>
            </a:r>
            <a:endParaRPr lang="en-IE" sz="3000" dirty="0"/>
          </a:p>
        </p:txBody>
      </p:sp>
      <p:sp>
        <p:nvSpPr>
          <p:cNvPr id="5" name="Text Placeholder 4">
            <a:extLst>
              <a:ext uri="{FF2B5EF4-FFF2-40B4-BE49-F238E27FC236}">
                <a16:creationId xmlns:a16="http://schemas.microsoft.com/office/drawing/2014/main" id="{E7F130F1-AFA1-7184-442C-FCFC417F7375}"/>
              </a:ext>
            </a:extLst>
          </p:cNvPr>
          <p:cNvSpPr>
            <a:spLocks noGrp="1"/>
          </p:cNvSpPr>
          <p:nvPr>
            <p:ph type="body" sz="quarter" idx="52"/>
          </p:nvPr>
        </p:nvSpPr>
        <p:spPr>
          <a:xfrm>
            <a:off x="3725459" y="2850120"/>
            <a:ext cx="7983306" cy="945874"/>
          </a:xfrm>
        </p:spPr>
        <p:txBody>
          <a:bodyPr/>
          <a:lstStyle/>
          <a:p>
            <a:pPr algn="just"/>
            <a:r>
              <a:rPr lang="en-GB" sz="2100" dirty="0"/>
              <a:t>Biodiversity conservation focuses on protecting and restoring the variety of life on Earth, including species diversity, genetic diversity, and ecosystem diversity. Businesses impact biodiversity through land use, resource extraction, and pollution. </a:t>
            </a:r>
            <a:endParaRPr lang="en-IE" sz="2100" dirty="0"/>
          </a:p>
        </p:txBody>
      </p:sp>
      <p:sp>
        <p:nvSpPr>
          <p:cNvPr id="6" name="Text Placeholder 5">
            <a:extLst>
              <a:ext uri="{FF2B5EF4-FFF2-40B4-BE49-F238E27FC236}">
                <a16:creationId xmlns:a16="http://schemas.microsoft.com/office/drawing/2014/main" id="{87F9A46B-9921-1114-7803-7713611DD46A}"/>
              </a:ext>
            </a:extLst>
          </p:cNvPr>
          <p:cNvSpPr>
            <a:spLocks noGrp="1"/>
          </p:cNvSpPr>
          <p:nvPr>
            <p:ph type="body" sz="quarter" idx="54"/>
          </p:nvPr>
        </p:nvSpPr>
        <p:spPr>
          <a:xfrm>
            <a:off x="3737640" y="4439019"/>
            <a:ext cx="7160276" cy="730066"/>
          </a:xfrm>
        </p:spPr>
        <p:txBody>
          <a:bodyPr/>
          <a:lstStyle/>
          <a:p>
            <a:r>
              <a:rPr lang="en-GB" sz="3000" b="1" dirty="0"/>
              <a:t>Ecosystem Health</a:t>
            </a:r>
            <a:endParaRPr lang="en-IE" sz="3000" dirty="0"/>
          </a:p>
        </p:txBody>
      </p:sp>
      <p:sp>
        <p:nvSpPr>
          <p:cNvPr id="7" name="Text Placeholder 6">
            <a:extLst>
              <a:ext uri="{FF2B5EF4-FFF2-40B4-BE49-F238E27FC236}">
                <a16:creationId xmlns:a16="http://schemas.microsoft.com/office/drawing/2014/main" id="{3AD6096D-9A22-8EF3-DEF4-1DC153C19F62}"/>
              </a:ext>
            </a:extLst>
          </p:cNvPr>
          <p:cNvSpPr>
            <a:spLocks noGrp="1"/>
          </p:cNvSpPr>
          <p:nvPr>
            <p:ph type="body" sz="quarter" idx="55"/>
          </p:nvPr>
        </p:nvSpPr>
        <p:spPr>
          <a:xfrm>
            <a:off x="3737640" y="4932018"/>
            <a:ext cx="7971125" cy="945874"/>
          </a:xfrm>
        </p:spPr>
        <p:txBody>
          <a:bodyPr/>
          <a:lstStyle/>
          <a:p>
            <a:pPr algn="just"/>
            <a:r>
              <a:rPr lang="en-GB" sz="2100" dirty="0"/>
              <a:t>Ecosystem health refers to the condition of natural systems and their capacity to sustain ecological processes, biodiversity, and productivity over time. Businesses influence ecosystem health through activities such as habitat destruction, pollution discharge, and resource extraction. </a:t>
            </a:r>
            <a:endParaRPr lang="en-IE" sz="2100" dirty="0"/>
          </a:p>
        </p:txBody>
      </p:sp>
      <p:pic>
        <p:nvPicPr>
          <p:cNvPr id="17" name="Picture Placeholder 16" descr="Farmers collecting vegetables">
            <a:extLst>
              <a:ext uri="{FF2B5EF4-FFF2-40B4-BE49-F238E27FC236}">
                <a16:creationId xmlns:a16="http://schemas.microsoft.com/office/drawing/2014/main" id="{6AD7E2A7-9460-4F70-1386-ADA5959063DA}"/>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2351" r="12351"/>
          <a:stretch>
            <a:fillRect/>
          </a:stretch>
        </p:blipFill>
        <p:spPr>
          <a:ln>
            <a:solidFill>
              <a:srgbClr val="0F486D"/>
            </a:solidFill>
          </a:ln>
        </p:spPr>
      </p:pic>
      <p:pic>
        <p:nvPicPr>
          <p:cNvPr id="15" name="Picture Placeholder 14" descr="Honeybee about to the take-off from a flower">
            <a:extLst>
              <a:ext uri="{FF2B5EF4-FFF2-40B4-BE49-F238E27FC236}">
                <a16:creationId xmlns:a16="http://schemas.microsoft.com/office/drawing/2014/main" id="{BB919E65-BE0E-D4D5-E01F-C3D575DB2DE6}"/>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11956" r="11956"/>
          <a:stretch>
            <a:fillRect/>
          </a:stretch>
        </p:blipFill>
        <p:spPr>
          <a:ln>
            <a:solidFill>
              <a:srgbClr val="0F486D"/>
            </a:solidFill>
          </a:ln>
        </p:spPr>
      </p:pic>
      <p:pic>
        <p:nvPicPr>
          <p:cNvPr id="13" name="Picture Placeholder 12">
            <a:extLst>
              <a:ext uri="{FF2B5EF4-FFF2-40B4-BE49-F238E27FC236}">
                <a16:creationId xmlns:a16="http://schemas.microsoft.com/office/drawing/2014/main" id="{89C72541-668F-E715-0E19-7257F88DC171}"/>
              </a:ext>
            </a:extLst>
          </p:cNvPr>
          <p:cNvPicPr>
            <a:picLocks noGrp="1" noChangeAspect="1"/>
          </p:cNvPicPr>
          <p:nvPr>
            <p:ph type="pic" sz="quarter" idx="57"/>
          </p:nvPr>
        </p:nvPicPr>
        <p:blipFill rotWithShape="1">
          <a:blip r:embed="rId4" cstate="email">
            <a:extLst>
              <a:ext uri="{28A0092B-C50C-407E-A947-70E740481C1C}">
                <a14:useLocalDpi xmlns:a14="http://schemas.microsoft.com/office/drawing/2010/main"/>
              </a:ext>
            </a:extLst>
          </a:blip>
          <a:srcRect l="-8691" t="-3043" r="-8691" b="1"/>
          <a:stretch/>
        </p:blipFill>
        <p:spPr>
          <a:xfrm>
            <a:off x="1449252" y="409057"/>
            <a:ext cx="1839479" cy="1607908"/>
          </a:xfrm>
          <a:solidFill>
            <a:schemeClr val="bg1"/>
          </a:solidFill>
          <a:ln>
            <a:solidFill>
              <a:srgbClr val="0F486D"/>
            </a:solidFill>
          </a:ln>
        </p:spPr>
      </p:pic>
    </p:spTree>
    <p:extLst>
      <p:ext uri="{BB962C8B-B14F-4D97-AF65-F5344CB8AC3E}">
        <p14:creationId xmlns:p14="http://schemas.microsoft.com/office/powerpoint/2010/main" val="26171823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CE312B4-DCAE-B8BB-AAB4-FDD6740BF982}"/>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720" r="25720"/>
          <a:stretch/>
        </p:blipFill>
        <p:spPr/>
      </p:pic>
      <p:sp>
        <p:nvSpPr>
          <p:cNvPr id="3" name="Text Placeholder 2">
            <a:extLst>
              <a:ext uri="{FF2B5EF4-FFF2-40B4-BE49-F238E27FC236}">
                <a16:creationId xmlns:a16="http://schemas.microsoft.com/office/drawing/2014/main" id="{A69C84D3-DAB8-A256-725D-6358D9E3C675}"/>
              </a:ext>
            </a:extLst>
          </p:cNvPr>
          <p:cNvSpPr>
            <a:spLocks noGrp="1"/>
          </p:cNvSpPr>
          <p:nvPr>
            <p:ph type="body" sz="quarter" idx="30"/>
          </p:nvPr>
        </p:nvSpPr>
        <p:spPr>
          <a:xfrm>
            <a:off x="4890795" y="385894"/>
            <a:ext cx="6776598" cy="1195771"/>
          </a:xfrm>
        </p:spPr>
        <p:txBody>
          <a:bodyPr/>
          <a:lstStyle/>
          <a:p>
            <a:r>
              <a:rPr lang="en-IE" dirty="0"/>
              <a:t>BEST PRACTICES: </a:t>
            </a:r>
            <a:br>
              <a:rPr lang="en-IE" dirty="0"/>
            </a:br>
            <a:r>
              <a:rPr lang="en-IE" dirty="0"/>
              <a:t>HOTEL LUISE</a:t>
            </a:r>
          </a:p>
        </p:txBody>
      </p:sp>
      <p:sp>
        <p:nvSpPr>
          <p:cNvPr id="4" name="Text Placeholder 3">
            <a:extLst>
              <a:ext uri="{FF2B5EF4-FFF2-40B4-BE49-F238E27FC236}">
                <a16:creationId xmlns:a16="http://schemas.microsoft.com/office/drawing/2014/main" id="{D763B87B-2E45-7F3C-D8C8-7BD1498202C7}"/>
              </a:ext>
            </a:extLst>
          </p:cNvPr>
          <p:cNvSpPr>
            <a:spLocks noGrp="1"/>
          </p:cNvSpPr>
          <p:nvPr>
            <p:ph type="body" sz="quarter" idx="48"/>
          </p:nvPr>
        </p:nvSpPr>
        <p:spPr>
          <a:xfrm>
            <a:off x="6448813" y="1845579"/>
            <a:ext cx="4993772" cy="4062086"/>
          </a:xfrm>
        </p:spPr>
        <p:txBody>
          <a:bodyPr/>
          <a:lstStyle/>
          <a:p>
            <a:pPr algn="just">
              <a:lnSpc>
                <a:spcPct val="107000"/>
              </a:lnSpc>
              <a:spcAft>
                <a:spcPts val="800"/>
              </a:spcAft>
            </a:pP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Hotel Luise </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demonstrates comprehensive ethical business practices and social responsibility through their long-term commitment to sustainability and transparent reporting of their sustainability measures. </a:t>
            </a:r>
          </a:p>
        </p:txBody>
      </p:sp>
      <p:pic>
        <p:nvPicPr>
          <p:cNvPr id="6" name="Picture 5">
            <a:extLst>
              <a:ext uri="{FF2B5EF4-FFF2-40B4-BE49-F238E27FC236}">
                <a16:creationId xmlns:a16="http://schemas.microsoft.com/office/drawing/2014/main" id="{7201AECC-E582-07E8-D078-6706E490A8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13759" y="3951214"/>
            <a:ext cx="1735064" cy="2604782"/>
          </a:xfrm>
          <a:prstGeom prst="rect">
            <a:avLst/>
          </a:prstGeom>
        </p:spPr>
      </p:pic>
    </p:spTree>
    <p:extLst>
      <p:ext uri="{BB962C8B-B14F-4D97-AF65-F5344CB8AC3E}">
        <p14:creationId xmlns:p14="http://schemas.microsoft.com/office/powerpoint/2010/main" val="26529677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31853AF-79E4-8C3D-9047-8EB9C6DA145E}"/>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t="4608" b="23996"/>
          <a:stretch/>
        </p:blipFill>
        <p:spPr>
          <a:xfrm>
            <a:off x="0" y="0"/>
            <a:ext cx="5875886" cy="6858000"/>
          </a:xfrm>
        </p:spPr>
      </p:pic>
      <p:sp>
        <p:nvSpPr>
          <p:cNvPr id="4" name="Text Placeholder 3">
            <a:extLst>
              <a:ext uri="{FF2B5EF4-FFF2-40B4-BE49-F238E27FC236}">
                <a16:creationId xmlns:a16="http://schemas.microsoft.com/office/drawing/2014/main" id="{722C3960-840E-3973-FCD8-4ABF8E80BCA7}"/>
              </a:ext>
            </a:extLst>
          </p:cNvPr>
          <p:cNvSpPr>
            <a:spLocks noGrp="1"/>
          </p:cNvSpPr>
          <p:nvPr>
            <p:ph type="body" sz="quarter" idx="48"/>
          </p:nvPr>
        </p:nvSpPr>
        <p:spPr>
          <a:xfrm>
            <a:off x="6544912" y="645952"/>
            <a:ext cx="4939670" cy="5440815"/>
          </a:xfrm>
        </p:spPr>
        <p:txBody>
          <a:bodyPr/>
          <a:lstStyle/>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Their initiatives in ethical operations and social responsibility set a standard for the hospitality industry, showcasing how transparency and commitment to sustainability can enhance business reputation and societal impact.</a:t>
            </a:r>
          </a:p>
          <a:p>
            <a:pPr algn="just">
              <a:lnSpc>
                <a:spcPct val="107000"/>
              </a:lnSpc>
              <a:spcAft>
                <a:spcPts val="800"/>
              </a:spcAft>
            </a:pP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Learn more about </a:t>
            </a:r>
            <a:r>
              <a:rPr lang="en-IE" sz="2200" b="1" kern="100" dirty="0">
                <a:solidFill>
                  <a:srgbClr val="F36C2F"/>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Hotel Luise’s </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sustainable practices by visiting our Compendium of Case </a:t>
            </a:r>
            <a:r>
              <a:rPr lang="en-IE" sz="2200" kern="100" dirty="0">
                <a:ea typeface="Calibri" panose="020F0502020204030204" pitchFamily="34" charset="0"/>
                <a:cs typeface="Times New Roman" panose="02020603050405020304" pitchFamily="18" charset="0"/>
              </a:rPr>
              <a:t>S</a:t>
            </a:r>
            <a:r>
              <a:rPr lang="en-IE" sz="2200" kern="100" dirty="0">
                <a:effectLst/>
                <a:latin typeface="Calibri" panose="020F0502020204030204" pitchFamily="34" charset="0"/>
                <a:ea typeface="Calibri" panose="020F0502020204030204" pitchFamily="34" charset="0"/>
                <a:cs typeface="Times New Roman" panose="02020603050405020304" pitchFamily="18" charset="0"/>
              </a:rPr>
              <a:t>tudies.</a:t>
            </a:r>
          </a:p>
        </p:txBody>
      </p:sp>
    </p:spTree>
    <p:extLst>
      <p:ext uri="{BB962C8B-B14F-4D97-AF65-F5344CB8AC3E}">
        <p14:creationId xmlns:p14="http://schemas.microsoft.com/office/powerpoint/2010/main" val="2506810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iggy bank collection top view">
            <a:extLst>
              <a:ext uri="{FF2B5EF4-FFF2-40B4-BE49-F238E27FC236}">
                <a16:creationId xmlns:a16="http://schemas.microsoft.com/office/drawing/2014/main" id="{58A0BDCB-AA1C-1195-1814-9E8D4195E912}"/>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2238" b="2238"/>
          <a:stretch>
            <a:fillRect/>
          </a:stretch>
        </p:blipFill>
        <p:spPr/>
      </p:pic>
      <p:sp>
        <p:nvSpPr>
          <p:cNvPr id="3" name="Text Placeholder 2">
            <a:extLst>
              <a:ext uri="{FF2B5EF4-FFF2-40B4-BE49-F238E27FC236}">
                <a16:creationId xmlns:a16="http://schemas.microsoft.com/office/drawing/2014/main" id="{BBED06F5-A343-7EE8-672B-852F759E8819}"/>
              </a:ext>
            </a:extLst>
          </p:cNvPr>
          <p:cNvSpPr>
            <a:spLocks noGrp="1"/>
          </p:cNvSpPr>
          <p:nvPr>
            <p:ph type="body" sz="quarter" idx="30"/>
          </p:nvPr>
        </p:nvSpPr>
        <p:spPr>
          <a:xfrm>
            <a:off x="5268686" y="338738"/>
            <a:ext cx="6110631" cy="845139"/>
          </a:xfrm>
        </p:spPr>
        <p:txBody>
          <a:bodyPr/>
          <a:lstStyle/>
          <a:p>
            <a:r>
              <a:rPr lang="en-GB" dirty="0"/>
              <a:t>Economic Benefits</a:t>
            </a:r>
            <a:endParaRPr lang="en-US" dirty="0"/>
          </a:p>
          <a:p>
            <a:endParaRPr lang="en-IE"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5268686" y="1224939"/>
            <a:ext cx="6171802" cy="3666893"/>
          </a:xfrm>
        </p:spPr>
        <p:txBody>
          <a:bodyPr/>
          <a:lstStyle/>
          <a:p>
            <a:pPr algn="just">
              <a:spcAft>
                <a:spcPts val="600"/>
              </a:spcAft>
            </a:pPr>
            <a:r>
              <a:rPr lang="en-GB" sz="2400" dirty="0"/>
              <a:t>Sustainable practices yield significant economic benefits by reducing resource consumption, enhancing energy efficiency, and minimising waste generation. </a:t>
            </a:r>
          </a:p>
          <a:p>
            <a:pPr algn="just">
              <a:spcAft>
                <a:spcPts val="600"/>
              </a:spcAft>
            </a:pPr>
            <a:r>
              <a:rPr lang="en-GB" sz="2400" dirty="0"/>
              <a:t>For instance, businesses that invest in renewable energy sources like solar or wind power can substantially lower their operational costs over time. </a:t>
            </a:r>
          </a:p>
          <a:p>
            <a:pPr algn="just">
              <a:spcAft>
                <a:spcPts val="600"/>
              </a:spcAft>
            </a:pPr>
            <a:r>
              <a:rPr lang="en-GB" sz="2400" dirty="0"/>
              <a:t>Adopting circular economy principles, which emphasise resource reuse and waste reduction, also contributes to cost savings by optimising material usage and reducing disposal expenses.</a:t>
            </a:r>
          </a:p>
        </p:txBody>
      </p:sp>
    </p:spTree>
    <p:extLst>
      <p:ext uri="{BB962C8B-B14F-4D97-AF65-F5344CB8AC3E}">
        <p14:creationId xmlns:p14="http://schemas.microsoft.com/office/powerpoint/2010/main" val="27918159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One red balloon flying away from other white balloons">
            <a:extLst>
              <a:ext uri="{FF2B5EF4-FFF2-40B4-BE49-F238E27FC236}">
                <a16:creationId xmlns:a16="http://schemas.microsoft.com/office/drawing/2014/main" id="{3F10823D-9152-58C7-4905-A73F6F41E9FF}"/>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9151" r="16631"/>
          <a:stretch/>
        </p:blipFill>
        <p:spPr>
          <a:xfrm>
            <a:off x="0" y="0"/>
            <a:ext cx="4615543" cy="6858000"/>
          </a:xfrm>
        </p:spPr>
      </p:pic>
      <p:sp>
        <p:nvSpPr>
          <p:cNvPr id="3" name="Text Placeholder 2">
            <a:extLst>
              <a:ext uri="{FF2B5EF4-FFF2-40B4-BE49-F238E27FC236}">
                <a16:creationId xmlns:a16="http://schemas.microsoft.com/office/drawing/2014/main" id="{AC42B000-7F7A-EB11-908F-EEDDC9906E1E}"/>
              </a:ext>
            </a:extLst>
          </p:cNvPr>
          <p:cNvSpPr>
            <a:spLocks noGrp="1"/>
          </p:cNvSpPr>
          <p:nvPr>
            <p:ph type="body" sz="quarter" idx="30"/>
          </p:nvPr>
        </p:nvSpPr>
        <p:spPr>
          <a:xfrm>
            <a:off x="5256503" y="282257"/>
            <a:ext cx="6110631" cy="845139"/>
          </a:xfrm>
        </p:spPr>
        <p:txBody>
          <a:bodyPr/>
          <a:lstStyle/>
          <a:p>
            <a:r>
              <a:rPr lang="en-GB" b="1" dirty="0"/>
              <a:t>Enhanced Market Positioning</a:t>
            </a:r>
            <a:endParaRPr lang="en-US" dirty="0"/>
          </a:p>
          <a:p>
            <a:endParaRPr lang="en-IE" dirty="0"/>
          </a:p>
        </p:txBody>
      </p:sp>
      <p:sp>
        <p:nvSpPr>
          <p:cNvPr id="4" name="Text Placeholder 3">
            <a:extLst>
              <a:ext uri="{FF2B5EF4-FFF2-40B4-BE49-F238E27FC236}">
                <a16:creationId xmlns:a16="http://schemas.microsoft.com/office/drawing/2014/main" id="{7D9AC5B4-5892-D21F-3B8B-540126186A92}"/>
              </a:ext>
            </a:extLst>
          </p:cNvPr>
          <p:cNvSpPr>
            <a:spLocks noGrp="1"/>
          </p:cNvSpPr>
          <p:nvPr>
            <p:ph type="body" sz="quarter" idx="48"/>
          </p:nvPr>
        </p:nvSpPr>
        <p:spPr>
          <a:xfrm>
            <a:off x="5256502" y="1127396"/>
            <a:ext cx="6245687" cy="3466570"/>
          </a:xfrm>
        </p:spPr>
        <p:txBody>
          <a:bodyPr/>
          <a:lstStyle/>
          <a:p>
            <a:pPr algn="just">
              <a:spcAft>
                <a:spcPts val="600"/>
              </a:spcAft>
            </a:pPr>
            <a:r>
              <a:rPr lang="en-GB" sz="2400" dirty="0"/>
              <a:t>Consumer preferences are increasingly shifting towards environmentally responsible businesses. </a:t>
            </a:r>
          </a:p>
          <a:p>
            <a:pPr algn="just">
              <a:spcAft>
                <a:spcPts val="600"/>
              </a:spcAft>
            </a:pPr>
            <a:r>
              <a:rPr lang="en-GB" sz="2400" dirty="0"/>
              <a:t>Adopting sustainable practices not only meets these expectations but also enhances a company’s market positioning. </a:t>
            </a:r>
          </a:p>
          <a:p>
            <a:pPr algn="just">
              <a:spcAft>
                <a:spcPts val="600"/>
              </a:spcAft>
            </a:pPr>
            <a:r>
              <a:rPr lang="en-GB" sz="2400" dirty="0"/>
              <a:t>Businesses that demonstrate a commitment to environmental stewardship attract environmentally conscious consumers who are focused on sustainability in their purchasing decisions. Likewise, sustainable practices can differentiate a company from competitors, strengthen brand reputation, and foster customer loyalty. </a:t>
            </a:r>
          </a:p>
          <a:p>
            <a:pPr>
              <a:spcAft>
                <a:spcPts val="600"/>
              </a:spcAft>
            </a:pPr>
            <a:endParaRPr lang="en-IE" sz="2400" dirty="0"/>
          </a:p>
        </p:txBody>
      </p:sp>
    </p:spTree>
    <p:extLst>
      <p:ext uri="{BB962C8B-B14F-4D97-AF65-F5344CB8AC3E}">
        <p14:creationId xmlns:p14="http://schemas.microsoft.com/office/powerpoint/2010/main" val="292656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6AED2C-27E4-CC45-818F-445D4452A105}"/>
              </a:ext>
            </a:extLst>
          </p:cNvPr>
          <p:cNvSpPr/>
          <p:nvPr/>
        </p:nvSpPr>
        <p:spPr>
          <a:xfrm>
            <a:off x="4776086" y="510364"/>
            <a:ext cx="3432249" cy="10713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5A3E78A-700B-CA4F-83B4-5D0535AC6C7A}"/>
              </a:ext>
            </a:extLst>
          </p:cNvPr>
          <p:cNvSpPr/>
          <p:nvPr/>
        </p:nvSpPr>
        <p:spPr>
          <a:xfrm>
            <a:off x="4423941" y="-3443729"/>
            <a:ext cx="4915922" cy="1050965"/>
          </a:xfrm>
          <a:prstGeom prst="rect">
            <a:avLst/>
          </a:prstGeom>
          <a:solidFill>
            <a:srgbClr val="7C94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69" dirty="0">
              <a:latin typeface="Montserrat" panose="00000500000000000000" pitchFamily="50" charset="0"/>
            </a:endParaRPr>
          </a:p>
        </p:txBody>
      </p:sp>
      <p:sp>
        <p:nvSpPr>
          <p:cNvPr id="66" name="Slide Number Placeholder 2">
            <a:extLst>
              <a:ext uri="{FF2B5EF4-FFF2-40B4-BE49-F238E27FC236}">
                <a16:creationId xmlns:a16="http://schemas.microsoft.com/office/drawing/2014/main" id="{E9C72276-D914-3543-9C06-3EA9336EF950}"/>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4</a:t>
            </a:fld>
            <a:endParaRPr lang="en-US" sz="1291" dirty="0"/>
          </a:p>
        </p:txBody>
      </p:sp>
      <p:pic>
        <p:nvPicPr>
          <p:cNvPr id="9" name="Picture Placeholder 8">
            <a:extLst>
              <a:ext uri="{FF2B5EF4-FFF2-40B4-BE49-F238E27FC236}">
                <a16:creationId xmlns:a16="http://schemas.microsoft.com/office/drawing/2014/main" id="{DCEEE026-2768-E834-A29D-A0F708F9FB14}"/>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05" r="25705"/>
          <a:stretch>
            <a:fillRect/>
          </a:stretch>
        </p:blipFill>
        <p:spPr/>
      </p:pic>
      <p:sp>
        <p:nvSpPr>
          <p:cNvPr id="8" name="Text Placeholder 7">
            <a:extLst>
              <a:ext uri="{FF2B5EF4-FFF2-40B4-BE49-F238E27FC236}">
                <a16:creationId xmlns:a16="http://schemas.microsoft.com/office/drawing/2014/main" id="{71FCCA58-E6AE-D030-CB6C-0809439C7D2B}"/>
              </a:ext>
            </a:extLst>
          </p:cNvPr>
          <p:cNvSpPr>
            <a:spLocks noGrp="1"/>
          </p:cNvSpPr>
          <p:nvPr>
            <p:ph type="body" sz="quarter" idx="30"/>
          </p:nvPr>
        </p:nvSpPr>
        <p:spPr>
          <a:xfrm>
            <a:off x="4865128" y="536892"/>
            <a:ext cx="3567405" cy="842867"/>
          </a:xfrm>
        </p:spPr>
        <p:txBody>
          <a:bodyPr/>
          <a:lstStyle/>
          <a:p>
            <a:r>
              <a:rPr lang="en-US" dirty="0"/>
              <a:t>INTRODUCTION</a:t>
            </a:r>
          </a:p>
        </p:txBody>
      </p:sp>
      <p:sp>
        <p:nvSpPr>
          <p:cNvPr id="67" name="Text Placeholder 2">
            <a:extLst>
              <a:ext uri="{FF2B5EF4-FFF2-40B4-BE49-F238E27FC236}">
                <a16:creationId xmlns:a16="http://schemas.microsoft.com/office/drawing/2014/main" id="{76EC7856-B0EC-004E-A2BE-9CF77555B8D1}"/>
              </a:ext>
            </a:extLst>
          </p:cNvPr>
          <p:cNvSpPr>
            <a:spLocks noGrp="1"/>
          </p:cNvSpPr>
          <p:nvPr>
            <p:ph type="body" sz="quarter" idx="48"/>
          </p:nvPr>
        </p:nvSpPr>
        <p:spPr>
          <a:xfrm>
            <a:off x="6313624" y="1581666"/>
            <a:ext cx="5189591" cy="4271810"/>
          </a:xfrm>
        </p:spPr>
        <p:txBody>
          <a:bodyPr/>
          <a:lstStyle/>
          <a:p>
            <a:pPr algn="just">
              <a:spcAft>
                <a:spcPts val="600"/>
              </a:spcAft>
            </a:pPr>
            <a:r>
              <a:rPr lang="en-GB" sz="2200" dirty="0"/>
              <a:t>This module addresses essential training needs by focusing on the Triple Bottom Line (TBL) approach—a foundational concept in sustainable business. </a:t>
            </a:r>
          </a:p>
          <a:p>
            <a:pPr algn="just">
              <a:spcAft>
                <a:spcPts val="600"/>
              </a:spcAft>
            </a:pPr>
            <a:r>
              <a:rPr lang="en-GB" sz="2200" dirty="0"/>
              <a:t>Participants will gain a comprehensive understanding of TBL, examining how economic, social, and environmental factors collectively shape business success. </a:t>
            </a:r>
          </a:p>
          <a:p>
            <a:pPr algn="just">
              <a:spcAft>
                <a:spcPts val="600"/>
              </a:spcAft>
            </a:pPr>
            <a:r>
              <a:rPr lang="en-GB" sz="2200" dirty="0"/>
              <a:t>The training emphasises the broader implications of TBL adoption, encouraging participants to recognise the interconnectedness of their decisions with economic prosperity, societal impact, and environmental considerations. </a:t>
            </a:r>
            <a:endParaRPr lang="en-US" sz="2200" dirty="0"/>
          </a:p>
        </p:txBody>
      </p:sp>
    </p:spTree>
    <p:extLst>
      <p:ext uri="{BB962C8B-B14F-4D97-AF65-F5344CB8AC3E}">
        <p14:creationId xmlns:p14="http://schemas.microsoft.com/office/powerpoint/2010/main" val="2924682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aughing girl thumbs up">
            <a:extLst>
              <a:ext uri="{FF2B5EF4-FFF2-40B4-BE49-F238E27FC236}">
                <a16:creationId xmlns:a16="http://schemas.microsoft.com/office/drawing/2014/main" id="{E320F622-2B5E-C3F0-79D8-09C3C08CACDA}"/>
              </a:ext>
            </a:extLst>
          </p:cNvPr>
          <p:cNvPicPr>
            <a:picLocks noGrp="1" noChangeAspect="1"/>
          </p:cNvPicPr>
          <p:nvPr>
            <p:ph type="pic" sz="quarter" idx="21"/>
          </p:nvPr>
        </p:nvPicPr>
        <p:blipFill rotWithShape="1">
          <a:blip r:embed="rId3" cstate="email">
            <a:extLst>
              <a:ext uri="{28A0092B-C50C-407E-A947-70E740481C1C}">
                <a14:useLocalDpi xmlns:a14="http://schemas.microsoft.com/office/drawing/2010/main"/>
              </a:ext>
            </a:extLst>
          </a:blip>
          <a:srcRect l="11937" r="6855"/>
          <a:stretch/>
        </p:blipFill>
        <p:spPr>
          <a:xfrm>
            <a:off x="0" y="0"/>
            <a:ext cx="4615543" cy="6858000"/>
          </a:xfrm>
        </p:spPr>
      </p:pic>
      <p:sp>
        <p:nvSpPr>
          <p:cNvPr id="3" name="Text Placeholder 2">
            <a:extLst>
              <a:ext uri="{FF2B5EF4-FFF2-40B4-BE49-F238E27FC236}">
                <a16:creationId xmlns:a16="http://schemas.microsoft.com/office/drawing/2014/main" id="{1C60C6A3-8656-3842-1AA0-3B899A33AAC1}"/>
              </a:ext>
            </a:extLst>
          </p:cNvPr>
          <p:cNvSpPr>
            <a:spLocks noGrp="1"/>
          </p:cNvSpPr>
          <p:nvPr>
            <p:ph type="body" sz="quarter" idx="30"/>
          </p:nvPr>
        </p:nvSpPr>
        <p:spPr>
          <a:xfrm>
            <a:off x="5169877" y="333422"/>
            <a:ext cx="6110631" cy="845139"/>
          </a:xfrm>
        </p:spPr>
        <p:txBody>
          <a:bodyPr/>
          <a:lstStyle/>
          <a:p>
            <a:r>
              <a:rPr lang="en-GB" b="1" dirty="0"/>
              <a:t>Regulatory Compliance</a:t>
            </a:r>
            <a:endParaRPr lang="en-US" dirty="0"/>
          </a:p>
          <a:p>
            <a:endParaRPr lang="en-IE" dirty="0"/>
          </a:p>
        </p:txBody>
      </p:sp>
      <p:sp>
        <p:nvSpPr>
          <p:cNvPr id="4" name="Text Placeholder 3">
            <a:extLst>
              <a:ext uri="{FF2B5EF4-FFF2-40B4-BE49-F238E27FC236}">
                <a16:creationId xmlns:a16="http://schemas.microsoft.com/office/drawing/2014/main" id="{BBF10B3A-8229-1017-CD7B-42EEBCA17DC5}"/>
              </a:ext>
            </a:extLst>
          </p:cNvPr>
          <p:cNvSpPr>
            <a:spLocks noGrp="1"/>
          </p:cNvSpPr>
          <p:nvPr>
            <p:ph type="body" sz="quarter" idx="48"/>
          </p:nvPr>
        </p:nvSpPr>
        <p:spPr>
          <a:xfrm>
            <a:off x="5169878" y="1050307"/>
            <a:ext cx="6457263" cy="3466570"/>
          </a:xfrm>
        </p:spPr>
        <p:txBody>
          <a:bodyPr/>
          <a:lstStyle/>
          <a:p>
            <a:pPr algn="just">
              <a:spcAft>
                <a:spcPts val="600"/>
              </a:spcAft>
            </a:pPr>
            <a:r>
              <a:rPr lang="en-GB" sz="2400" dirty="0"/>
              <a:t>Governments worldwide are enforcing stricter environmental regulations to address pressing issues such as climate change, pollution, and resource depletion. </a:t>
            </a:r>
          </a:p>
          <a:p>
            <a:pPr algn="just">
              <a:spcAft>
                <a:spcPts val="600"/>
              </a:spcAft>
            </a:pPr>
            <a:r>
              <a:rPr lang="en-GB" sz="2400" dirty="0"/>
              <a:t>By proactively implementing sustainable practices, businesses ensure compliance with these regulations, reducing legal risks and potential fines. </a:t>
            </a:r>
          </a:p>
          <a:p>
            <a:pPr algn="just">
              <a:spcAft>
                <a:spcPts val="600"/>
              </a:spcAft>
            </a:pPr>
            <a:r>
              <a:rPr lang="en-GB" sz="2400" dirty="0"/>
              <a:t>Businesses that focus on environmental compliance demonstrate their commitment to </a:t>
            </a:r>
            <a:r>
              <a:rPr lang="en-GB" sz="2400" b="1" dirty="0"/>
              <a:t>corporate social responsibility </a:t>
            </a:r>
            <a:r>
              <a:rPr lang="en-GB" sz="2400" dirty="0"/>
              <a:t>(CSR) and sustainable development, aligning with global sustainability goals and creating a positive regulatory environment.</a:t>
            </a:r>
          </a:p>
          <a:p>
            <a:pPr>
              <a:spcAft>
                <a:spcPts val="600"/>
              </a:spcAft>
            </a:pPr>
            <a:endParaRPr lang="en-IE" sz="2400" dirty="0"/>
          </a:p>
        </p:txBody>
      </p:sp>
    </p:spTree>
    <p:extLst>
      <p:ext uri="{BB962C8B-B14F-4D97-AF65-F5344CB8AC3E}">
        <p14:creationId xmlns:p14="http://schemas.microsoft.com/office/powerpoint/2010/main" val="3807624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556656" y="1967451"/>
            <a:ext cx="11078678" cy="4439577"/>
          </a:xfrm>
        </p:spPr>
        <p:txBody>
          <a:bodyPr/>
          <a:lstStyle/>
          <a:p>
            <a:pPr>
              <a:spcAft>
                <a:spcPts val="600"/>
              </a:spcAft>
            </a:pPr>
            <a:r>
              <a:rPr lang="en-GB" sz="2200" b="1" dirty="0">
                <a:solidFill>
                  <a:srgbClr val="0F486D"/>
                </a:solidFill>
                <a:hlinkClick r:id="rId2">
                  <a:extLst>
                    <a:ext uri="{A12FA001-AC4F-418D-AE19-62706E023703}">
                      <ahyp:hlinkClr xmlns:ahyp="http://schemas.microsoft.com/office/drawing/2018/hyperlinkcolor" val="tx"/>
                    </a:ext>
                  </a:extLst>
                </a:hlinkClick>
              </a:rPr>
              <a:t>SDG 12: Responsible Consumption and Production</a:t>
            </a:r>
            <a:r>
              <a:rPr lang="en-GB" sz="2200" b="1" dirty="0"/>
              <a:t>: </a:t>
            </a:r>
            <a:r>
              <a:rPr lang="en-GB" sz="2200" dirty="0"/>
              <a:t>Integrating transparency and accountability into ethical business practices promotes sustainable consumption and production patterns, aligning with global goals for resource efficiency and waste reduction.</a:t>
            </a:r>
          </a:p>
          <a:p>
            <a:pPr>
              <a:spcAft>
                <a:spcPts val="600"/>
              </a:spcAft>
            </a:pPr>
            <a:r>
              <a:rPr lang="en-GB" sz="2200" b="1" dirty="0">
                <a:solidFill>
                  <a:srgbClr val="0F486D"/>
                </a:solidFill>
                <a:hlinkClick r:id="rId3">
                  <a:extLst>
                    <a:ext uri="{A12FA001-AC4F-418D-AE19-62706E023703}">
                      <ahyp:hlinkClr xmlns:ahyp="http://schemas.microsoft.com/office/drawing/2018/hyperlinkcolor" val="tx"/>
                    </a:ext>
                  </a:extLst>
                </a:hlinkClick>
              </a:rPr>
              <a:t>SDG 13: Climate Action</a:t>
            </a:r>
            <a:r>
              <a:rPr lang="en-GB" sz="2200" b="1" dirty="0"/>
              <a:t>: </a:t>
            </a:r>
            <a:r>
              <a:rPr lang="en-GB" sz="2200" dirty="0"/>
              <a:t>Ethical decision-making and sustainable business practices contribute to reducing climate change impacts, creating a low-carbon economy and environmental sustainability.</a:t>
            </a:r>
          </a:p>
          <a:p>
            <a:pPr>
              <a:spcAft>
                <a:spcPts val="600"/>
              </a:spcAft>
            </a:pPr>
            <a:r>
              <a:rPr lang="en-GB" sz="2200" b="1" dirty="0">
                <a:solidFill>
                  <a:srgbClr val="0F486D"/>
                </a:solidFill>
                <a:hlinkClick r:id="rId4">
                  <a:extLst>
                    <a:ext uri="{A12FA001-AC4F-418D-AE19-62706E023703}">
                      <ahyp:hlinkClr xmlns:ahyp="http://schemas.microsoft.com/office/drawing/2018/hyperlinkcolor" val="tx"/>
                    </a:ext>
                  </a:extLst>
                </a:hlinkClick>
              </a:rPr>
              <a:t>EntreComp 1.5 Ethical and Sustainable Thinking</a:t>
            </a:r>
            <a:r>
              <a:rPr lang="en-GB" sz="2200" b="1" dirty="0"/>
              <a:t>: </a:t>
            </a:r>
            <a:r>
              <a:rPr lang="en-GB" sz="2200" dirty="0"/>
              <a:t>Evaluating the consequences and impacts of ideas, opportunities, and actions creates sustainable management practices, corporate social responsibility, and inclusion in enterprises, contributing to ethical business conduct.</a:t>
            </a:r>
          </a:p>
          <a:p>
            <a:pPr>
              <a:spcAft>
                <a:spcPts val="600"/>
              </a:spcAft>
            </a:pPr>
            <a:r>
              <a:rPr lang="en-GB" sz="2200" b="1" dirty="0">
                <a:solidFill>
                  <a:srgbClr val="0F486D"/>
                </a:solidFill>
                <a:hlinkClick r:id="rId4">
                  <a:extLst>
                    <a:ext uri="{A12FA001-AC4F-418D-AE19-62706E023703}">
                      <ahyp:hlinkClr xmlns:ahyp="http://schemas.microsoft.com/office/drawing/2018/hyperlinkcolor" val="tx"/>
                    </a:ext>
                  </a:extLst>
                </a:hlinkClick>
              </a:rPr>
              <a:t>EntreComp 3.1 Taking the Initiative</a:t>
            </a:r>
            <a:r>
              <a:rPr lang="en-GB" sz="2200" b="1" dirty="0"/>
              <a:t>: </a:t>
            </a:r>
            <a:r>
              <a:rPr lang="en-GB" sz="2200" dirty="0"/>
              <a:t>Identifying opportunities, making independent operational decisions, and formulating strategic business decisions empower sustainable practices within business operations, supporting environmental stewardship and responsible entrepreneurship.</a:t>
            </a:r>
          </a:p>
        </p:txBody>
      </p:sp>
      <p:sp>
        <p:nvSpPr>
          <p:cNvPr id="6" name="Text Placeholder 1">
            <a:extLst>
              <a:ext uri="{FF2B5EF4-FFF2-40B4-BE49-F238E27FC236}">
                <a16:creationId xmlns:a16="http://schemas.microsoft.com/office/drawing/2014/main" id="{CB75BCD4-B240-46A4-C532-7E9DF6C9E4EF}"/>
              </a:ext>
            </a:extLst>
          </p:cNvPr>
          <p:cNvSpPr>
            <a:spLocks noGrp="1"/>
          </p:cNvSpPr>
          <p:nvPr>
            <p:ph type="body" sz="quarter" idx="30"/>
          </p:nvPr>
        </p:nvSpPr>
        <p:spPr>
          <a:xfrm>
            <a:off x="1482061" y="450972"/>
            <a:ext cx="9227869" cy="804265"/>
          </a:xfrm>
        </p:spPr>
        <p:txBody>
          <a:bodyPr/>
          <a:lstStyle/>
          <a:p>
            <a:pPr algn="ctr"/>
            <a:r>
              <a:rPr lang="en-US" dirty="0"/>
              <a:t>ALIGNMENT WITH SUSTAINABLE DEVELOPMENT GOALS &amp; ENTRECOMP</a:t>
            </a:r>
          </a:p>
        </p:txBody>
      </p:sp>
      <p:pic>
        <p:nvPicPr>
          <p:cNvPr id="7" name="Picture 2">
            <a:extLst>
              <a:ext uri="{FF2B5EF4-FFF2-40B4-BE49-F238E27FC236}">
                <a16:creationId xmlns:a16="http://schemas.microsoft.com/office/drawing/2014/main" id="{73D99DE2-D406-0C70-BD8B-19D4A500EB0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421" y="375163"/>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ADC288E-3F9F-456A-D55E-6143BC46AD5A}"/>
              </a:ext>
            </a:extLst>
          </p:cNvPr>
          <p:cNvPicPr>
            <a:picLocks noChangeAspect="1"/>
          </p:cNvPicPr>
          <p:nvPr/>
        </p:nvPicPr>
        <p:blipFill>
          <a:blip r:embed="rId6"/>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4287356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7E08FB7C-A1B2-0A62-6AE5-6207405CAAD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484" r="22553"/>
          <a:stretch/>
        </p:blipFill>
        <p:spPr>
          <a:xfrm>
            <a:off x="0" y="0"/>
            <a:ext cx="4993772"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a:xfrm>
            <a:off x="4262488" y="189102"/>
            <a:ext cx="6776598" cy="842867"/>
          </a:xfrm>
        </p:spPr>
        <p:txBody>
          <a:bodyPr/>
          <a:lstStyle/>
          <a:p>
            <a:r>
              <a:rPr lang="en-IE" dirty="0"/>
              <a:t>SUGGESTED PRACTICAL EXERCISE</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184396" y="1124125"/>
            <a:ext cx="6451134" cy="5259897"/>
          </a:xfrm>
          <a:solidFill>
            <a:schemeClr val="bg1"/>
          </a:solidFill>
        </p:spPr>
        <p:txBody>
          <a:bodyPr/>
          <a:lstStyle/>
          <a:p>
            <a:pPr algn="just">
              <a:spcAft>
                <a:spcPts val="600"/>
              </a:spcAft>
            </a:pPr>
            <a:r>
              <a:rPr lang="en-US" sz="2400" b="1" dirty="0"/>
              <a:t>Eco-Audit Exercise:</a:t>
            </a:r>
          </a:p>
          <a:p>
            <a:pPr algn="just">
              <a:spcAft>
                <a:spcPts val="600"/>
              </a:spcAft>
            </a:pPr>
            <a:r>
              <a:rPr lang="en-US" sz="2200" b="1" dirty="0"/>
              <a:t>Step 1: </a:t>
            </a:r>
            <a:r>
              <a:rPr lang="en-US" sz="2200" dirty="0"/>
              <a:t>Create a hypothetical/real business scenario, specifying its industry, size, and operational scope.</a:t>
            </a:r>
          </a:p>
          <a:p>
            <a:pPr algn="just">
              <a:spcAft>
                <a:spcPts val="600"/>
              </a:spcAft>
            </a:pPr>
            <a:r>
              <a:rPr lang="en-US" sz="2200" b="1" dirty="0"/>
              <a:t>Step 2: </a:t>
            </a:r>
            <a:r>
              <a:rPr lang="en-US" sz="2200" dirty="0"/>
              <a:t>Conduct an eco-audit to assess the environmental impact of this business. Focus areas may include energy consumption, waste generation, water usage, and greenhouse gas emissions.</a:t>
            </a:r>
          </a:p>
          <a:p>
            <a:pPr algn="just">
              <a:spcAft>
                <a:spcPts val="600"/>
              </a:spcAft>
            </a:pPr>
            <a:r>
              <a:rPr lang="en-US" sz="2200" b="1" dirty="0"/>
              <a:t>Step 3: </a:t>
            </a:r>
            <a:r>
              <a:rPr lang="en-US" sz="2200" dirty="0"/>
              <a:t>Identify specific areas for improvement based on the audit findings. Propose actionable strategies to enhance sustainability, such as adopting renewable energy sources, implementing waste reduction programmes, or improving operational efficiencies.</a:t>
            </a:r>
          </a:p>
          <a:p>
            <a:pPr algn="just">
              <a:spcAft>
                <a:spcPts val="600"/>
              </a:spcAft>
            </a:pPr>
            <a:r>
              <a:rPr lang="en-US" sz="2200" b="1" dirty="0"/>
              <a:t>Step 4: </a:t>
            </a:r>
            <a:r>
              <a:rPr lang="en-US" sz="2200" dirty="0"/>
              <a:t>Discuss the feasibility and potential impact of these proposed strategies on the business's environmental performance.</a:t>
            </a:r>
          </a:p>
        </p:txBody>
      </p:sp>
    </p:spTree>
    <p:extLst>
      <p:ext uri="{BB962C8B-B14F-4D97-AF65-F5344CB8AC3E}">
        <p14:creationId xmlns:p14="http://schemas.microsoft.com/office/powerpoint/2010/main" val="28114441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D864F-12FC-444B-495D-A5E327843E5F}"/>
              </a:ext>
            </a:extLst>
          </p:cNvPr>
          <p:cNvSpPr>
            <a:spLocks noGrp="1"/>
          </p:cNvSpPr>
          <p:nvPr>
            <p:ph type="body" sz="quarter" idx="30"/>
          </p:nvPr>
        </p:nvSpPr>
        <p:spPr>
          <a:xfrm>
            <a:off x="6316664" y="147327"/>
            <a:ext cx="4951851" cy="845139"/>
          </a:xfrm>
        </p:spPr>
        <p:txBody>
          <a:bodyPr/>
          <a:lstStyle/>
          <a:p>
            <a:r>
              <a:rPr lang="en-IE" dirty="0"/>
              <a:t>Further Resources</a:t>
            </a:r>
          </a:p>
        </p:txBody>
      </p:sp>
      <p:sp>
        <p:nvSpPr>
          <p:cNvPr id="4" name="Text Placeholder 3">
            <a:extLst>
              <a:ext uri="{FF2B5EF4-FFF2-40B4-BE49-F238E27FC236}">
                <a16:creationId xmlns:a16="http://schemas.microsoft.com/office/drawing/2014/main" id="{03217DE6-3467-0A26-1950-9C5913DF9B0A}"/>
              </a:ext>
            </a:extLst>
          </p:cNvPr>
          <p:cNvSpPr>
            <a:spLocks noGrp="1"/>
          </p:cNvSpPr>
          <p:nvPr>
            <p:ph type="body" sz="quarter" idx="48"/>
          </p:nvPr>
        </p:nvSpPr>
        <p:spPr>
          <a:xfrm>
            <a:off x="6316664" y="1023169"/>
            <a:ext cx="4939670" cy="5239479"/>
          </a:xfrm>
        </p:spPr>
        <p:txBody>
          <a:bodyPr/>
          <a:lstStyle/>
          <a:p>
            <a:pPr algn="just">
              <a:spcAft>
                <a:spcPts val="600"/>
              </a:spcAft>
            </a:pPr>
            <a:r>
              <a:rPr lang="en-GB" sz="2400" dirty="0"/>
              <a:t>These readings and materials provide valuable insights into integrating sustainability principles into business operations and aligning with global environmental goals.</a:t>
            </a:r>
          </a:p>
          <a:p>
            <a:pPr marL="342900" indent="-342900" algn="just">
              <a:spcAft>
                <a:spcPts val="600"/>
              </a:spcAft>
              <a:buFont typeface="Arial" panose="020B0604020202020204" pitchFamily="34" charset="0"/>
              <a:buChar char="•"/>
            </a:pPr>
            <a:r>
              <a:rPr lang="en-GB" sz="2400" b="1" dirty="0">
                <a:hlinkClick r:id="rId2"/>
              </a:rPr>
              <a:t>Environmental Stewardship</a:t>
            </a:r>
            <a:r>
              <a:rPr lang="en-GB" sz="2400" b="1" dirty="0"/>
              <a:t>: A Guide to Sustainable Practices</a:t>
            </a:r>
          </a:p>
          <a:p>
            <a:pPr marL="342900" indent="-342900" algn="just">
              <a:spcAft>
                <a:spcPts val="600"/>
              </a:spcAft>
              <a:buFont typeface="Arial" panose="020B0604020202020204" pitchFamily="34" charset="0"/>
              <a:buChar char="•"/>
            </a:pPr>
            <a:r>
              <a:rPr lang="en-GB" sz="2400" b="1" dirty="0">
                <a:hlinkClick r:id="rId3"/>
              </a:rPr>
              <a:t>What is sustainable resource management </a:t>
            </a:r>
            <a:r>
              <a:rPr lang="en-GB" sz="2400" b="1" dirty="0"/>
              <a:t>and how do you achieve it?</a:t>
            </a:r>
          </a:p>
          <a:p>
            <a:pPr marL="342900" indent="-342900" algn="just">
              <a:spcAft>
                <a:spcPts val="600"/>
              </a:spcAft>
              <a:buFont typeface="Arial" panose="020B0604020202020204" pitchFamily="34" charset="0"/>
              <a:buChar char="•"/>
            </a:pPr>
            <a:r>
              <a:rPr lang="en-GB" sz="2400" b="1" dirty="0">
                <a:hlinkClick r:id="rId4"/>
              </a:rPr>
              <a:t>Business Strategies to Address Climate Change</a:t>
            </a:r>
            <a:endParaRPr lang="en-IE" sz="2400" dirty="0"/>
          </a:p>
        </p:txBody>
      </p:sp>
      <p:pic>
        <p:nvPicPr>
          <p:cNvPr id="5" name="Picture Placeholder 17" descr="Close up of heart shaped pages of a book">
            <a:extLst>
              <a:ext uri="{FF2B5EF4-FFF2-40B4-BE49-F238E27FC236}">
                <a16:creationId xmlns:a16="http://schemas.microsoft.com/office/drawing/2014/main" id="{705751D7-8DFE-72F7-EDA2-64D2C52B2548}"/>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1408" r="21408"/>
          <a:stretch/>
        </p:blipFill>
        <p:spPr>
          <a:xfrm>
            <a:off x="0" y="0"/>
            <a:ext cx="5875338" cy="6858000"/>
          </a:xfrm>
        </p:spPr>
      </p:pic>
      <p:grpSp>
        <p:nvGrpSpPr>
          <p:cNvPr id="6" name="Graphic 4">
            <a:extLst>
              <a:ext uri="{FF2B5EF4-FFF2-40B4-BE49-F238E27FC236}">
                <a16:creationId xmlns:a16="http://schemas.microsoft.com/office/drawing/2014/main" id="{17776B81-4550-C7C1-F3BB-52A02FF986A6}"/>
              </a:ext>
            </a:extLst>
          </p:cNvPr>
          <p:cNvGrpSpPr/>
          <p:nvPr/>
        </p:nvGrpSpPr>
        <p:grpSpPr>
          <a:xfrm rot="19582332">
            <a:off x="10649810" y="5679215"/>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1EF5C066-605D-754F-0837-E58435C6E09B}"/>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FD7E0BEE-C643-04DC-B9C9-463F521E6FB3}"/>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8BC15099-8B11-F264-5555-57B33549F42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E1C44782-A9E7-094C-9262-8120AE9D70CE}"/>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4498C5BB-1E22-7739-1380-79FF5CFA711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1313DEFC-8ECE-9BFE-5917-9963DB2A78E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1FAD6608-078D-D25B-6D86-8F4B7320394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C3AFE2EB-6CCB-BC0E-A3FD-668C21F6903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95E81E78-0205-250A-F883-F16E202FA74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FE0FAA71-573B-BAC3-0FA2-8D08D4D5BD1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3CC65E6-C313-F3C4-018E-CA90D2941FE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7972780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Thumbprint heart">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SOCIAL RESPONSIBILITY </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05</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244975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Colorful overlapping people icons">
            <a:extLst>
              <a:ext uri="{FF2B5EF4-FFF2-40B4-BE49-F238E27FC236}">
                <a16:creationId xmlns:a16="http://schemas.microsoft.com/office/drawing/2014/main" id="{D09A1D2D-B66D-0231-F3A3-A89AC94DD92F}"/>
              </a:ext>
            </a:extLst>
          </p:cNvPr>
          <p:cNvPicPr>
            <a:picLocks noGrp="1" noChangeAspect="1"/>
          </p:cNvPicPr>
          <p:nvPr>
            <p:ph type="pic" sz="quarter" idx="21"/>
          </p:nvPr>
        </p:nvPicPr>
        <p:blipFill>
          <a:blip r:embed="rId3" cstate="email">
            <a:extLst>
              <a:ext uri="{28A0092B-C50C-407E-A947-70E740481C1C}">
                <a14:useLocalDpi xmlns:a14="http://schemas.microsoft.com/office/drawing/2010/main"/>
              </a:ext>
            </a:extLst>
          </a:blip>
          <a:srcRect l="25725" r="25725"/>
          <a:stretch>
            <a:fillRect/>
          </a:stretch>
        </p:blipFill>
        <p:spPr/>
      </p:pic>
      <p:sp>
        <p:nvSpPr>
          <p:cNvPr id="3" name="Text Placeholder 2">
            <a:extLst>
              <a:ext uri="{FF2B5EF4-FFF2-40B4-BE49-F238E27FC236}">
                <a16:creationId xmlns:a16="http://schemas.microsoft.com/office/drawing/2014/main" id="{141D1BF4-C7CE-8013-C509-BCA028B0B555}"/>
              </a:ext>
            </a:extLst>
          </p:cNvPr>
          <p:cNvSpPr>
            <a:spLocks noGrp="1"/>
          </p:cNvSpPr>
          <p:nvPr>
            <p:ph type="body" sz="quarter" idx="30"/>
          </p:nvPr>
        </p:nvSpPr>
        <p:spPr/>
        <p:txBody>
          <a:bodyPr/>
          <a:lstStyle/>
          <a:p>
            <a:r>
              <a:rPr lang="en-IE" dirty="0"/>
              <a:t>Introduction</a:t>
            </a:r>
          </a:p>
        </p:txBody>
      </p:sp>
      <p:sp>
        <p:nvSpPr>
          <p:cNvPr id="4" name="Text Placeholder 3">
            <a:extLst>
              <a:ext uri="{FF2B5EF4-FFF2-40B4-BE49-F238E27FC236}">
                <a16:creationId xmlns:a16="http://schemas.microsoft.com/office/drawing/2014/main" id="{FF3C6E5D-B43B-2E8E-CACF-8A18D376B2D9}"/>
              </a:ext>
            </a:extLst>
          </p:cNvPr>
          <p:cNvSpPr>
            <a:spLocks noGrp="1"/>
          </p:cNvSpPr>
          <p:nvPr>
            <p:ph type="body" sz="quarter" idx="48"/>
          </p:nvPr>
        </p:nvSpPr>
        <p:spPr>
          <a:xfrm>
            <a:off x="6367723" y="1813913"/>
            <a:ext cx="5067089" cy="3889855"/>
          </a:xfrm>
        </p:spPr>
        <p:txBody>
          <a:bodyPr/>
          <a:lstStyle/>
          <a:p>
            <a:pPr algn="just">
              <a:spcAft>
                <a:spcPts val="600"/>
              </a:spcAft>
            </a:pPr>
            <a:r>
              <a:rPr lang="en-GB" sz="2400" dirty="0"/>
              <a:t>This section aims to empower learners to integrate social responsibility and transparency into business practices, aligning with key Sustainable Development Goals (SDGs). </a:t>
            </a:r>
          </a:p>
          <a:p>
            <a:pPr algn="just">
              <a:spcAft>
                <a:spcPts val="600"/>
              </a:spcAft>
            </a:pPr>
            <a:r>
              <a:rPr lang="en-GB" sz="2400" dirty="0"/>
              <a:t>Participants will explore the concepts of social responsibility and transparency, understand their ethical implications, and recognise their role in creating positive societal impact through business operations.</a:t>
            </a:r>
            <a:endParaRPr lang="en-IE" sz="2400" dirty="0"/>
          </a:p>
        </p:txBody>
      </p:sp>
    </p:spTree>
    <p:extLst>
      <p:ext uri="{BB962C8B-B14F-4D97-AF65-F5344CB8AC3E}">
        <p14:creationId xmlns:p14="http://schemas.microsoft.com/office/powerpoint/2010/main" val="20924043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3D rendering of a shape hole toy with square, triangle, and circle shapes">
            <a:extLst>
              <a:ext uri="{FF2B5EF4-FFF2-40B4-BE49-F238E27FC236}">
                <a16:creationId xmlns:a16="http://schemas.microsoft.com/office/drawing/2014/main" id="{DA9E0814-F93F-4BF6-F701-FD2BA8C464A5}"/>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1327" r="12714"/>
          <a:stretch/>
        </p:blipFill>
        <p:spPr>
          <a:xfrm>
            <a:off x="0" y="0"/>
            <a:ext cx="4615543" cy="6858000"/>
          </a:xfrm>
        </p:spPr>
      </p:pic>
      <p:sp>
        <p:nvSpPr>
          <p:cNvPr id="3" name="Text Placeholder 2">
            <a:extLst>
              <a:ext uri="{FF2B5EF4-FFF2-40B4-BE49-F238E27FC236}">
                <a16:creationId xmlns:a16="http://schemas.microsoft.com/office/drawing/2014/main" id="{CAE77941-4B0E-890B-375E-E6C16A6C61F3}"/>
              </a:ext>
            </a:extLst>
          </p:cNvPr>
          <p:cNvSpPr>
            <a:spLocks noGrp="1"/>
          </p:cNvSpPr>
          <p:nvPr>
            <p:ph type="body" sz="quarter" idx="30"/>
          </p:nvPr>
        </p:nvSpPr>
        <p:spPr>
          <a:xfrm>
            <a:off x="5028054" y="256506"/>
            <a:ext cx="7311533" cy="845139"/>
          </a:xfrm>
        </p:spPr>
        <p:txBody>
          <a:bodyPr/>
          <a:lstStyle/>
          <a:p>
            <a:r>
              <a:rPr lang="en-IE" dirty="0"/>
              <a:t>Understanding Social Responsibility </a:t>
            </a:r>
          </a:p>
          <a:p>
            <a:endParaRPr lang="en-IE" dirty="0"/>
          </a:p>
        </p:txBody>
      </p:sp>
      <p:sp>
        <p:nvSpPr>
          <p:cNvPr id="4" name="Text Placeholder 3">
            <a:extLst>
              <a:ext uri="{FF2B5EF4-FFF2-40B4-BE49-F238E27FC236}">
                <a16:creationId xmlns:a16="http://schemas.microsoft.com/office/drawing/2014/main" id="{C5B738FE-62A5-544E-DDF0-39FFE09CC30C}"/>
              </a:ext>
            </a:extLst>
          </p:cNvPr>
          <p:cNvSpPr>
            <a:spLocks noGrp="1"/>
          </p:cNvSpPr>
          <p:nvPr>
            <p:ph type="body" sz="quarter" idx="48"/>
          </p:nvPr>
        </p:nvSpPr>
        <p:spPr>
          <a:xfrm>
            <a:off x="5028054" y="992643"/>
            <a:ext cx="6695517" cy="3466570"/>
          </a:xfrm>
        </p:spPr>
        <p:txBody>
          <a:bodyPr/>
          <a:lstStyle/>
          <a:p>
            <a:pPr algn="just">
              <a:spcAft>
                <a:spcPts val="600"/>
              </a:spcAft>
            </a:pPr>
            <a:r>
              <a:rPr lang="en-GB" sz="2300" dirty="0"/>
              <a:t>Social responsibility goes beyond profit generation, encompassing a </a:t>
            </a:r>
            <a:r>
              <a:rPr lang="en-GB" sz="2300" b="1" dirty="0"/>
              <a:t>business's ethical duty to enhance societal well-being</a:t>
            </a:r>
            <a:r>
              <a:rPr lang="en-GB" sz="2300" dirty="0"/>
              <a:t>. This includes promoting fair labour practices, environmental sustainability, and community development. </a:t>
            </a:r>
          </a:p>
          <a:p>
            <a:pPr algn="just">
              <a:spcAft>
                <a:spcPts val="600"/>
              </a:spcAft>
            </a:pPr>
            <a:r>
              <a:rPr lang="en-GB" sz="2300" dirty="0"/>
              <a:t>When companies focus on these values, they build trust with stakeholders, customers, investors, employees, and the wider community, while contributing to a better world.</a:t>
            </a:r>
          </a:p>
          <a:p>
            <a:pPr algn="just">
              <a:spcAft>
                <a:spcPts val="600"/>
              </a:spcAft>
            </a:pPr>
            <a:r>
              <a:rPr lang="en-GB" sz="2300" dirty="0"/>
              <a:t>Businesses play a crucial role in addressing social issues like fair labour, human rights, and community welfare. This involves ensuring safe workplaces, fair wages, and equal opportunities across operations and supply chains. Respecting human rights means treating all stakeholders with dignity and fairness.</a:t>
            </a:r>
            <a:endParaRPr lang="en-IE" sz="2300" dirty="0"/>
          </a:p>
          <a:p>
            <a:pPr>
              <a:spcAft>
                <a:spcPts val="600"/>
              </a:spcAft>
            </a:pPr>
            <a:endParaRPr lang="en-IE" sz="2300" dirty="0"/>
          </a:p>
        </p:txBody>
      </p:sp>
    </p:spTree>
    <p:extLst>
      <p:ext uri="{BB962C8B-B14F-4D97-AF65-F5344CB8AC3E}">
        <p14:creationId xmlns:p14="http://schemas.microsoft.com/office/powerpoint/2010/main" val="31809446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Retro microphone">
            <a:extLst>
              <a:ext uri="{FF2B5EF4-FFF2-40B4-BE49-F238E27FC236}">
                <a16:creationId xmlns:a16="http://schemas.microsoft.com/office/drawing/2014/main" id="{DA9E0814-F93F-4BF6-F701-FD2BA8C464A5}"/>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53282" r="1858"/>
          <a:stretch/>
        </p:blipFill>
        <p:spPr>
          <a:xfrm>
            <a:off x="0" y="0"/>
            <a:ext cx="4615543" cy="6858000"/>
          </a:xfrm>
        </p:spPr>
      </p:pic>
      <p:sp>
        <p:nvSpPr>
          <p:cNvPr id="3" name="Text Placeholder 2">
            <a:extLst>
              <a:ext uri="{FF2B5EF4-FFF2-40B4-BE49-F238E27FC236}">
                <a16:creationId xmlns:a16="http://schemas.microsoft.com/office/drawing/2014/main" id="{CAE77941-4B0E-890B-375E-E6C16A6C61F3}"/>
              </a:ext>
            </a:extLst>
          </p:cNvPr>
          <p:cNvSpPr>
            <a:spLocks noGrp="1"/>
          </p:cNvSpPr>
          <p:nvPr>
            <p:ph type="body" sz="quarter" idx="30"/>
          </p:nvPr>
        </p:nvSpPr>
        <p:spPr>
          <a:xfrm>
            <a:off x="4880467" y="256506"/>
            <a:ext cx="7311533" cy="845139"/>
          </a:xfrm>
        </p:spPr>
        <p:txBody>
          <a:bodyPr/>
          <a:lstStyle/>
          <a:p>
            <a:r>
              <a:rPr lang="en-IE" dirty="0"/>
              <a:t>Transparency in Business Operations</a:t>
            </a:r>
          </a:p>
          <a:p>
            <a:endParaRPr lang="en-IE" dirty="0"/>
          </a:p>
        </p:txBody>
      </p:sp>
      <p:sp>
        <p:nvSpPr>
          <p:cNvPr id="4" name="Text Placeholder 3">
            <a:extLst>
              <a:ext uri="{FF2B5EF4-FFF2-40B4-BE49-F238E27FC236}">
                <a16:creationId xmlns:a16="http://schemas.microsoft.com/office/drawing/2014/main" id="{C5B738FE-62A5-544E-DDF0-39FFE09CC30C}"/>
              </a:ext>
            </a:extLst>
          </p:cNvPr>
          <p:cNvSpPr>
            <a:spLocks noGrp="1"/>
          </p:cNvSpPr>
          <p:nvPr>
            <p:ph type="body" sz="quarter" idx="48"/>
          </p:nvPr>
        </p:nvSpPr>
        <p:spPr>
          <a:xfrm>
            <a:off x="5028054" y="992643"/>
            <a:ext cx="6695517" cy="3466570"/>
          </a:xfrm>
        </p:spPr>
        <p:txBody>
          <a:bodyPr/>
          <a:lstStyle/>
          <a:p>
            <a:pPr algn="just">
              <a:spcAft>
                <a:spcPts val="600"/>
              </a:spcAft>
            </a:pPr>
            <a:r>
              <a:rPr lang="en-US" sz="2300" dirty="0"/>
              <a:t>Transparency builds trust and engages stakeholders effectively. </a:t>
            </a:r>
            <a:r>
              <a:rPr lang="en-US" sz="2300" b="1" dirty="0"/>
              <a:t>Open communication </a:t>
            </a:r>
            <a:r>
              <a:rPr lang="en-US" sz="2300" dirty="0"/>
              <a:t>enhances corporate reputation and helps manage risks. By sharing information about their practices, performance, and decision-making, businesses demonstrate accountability and integrity, crucial for maintaining positive relationships.</a:t>
            </a:r>
          </a:p>
          <a:p>
            <a:pPr algn="just">
              <a:spcAft>
                <a:spcPts val="600"/>
              </a:spcAft>
            </a:pPr>
            <a:r>
              <a:rPr lang="en-US" sz="2300" b="1" dirty="0"/>
              <a:t>Engaging stakeholders </a:t>
            </a:r>
            <a:r>
              <a:rPr lang="en-US" sz="2300" dirty="0"/>
              <a:t>through transparent communication involves regular updates on policies, practices, and performance metrics, including social and environmental impacts.</a:t>
            </a:r>
          </a:p>
          <a:p>
            <a:pPr algn="just">
              <a:spcAft>
                <a:spcPts val="600"/>
              </a:spcAft>
            </a:pPr>
            <a:r>
              <a:rPr lang="en-US" sz="2300" dirty="0"/>
              <a:t>Platforms like sustainability reports, community meetings, and digital channels facilitate meaningful dialogue and feedback. </a:t>
            </a:r>
          </a:p>
          <a:p>
            <a:pPr>
              <a:spcAft>
                <a:spcPts val="600"/>
              </a:spcAft>
            </a:pPr>
            <a:endParaRPr lang="en-IE" sz="2300" dirty="0"/>
          </a:p>
        </p:txBody>
      </p:sp>
    </p:spTree>
    <p:extLst>
      <p:ext uri="{BB962C8B-B14F-4D97-AF65-F5344CB8AC3E}">
        <p14:creationId xmlns:p14="http://schemas.microsoft.com/office/powerpoint/2010/main" val="23781226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erson reaching for a paper on a table full of paper and sticky notes">
            <a:extLst>
              <a:ext uri="{FF2B5EF4-FFF2-40B4-BE49-F238E27FC236}">
                <a16:creationId xmlns:a16="http://schemas.microsoft.com/office/drawing/2014/main" id="{DA9E0814-F93F-4BF6-F701-FD2BA8C464A5}"/>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7543" r="27543"/>
          <a:stretch/>
        </p:blipFill>
        <p:spPr>
          <a:xfrm>
            <a:off x="0" y="0"/>
            <a:ext cx="4615543" cy="6858000"/>
          </a:xfrm>
        </p:spPr>
      </p:pic>
      <p:sp>
        <p:nvSpPr>
          <p:cNvPr id="3" name="Text Placeholder 2">
            <a:extLst>
              <a:ext uri="{FF2B5EF4-FFF2-40B4-BE49-F238E27FC236}">
                <a16:creationId xmlns:a16="http://schemas.microsoft.com/office/drawing/2014/main" id="{CAE77941-4B0E-890B-375E-E6C16A6C61F3}"/>
              </a:ext>
            </a:extLst>
          </p:cNvPr>
          <p:cNvSpPr>
            <a:spLocks noGrp="1"/>
          </p:cNvSpPr>
          <p:nvPr>
            <p:ph type="body" sz="quarter" idx="30"/>
          </p:nvPr>
        </p:nvSpPr>
        <p:spPr>
          <a:xfrm>
            <a:off x="4880467" y="269256"/>
            <a:ext cx="7311533" cy="845139"/>
          </a:xfrm>
        </p:spPr>
        <p:txBody>
          <a:bodyPr/>
          <a:lstStyle/>
          <a:p>
            <a:r>
              <a:rPr lang="en-IE" dirty="0"/>
              <a:t>Strategies for Integrating Social Responsibility</a:t>
            </a:r>
          </a:p>
          <a:p>
            <a:endParaRPr lang="en-IE" dirty="0"/>
          </a:p>
        </p:txBody>
      </p:sp>
      <p:sp>
        <p:nvSpPr>
          <p:cNvPr id="4" name="Text Placeholder 3">
            <a:extLst>
              <a:ext uri="{FF2B5EF4-FFF2-40B4-BE49-F238E27FC236}">
                <a16:creationId xmlns:a16="http://schemas.microsoft.com/office/drawing/2014/main" id="{C5B738FE-62A5-544E-DDF0-39FFE09CC30C}"/>
              </a:ext>
            </a:extLst>
          </p:cNvPr>
          <p:cNvSpPr>
            <a:spLocks noGrp="1"/>
          </p:cNvSpPr>
          <p:nvPr>
            <p:ph type="body" sz="quarter" idx="48"/>
          </p:nvPr>
        </p:nvSpPr>
        <p:spPr>
          <a:xfrm>
            <a:off x="5028054" y="1695715"/>
            <a:ext cx="6560763" cy="3466570"/>
          </a:xfrm>
        </p:spPr>
        <p:txBody>
          <a:bodyPr/>
          <a:lstStyle/>
          <a:p>
            <a:pPr algn="just">
              <a:spcAft>
                <a:spcPts val="600"/>
              </a:spcAft>
            </a:pPr>
            <a:r>
              <a:rPr lang="en-US" sz="2300" dirty="0"/>
              <a:t>Integrating social responsibility into business strategy involves </a:t>
            </a:r>
            <a:r>
              <a:rPr lang="en-US" sz="2300" b="1" dirty="0"/>
              <a:t>aligning business goals with societal needs and environmental sustainability</a:t>
            </a:r>
            <a:r>
              <a:rPr lang="en-US" sz="2300" dirty="0"/>
              <a:t>. </a:t>
            </a:r>
          </a:p>
          <a:p>
            <a:pPr algn="just">
              <a:spcAft>
                <a:spcPts val="600"/>
              </a:spcAft>
            </a:pPr>
            <a:r>
              <a:rPr lang="en-US" sz="2300" dirty="0"/>
              <a:t>This approach creates economic value as well as addresses social and environmental challenges, ensuring long-term sustainability and competitiveness.</a:t>
            </a:r>
          </a:p>
          <a:p>
            <a:pPr algn="just">
              <a:spcAft>
                <a:spcPts val="600"/>
              </a:spcAft>
            </a:pPr>
            <a:r>
              <a:rPr lang="en-US" sz="2300" b="1" dirty="0"/>
              <a:t>Companies can innovate and collaborate with stakeholders to develop solutions that benefit both the company and society</a:t>
            </a:r>
            <a:r>
              <a:rPr lang="en-US" sz="2300" dirty="0"/>
              <a:t>. </a:t>
            </a:r>
          </a:p>
          <a:p>
            <a:pPr>
              <a:spcAft>
                <a:spcPts val="600"/>
              </a:spcAft>
            </a:pPr>
            <a:endParaRPr lang="en-IE" sz="2300" dirty="0"/>
          </a:p>
        </p:txBody>
      </p:sp>
    </p:spTree>
    <p:extLst>
      <p:ext uri="{BB962C8B-B14F-4D97-AF65-F5344CB8AC3E}">
        <p14:creationId xmlns:p14="http://schemas.microsoft.com/office/powerpoint/2010/main" val="19068540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A4A2FE-027E-EA68-2402-6F51851356F2}"/>
              </a:ext>
            </a:extLst>
          </p:cNvPr>
          <p:cNvSpPr>
            <a:spLocks noGrp="1"/>
          </p:cNvSpPr>
          <p:nvPr>
            <p:ph type="body" sz="quarter" idx="49"/>
          </p:nvPr>
        </p:nvSpPr>
        <p:spPr>
          <a:xfrm>
            <a:off x="3582472" y="224833"/>
            <a:ext cx="7160276" cy="730066"/>
          </a:xfrm>
        </p:spPr>
        <p:txBody>
          <a:bodyPr/>
          <a:lstStyle/>
          <a:p>
            <a:r>
              <a:rPr lang="en-IE" sz="3000" dirty="0"/>
              <a:t>Sustainable Procurement</a:t>
            </a:r>
          </a:p>
        </p:txBody>
      </p:sp>
      <p:sp>
        <p:nvSpPr>
          <p:cNvPr id="3" name="Text Placeholder 2">
            <a:extLst>
              <a:ext uri="{FF2B5EF4-FFF2-40B4-BE49-F238E27FC236}">
                <a16:creationId xmlns:a16="http://schemas.microsoft.com/office/drawing/2014/main" id="{88D2704B-DE22-4722-6A36-5D97D8B9B872}"/>
              </a:ext>
            </a:extLst>
          </p:cNvPr>
          <p:cNvSpPr>
            <a:spLocks noGrp="1"/>
          </p:cNvSpPr>
          <p:nvPr>
            <p:ph type="body" sz="quarter" idx="50"/>
          </p:nvPr>
        </p:nvSpPr>
        <p:spPr>
          <a:xfrm>
            <a:off x="3594653" y="656492"/>
            <a:ext cx="7739202" cy="1017803"/>
          </a:xfrm>
        </p:spPr>
        <p:txBody>
          <a:bodyPr/>
          <a:lstStyle/>
          <a:p>
            <a:r>
              <a:rPr lang="en-GB" sz="2000" dirty="0"/>
              <a:t>Implementing sustainability criteria into procurement processes ensures ethical sourcing, reduces environmental impact, and supports local communities. This involves selecting suppliers committed to fair labour practices, human rights standards, and environmental sustainability. </a:t>
            </a:r>
            <a:endParaRPr lang="en-IE" sz="2000" dirty="0"/>
          </a:p>
        </p:txBody>
      </p:sp>
      <p:sp>
        <p:nvSpPr>
          <p:cNvPr id="4" name="Text Placeholder 3">
            <a:extLst>
              <a:ext uri="{FF2B5EF4-FFF2-40B4-BE49-F238E27FC236}">
                <a16:creationId xmlns:a16="http://schemas.microsoft.com/office/drawing/2014/main" id="{F29532C3-6E6F-DE57-8548-B28B8A9AA1BC}"/>
              </a:ext>
            </a:extLst>
          </p:cNvPr>
          <p:cNvSpPr>
            <a:spLocks noGrp="1"/>
          </p:cNvSpPr>
          <p:nvPr>
            <p:ph type="body" sz="quarter" idx="51"/>
          </p:nvPr>
        </p:nvSpPr>
        <p:spPr>
          <a:xfrm>
            <a:off x="3582472" y="2207827"/>
            <a:ext cx="7160276" cy="730066"/>
          </a:xfrm>
        </p:spPr>
        <p:txBody>
          <a:bodyPr/>
          <a:lstStyle/>
          <a:p>
            <a:r>
              <a:rPr lang="en-IE" sz="3000" dirty="0"/>
              <a:t>Responsible Marketing</a:t>
            </a:r>
          </a:p>
        </p:txBody>
      </p:sp>
      <p:sp>
        <p:nvSpPr>
          <p:cNvPr id="5" name="Text Placeholder 4">
            <a:extLst>
              <a:ext uri="{FF2B5EF4-FFF2-40B4-BE49-F238E27FC236}">
                <a16:creationId xmlns:a16="http://schemas.microsoft.com/office/drawing/2014/main" id="{BA22660C-39F9-5A75-B148-0C02564A627D}"/>
              </a:ext>
            </a:extLst>
          </p:cNvPr>
          <p:cNvSpPr>
            <a:spLocks noGrp="1"/>
          </p:cNvSpPr>
          <p:nvPr>
            <p:ph type="body" sz="quarter" idx="52"/>
          </p:nvPr>
        </p:nvSpPr>
        <p:spPr>
          <a:xfrm>
            <a:off x="3594652" y="2695235"/>
            <a:ext cx="8446551" cy="945874"/>
          </a:xfrm>
        </p:spPr>
        <p:txBody>
          <a:bodyPr/>
          <a:lstStyle/>
          <a:p>
            <a:r>
              <a:rPr lang="en-GB" sz="2000" dirty="0"/>
              <a:t>Adopting responsible marketing practices is crucial for promoting transparency and building trust with consumers. This approach involves providing accurate information about products and business practices, ensuring alignment between marketing messages and actual sustainability efforts. </a:t>
            </a:r>
            <a:endParaRPr lang="en-IE" sz="2000" dirty="0"/>
          </a:p>
        </p:txBody>
      </p:sp>
      <p:sp>
        <p:nvSpPr>
          <p:cNvPr id="6" name="Text Placeholder 5">
            <a:extLst>
              <a:ext uri="{FF2B5EF4-FFF2-40B4-BE49-F238E27FC236}">
                <a16:creationId xmlns:a16="http://schemas.microsoft.com/office/drawing/2014/main" id="{EFC8A87F-D862-1013-CC17-077DF774C1D7}"/>
              </a:ext>
            </a:extLst>
          </p:cNvPr>
          <p:cNvSpPr>
            <a:spLocks noGrp="1"/>
          </p:cNvSpPr>
          <p:nvPr>
            <p:ph type="body" sz="quarter" idx="54"/>
          </p:nvPr>
        </p:nvSpPr>
        <p:spPr>
          <a:xfrm>
            <a:off x="3594653" y="4374582"/>
            <a:ext cx="7160276" cy="730066"/>
          </a:xfrm>
        </p:spPr>
        <p:txBody>
          <a:bodyPr/>
          <a:lstStyle/>
          <a:p>
            <a:r>
              <a:rPr lang="en-GB" sz="3000" dirty="0"/>
              <a:t>Corporate Citizenship</a:t>
            </a:r>
            <a:endParaRPr lang="en-IE" sz="3000" dirty="0"/>
          </a:p>
        </p:txBody>
      </p:sp>
      <p:sp>
        <p:nvSpPr>
          <p:cNvPr id="7" name="Text Placeholder 6">
            <a:extLst>
              <a:ext uri="{FF2B5EF4-FFF2-40B4-BE49-F238E27FC236}">
                <a16:creationId xmlns:a16="http://schemas.microsoft.com/office/drawing/2014/main" id="{47EC3BC3-B5ED-8069-2907-2FC425A3DAE9}"/>
              </a:ext>
            </a:extLst>
          </p:cNvPr>
          <p:cNvSpPr>
            <a:spLocks noGrp="1"/>
          </p:cNvSpPr>
          <p:nvPr>
            <p:ph type="body" sz="quarter" idx="55"/>
          </p:nvPr>
        </p:nvSpPr>
        <p:spPr>
          <a:xfrm>
            <a:off x="3606834" y="4860719"/>
            <a:ext cx="7727021" cy="945874"/>
          </a:xfrm>
        </p:spPr>
        <p:txBody>
          <a:bodyPr/>
          <a:lstStyle/>
          <a:p>
            <a:pPr algn="just"/>
            <a:r>
              <a:rPr lang="en-GB" sz="2000" dirty="0"/>
              <a:t>Establishing corporate citizenship programmes demonstrates a company's commitment to social causes and community well-being. This includes engaging employees in volunteer programmes and community service initiatives that support local nonprofits and charitable organisations. </a:t>
            </a:r>
            <a:endParaRPr lang="en-IE" sz="2000" dirty="0"/>
          </a:p>
        </p:txBody>
      </p:sp>
      <p:pic>
        <p:nvPicPr>
          <p:cNvPr id="17" name="Picture Placeholder 16" descr="Volunteer holding branches">
            <a:extLst>
              <a:ext uri="{FF2B5EF4-FFF2-40B4-BE49-F238E27FC236}">
                <a16:creationId xmlns:a16="http://schemas.microsoft.com/office/drawing/2014/main" id="{33DD4B66-743C-121C-2EE1-D08460CDD2C5}"/>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11858" r="11858"/>
          <a:stretch>
            <a:fillRect/>
          </a:stretch>
        </p:blipFill>
        <p:spPr>
          <a:ln>
            <a:solidFill>
              <a:srgbClr val="0F486D"/>
            </a:solidFill>
          </a:ln>
        </p:spPr>
      </p:pic>
      <p:pic>
        <p:nvPicPr>
          <p:cNvPr id="14" name="Picture Placeholder 13">
            <a:extLst>
              <a:ext uri="{FF2B5EF4-FFF2-40B4-BE49-F238E27FC236}">
                <a16:creationId xmlns:a16="http://schemas.microsoft.com/office/drawing/2014/main" id="{24FF1040-6016-AA0E-F0A4-4293C4D3E9C2}"/>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t="857" b="857"/>
          <a:stretch/>
        </p:blipFill>
        <p:spPr>
          <a:solidFill>
            <a:schemeClr val="bg1"/>
          </a:solidFill>
          <a:ln>
            <a:solidFill>
              <a:srgbClr val="0F486D"/>
            </a:solidFill>
          </a:ln>
        </p:spPr>
      </p:pic>
      <p:pic>
        <p:nvPicPr>
          <p:cNvPr id="12" name="Picture Placeholder 11" descr="Shopping handbasket">
            <a:extLst>
              <a:ext uri="{FF2B5EF4-FFF2-40B4-BE49-F238E27FC236}">
                <a16:creationId xmlns:a16="http://schemas.microsoft.com/office/drawing/2014/main" id="{468ACE8B-DF56-927A-C872-1C915166851D}"/>
              </a:ext>
            </a:extLst>
          </p:cNvPr>
          <p:cNvPicPr>
            <a:picLocks noGrp="1" noChangeAspect="1"/>
          </p:cNvPicPr>
          <p:nvPr>
            <p:ph type="pic" sz="quarter" idx="57"/>
          </p:nvPr>
        </p:nvPicPr>
        <p:blipFill>
          <a:blip r:embed="rId5" cstate="email">
            <a:extLst>
              <a:ext uri="{28A0092B-C50C-407E-A947-70E740481C1C}">
                <a14:useLocalDpi xmlns:a14="http://schemas.microsoft.com/office/drawing/2010/main"/>
              </a:ext>
            </a:extLst>
          </a:blip>
          <a:srcRect t="564" b="564"/>
          <a:stretch>
            <a:fillRect/>
          </a:stretch>
        </p:blipFill>
        <p:spPr>
          <a:ln>
            <a:solidFill>
              <a:srgbClr val="0F486D"/>
            </a:solidFill>
          </a:ln>
        </p:spPr>
      </p:pic>
    </p:spTree>
    <p:extLst>
      <p:ext uri="{BB962C8B-B14F-4D97-AF65-F5344CB8AC3E}">
        <p14:creationId xmlns:p14="http://schemas.microsoft.com/office/powerpoint/2010/main" val="28572978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2" y="523547"/>
            <a:ext cx="10483431" cy="804265"/>
          </a:xfrm>
        </p:spPr>
        <p:txBody>
          <a:bodyPr/>
          <a:lstStyle/>
          <a:p>
            <a:r>
              <a:rPr lang="en-US" dirty="0"/>
              <a:t>UNDERSTANDING SUSTAINABILITY</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1338014"/>
            <a:ext cx="10483429" cy="4439577"/>
          </a:xfrm>
        </p:spPr>
        <p:txBody>
          <a:bodyPr/>
          <a:lstStyle/>
          <a:p>
            <a:pPr algn="just">
              <a:spcAft>
                <a:spcPts val="600"/>
              </a:spcAft>
            </a:pPr>
            <a:r>
              <a:rPr lang="en-GB" dirty="0"/>
              <a:t>Sustainability in business involves ensuring </a:t>
            </a:r>
            <a:r>
              <a:rPr lang="en-GB" b="1" dirty="0"/>
              <a:t>long-term economic success </a:t>
            </a:r>
            <a:r>
              <a:rPr lang="en-GB" dirty="0"/>
              <a:t>while </a:t>
            </a:r>
            <a:r>
              <a:rPr lang="en-GB" b="1" dirty="0"/>
              <a:t>preserving environmental health </a:t>
            </a:r>
            <a:r>
              <a:rPr lang="en-GB" dirty="0"/>
              <a:t>and </a:t>
            </a:r>
            <a:r>
              <a:rPr lang="en-GB" b="1" dirty="0"/>
              <a:t>promoting social equity</a:t>
            </a:r>
            <a:r>
              <a:rPr lang="en-GB" dirty="0"/>
              <a:t>. It means operating in a way that meets present needs without compromising future generations' ability to meet theirs. </a:t>
            </a:r>
          </a:p>
          <a:p>
            <a:pPr algn="just">
              <a:spcAft>
                <a:spcPts val="600"/>
              </a:spcAft>
            </a:pPr>
            <a:r>
              <a:rPr lang="en-GB" dirty="0"/>
              <a:t>The </a:t>
            </a:r>
            <a:r>
              <a:rPr lang="en-GB" b="1" dirty="0"/>
              <a:t>Triple Bottom Line </a:t>
            </a:r>
            <a:r>
              <a:rPr lang="en-GB" dirty="0"/>
              <a:t>(TBL) approach views sustainability through three lenses: Economic Viability, Social Responsibility, and Environmental Stewardship. </a:t>
            </a:r>
          </a:p>
          <a:p>
            <a:pPr algn="just">
              <a:spcAft>
                <a:spcPts val="600"/>
              </a:spcAft>
            </a:pPr>
            <a:r>
              <a:rPr lang="en-GB" dirty="0"/>
              <a:t>Economic sustainability ensures profitability and economic growth. Social sustainability focuses on equitable treatment and community engagement. Environmental sustainability aims to conserve resources and reduce pollution. By integrating these aspects, businesses can build resilience, inspire innovation, and create long-term value for all stakeholders, contributing to a sustainable and equitable future.</a:t>
            </a:r>
            <a:endParaRPr lang="en-US" dirty="0"/>
          </a:p>
        </p:txBody>
      </p:sp>
      <p:grpSp>
        <p:nvGrpSpPr>
          <p:cNvPr id="4" name="Group 3">
            <a:extLst>
              <a:ext uri="{FF2B5EF4-FFF2-40B4-BE49-F238E27FC236}">
                <a16:creationId xmlns:a16="http://schemas.microsoft.com/office/drawing/2014/main" id="{B5F5A779-6DA7-3676-B2A8-377D596A416E}"/>
              </a:ext>
            </a:extLst>
          </p:cNvPr>
          <p:cNvGrpSpPr/>
          <p:nvPr/>
        </p:nvGrpSpPr>
        <p:grpSpPr>
          <a:xfrm>
            <a:off x="10887146" y="351328"/>
            <a:ext cx="901130" cy="901727"/>
            <a:chOff x="5614841" y="786428"/>
            <a:chExt cx="901130" cy="901727"/>
          </a:xfrm>
          <a:solidFill>
            <a:srgbClr val="0F486D"/>
          </a:solidFill>
        </p:grpSpPr>
        <p:grpSp>
          <p:nvGrpSpPr>
            <p:cNvPr id="5" name="Graphic 2">
              <a:extLst>
                <a:ext uri="{FF2B5EF4-FFF2-40B4-BE49-F238E27FC236}">
                  <a16:creationId xmlns:a16="http://schemas.microsoft.com/office/drawing/2014/main" id="{870E227B-E4B2-A164-40FF-DD83D0B61F05}"/>
                </a:ext>
              </a:extLst>
            </p:cNvPr>
            <p:cNvGrpSpPr/>
            <p:nvPr/>
          </p:nvGrpSpPr>
          <p:grpSpPr>
            <a:xfrm>
              <a:off x="5715019" y="1058540"/>
              <a:ext cx="543506" cy="445337"/>
              <a:chOff x="5715019" y="1058540"/>
              <a:chExt cx="543506" cy="445337"/>
            </a:xfrm>
            <a:grpFill/>
          </p:grpSpPr>
          <p:sp>
            <p:nvSpPr>
              <p:cNvPr id="7" name="Freeform 210">
                <a:extLst>
                  <a:ext uri="{FF2B5EF4-FFF2-40B4-BE49-F238E27FC236}">
                    <a16:creationId xmlns:a16="http://schemas.microsoft.com/office/drawing/2014/main" id="{22CB199C-9AC3-AF64-5134-AE039B1D9FE9}"/>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8" name="Freeform 211">
                <a:extLst>
                  <a:ext uri="{FF2B5EF4-FFF2-40B4-BE49-F238E27FC236}">
                    <a16:creationId xmlns:a16="http://schemas.microsoft.com/office/drawing/2014/main" id="{EDF74149-F56C-54D8-0AE8-B45DBCFE4D8A}"/>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grpSp>
        <p:sp>
          <p:nvSpPr>
            <p:cNvPr id="6" name="Freeform 209">
              <a:extLst>
                <a:ext uri="{FF2B5EF4-FFF2-40B4-BE49-F238E27FC236}">
                  <a16:creationId xmlns:a16="http://schemas.microsoft.com/office/drawing/2014/main" id="{13592A23-61D5-4FA5-C2D7-225477972E92}"/>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35786716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DE0EBD-8276-5E4D-4463-FFF822A2477C}"/>
              </a:ext>
            </a:extLst>
          </p:cNvPr>
          <p:cNvSpPr>
            <a:spLocks noGrp="1"/>
          </p:cNvSpPr>
          <p:nvPr>
            <p:ph type="body" sz="quarter" idx="30"/>
          </p:nvPr>
        </p:nvSpPr>
        <p:spPr>
          <a:xfrm>
            <a:off x="854280" y="523547"/>
            <a:ext cx="10483431" cy="804265"/>
          </a:xfrm>
        </p:spPr>
        <p:txBody>
          <a:bodyPr/>
          <a:lstStyle/>
          <a:p>
            <a:r>
              <a:rPr lang="en-IE" dirty="0"/>
              <a:t>Assessing Impact</a:t>
            </a:r>
          </a:p>
        </p:txBody>
      </p:sp>
      <p:sp>
        <p:nvSpPr>
          <p:cNvPr id="3" name="Text Placeholder 2">
            <a:extLst>
              <a:ext uri="{FF2B5EF4-FFF2-40B4-BE49-F238E27FC236}">
                <a16:creationId xmlns:a16="http://schemas.microsoft.com/office/drawing/2014/main" id="{C6485A9C-8761-5459-986C-41CF7EA10F74}"/>
              </a:ext>
            </a:extLst>
          </p:cNvPr>
          <p:cNvSpPr>
            <a:spLocks noGrp="1"/>
          </p:cNvSpPr>
          <p:nvPr>
            <p:ph type="body" sz="quarter" idx="48"/>
          </p:nvPr>
        </p:nvSpPr>
        <p:spPr>
          <a:xfrm>
            <a:off x="854280" y="1736144"/>
            <a:ext cx="10483429" cy="4439577"/>
          </a:xfrm>
        </p:spPr>
        <p:txBody>
          <a:bodyPr/>
          <a:lstStyle/>
          <a:p>
            <a:pPr algn="just">
              <a:spcAft>
                <a:spcPts val="600"/>
              </a:spcAft>
            </a:pPr>
            <a:r>
              <a:rPr lang="en-GB" dirty="0"/>
              <a:t>Evaluating the social and environmental impact of business practices is essential for understanding the broader implications of corporate actions. </a:t>
            </a:r>
            <a:r>
              <a:rPr lang="en-GB" b="1" dirty="0"/>
              <a:t>By systematically collecting data on outcomes, businesses can measure their contributions to societal well-being and environmental sustainability</a:t>
            </a:r>
            <a:r>
              <a:rPr lang="en-GB" dirty="0"/>
              <a:t>. </a:t>
            </a:r>
          </a:p>
          <a:p>
            <a:pPr algn="just">
              <a:spcAft>
                <a:spcPts val="600"/>
              </a:spcAft>
            </a:pPr>
            <a:r>
              <a:rPr lang="en-GB" dirty="0"/>
              <a:t>This process involves gathering </a:t>
            </a:r>
            <a:r>
              <a:rPr lang="en-GB" b="1" dirty="0"/>
              <a:t>quantitative and qualitative information </a:t>
            </a:r>
            <a:r>
              <a:rPr lang="en-GB" dirty="0"/>
              <a:t>about how business operations affect stakeholders and the environment. Stakeholder engagement is key, involving the active involvement of employees, customers, suppliers, and local communities to understand their perspectives and expectations. </a:t>
            </a:r>
          </a:p>
        </p:txBody>
      </p:sp>
      <p:grpSp>
        <p:nvGrpSpPr>
          <p:cNvPr id="4" name="Graphic 3">
            <a:extLst>
              <a:ext uri="{FF2B5EF4-FFF2-40B4-BE49-F238E27FC236}">
                <a16:creationId xmlns:a16="http://schemas.microsoft.com/office/drawing/2014/main" id="{F35D4646-1190-25D9-AD51-1D87E2119558}"/>
              </a:ext>
            </a:extLst>
          </p:cNvPr>
          <p:cNvGrpSpPr/>
          <p:nvPr/>
        </p:nvGrpSpPr>
        <p:grpSpPr>
          <a:xfrm>
            <a:off x="10332217" y="512398"/>
            <a:ext cx="948997" cy="948995"/>
            <a:chOff x="665400" y="3833425"/>
            <a:chExt cx="948997" cy="948995"/>
          </a:xfrm>
          <a:solidFill>
            <a:srgbClr val="0F486D"/>
          </a:solidFill>
        </p:grpSpPr>
        <p:sp>
          <p:nvSpPr>
            <p:cNvPr id="5" name="Freeform 1464">
              <a:extLst>
                <a:ext uri="{FF2B5EF4-FFF2-40B4-BE49-F238E27FC236}">
                  <a16:creationId xmlns:a16="http://schemas.microsoft.com/office/drawing/2014/main" id="{70D98E49-C9A8-D865-0C4B-A6FA266EE29C}"/>
                </a:ext>
              </a:extLst>
            </p:cNvPr>
            <p:cNvSpPr/>
            <p:nvPr/>
          </p:nvSpPr>
          <p:spPr>
            <a:xfrm>
              <a:off x="665400" y="3833425"/>
              <a:ext cx="948997" cy="948995"/>
            </a:xfrm>
            <a:custGeom>
              <a:avLst/>
              <a:gdLst>
                <a:gd name="connsiteX0" fmla="*/ 872200 w 948997"/>
                <a:gd name="connsiteY0" fmla="*/ 677462 h 948995"/>
                <a:gd name="connsiteX1" fmla="*/ 641808 w 948997"/>
                <a:gd name="connsiteY1" fmla="*/ 677462 h 948995"/>
                <a:gd name="connsiteX2" fmla="*/ 641808 w 948997"/>
                <a:gd name="connsiteY2" fmla="*/ 320903 h 948995"/>
                <a:gd name="connsiteX3" fmla="*/ 658264 w 948997"/>
                <a:gd name="connsiteY3" fmla="*/ 312675 h 948995"/>
                <a:gd name="connsiteX4" fmla="*/ 713120 w 948997"/>
                <a:gd name="connsiteY4" fmla="*/ 381244 h 948995"/>
                <a:gd name="connsiteX5" fmla="*/ 671978 w 948997"/>
                <a:gd name="connsiteY5" fmla="*/ 477240 h 948995"/>
                <a:gd name="connsiteX6" fmla="*/ 809116 w 948997"/>
                <a:gd name="connsiteY6" fmla="*/ 614379 h 948995"/>
                <a:gd name="connsiteX7" fmla="*/ 946255 w 948997"/>
                <a:gd name="connsiteY7" fmla="*/ 477240 h 948995"/>
                <a:gd name="connsiteX8" fmla="*/ 809116 w 948997"/>
                <a:gd name="connsiteY8" fmla="*/ 340102 h 948995"/>
                <a:gd name="connsiteX9" fmla="*/ 735062 w 948997"/>
                <a:gd name="connsiteY9" fmla="*/ 362045 h 948995"/>
                <a:gd name="connsiteX10" fmla="*/ 680206 w 948997"/>
                <a:gd name="connsiteY10" fmla="*/ 293475 h 948995"/>
                <a:gd name="connsiteX11" fmla="*/ 732319 w 948997"/>
                <a:gd name="connsiteY11" fmla="*/ 186508 h 948995"/>
                <a:gd name="connsiteX12" fmla="*/ 784432 w 948997"/>
                <a:gd name="connsiteY12" fmla="*/ 186508 h 948995"/>
                <a:gd name="connsiteX13" fmla="*/ 814602 w 948997"/>
                <a:gd name="connsiteY13" fmla="*/ 246849 h 948995"/>
                <a:gd name="connsiteX14" fmla="*/ 940769 w 948997"/>
                <a:gd name="connsiteY14" fmla="*/ 246849 h 948995"/>
                <a:gd name="connsiteX15" fmla="*/ 902371 w 948997"/>
                <a:gd name="connsiteY15" fmla="*/ 170051 h 948995"/>
                <a:gd name="connsiteX16" fmla="*/ 940769 w 948997"/>
                <a:gd name="connsiteY16" fmla="*/ 93254 h 948995"/>
                <a:gd name="connsiteX17" fmla="*/ 814602 w 948997"/>
                <a:gd name="connsiteY17" fmla="*/ 93254 h 948995"/>
                <a:gd name="connsiteX18" fmla="*/ 784432 w 948997"/>
                <a:gd name="connsiteY18" fmla="*/ 153594 h 948995"/>
                <a:gd name="connsiteX19" fmla="*/ 732319 w 948997"/>
                <a:gd name="connsiteY19" fmla="*/ 153594 h 948995"/>
                <a:gd name="connsiteX20" fmla="*/ 565010 w 948997"/>
                <a:gd name="connsiteY20" fmla="*/ 0 h 948995"/>
                <a:gd name="connsiteX21" fmla="*/ 458042 w 948997"/>
                <a:gd name="connsiteY21" fmla="*/ 38399 h 948995"/>
                <a:gd name="connsiteX22" fmla="*/ 414158 w 948997"/>
                <a:gd name="connsiteY22" fmla="*/ 0 h 948995"/>
                <a:gd name="connsiteX23" fmla="*/ 230393 w 948997"/>
                <a:gd name="connsiteY23" fmla="*/ 0 h 948995"/>
                <a:gd name="connsiteX24" fmla="*/ 186508 w 948997"/>
                <a:gd name="connsiteY24" fmla="*/ 30170 h 948995"/>
                <a:gd name="connsiteX25" fmla="*/ 76798 w 948997"/>
                <a:gd name="connsiteY25" fmla="*/ 30170 h 948995"/>
                <a:gd name="connsiteX26" fmla="*/ 0 w 948997"/>
                <a:gd name="connsiteY26" fmla="*/ 106968 h 948995"/>
                <a:gd name="connsiteX27" fmla="*/ 0 w 948997"/>
                <a:gd name="connsiteY27" fmla="*/ 872198 h 948995"/>
                <a:gd name="connsiteX28" fmla="*/ 76798 w 948997"/>
                <a:gd name="connsiteY28" fmla="*/ 948995 h 948995"/>
                <a:gd name="connsiteX29" fmla="*/ 565010 w 948997"/>
                <a:gd name="connsiteY29" fmla="*/ 948995 h 948995"/>
                <a:gd name="connsiteX30" fmla="*/ 641808 w 948997"/>
                <a:gd name="connsiteY30" fmla="*/ 872198 h 948995"/>
                <a:gd name="connsiteX31" fmla="*/ 641808 w 948997"/>
                <a:gd name="connsiteY31" fmla="*/ 825571 h 948995"/>
                <a:gd name="connsiteX32" fmla="*/ 872200 w 948997"/>
                <a:gd name="connsiteY32" fmla="*/ 825571 h 948995"/>
                <a:gd name="connsiteX33" fmla="*/ 948998 w 948997"/>
                <a:gd name="connsiteY33" fmla="*/ 748774 h 948995"/>
                <a:gd name="connsiteX34" fmla="*/ 872200 w 948997"/>
                <a:gd name="connsiteY34" fmla="*/ 677462 h 948995"/>
                <a:gd name="connsiteX35" fmla="*/ 872200 w 948997"/>
                <a:gd name="connsiteY35" fmla="*/ 677462 h 948995"/>
                <a:gd name="connsiteX36" fmla="*/ 918827 w 948997"/>
                <a:gd name="connsiteY36" fmla="*/ 477240 h 948995"/>
                <a:gd name="connsiteX37" fmla="*/ 811859 w 948997"/>
                <a:gd name="connsiteY37" fmla="*/ 584208 h 948995"/>
                <a:gd name="connsiteX38" fmla="*/ 704891 w 948997"/>
                <a:gd name="connsiteY38" fmla="*/ 477240 h 948995"/>
                <a:gd name="connsiteX39" fmla="*/ 811859 w 948997"/>
                <a:gd name="connsiteY39" fmla="*/ 370273 h 948995"/>
                <a:gd name="connsiteX40" fmla="*/ 918827 w 948997"/>
                <a:gd name="connsiteY40" fmla="*/ 477240 h 948995"/>
                <a:gd name="connsiteX41" fmla="*/ 918827 w 948997"/>
                <a:gd name="connsiteY41" fmla="*/ 477240 h 948995"/>
                <a:gd name="connsiteX42" fmla="*/ 836544 w 948997"/>
                <a:gd name="connsiteY42" fmla="*/ 216678 h 948995"/>
                <a:gd name="connsiteX43" fmla="*/ 820088 w 948997"/>
                <a:gd name="connsiteY43" fmla="*/ 186508 h 948995"/>
                <a:gd name="connsiteX44" fmla="*/ 877686 w 948997"/>
                <a:gd name="connsiteY44" fmla="*/ 186508 h 948995"/>
                <a:gd name="connsiteX45" fmla="*/ 894142 w 948997"/>
                <a:gd name="connsiteY45" fmla="*/ 216678 h 948995"/>
                <a:gd name="connsiteX46" fmla="*/ 836544 w 948997"/>
                <a:gd name="connsiteY46" fmla="*/ 216678 h 948995"/>
                <a:gd name="connsiteX47" fmla="*/ 836544 w 948997"/>
                <a:gd name="connsiteY47" fmla="*/ 126167 h 948995"/>
                <a:gd name="connsiteX48" fmla="*/ 894142 w 948997"/>
                <a:gd name="connsiteY48" fmla="*/ 126167 h 948995"/>
                <a:gd name="connsiteX49" fmla="*/ 877686 w 948997"/>
                <a:gd name="connsiteY49" fmla="*/ 156337 h 948995"/>
                <a:gd name="connsiteX50" fmla="*/ 820088 w 948997"/>
                <a:gd name="connsiteY50" fmla="*/ 156337 h 948995"/>
                <a:gd name="connsiteX51" fmla="*/ 836544 w 948997"/>
                <a:gd name="connsiteY51" fmla="*/ 126167 h 948995"/>
                <a:gd name="connsiteX52" fmla="*/ 186508 w 948997"/>
                <a:gd name="connsiteY52" fmla="*/ 126167 h 948995"/>
                <a:gd name="connsiteX53" fmla="*/ 230393 w 948997"/>
                <a:gd name="connsiteY53" fmla="*/ 156337 h 948995"/>
                <a:gd name="connsiteX54" fmla="*/ 400444 w 948997"/>
                <a:gd name="connsiteY54" fmla="*/ 156337 h 948995"/>
                <a:gd name="connsiteX55" fmla="*/ 400444 w 948997"/>
                <a:gd name="connsiteY55" fmla="*/ 172794 h 948995"/>
                <a:gd name="connsiteX56" fmla="*/ 455300 w 948997"/>
                <a:gd name="connsiteY56" fmla="*/ 296218 h 948995"/>
                <a:gd name="connsiteX57" fmla="*/ 430615 w 948997"/>
                <a:gd name="connsiteY57" fmla="*/ 326389 h 948995"/>
                <a:gd name="connsiteX58" fmla="*/ 323647 w 948997"/>
                <a:gd name="connsiteY58" fmla="*/ 293475 h 948995"/>
                <a:gd name="connsiteX59" fmla="*/ 126167 w 948997"/>
                <a:gd name="connsiteY59" fmla="*/ 490954 h 948995"/>
                <a:gd name="connsiteX60" fmla="*/ 323647 w 948997"/>
                <a:gd name="connsiteY60" fmla="*/ 688433 h 948995"/>
                <a:gd name="connsiteX61" fmla="*/ 521126 w 948997"/>
                <a:gd name="connsiteY61" fmla="*/ 490954 h 948995"/>
                <a:gd name="connsiteX62" fmla="*/ 455300 w 948997"/>
                <a:gd name="connsiteY62" fmla="*/ 342845 h 948995"/>
                <a:gd name="connsiteX63" fmla="*/ 479984 w 948997"/>
                <a:gd name="connsiteY63" fmla="*/ 312675 h 948995"/>
                <a:gd name="connsiteX64" fmla="*/ 554039 w 948997"/>
                <a:gd name="connsiteY64" fmla="*/ 337360 h 948995"/>
                <a:gd name="connsiteX65" fmla="*/ 554039 w 948997"/>
                <a:gd name="connsiteY65" fmla="*/ 677462 h 948995"/>
                <a:gd name="connsiteX66" fmla="*/ 474499 w 948997"/>
                <a:gd name="connsiteY66" fmla="*/ 677462 h 948995"/>
                <a:gd name="connsiteX67" fmla="*/ 364788 w 948997"/>
                <a:gd name="connsiteY67" fmla="*/ 718604 h 948995"/>
                <a:gd name="connsiteX68" fmla="*/ 340103 w 948997"/>
                <a:gd name="connsiteY68" fmla="*/ 754260 h 948995"/>
                <a:gd name="connsiteX69" fmla="*/ 364788 w 948997"/>
                <a:gd name="connsiteY69" fmla="*/ 789916 h 948995"/>
                <a:gd name="connsiteX70" fmla="*/ 474499 w 948997"/>
                <a:gd name="connsiteY70" fmla="*/ 831057 h 948995"/>
                <a:gd name="connsiteX71" fmla="*/ 554039 w 948997"/>
                <a:gd name="connsiteY71" fmla="*/ 831057 h 948995"/>
                <a:gd name="connsiteX72" fmla="*/ 554039 w 948997"/>
                <a:gd name="connsiteY72" fmla="*/ 861227 h 948995"/>
                <a:gd name="connsiteX73" fmla="*/ 93254 w 948997"/>
                <a:gd name="connsiteY73" fmla="*/ 861227 h 948995"/>
                <a:gd name="connsiteX74" fmla="*/ 93254 w 948997"/>
                <a:gd name="connsiteY74" fmla="*/ 126167 h 948995"/>
                <a:gd name="connsiteX75" fmla="*/ 186508 w 948997"/>
                <a:gd name="connsiteY75" fmla="*/ 126167 h 948995"/>
                <a:gd name="connsiteX76" fmla="*/ 397701 w 948997"/>
                <a:gd name="connsiteY76" fmla="*/ 570495 h 948995"/>
                <a:gd name="connsiteX77" fmla="*/ 367531 w 948997"/>
                <a:gd name="connsiteY77" fmla="*/ 570495 h 948995"/>
                <a:gd name="connsiteX78" fmla="*/ 367531 w 948997"/>
                <a:gd name="connsiteY78" fmla="*/ 447070 h 948995"/>
                <a:gd name="connsiteX79" fmla="*/ 397701 w 948997"/>
                <a:gd name="connsiteY79" fmla="*/ 447070 h 948995"/>
                <a:gd name="connsiteX80" fmla="*/ 397701 w 948997"/>
                <a:gd name="connsiteY80" fmla="*/ 570495 h 948995"/>
                <a:gd name="connsiteX81" fmla="*/ 337360 w 948997"/>
                <a:gd name="connsiteY81" fmla="*/ 570495 h 948995"/>
                <a:gd name="connsiteX82" fmla="*/ 307190 w 948997"/>
                <a:gd name="connsiteY82" fmla="*/ 570495 h 948995"/>
                <a:gd name="connsiteX83" fmla="*/ 307190 w 948997"/>
                <a:gd name="connsiteY83" fmla="*/ 416900 h 948995"/>
                <a:gd name="connsiteX84" fmla="*/ 337360 w 948997"/>
                <a:gd name="connsiteY84" fmla="*/ 416900 h 948995"/>
                <a:gd name="connsiteX85" fmla="*/ 337360 w 948997"/>
                <a:gd name="connsiteY85" fmla="*/ 570495 h 948995"/>
                <a:gd name="connsiteX86" fmla="*/ 277020 w 948997"/>
                <a:gd name="connsiteY86" fmla="*/ 570495 h 948995"/>
                <a:gd name="connsiteX87" fmla="*/ 246849 w 948997"/>
                <a:gd name="connsiteY87" fmla="*/ 570495 h 948995"/>
                <a:gd name="connsiteX88" fmla="*/ 246849 w 948997"/>
                <a:gd name="connsiteY88" fmla="*/ 510154 h 948995"/>
                <a:gd name="connsiteX89" fmla="*/ 277020 w 948997"/>
                <a:gd name="connsiteY89" fmla="*/ 510154 h 948995"/>
                <a:gd name="connsiteX90" fmla="*/ 277020 w 948997"/>
                <a:gd name="connsiteY90" fmla="*/ 570495 h 948995"/>
                <a:gd name="connsiteX91" fmla="*/ 452557 w 948997"/>
                <a:gd name="connsiteY91" fmla="*/ 600665 h 948995"/>
                <a:gd name="connsiteX92" fmla="*/ 323647 w 948997"/>
                <a:gd name="connsiteY92" fmla="*/ 661005 h 948995"/>
                <a:gd name="connsiteX93" fmla="*/ 194737 w 948997"/>
                <a:gd name="connsiteY93" fmla="*/ 600665 h 948995"/>
                <a:gd name="connsiteX94" fmla="*/ 452557 w 948997"/>
                <a:gd name="connsiteY94" fmla="*/ 600665 h 948995"/>
                <a:gd name="connsiteX95" fmla="*/ 471756 w 948997"/>
                <a:gd name="connsiteY95" fmla="*/ 570495 h 948995"/>
                <a:gd name="connsiteX96" fmla="*/ 427872 w 948997"/>
                <a:gd name="connsiteY96" fmla="*/ 570495 h 948995"/>
                <a:gd name="connsiteX97" fmla="*/ 427872 w 948997"/>
                <a:gd name="connsiteY97" fmla="*/ 416900 h 948995"/>
                <a:gd name="connsiteX98" fmla="*/ 367531 w 948997"/>
                <a:gd name="connsiteY98" fmla="*/ 416900 h 948995"/>
                <a:gd name="connsiteX99" fmla="*/ 367531 w 948997"/>
                <a:gd name="connsiteY99" fmla="*/ 386729 h 948995"/>
                <a:gd name="connsiteX100" fmla="*/ 277020 w 948997"/>
                <a:gd name="connsiteY100" fmla="*/ 386729 h 948995"/>
                <a:gd name="connsiteX101" fmla="*/ 277020 w 948997"/>
                <a:gd name="connsiteY101" fmla="*/ 477240 h 948995"/>
                <a:gd name="connsiteX102" fmla="*/ 216679 w 948997"/>
                <a:gd name="connsiteY102" fmla="*/ 477240 h 948995"/>
                <a:gd name="connsiteX103" fmla="*/ 216679 w 948997"/>
                <a:gd name="connsiteY103" fmla="*/ 567752 h 948995"/>
                <a:gd name="connsiteX104" fmla="*/ 172794 w 948997"/>
                <a:gd name="connsiteY104" fmla="*/ 567752 h 948995"/>
                <a:gd name="connsiteX105" fmla="*/ 153595 w 948997"/>
                <a:gd name="connsiteY105" fmla="*/ 490954 h 948995"/>
                <a:gd name="connsiteX106" fmla="*/ 320904 w 948997"/>
                <a:gd name="connsiteY106" fmla="*/ 323646 h 948995"/>
                <a:gd name="connsiteX107" fmla="*/ 488213 w 948997"/>
                <a:gd name="connsiteY107" fmla="*/ 490954 h 948995"/>
                <a:gd name="connsiteX108" fmla="*/ 471756 w 948997"/>
                <a:gd name="connsiteY108" fmla="*/ 570495 h 948995"/>
                <a:gd name="connsiteX109" fmla="*/ 471756 w 948997"/>
                <a:gd name="connsiteY109" fmla="*/ 570495 h 948995"/>
                <a:gd name="connsiteX110" fmla="*/ 373017 w 948997"/>
                <a:gd name="connsiteY110" fmla="*/ 759745 h 948995"/>
                <a:gd name="connsiteX111" fmla="*/ 367531 w 948997"/>
                <a:gd name="connsiteY111" fmla="*/ 754260 h 948995"/>
                <a:gd name="connsiteX112" fmla="*/ 373017 w 948997"/>
                <a:gd name="connsiteY112" fmla="*/ 748774 h 948995"/>
                <a:gd name="connsiteX113" fmla="*/ 460785 w 948997"/>
                <a:gd name="connsiteY113" fmla="*/ 715861 h 948995"/>
                <a:gd name="connsiteX114" fmla="*/ 460785 w 948997"/>
                <a:gd name="connsiteY114" fmla="*/ 795401 h 948995"/>
                <a:gd name="connsiteX115" fmla="*/ 373017 w 948997"/>
                <a:gd name="connsiteY115" fmla="*/ 759745 h 948995"/>
                <a:gd name="connsiteX116" fmla="*/ 490955 w 948997"/>
                <a:gd name="connsiteY116" fmla="*/ 798144 h 948995"/>
                <a:gd name="connsiteX117" fmla="*/ 490955 w 948997"/>
                <a:gd name="connsiteY117" fmla="*/ 767973 h 948995"/>
                <a:gd name="connsiteX118" fmla="*/ 795403 w 948997"/>
                <a:gd name="connsiteY118" fmla="*/ 767973 h 948995"/>
                <a:gd name="connsiteX119" fmla="*/ 795403 w 948997"/>
                <a:gd name="connsiteY119" fmla="*/ 798144 h 948995"/>
                <a:gd name="connsiteX120" fmla="*/ 490955 w 948997"/>
                <a:gd name="connsiteY120" fmla="*/ 798144 h 948995"/>
                <a:gd name="connsiteX121" fmla="*/ 795403 w 948997"/>
                <a:gd name="connsiteY121" fmla="*/ 737803 h 948995"/>
                <a:gd name="connsiteX122" fmla="*/ 490955 w 948997"/>
                <a:gd name="connsiteY122" fmla="*/ 737803 h 948995"/>
                <a:gd name="connsiteX123" fmla="*/ 490955 w 948997"/>
                <a:gd name="connsiteY123" fmla="*/ 707633 h 948995"/>
                <a:gd name="connsiteX124" fmla="*/ 795403 w 948997"/>
                <a:gd name="connsiteY124" fmla="*/ 707633 h 948995"/>
                <a:gd name="connsiteX125" fmla="*/ 795403 w 948997"/>
                <a:gd name="connsiteY125" fmla="*/ 737803 h 948995"/>
                <a:gd name="connsiteX126" fmla="*/ 611637 w 948997"/>
                <a:gd name="connsiteY126" fmla="*/ 677462 h 948995"/>
                <a:gd name="connsiteX127" fmla="*/ 581467 w 948997"/>
                <a:gd name="connsiteY127" fmla="*/ 677462 h 948995"/>
                <a:gd name="connsiteX128" fmla="*/ 581467 w 948997"/>
                <a:gd name="connsiteY128" fmla="*/ 340102 h 948995"/>
                <a:gd name="connsiteX129" fmla="*/ 611637 w 948997"/>
                <a:gd name="connsiteY129" fmla="*/ 334617 h 948995"/>
                <a:gd name="connsiteX130" fmla="*/ 611637 w 948997"/>
                <a:gd name="connsiteY130" fmla="*/ 677462 h 948995"/>
                <a:gd name="connsiteX131" fmla="*/ 567753 w 948997"/>
                <a:gd name="connsiteY131" fmla="*/ 32913 h 948995"/>
                <a:gd name="connsiteX132" fmla="*/ 704891 w 948997"/>
                <a:gd name="connsiteY132" fmla="*/ 156337 h 948995"/>
                <a:gd name="connsiteX133" fmla="*/ 641808 w 948997"/>
                <a:gd name="connsiteY133" fmla="*/ 156337 h 948995"/>
                <a:gd name="connsiteX134" fmla="*/ 567753 w 948997"/>
                <a:gd name="connsiteY134" fmla="*/ 95997 h 948995"/>
                <a:gd name="connsiteX135" fmla="*/ 490955 w 948997"/>
                <a:gd name="connsiteY135" fmla="*/ 172794 h 948995"/>
                <a:gd name="connsiteX136" fmla="*/ 567753 w 948997"/>
                <a:gd name="connsiteY136" fmla="*/ 249591 h 948995"/>
                <a:gd name="connsiteX137" fmla="*/ 641808 w 948997"/>
                <a:gd name="connsiteY137" fmla="*/ 189250 h 948995"/>
                <a:gd name="connsiteX138" fmla="*/ 704891 w 948997"/>
                <a:gd name="connsiteY138" fmla="*/ 189250 h 948995"/>
                <a:gd name="connsiteX139" fmla="*/ 567753 w 948997"/>
                <a:gd name="connsiteY139" fmla="*/ 312675 h 948995"/>
                <a:gd name="connsiteX140" fmla="*/ 430615 w 948997"/>
                <a:gd name="connsiteY140" fmla="*/ 175537 h 948995"/>
                <a:gd name="connsiteX141" fmla="*/ 567753 w 948997"/>
                <a:gd name="connsiteY141" fmla="*/ 32913 h 948995"/>
                <a:gd name="connsiteX142" fmla="*/ 567753 w 948997"/>
                <a:gd name="connsiteY142" fmla="*/ 32913 h 948995"/>
                <a:gd name="connsiteX143" fmla="*/ 608895 w 948997"/>
                <a:gd name="connsiteY143" fmla="*/ 186508 h 948995"/>
                <a:gd name="connsiteX144" fmla="*/ 565010 w 948997"/>
                <a:gd name="connsiteY144" fmla="*/ 216678 h 948995"/>
                <a:gd name="connsiteX145" fmla="*/ 518383 w 948997"/>
                <a:gd name="connsiteY145" fmla="*/ 170051 h 948995"/>
                <a:gd name="connsiteX146" fmla="*/ 565010 w 948997"/>
                <a:gd name="connsiteY146" fmla="*/ 123424 h 948995"/>
                <a:gd name="connsiteX147" fmla="*/ 608895 w 948997"/>
                <a:gd name="connsiteY147" fmla="*/ 153594 h 948995"/>
                <a:gd name="connsiteX148" fmla="*/ 551296 w 948997"/>
                <a:gd name="connsiteY148" fmla="*/ 153594 h 948995"/>
                <a:gd name="connsiteX149" fmla="*/ 551296 w 948997"/>
                <a:gd name="connsiteY149" fmla="*/ 183765 h 948995"/>
                <a:gd name="connsiteX150" fmla="*/ 608895 w 948997"/>
                <a:gd name="connsiteY150" fmla="*/ 183765 h 948995"/>
                <a:gd name="connsiteX151" fmla="*/ 213936 w 948997"/>
                <a:gd name="connsiteY151" fmla="*/ 49370 h 948995"/>
                <a:gd name="connsiteX152" fmla="*/ 230393 w 948997"/>
                <a:gd name="connsiteY152" fmla="*/ 32913 h 948995"/>
                <a:gd name="connsiteX153" fmla="*/ 414158 w 948997"/>
                <a:gd name="connsiteY153" fmla="*/ 32913 h 948995"/>
                <a:gd name="connsiteX154" fmla="*/ 430615 w 948997"/>
                <a:gd name="connsiteY154" fmla="*/ 49370 h 948995"/>
                <a:gd name="connsiteX155" fmla="*/ 430615 w 948997"/>
                <a:gd name="connsiteY155" fmla="*/ 74054 h 948995"/>
                <a:gd name="connsiteX156" fmla="*/ 405930 w 948997"/>
                <a:gd name="connsiteY156" fmla="*/ 123424 h 948995"/>
                <a:gd name="connsiteX157" fmla="*/ 230393 w 948997"/>
                <a:gd name="connsiteY157" fmla="*/ 123424 h 948995"/>
                <a:gd name="connsiteX158" fmla="*/ 213936 w 948997"/>
                <a:gd name="connsiteY158" fmla="*/ 106968 h 948995"/>
                <a:gd name="connsiteX159" fmla="*/ 213936 w 948997"/>
                <a:gd name="connsiteY159" fmla="*/ 49370 h 948995"/>
                <a:gd name="connsiteX160" fmla="*/ 611637 w 948997"/>
                <a:gd name="connsiteY160" fmla="*/ 874941 h 948995"/>
                <a:gd name="connsiteX161" fmla="*/ 565010 w 948997"/>
                <a:gd name="connsiteY161" fmla="*/ 921568 h 948995"/>
                <a:gd name="connsiteX162" fmla="*/ 76798 w 948997"/>
                <a:gd name="connsiteY162" fmla="*/ 921568 h 948995"/>
                <a:gd name="connsiteX163" fmla="*/ 30171 w 948997"/>
                <a:gd name="connsiteY163" fmla="*/ 874941 h 948995"/>
                <a:gd name="connsiteX164" fmla="*/ 30171 w 948997"/>
                <a:gd name="connsiteY164" fmla="*/ 109710 h 948995"/>
                <a:gd name="connsiteX165" fmla="*/ 76798 w 948997"/>
                <a:gd name="connsiteY165" fmla="*/ 63084 h 948995"/>
                <a:gd name="connsiteX166" fmla="*/ 183766 w 948997"/>
                <a:gd name="connsiteY166" fmla="*/ 63084 h 948995"/>
                <a:gd name="connsiteX167" fmla="*/ 183766 w 948997"/>
                <a:gd name="connsiteY167" fmla="*/ 93254 h 948995"/>
                <a:gd name="connsiteX168" fmla="*/ 93254 w 948997"/>
                <a:gd name="connsiteY168" fmla="*/ 93254 h 948995"/>
                <a:gd name="connsiteX169" fmla="*/ 63084 w 948997"/>
                <a:gd name="connsiteY169" fmla="*/ 123424 h 948995"/>
                <a:gd name="connsiteX170" fmla="*/ 63084 w 948997"/>
                <a:gd name="connsiteY170" fmla="*/ 858485 h 948995"/>
                <a:gd name="connsiteX171" fmla="*/ 93254 w 948997"/>
                <a:gd name="connsiteY171" fmla="*/ 888655 h 948995"/>
                <a:gd name="connsiteX172" fmla="*/ 551296 w 948997"/>
                <a:gd name="connsiteY172" fmla="*/ 888655 h 948995"/>
                <a:gd name="connsiteX173" fmla="*/ 581467 w 948997"/>
                <a:gd name="connsiteY173" fmla="*/ 858485 h 948995"/>
                <a:gd name="connsiteX174" fmla="*/ 581467 w 948997"/>
                <a:gd name="connsiteY174" fmla="*/ 828314 h 948995"/>
                <a:gd name="connsiteX175" fmla="*/ 611637 w 948997"/>
                <a:gd name="connsiteY175" fmla="*/ 828314 h 948995"/>
                <a:gd name="connsiteX176" fmla="*/ 611637 w 948997"/>
                <a:gd name="connsiteY176" fmla="*/ 874941 h 948995"/>
                <a:gd name="connsiteX177" fmla="*/ 872200 w 948997"/>
                <a:gd name="connsiteY177" fmla="*/ 798144 h 948995"/>
                <a:gd name="connsiteX178" fmla="*/ 825573 w 948997"/>
                <a:gd name="connsiteY178" fmla="*/ 798144 h 948995"/>
                <a:gd name="connsiteX179" fmla="*/ 825573 w 948997"/>
                <a:gd name="connsiteY179" fmla="*/ 707633 h 948995"/>
                <a:gd name="connsiteX180" fmla="*/ 872200 w 948997"/>
                <a:gd name="connsiteY180" fmla="*/ 707633 h 948995"/>
                <a:gd name="connsiteX181" fmla="*/ 918827 w 948997"/>
                <a:gd name="connsiteY181" fmla="*/ 754260 h 948995"/>
                <a:gd name="connsiteX182" fmla="*/ 872200 w 948997"/>
                <a:gd name="connsiteY182" fmla="*/ 798144 h 948995"/>
                <a:gd name="connsiteX183" fmla="*/ 872200 w 948997"/>
                <a:gd name="connsiteY183" fmla="*/ 798144 h 9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Lst>
              <a:rect l="l" t="t" r="r" b="b"/>
              <a:pathLst>
                <a:path w="948997" h="948995">
                  <a:moveTo>
                    <a:pt x="872200" y="677462"/>
                  </a:moveTo>
                  <a:lnTo>
                    <a:pt x="641808" y="677462"/>
                  </a:lnTo>
                  <a:lnTo>
                    <a:pt x="641808" y="320903"/>
                  </a:lnTo>
                  <a:cubicBezTo>
                    <a:pt x="647293" y="318160"/>
                    <a:pt x="652779" y="315418"/>
                    <a:pt x="658264" y="312675"/>
                  </a:cubicBezTo>
                  <a:lnTo>
                    <a:pt x="713120" y="381244"/>
                  </a:lnTo>
                  <a:cubicBezTo>
                    <a:pt x="688435" y="405929"/>
                    <a:pt x="671978" y="441584"/>
                    <a:pt x="671978" y="477240"/>
                  </a:cubicBezTo>
                  <a:cubicBezTo>
                    <a:pt x="671978" y="554038"/>
                    <a:pt x="735062" y="614379"/>
                    <a:pt x="809116" y="614379"/>
                  </a:cubicBezTo>
                  <a:cubicBezTo>
                    <a:pt x="883171" y="614379"/>
                    <a:pt x="946255" y="551295"/>
                    <a:pt x="946255" y="477240"/>
                  </a:cubicBezTo>
                  <a:cubicBezTo>
                    <a:pt x="946255" y="400443"/>
                    <a:pt x="883171" y="340102"/>
                    <a:pt x="809116" y="340102"/>
                  </a:cubicBezTo>
                  <a:cubicBezTo>
                    <a:pt x="781689" y="340102"/>
                    <a:pt x="757004" y="348331"/>
                    <a:pt x="735062" y="362045"/>
                  </a:cubicBezTo>
                  <a:lnTo>
                    <a:pt x="680206" y="293475"/>
                  </a:lnTo>
                  <a:cubicBezTo>
                    <a:pt x="707634" y="266048"/>
                    <a:pt x="726833" y="230392"/>
                    <a:pt x="732319" y="186508"/>
                  </a:cubicBezTo>
                  <a:lnTo>
                    <a:pt x="784432" y="186508"/>
                  </a:lnTo>
                  <a:lnTo>
                    <a:pt x="814602" y="246849"/>
                  </a:lnTo>
                  <a:lnTo>
                    <a:pt x="940769" y="246849"/>
                  </a:lnTo>
                  <a:lnTo>
                    <a:pt x="902371" y="170051"/>
                  </a:lnTo>
                  <a:lnTo>
                    <a:pt x="940769" y="93254"/>
                  </a:lnTo>
                  <a:lnTo>
                    <a:pt x="814602" y="93254"/>
                  </a:lnTo>
                  <a:lnTo>
                    <a:pt x="784432" y="153594"/>
                  </a:lnTo>
                  <a:lnTo>
                    <a:pt x="732319" y="153594"/>
                  </a:lnTo>
                  <a:cubicBezTo>
                    <a:pt x="724091" y="68569"/>
                    <a:pt x="652779" y="0"/>
                    <a:pt x="565010" y="0"/>
                  </a:cubicBezTo>
                  <a:cubicBezTo>
                    <a:pt x="523869" y="0"/>
                    <a:pt x="485470" y="13714"/>
                    <a:pt x="458042" y="38399"/>
                  </a:cubicBezTo>
                  <a:cubicBezTo>
                    <a:pt x="455300" y="16456"/>
                    <a:pt x="436100" y="0"/>
                    <a:pt x="414158" y="0"/>
                  </a:cubicBezTo>
                  <a:lnTo>
                    <a:pt x="230393" y="0"/>
                  </a:lnTo>
                  <a:cubicBezTo>
                    <a:pt x="211193" y="0"/>
                    <a:pt x="194737" y="13714"/>
                    <a:pt x="186508" y="30170"/>
                  </a:cubicBezTo>
                  <a:lnTo>
                    <a:pt x="76798" y="30170"/>
                  </a:lnTo>
                  <a:cubicBezTo>
                    <a:pt x="35656" y="30170"/>
                    <a:pt x="0" y="65826"/>
                    <a:pt x="0" y="106968"/>
                  </a:cubicBezTo>
                  <a:lnTo>
                    <a:pt x="0" y="872198"/>
                  </a:lnTo>
                  <a:cubicBezTo>
                    <a:pt x="0" y="913340"/>
                    <a:pt x="35656" y="948995"/>
                    <a:pt x="76798" y="948995"/>
                  </a:cubicBezTo>
                  <a:lnTo>
                    <a:pt x="565010" y="948995"/>
                  </a:lnTo>
                  <a:cubicBezTo>
                    <a:pt x="606152" y="948995"/>
                    <a:pt x="641808" y="913340"/>
                    <a:pt x="641808" y="872198"/>
                  </a:cubicBezTo>
                  <a:lnTo>
                    <a:pt x="641808" y="825571"/>
                  </a:lnTo>
                  <a:lnTo>
                    <a:pt x="872200" y="825571"/>
                  </a:lnTo>
                  <a:cubicBezTo>
                    <a:pt x="913342" y="825571"/>
                    <a:pt x="948998" y="789916"/>
                    <a:pt x="948998" y="748774"/>
                  </a:cubicBezTo>
                  <a:cubicBezTo>
                    <a:pt x="948998" y="707633"/>
                    <a:pt x="913342" y="677462"/>
                    <a:pt x="872200" y="677462"/>
                  </a:cubicBezTo>
                  <a:lnTo>
                    <a:pt x="872200" y="677462"/>
                  </a:lnTo>
                  <a:close/>
                  <a:moveTo>
                    <a:pt x="918827" y="477240"/>
                  </a:moveTo>
                  <a:cubicBezTo>
                    <a:pt x="918827" y="537581"/>
                    <a:pt x="869457" y="584208"/>
                    <a:pt x="811859" y="584208"/>
                  </a:cubicBezTo>
                  <a:cubicBezTo>
                    <a:pt x="754261" y="584208"/>
                    <a:pt x="704891" y="534839"/>
                    <a:pt x="704891" y="477240"/>
                  </a:cubicBezTo>
                  <a:cubicBezTo>
                    <a:pt x="704891" y="416900"/>
                    <a:pt x="754261" y="370273"/>
                    <a:pt x="811859" y="370273"/>
                  </a:cubicBezTo>
                  <a:cubicBezTo>
                    <a:pt x="869457" y="370273"/>
                    <a:pt x="918827" y="419643"/>
                    <a:pt x="918827" y="477240"/>
                  </a:cubicBezTo>
                  <a:lnTo>
                    <a:pt x="918827" y="477240"/>
                  </a:lnTo>
                  <a:close/>
                  <a:moveTo>
                    <a:pt x="836544" y="216678"/>
                  </a:moveTo>
                  <a:lnTo>
                    <a:pt x="820088" y="186508"/>
                  </a:lnTo>
                  <a:lnTo>
                    <a:pt x="877686" y="186508"/>
                  </a:lnTo>
                  <a:lnTo>
                    <a:pt x="894142" y="216678"/>
                  </a:lnTo>
                  <a:lnTo>
                    <a:pt x="836544" y="216678"/>
                  </a:lnTo>
                  <a:close/>
                  <a:moveTo>
                    <a:pt x="836544" y="126167"/>
                  </a:moveTo>
                  <a:lnTo>
                    <a:pt x="894142" y="126167"/>
                  </a:lnTo>
                  <a:lnTo>
                    <a:pt x="877686" y="156337"/>
                  </a:lnTo>
                  <a:lnTo>
                    <a:pt x="820088" y="156337"/>
                  </a:lnTo>
                  <a:lnTo>
                    <a:pt x="836544" y="126167"/>
                  </a:lnTo>
                  <a:close/>
                  <a:moveTo>
                    <a:pt x="186508" y="126167"/>
                  </a:moveTo>
                  <a:cubicBezTo>
                    <a:pt x="191994" y="142624"/>
                    <a:pt x="208450" y="156337"/>
                    <a:pt x="230393" y="156337"/>
                  </a:cubicBezTo>
                  <a:lnTo>
                    <a:pt x="400444" y="156337"/>
                  </a:lnTo>
                  <a:cubicBezTo>
                    <a:pt x="400444" y="161823"/>
                    <a:pt x="400444" y="167308"/>
                    <a:pt x="400444" y="172794"/>
                  </a:cubicBezTo>
                  <a:cubicBezTo>
                    <a:pt x="400444" y="222163"/>
                    <a:pt x="422386" y="266048"/>
                    <a:pt x="455300" y="296218"/>
                  </a:cubicBezTo>
                  <a:lnTo>
                    <a:pt x="430615" y="326389"/>
                  </a:lnTo>
                  <a:cubicBezTo>
                    <a:pt x="400444" y="307189"/>
                    <a:pt x="362045" y="293475"/>
                    <a:pt x="323647" y="293475"/>
                  </a:cubicBezTo>
                  <a:cubicBezTo>
                    <a:pt x="213936" y="293475"/>
                    <a:pt x="126167" y="383987"/>
                    <a:pt x="126167" y="490954"/>
                  </a:cubicBezTo>
                  <a:cubicBezTo>
                    <a:pt x="126167" y="600665"/>
                    <a:pt x="216679" y="688433"/>
                    <a:pt x="323647" y="688433"/>
                  </a:cubicBezTo>
                  <a:cubicBezTo>
                    <a:pt x="433357" y="688433"/>
                    <a:pt x="521126" y="597922"/>
                    <a:pt x="521126" y="490954"/>
                  </a:cubicBezTo>
                  <a:cubicBezTo>
                    <a:pt x="521126" y="433357"/>
                    <a:pt x="496441" y="378501"/>
                    <a:pt x="455300" y="342845"/>
                  </a:cubicBezTo>
                  <a:lnTo>
                    <a:pt x="479984" y="312675"/>
                  </a:lnTo>
                  <a:cubicBezTo>
                    <a:pt x="501927" y="326389"/>
                    <a:pt x="526611" y="334617"/>
                    <a:pt x="554039" y="337360"/>
                  </a:cubicBezTo>
                  <a:lnTo>
                    <a:pt x="554039" y="677462"/>
                  </a:lnTo>
                  <a:lnTo>
                    <a:pt x="474499" y="677462"/>
                  </a:lnTo>
                  <a:lnTo>
                    <a:pt x="364788" y="718604"/>
                  </a:lnTo>
                  <a:cubicBezTo>
                    <a:pt x="351074" y="724089"/>
                    <a:pt x="340103" y="737803"/>
                    <a:pt x="340103" y="754260"/>
                  </a:cubicBezTo>
                  <a:cubicBezTo>
                    <a:pt x="340103" y="770716"/>
                    <a:pt x="351074" y="784430"/>
                    <a:pt x="364788" y="789916"/>
                  </a:cubicBezTo>
                  <a:lnTo>
                    <a:pt x="474499" y="831057"/>
                  </a:lnTo>
                  <a:lnTo>
                    <a:pt x="554039" y="831057"/>
                  </a:lnTo>
                  <a:lnTo>
                    <a:pt x="554039" y="861227"/>
                  </a:lnTo>
                  <a:lnTo>
                    <a:pt x="93254" y="861227"/>
                  </a:lnTo>
                  <a:lnTo>
                    <a:pt x="93254" y="126167"/>
                  </a:lnTo>
                  <a:lnTo>
                    <a:pt x="186508" y="126167"/>
                  </a:lnTo>
                  <a:close/>
                  <a:moveTo>
                    <a:pt x="397701" y="570495"/>
                  </a:moveTo>
                  <a:lnTo>
                    <a:pt x="367531" y="570495"/>
                  </a:lnTo>
                  <a:lnTo>
                    <a:pt x="367531" y="447070"/>
                  </a:lnTo>
                  <a:lnTo>
                    <a:pt x="397701" y="447070"/>
                  </a:lnTo>
                  <a:lnTo>
                    <a:pt x="397701" y="570495"/>
                  </a:lnTo>
                  <a:close/>
                  <a:moveTo>
                    <a:pt x="337360" y="570495"/>
                  </a:moveTo>
                  <a:lnTo>
                    <a:pt x="307190" y="570495"/>
                  </a:lnTo>
                  <a:lnTo>
                    <a:pt x="307190" y="416900"/>
                  </a:lnTo>
                  <a:lnTo>
                    <a:pt x="337360" y="416900"/>
                  </a:lnTo>
                  <a:lnTo>
                    <a:pt x="337360" y="570495"/>
                  </a:lnTo>
                  <a:close/>
                  <a:moveTo>
                    <a:pt x="277020" y="570495"/>
                  </a:moveTo>
                  <a:lnTo>
                    <a:pt x="246849" y="570495"/>
                  </a:lnTo>
                  <a:lnTo>
                    <a:pt x="246849" y="510154"/>
                  </a:lnTo>
                  <a:lnTo>
                    <a:pt x="277020" y="510154"/>
                  </a:lnTo>
                  <a:lnTo>
                    <a:pt x="277020" y="570495"/>
                  </a:lnTo>
                  <a:close/>
                  <a:moveTo>
                    <a:pt x="452557" y="600665"/>
                  </a:moveTo>
                  <a:cubicBezTo>
                    <a:pt x="422386" y="639064"/>
                    <a:pt x="375759" y="661005"/>
                    <a:pt x="323647" y="661005"/>
                  </a:cubicBezTo>
                  <a:cubicBezTo>
                    <a:pt x="271534" y="661005"/>
                    <a:pt x="224907" y="636321"/>
                    <a:pt x="194737" y="600665"/>
                  </a:cubicBezTo>
                  <a:lnTo>
                    <a:pt x="452557" y="600665"/>
                  </a:lnTo>
                  <a:close/>
                  <a:moveTo>
                    <a:pt x="471756" y="570495"/>
                  </a:moveTo>
                  <a:lnTo>
                    <a:pt x="427872" y="570495"/>
                  </a:lnTo>
                  <a:lnTo>
                    <a:pt x="427872" y="416900"/>
                  </a:lnTo>
                  <a:lnTo>
                    <a:pt x="367531" y="416900"/>
                  </a:lnTo>
                  <a:lnTo>
                    <a:pt x="367531" y="386729"/>
                  </a:lnTo>
                  <a:lnTo>
                    <a:pt x="277020" y="386729"/>
                  </a:lnTo>
                  <a:lnTo>
                    <a:pt x="277020" y="477240"/>
                  </a:lnTo>
                  <a:lnTo>
                    <a:pt x="216679" y="477240"/>
                  </a:lnTo>
                  <a:lnTo>
                    <a:pt x="216679" y="567752"/>
                  </a:lnTo>
                  <a:lnTo>
                    <a:pt x="172794" y="567752"/>
                  </a:lnTo>
                  <a:cubicBezTo>
                    <a:pt x="161823" y="545810"/>
                    <a:pt x="153595" y="518382"/>
                    <a:pt x="153595" y="490954"/>
                  </a:cubicBezTo>
                  <a:cubicBezTo>
                    <a:pt x="153595" y="397701"/>
                    <a:pt x="230393" y="323646"/>
                    <a:pt x="320904" y="323646"/>
                  </a:cubicBezTo>
                  <a:cubicBezTo>
                    <a:pt x="411415" y="323646"/>
                    <a:pt x="488213" y="400443"/>
                    <a:pt x="488213" y="490954"/>
                  </a:cubicBezTo>
                  <a:cubicBezTo>
                    <a:pt x="490955" y="521125"/>
                    <a:pt x="482727" y="545810"/>
                    <a:pt x="471756" y="570495"/>
                  </a:cubicBezTo>
                  <a:lnTo>
                    <a:pt x="471756" y="570495"/>
                  </a:lnTo>
                  <a:close/>
                  <a:moveTo>
                    <a:pt x="373017" y="759745"/>
                  </a:moveTo>
                  <a:cubicBezTo>
                    <a:pt x="370274" y="759745"/>
                    <a:pt x="367531" y="757002"/>
                    <a:pt x="367531" y="754260"/>
                  </a:cubicBezTo>
                  <a:cubicBezTo>
                    <a:pt x="367531" y="751517"/>
                    <a:pt x="370274" y="748774"/>
                    <a:pt x="373017" y="748774"/>
                  </a:cubicBezTo>
                  <a:lnTo>
                    <a:pt x="460785" y="715861"/>
                  </a:lnTo>
                  <a:lnTo>
                    <a:pt x="460785" y="795401"/>
                  </a:lnTo>
                  <a:lnTo>
                    <a:pt x="373017" y="759745"/>
                  </a:lnTo>
                  <a:close/>
                  <a:moveTo>
                    <a:pt x="490955" y="798144"/>
                  </a:moveTo>
                  <a:lnTo>
                    <a:pt x="490955" y="767973"/>
                  </a:lnTo>
                  <a:lnTo>
                    <a:pt x="795403" y="767973"/>
                  </a:lnTo>
                  <a:lnTo>
                    <a:pt x="795403" y="798144"/>
                  </a:lnTo>
                  <a:lnTo>
                    <a:pt x="490955" y="798144"/>
                  </a:lnTo>
                  <a:close/>
                  <a:moveTo>
                    <a:pt x="795403" y="737803"/>
                  </a:moveTo>
                  <a:lnTo>
                    <a:pt x="490955" y="737803"/>
                  </a:lnTo>
                  <a:lnTo>
                    <a:pt x="490955" y="707633"/>
                  </a:lnTo>
                  <a:lnTo>
                    <a:pt x="795403" y="707633"/>
                  </a:lnTo>
                  <a:lnTo>
                    <a:pt x="795403" y="737803"/>
                  </a:lnTo>
                  <a:close/>
                  <a:moveTo>
                    <a:pt x="611637" y="677462"/>
                  </a:moveTo>
                  <a:lnTo>
                    <a:pt x="581467" y="677462"/>
                  </a:lnTo>
                  <a:lnTo>
                    <a:pt x="581467" y="340102"/>
                  </a:lnTo>
                  <a:cubicBezTo>
                    <a:pt x="592438" y="340102"/>
                    <a:pt x="603409" y="337360"/>
                    <a:pt x="611637" y="334617"/>
                  </a:cubicBezTo>
                  <a:lnTo>
                    <a:pt x="611637" y="677462"/>
                  </a:lnTo>
                  <a:close/>
                  <a:moveTo>
                    <a:pt x="567753" y="32913"/>
                  </a:moveTo>
                  <a:cubicBezTo>
                    <a:pt x="639065" y="32913"/>
                    <a:pt x="696663" y="87768"/>
                    <a:pt x="704891" y="156337"/>
                  </a:cubicBezTo>
                  <a:lnTo>
                    <a:pt x="641808" y="156337"/>
                  </a:lnTo>
                  <a:cubicBezTo>
                    <a:pt x="633579" y="120681"/>
                    <a:pt x="603409" y="95997"/>
                    <a:pt x="567753" y="95997"/>
                  </a:cubicBezTo>
                  <a:cubicBezTo>
                    <a:pt x="526611" y="95997"/>
                    <a:pt x="490955" y="131653"/>
                    <a:pt x="490955" y="172794"/>
                  </a:cubicBezTo>
                  <a:cubicBezTo>
                    <a:pt x="490955" y="213936"/>
                    <a:pt x="526611" y="249591"/>
                    <a:pt x="567753" y="249591"/>
                  </a:cubicBezTo>
                  <a:cubicBezTo>
                    <a:pt x="603409" y="249591"/>
                    <a:pt x="636322" y="222163"/>
                    <a:pt x="641808" y="189250"/>
                  </a:cubicBezTo>
                  <a:lnTo>
                    <a:pt x="704891" y="189250"/>
                  </a:lnTo>
                  <a:cubicBezTo>
                    <a:pt x="696663" y="257819"/>
                    <a:pt x="639065" y="312675"/>
                    <a:pt x="567753" y="312675"/>
                  </a:cubicBezTo>
                  <a:cubicBezTo>
                    <a:pt x="490955" y="312675"/>
                    <a:pt x="430615" y="249591"/>
                    <a:pt x="430615" y="175537"/>
                  </a:cubicBezTo>
                  <a:cubicBezTo>
                    <a:pt x="427872" y="95997"/>
                    <a:pt x="490955" y="32913"/>
                    <a:pt x="567753" y="32913"/>
                  </a:cubicBezTo>
                  <a:lnTo>
                    <a:pt x="567753" y="32913"/>
                  </a:lnTo>
                  <a:close/>
                  <a:moveTo>
                    <a:pt x="608895" y="186508"/>
                  </a:moveTo>
                  <a:cubicBezTo>
                    <a:pt x="603409" y="202964"/>
                    <a:pt x="586952" y="216678"/>
                    <a:pt x="565010" y="216678"/>
                  </a:cubicBezTo>
                  <a:cubicBezTo>
                    <a:pt x="540325" y="216678"/>
                    <a:pt x="518383" y="194736"/>
                    <a:pt x="518383" y="170051"/>
                  </a:cubicBezTo>
                  <a:cubicBezTo>
                    <a:pt x="518383" y="145366"/>
                    <a:pt x="540325" y="123424"/>
                    <a:pt x="565010" y="123424"/>
                  </a:cubicBezTo>
                  <a:cubicBezTo>
                    <a:pt x="584210" y="123424"/>
                    <a:pt x="600666" y="137138"/>
                    <a:pt x="608895" y="153594"/>
                  </a:cubicBezTo>
                  <a:lnTo>
                    <a:pt x="551296" y="153594"/>
                  </a:lnTo>
                  <a:lnTo>
                    <a:pt x="551296" y="183765"/>
                  </a:lnTo>
                  <a:lnTo>
                    <a:pt x="608895" y="183765"/>
                  </a:lnTo>
                  <a:close/>
                  <a:moveTo>
                    <a:pt x="213936" y="49370"/>
                  </a:moveTo>
                  <a:cubicBezTo>
                    <a:pt x="213936" y="41141"/>
                    <a:pt x="219421" y="32913"/>
                    <a:pt x="230393" y="32913"/>
                  </a:cubicBezTo>
                  <a:lnTo>
                    <a:pt x="414158" y="32913"/>
                  </a:lnTo>
                  <a:cubicBezTo>
                    <a:pt x="422386" y="32913"/>
                    <a:pt x="430615" y="41141"/>
                    <a:pt x="430615" y="49370"/>
                  </a:cubicBezTo>
                  <a:lnTo>
                    <a:pt x="430615" y="74054"/>
                  </a:lnTo>
                  <a:cubicBezTo>
                    <a:pt x="419644" y="90511"/>
                    <a:pt x="411415" y="106968"/>
                    <a:pt x="405930" y="123424"/>
                  </a:cubicBezTo>
                  <a:lnTo>
                    <a:pt x="230393" y="123424"/>
                  </a:lnTo>
                  <a:cubicBezTo>
                    <a:pt x="222164" y="123424"/>
                    <a:pt x="213936" y="115196"/>
                    <a:pt x="213936" y="106968"/>
                  </a:cubicBezTo>
                  <a:lnTo>
                    <a:pt x="213936" y="49370"/>
                  </a:lnTo>
                  <a:close/>
                  <a:moveTo>
                    <a:pt x="611637" y="874941"/>
                  </a:moveTo>
                  <a:cubicBezTo>
                    <a:pt x="611637" y="899626"/>
                    <a:pt x="589695" y="921568"/>
                    <a:pt x="565010" y="921568"/>
                  </a:cubicBezTo>
                  <a:lnTo>
                    <a:pt x="76798" y="921568"/>
                  </a:lnTo>
                  <a:cubicBezTo>
                    <a:pt x="52113" y="921568"/>
                    <a:pt x="30171" y="899626"/>
                    <a:pt x="30171" y="874941"/>
                  </a:cubicBezTo>
                  <a:lnTo>
                    <a:pt x="30171" y="109710"/>
                  </a:lnTo>
                  <a:cubicBezTo>
                    <a:pt x="30171" y="85025"/>
                    <a:pt x="52113" y="63084"/>
                    <a:pt x="76798" y="63084"/>
                  </a:cubicBezTo>
                  <a:lnTo>
                    <a:pt x="183766" y="63084"/>
                  </a:lnTo>
                  <a:lnTo>
                    <a:pt x="183766" y="93254"/>
                  </a:lnTo>
                  <a:lnTo>
                    <a:pt x="93254" y="93254"/>
                  </a:lnTo>
                  <a:cubicBezTo>
                    <a:pt x="76798" y="93254"/>
                    <a:pt x="63084" y="106968"/>
                    <a:pt x="63084" y="123424"/>
                  </a:cubicBezTo>
                  <a:lnTo>
                    <a:pt x="63084" y="858485"/>
                  </a:lnTo>
                  <a:cubicBezTo>
                    <a:pt x="63084" y="874941"/>
                    <a:pt x="76798" y="888655"/>
                    <a:pt x="93254" y="888655"/>
                  </a:cubicBezTo>
                  <a:lnTo>
                    <a:pt x="551296" y="888655"/>
                  </a:lnTo>
                  <a:cubicBezTo>
                    <a:pt x="567753" y="888655"/>
                    <a:pt x="581467" y="874941"/>
                    <a:pt x="581467" y="858485"/>
                  </a:cubicBezTo>
                  <a:lnTo>
                    <a:pt x="581467" y="828314"/>
                  </a:lnTo>
                  <a:lnTo>
                    <a:pt x="611637" y="828314"/>
                  </a:lnTo>
                  <a:lnTo>
                    <a:pt x="611637" y="874941"/>
                  </a:lnTo>
                  <a:close/>
                  <a:moveTo>
                    <a:pt x="872200" y="798144"/>
                  </a:moveTo>
                  <a:lnTo>
                    <a:pt x="825573" y="798144"/>
                  </a:lnTo>
                  <a:lnTo>
                    <a:pt x="825573" y="707633"/>
                  </a:lnTo>
                  <a:lnTo>
                    <a:pt x="872200" y="707633"/>
                  </a:lnTo>
                  <a:cubicBezTo>
                    <a:pt x="896885" y="707633"/>
                    <a:pt x="918827" y="729575"/>
                    <a:pt x="918827" y="754260"/>
                  </a:cubicBezTo>
                  <a:cubicBezTo>
                    <a:pt x="918827" y="778944"/>
                    <a:pt x="896885" y="798144"/>
                    <a:pt x="872200" y="798144"/>
                  </a:cubicBezTo>
                  <a:lnTo>
                    <a:pt x="872200" y="798144"/>
                  </a:lnTo>
                  <a:close/>
                </a:path>
              </a:pathLst>
            </a:custGeom>
            <a:grpFill/>
            <a:ln w="27426" cap="flat">
              <a:noFill/>
              <a:prstDash val="solid"/>
              <a:miter/>
            </a:ln>
          </p:spPr>
          <p:txBody>
            <a:bodyPr rtlCol="0" anchor="ctr"/>
            <a:lstStyle/>
            <a:p>
              <a:endParaRPr lang="en-US"/>
            </a:p>
          </p:txBody>
        </p:sp>
        <p:sp>
          <p:nvSpPr>
            <p:cNvPr id="6" name="Freeform 1465">
              <a:extLst>
                <a:ext uri="{FF2B5EF4-FFF2-40B4-BE49-F238E27FC236}">
                  <a16:creationId xmlns:a16="http://schemas.microsoft.com/office/drawing/2014/main" id="{2A030BB9-4238-1639-46E1-C07CF8C7DFEC}"/>
                </a:ext>
              </a:extLst>
            </p:cNvPr>
            <p:cNvSpPr/>
            <p:nvPr/>
          </p:nvSpPr>
          <p:spPr>
            <a:xfrm>
              <a:off x="1400461" y="4233868"/>
              <a:ext cx="156337" cy="153594"/>
            </a:xfrm>
            <a:custGeom>
              <a:avLst/>
              <a:gdLst>
                <a:gd name="connsiteX0" fmla="*/ 0 w 156337"/>
                <a:gd name="connsiteY0" fmla="*/ 112453 h 153594"/>
                <a:gd name="connsiteX1" fmla="*/ 41142 w 156337"/>
                <a:gd name="connsiteY1" fmla="*/ 153595 h 153594"/>
                <a:gd name="connsiteX2" fmla="*/ 60341 w 156337"/>
                <a:gd name="connsiteY2" fmla="*/ 148109 h 153594"/>
                <a:gd name="connsiteX3" fmla="*/ 134396 w 156337"/>
                <a:gd name="connsiteY3" fmla="*/ 112453 h 153594"/>
                <a:gd name="connsiteX4" fmla="*/ 156338 w 156337"/>
                <a:gd name="connsiteY4" fmla="*/ 76797 h 153594"/>
                <a:gd name="connsiteX5" fmla="*/ 134396 w 156337"/>
                <a:gd name="connsiteY5" fmla="*/ 41141 h 153594"/>
                <a:gd name="connsiteX6" fmla="*/ 60341 w 156337"/>
                <a:gd name="connsiteY6" fmla="*/ 5486 h 153594"/>
                <a:gd name="connsiteX7" fmla="*/ 41142 w 156337"/>
                <a:gd name="connsiteY7" fmla="*/ 0 h 153594"/>
                <a:gd name="connsiteX8" fmla="*/ 0 w 156337"/>
                <a:gd name="connsiteY8" fmla="*/ 41141 h 153594"/>
                <a:gd name="connsiteX9" fmla="*/ 0 w 156337"/>
                <a:gd name="connsiteY9" fmla="*/ 112453 h 153594"/>
                <a:gd name="connsiteX10" fmla="*/ 30170 w 156337"/>
                <a:gd name="connsiteY10" fmla="*/ 41141 h 153594"/>
                <a:gd name="connsiteX11" fmla="*/ 38399 w 156337"/>
                <a:gd name="connsiteY11" fmla="*/ 32913 h 153594"/>
                <a:gd name="connsiteX12" fmla="*/ 43884 w 156337"/>
                <a:gd name="connsiteY12" fmla="*/ 32913 h 153594"/>
                <a:gd name="connsiteX13" fmla="*/ 117939 w 156337"/>
                <a:gd name="connsiteY13" fmla="*/ 68569 h 153594"/>
                <a:gd name="connsiteX14" fmla="*/ 123425 w 156337"/>
                <a:gd name="connsiteY14" fmla="*/ 76797 h 153594"/>
                <a:gd name="connsiteX15" fmla="*/ 117939 w 156337"/>
                <a:gd name="connsiteY15" fmla="*/ 85026 h 153594"/>
                <a:gd name="connsiteX16" fmla="*/ 43884 w 156337"/>
                <a:gd name="connsiteY16" fmla="*/ 120682 h 153594"/>
                <a:gd name="connsiteX17" fmla="*/ 30170 w 156337"/>
                <a:gd name="connsiteY17" fmla="*/ 112453 h 153594"/>
                <a:gd name="connsiteX18" fmla="*/ 30170 w 156337"/>
                <a:gd name="connsiteY18" fmla="*/ 41141 h 15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337" h="153594">
                  <a:moveTo>
                    <a:pt x="0" y="112453"/>
                  </a:moveTo>
                  <a:cubicBezTo>
                    <a:pt x="0" y="134396"/>
                    <a:pt x="19199" y="153595"/>
                    <a:pt x="41142" y="153595"/>
                  </a:cubicBezTo>
                  <a:cubicBezTo>
                    <a:pt x="46627" y="153595"/>
                    <a:pt x="54855" y="150852"/>
                    <a:pt x="60341" y="148109"/>
                  </a:cubicBezTo>
                  <a:lnTo>
                    <a:pt x="134396" y="112453"/>
                  </a:lnTo>
                  <a:cubicBezTo>
                    <a:pt x="148109" y="106968"/>
                    <a:pt x="156338" y="93254"/>
                    <a:pt x="156338" y="76797"/>
                  </a:cubicBezTo>
                  <a:cubicBezTo>
                    <a:pt x="156338" y="60341"/>
                    <a:pt x="148109" y="46627"/>
                    <a:pt x="134396" y="41141"/>
                  </a:cubicBezTo>
                  <a:lnTo>
                    <a:pt x="60341" y="5486"/>
                  </a:lnTo>
                  <a:cubicBezTo>
                    <a:pt x="54855" y="2743"/>
                    <a:pt x="49370" y="0"/>
                    <a:pt x="41142" y="0"/>
                  </a:cubicBezTo>
                  <a:cubicBezTo>
                    <a:pt x="19199" y="0"/>
                    <a:pt x="0" y="19200"/>
                    <a:pt x="0" y="41141"/>
                  </a:cubicBezTo>
                  <a:lnTo>
                    <a:pt x="0" y="112453"/>
                  </a:lnTo>
                  <a:close/>
                  <a:moveTo>
                    <a:pt x="30170" y="41141"/>
                  </a:moveTo>
                  <a:cubicBezTo>
                    <a:pt x="30170" y="35656"/>
                    <a:pt x="35656" y="32913"/>
                    <a:pt x="38399" y="32913"/>
                  </a:cubicBezTo>
                  <a:cubicBezTo>
                    <a:pt x="41142" y="32913"/>
                    <a:pt x="41142" y="32913"/>
                    <a:pt x="43884" y="32913"/>
                  </a:cubicBezTo>
                  <a:lnTo>
                    <a:pt x="117939" y="68569"/>
                  </a:lnTo>
                  <a:cubicBezTo>
                    <a:pt x="120682" y="71312"/>
                    <a:pt x="123425" y="74055"/>
                    <a:pt x="123425" y="76797"/>
                  </a:cubicBezTo>
                  <a:cubicBezTo>
                    <a:pt x="123425" y="79540"/>
                    <a:pt x="120682" y="82283"/>
                    <a:pt x="117939" y="85026"/>
                  </a:cubicBezTo>
                  <a:lnTo>
                    <a:pt x="43884" y="120682"/>
                  </a:lnTo>
                  <a:cubicBezTo>
                    <a:pt x="38399" y="123424"/>
                    <a:pt x="30170" y="117939"/>
                    <a:pt x="30170" y="112453"/>
                  </a:cubicBezTo>
                  <a:lnTo>
                    <a:pt x="30170" y="41141"/>
                  </a:lnTo>
                  <a:close/>
                </a:path>
              </a:pathLst>
            </a:custGeom>
            <a:grpFill/>
            <a:ln w="27426" cap="flat">
              <a:noFill/>
              <a:prstDash val="solid"/>
              <a:miter/>
            </a:ln>
          </p:spPr>
          <p:txBody>
            <a:bodyPr rtlCol="0" anchor="ctr"/>
            <a:lstStyle/>
            <a:p>
              <a:endParaRPr lang="en-US"/>
            </a:p>
          </p:txBody>
        </p:sp>
        <p:grpSp>
          <p:nvGrpSpPr>
            <p:cNvPr id="7" name="Graphic 3">
              <a:extLst>
                <a:ext uri="{FF2B5EF4-FFF2-40B4-BE49-F238E27FC236}">
                  <a16:creationId xmlns:a16="http://schemas.microsoft.com/office/drawing/2014/main" id="{865DA0BF-2C75-9881-5FA3-55DBE192509D}"/>
                </a:ext>
              </a:extLst>
            </p:cNvPr>
            <p:cNvGrpSpPr/>
            <p:nvPr/>
          </p:nvGrpSpPr>
          <p:grpSpPr>
            <a:xfrm>
              <a:off x="788824" y="4019932"/>
              <a:ext cx="244106" cy="641806"/>
              <a:chOff x="788824" y="4019932"/>
              <a:chExt cx="244106" cy="641806"/>
            </a:xfrm>
            <a:grpFill/>
          </p:grpSpPr>
          <p:sp>
            <p:nvSpPr>
              <p:cNvPr id="8" name="Freeform 1467">
                <a:extLst>
                  <a:ext uri="{FF2B5EF4-FFF2-40B4-BE49-F238E27FC236}">
                    <a16:creationId xmlns:a16="http://schemas.microsoft.com/office/drawing/2014/main" id="{D3807EB1-8A2C-39D7-24D7-DFC02A9A6472}"/>
                  </a:ext>
                </a:extLst>
              </p:cNvPr>
              <p:cNvSpPr/>
              <p:nvPr/>
            </p:nvSpPr>
            <p:spPr>
              <a:xfrm>
                <a:off x="788824" y="457122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F36C2F"/>
              </a:solidFill>
              <a:ln w="27426" cap="flat">
                <a:noFill/>
                <a:prstDash val="solid"/>
                <a:miter/>
              </a:ln>
            </p:spPr>
            <p:txBody>
              <a:bodyPr rtlCol="0" anchor="ctr"/>
              <a:lstStyle/>
              <a:p>
                <a:endParaRPr lang="en-US"/>
              </a:p>
            </p:txBody>
          </p:sp>
          <p:sp>
            <p:nvSpPr>
              <p:cNvPr id="9" name="Freeform 1468">
                <a:extLst>
                  <a:ext uri="{FF2B5EF4-FFF2-40B4-BE49-F238E27FC236}">
                    <a16:creationId xmlns:a16="http://schemas.microsoft.com/office/drawing/2014/main" id="{6FA4DFDA-4C62-4747-49D9-3DC62114096F}"/>
                  </a:ext>
                </a:extLst>
              </p:cNvPr>
              <p:cNvSpPr/>
              <p:nvPr/>
            </p:nvSpPr>
            <p:spPr>
              <a:xfrm>
                <a:off x="788824" y="4631568"/>
                <a:ext cx="183765" cy="30170"/>
              </a:xfrm>
              <a:custGeom>
                <a:avLst/>
                <a:gdLst>
                  <a:gd name="connsiteX0" fmla="*/ 0 w 183765"/>
                  <a:gd name="connsiteY0" fmla="*/ 0 h 30170"/>
                  <a:gd name="connsiteX1" fmla="*/ 183765 w 183765"/>
                  <a:gd name="connsiteY1" fmla="*/ 0 h 30170"/>
                  <a:gd name="connsiteX2" fmla="*/ 183765 w 183765"/>
                  <a:gd name="connsiteY2" fmla="*/ 30170 h 30170"/>
                  <a:gd name="connsiteX3" fmla="*/ 0 w 183765"/>
                  <a:gd name="connsiteY3" fmla="*/ 30170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0"/>
                    </a:lnTo>
                    <a:lnTo>
                      <a:pt x="0" y="30170"/>
                    </a:lnTo>
                    <a:close/>
                  </a:path>
                </a:pathLst>
              </a:custGeom>
              <a:solidFill>
                <a:srgbClr val="F36C2F"/>
              </a:solidFill>
              <a:ln w="27426" cap="flat">
                <a:noFill/>
                <a:prstDash val="solid"/>
                <a:miter/>
              </a:ln>
            </p:spPr>
            <p:txBody>
              <a:bodyPr rtlCol="0" anchor="ctr"/>
              <a:lstStyle/>
              <a:p>
                <a:endParaRPr lang="en-US"/>
              </a:p>
            </p:txBody>
          </p:sp>
          <p:sp>
            <p:nvSpPr>
              <p:cNvPr id="10" name="Freeform 1469">
                <a:extLst>
                  <a:ext uri="{FF2B5EF4-FFF2-40B4-BE49-F238E27FC236}">
                    <a16:creationId xmlns:a16="http://schemas.microsoft.com/office/drawing/2014/main" id="{7B62F11B-2ADB-73D6-931C-1FD41373BEB3}"/>
                  </a:ext>
                </a:extLst>
              </p:cNvPr>
              <p:cNvSpPr/>
              <p:nvPr/>
            </p:nvSpPr>
            <p:spPr>
              <a:xfrm>
                <a:off x="788824" y="4019932"/>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a:p>
            </p:txBody>
          </p:sp>
          <p:sp>
            <p:nvSpPr>
              <p:cNvPr id="11" name="Freeform 1470">
                <a:extLst>
                  <a:ext uri="{FF2B5EF4-FFF2-40B4-BE49-F238E27FC236}">
                    <a16:creationId xmlns:a16="http://schemas.microsoft.com/office/drawing/2014/main" id="{4AD5D0EF-399C-2B43-AF91-22EC60EB74E1}"/>
                  </a:ext>
                </a:extLst>
              </p:cNvPr>
              <p:cNvSpPr/>
              <p:nvPr/>
            </p:nvSpPr>
            <p:spPr>
              <a:xfrm>
                <a:off x="849165" y="4019932"/>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F36C2F"/>
              </a:solidFill>
              <a:ln w="27426" cap="flat">
                <a:noFill/>
                <a:prstDash val="solid"/>
                <a:miter/>
              </a:ln>
            </p:spPr>
            <p:txBody>
              <a:bodyPr rtlCol="0" anchor="ctr"/>
              <a:lstStyle/>
              <a:p>
                <a:endParaRPr lang="en-US"/>
              </a:p>
            </p:txBody>
          </p:sp>
          <p:sp>
            <p:nvSpPr>
              <p:cNvPr id="12" name="Freeform 1471">
                <a:extLst>
                  <a:ext uri="{FF2B5EF4-FFF2-40B4-BE49-F238E27FC236}">
                    <a16:creationId xmlns:a16="http://schemas.microsoft.com/office/drawing/2014/main" id="{FB096563-256E-1BCC-CB12-A379FA7F8D5D}"/>
                  </a:ext>
                </a:extLst>
              </p:cNvPr>
              <p:cNvSpPr/>
              <p:nvPr/>
            </p:nvSpPr>
            <p:spPr>
              <a:xfrm>
                <a:off x="788824" y="4080273"/>
                <a:ext cx="30170" cy="30170"/>
              </a:xfrm>
              <a:custGeom>
                <a:avLst/>
                <a:gdLst>
                  <a:gd name="connsiteX0" fmla="*/ 0 w 30170"/>
                  <a:gd name="connsiteY0" fmla="*/ 0 h 30170"/>
                  <a:gd name="connsiteX1" fmla="*/ 30170 w 30170"/>
                  <a:gd name="connsiteY1" fmla="*/ 0 h 30170"/>
                  <a:gd name="connsiteX2" fmla="*/ 30170 w 30170"/>
                  <a:gd name="connsiteY2" fmla="*/ 30171 h 30170"/>
                  <a:gd name="connsiteX3" fmla="*/ 0 w 30170"/>
                  <a:gd name="connsiteY3" fmla="*/ 30171 h 30170"/>
                </a:gdLst>
                <a:ahLst/>
                <a:cxnLst>
                  <a:cxn ang="0">
                    <a:pos x="connsiteX0" y="connsiteY0"/>
                  </a:cxn>
                  <a:cxn ang="0">
                    <a:pos x="connsiteX1" y="connsiteY1"/>
                  </a:cxn>
                  <a:cxn ang="0">
                    <a:pos x="connsiteX2" y="connsiteY2"/>
                  </a:cxn>
                  <a:cxn ang="0">
                    <a:pos x="connsiteX3" y="connsiteY3"/>
                  </a:cxn>
                </a:cxnLst>
                <a:rect l="l" t="t" r="r" b="b"/>
                <a:pathLst>
                  <a:path w="30170" h="30170">
                    <a:moveTo>
                      <a:pt x="0" y="0"/>
                    </a:moveTo>
                    <a:lnTo>
                      <a:pt x="30170" y="0"/>
                    </a:lnTo>
                    <a:lnTo>
                      <a:pt x="30170" y="30171"/>
                    </a:lnTo>
                    <a:lnTo>
                      <a:pt x="0" y="30171"/>
                    </a:lnTo>
                    <a:close/>
                  </a:path>
                </a:pathLst>
              </a:custGeom>
              <a:grpFill/>
              <a:ln w="27426" cap="flat">
                <a:noFill/>
                <a:prstDash val="solid"/>
                <a:miter/>
              </a:ln>
            </p:spPr>
            <p:txBody>
              <a:bodyPr rtlCol="0" anchor="ctr"/>
              <a:lstStyle/>
              <a:p>
                <a:endParaRPr lang="en-US"/>
              </a:p>
            </p:txBody>
          </p:sp>
          <p:sp>
            <p:nvSpPr>
              <p:cNvPr id="13" name="Freeform 1472">
                <a:extLst>
                  <a:ext uri="{FF2B5EF4-FFF2-40B4-BE49-F238E27FC236}">
                    <a16:creationId xmlns:a16="http://schemas.microsoft.com/office/drawing/2014/main" id="{9180AB01-592F-1059-4B84-BD3ECF5DABC8}"/>
                  </a:ext>
                </a:extLst>
              </p:cNvPr>
              <p:cNvSpPr/>
              <p:nvPr/>
            </p:nvSpPr>
            <p:spPr>
              <a:xfrm>
                <a:off x="849165" y="4080273"/>
                <a:ext cx="183765" cy="30170"/>
              </a:xfrm>
              <a:custGeom>
                <a:avLst/>
                <a:gdLst>
                  <a:gd name="connsiteX0" fmla="*/ 0 w 183765"/>
                  <a:gd name="connsiteY0" fmla="*/ 0 h 30170"/>
                  <a:gd name="connsiteX1" fmla="*/ 183765 w 183765"/>
                  <a:gd name="connsiteY1" fmla="*/ 0 h 30170"/>
                  <a:gd name="connsiteX2" fmla="*/ 183765 w 183765"/>
                  <a:gd name="connsiteY2" fmla="*/ 30171 h 30170"/>
                  <a:gd name="connsiteX3" fmla="*/ 0 w 183765"/>
                  <a:gd name="connsiteY3" fmla="*/ 30171 h 30170"/>
                </a:gdLst>
                <a:ahLst/>
                <a:cxnLst>
                  <a:cxn ang="0">
                    <a:pos x="connsiteX0" y="connsiteY0"/>
                  </a:cxn>
                  <a:cxn ang="0">
                    <a:pos x="connsiteX1" y="connsiteY1"/>
                  </a:cxn>
                  <a:cxn ang="0">
                    <a:pos x="connsiteX2" y="connsiteY2"/>
                  </a:cxn>
                  <a:cxn ang="0">
                    <a:pos x="connsiteX3" y="connsiteY3"/>
                  </a:cxn>
                </a:cxnLst>
                <a:rect l="l" t="t" r="r" b="b"/>
                <a:pathLst>
                  <a:path w="183765" h="30170">
                    <a:moveTo>
                      <a:pt x="0" y="0"/>
                    </a:moveTo>
                    <a:lnTo>
                      <a:pt x="183765" y="0"/>
                    </a:lnTo>
                    <a:lnTo>
                      <a:pt x="183765" y="30171"/>
                    </a:lnTo>
                    <a:lnTo>
                      <a:pt x="0" y="30171"/>
                    </a:lnTo>
                    <a:close/>
                  </a:path>
                </a:pathLst>
              </a:custGeom>
              <a:solidFill>
                <a:srgbClr val="F36C2F"/>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468954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444107E-FEF0-78A2-D7CC-C6FF71C1D721}"/>
              </a:ext>
            </a:extLst>
          </p:cNvPr>
          <p:cNvSpPr>
            <a:spLocks noGrp="1"/>
          </p:cNvSpPr>
          <p:nvPr>
            <p:ph type="body" sz="quarter" idx="49"/>
          </p:nvPr>
        </p:nvSpPr>
        <p:spPr>
          <a:xfrm>
            <a:off x="3582472" y="246780"/>
            <a:ext cx="7160276" cy="730066"/>
          </a:xfrm>
        </p:spPr>
        <p:txBody>
          <a:bodyPr/>
          <a:lstStyle/>
          <a:p>
            <a:r>
              <a:rPr lang="en-GB" sz="3000" dirty="0"/>
              <a:t>Data Collection</a:t>
            </a:r>
            <a:endParaRPr lang="en-IE" sz="3000" dirty="0"/>
          </a:p>
        </p:txBody>
      </p:sp>
      <p:sp>
        <p:nvSpPr>
          <p:cNvPr id="3" name="Text Placeholder 2">
            <a:extLst>
              <a:ext uri="{FF2B5EF4-FFF2-40B4-BE49-F238E27FC236}">
                <a16:creationId xmlns:a16="http://schemas.microsoft.com/office/drawing/2014/main" id="{C6428DBF-4CF3-F60C-EA47-241188B9BF2A}"/>
              </a:ext>
            </a:extLst>
          </p:cNvPr>
          <p:cNvSpPr>
            <a:spLocks noGrp="1"/>
          </p:cNvSpPr>
          <p:nvPr>
            <p:ph type="body" sz="quarter" idx="50"/>
          </p:nvPr>
        </p:nvSpPr>
        <p:spPr>
          <a:xfrm>
            <a:off x="3582472" y="728112"/>
            <a:ext cx="8121848" cy="945874"/>
          </a:xfrm>
        </p:spPr>
        <p:txBody>
          <a:bodyPr/>
          <a:lstStyle/>
          <a:p>
            <a:r>
              <a:rPr lang="en-GB" sz="2100" dirty="0"/>
              <a:t>Businesses use qualitative methods like surveys and stakeholder interviews to gather insights into perceptions and concerns. Quantitative data analytics tools analyse metrics such as energy consumption and waste production, providing a comprehensive view for informed decision-making and sustainability initiatives.</a:t>
            </a:r>
            <a:endParaRPr lang="en-IE" sz="2100" dirty="0"/>
          </a:p>
        </p:txBody>
      </p:sp>
      <p:sp>
        <p:nvSpPr>
          <p:cNvPr id="4" name="Text Placeholder 3">
            <a:extLst>
              <a:ext uri="{FF2B5EF4-FFF2-40B4-BE49-F238E27FC236}">
                <a16:creationId xmlns:a16="http://schemas.microsoft.com/office/drawing/2014/main" id="{F222C782-E66E-2BCC-E67C-E7D66751AEA1}"/>
              </a:ext>
            </a:extLst>
          </p:cNvPr>
          <p:cNvSpPr>
            <a:spLocks noGrp="1"/>
          </p:cNvSpPr>
          <p:nvPr>
            <p:ph type="body" sz="quarter" idx="51"/>
          </p:nvPr>
        </p:nvSpPr>
        <p:spPr>
          <a:xfrm>
            <a:off x="3606834" y="2388771"/>
            <a:ext cx="7160276" cy="730066"/>
          </a:xfrm>
        </p:spPr>
        <p:txBody>
          <a:bodyPr/>
          <a:lstStyle/>
          <a:p>
            <a:r>
              <a:rPr lang="en-IE" sz="3000" dirty="0"/>
              <a:t>Stakeholder Engagement</a:t>
            </a:r>
          </a:p>
        </p:txBody>
      </p:sp>
      <p:sp>
        <p:nvSpPr>
          <p:cNvPr id="5" name="Text Placeholder 4">
            <a:extLst>
              <a:ext uri="{FF2B5EF4-FFF2-40B4-BE49-F238E27FC236}">
                <a16:creationId xmlns:a16="http://schemas.microsoft.com/office/drawing/2014/main" id="{D2B15619-1C5D-B648-A04F-649B153200C0}"/>
              </a:ext>
            </a:extLst>
          </p:cNvPr>
          <p:cNvSpPr>
            <a:spLocks noGrp="1"/>
          </p:cNvSpPr>
          <p:nvPr>
            <p:ph type="body" sz="quarter" idx="52"/>
          </p:nvPr>
        </p:nvSpPr>
        <p:spPr>
          <a:xfrm>
            <a:off x="3594653" y="2871557"/>
            <a:ext cx="8121848" cy="945874"/>
          </a:xfrm>
        </p:spPr>
        <p:txBody>
          <a:bodyPr/>
          <a:lstStyle/>
          <a:p>
            <a:r>
              <a:rPr lang="en-GB" sz="2100" dirty="0"/>
              <a:t>Active stakeholder engagement builds transparency and trust. Businesses facilitate direct feedback through regular meetings and forums. Advisory boards offer ongoing insights from diverse perspectives. Community outreach involves local communities in environmental and social initiatives.</a:t>
            </a:r>
            <a:endParaRPr lang="en-IE" sz="2100" dirty="0"/>
          </a:p>
        </p:txBody>
      </p:sp>
      <p:sp>
        <p:nvSpPr>
          <p:cNvPr id="6" name="Text Placeholder 5">
            <a:extLst>
              <a:ext uri="{FF2B5EF4-FFF2-40B4-BE49-F238E27FC236}">
                <a16:creationId xmlns:a16="http://schemas.microsoft.com/office/drawing/2014/main" id="{44F4C4D7-4430-8B18-7D80-7C70314D346D}"/>
              </a:ext>
            </a:extLst>
          </p:cNvPr>
          <p:cNvSpPr>
            <a:spLocks noGrp="1"/>
          </p:cNvSpPr>
          <p:nvPr>
            <p:ph type="body" sz="quarter" idx="54"/>
          </p:nvPr>
        </p:nvSpPr>
        <p:spPr>
          <a:xfrm>
            <a:off x="3594653" y="4451584"/>
            <a:ext cx="7160276" cy="730066"/>
          </a:xfrm>
        </p:spPr>
        <p:txBody>
          <a:bodyPr/>
          <a:lstStyle/>
          <a:p>
            <a:r>
              <a:rPr lang="en-IE" sz="3000" dirty="0"/>
              <a:t>Measuring Performance</a:t>
            </a:r>
          </a:p>
        </p:txBody>
      </p:sp>
      <p:sp>
        <p:nvSpPr>
          <p:cNvPr id="7" name="Text Placeholder 6">
            <a:extLst>
              <a:ext uri="{FF2B5EF4-FFF2-40B4-BE49-F238E27FC236}">
                <a16:creationId xmlns:a16="http://schemas.microsoft.com/office/drawing/2014/main" id="{ABCDDC8B-D0B9-178B-DDDB-905F2CE578EE}"/>
              </a:ext>
            </a:extLst>
          </p:cNvPr>
          <p:cNvSpPr>
            <a:spLocks noGrp="1"/>
          </p:cNvSpPr>
          <p:nvPr>
            <p:ph type="body" sz="quarter" idx="55"/>
          </p:nvPr>
        </p:nvSpPr>
        <p:spPr>
          <a:xfrm>
            <a:off x="3606834" y="4935280"/>
            <a:ext cx="7962732" cy="945874"/>
          </a:xfrm>
        </p:spPr>
        <p:txBody>
          <a:bodyPr/>
          <a:lstStyle/>
          <a:p>
            <a:r>
              <a:rPr lang="en-IE" sz="2100" dirty="0"/>
              <a:t>Environmental metrics (e.g., carbon footprint, water usage) identify areas for reducing ecological impact. Social metrics (e.g., employee satisfaction, community involvement) gauge social impact. Economic metrics assess contributions to local economies and guide decisions for continuous improvement in sustainability practices.</a:t>
            </a:r>
          </a:p>
        </p:txBody>
      </p:sp>
      <p:pic>
        <p:nvPicPr>
          <p:cNvPr id="16" name="Picture Placeholder 15" descr="Open notebook with drawn charts">
            <a:extLst>
              <a:ext uri="{FF2B5EF4-FFF2-40B4-BE49-F238E27FC236}">
                <a16:creationId xmlns:a16="http://schemas.microsoft.com/office/drawing/2014/main" id="{6754C68B-2F0E-8E8C-7864-3DC201F5D55E}"/>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l="8049" r="8049"/>
          <a:stretch>
            <a:fillRect/>
          </a:stretch>
        </p:blipFill>
        <p:spPr>
          <a:ln>
            <a:solidFill>
              <a:srgbClr val="0F486D"/>
            </a:solidFill>
          </a:ln>
        </p:spPr>
      </p:pic>
      <p:pic>
        <p:nvPicPr>
          <p:cNvPr id="14" name="Picture Placeholder 13" descr="Blue megaphone with sound wave ribbons">
            <a:extLst>
              <a:ext uri="{FF2B5EF4-FFF2-40B4-BE49-F238E27FC236}">
                <a16:creationId xmlns:a16="http://schemas.microsoft.com/office/drawing/2014/main" id="{FABF4748-ABCD-80FC-75E4-D81C061390AA}"/>
              </a:ext>
            </a:extLst>
          </p:cNvPr>
          <p:cNvPicPr>
            <a:picLocks noGrp="1" noChangeAspect="1"/>
          </p:cNvPicPr>
          <p:nvPr>
            <p:ph type="pic" sz="quarter" idx="56"/>
          </p:nvPr>
        </p:nvPicPr>
        <p:blipFill>
          <a:blip r:embed="rId3" cstate="email">
            <a:extLst>
              <a:ext uri="{28A0092B-C50C-407E-A947-70E740481C1C}">
                <a14:useLocalDpi xmlns:a14="http://schemas.microsoft.com/office/drawing/2010/main"/>
              </a:ext>
            </a:extLst>
          </a:blip>
          <a:srcRect l="9380" r="9380"/>
          <a:stretch>
            <a:fillRect/>
          </a:stretch>
        </p:blipFill>
        <p:spPr>
          <a:ln>
            <a:solidFill>
              <a:srgbClr val="0F486D"/>
            </a:solidFill>
          </a:ln>
        </p:spPr>
      </p:pic>
      <p:pic>
        <p:nvPicPr>
          <p:cNvPr id="12" name="Picture Placeholder 11" descr="Data displayed on screen">
            <a:extLst>
              <a:ext uri="{FF2B5EF4-FFF2-40B4-BE49-F238E27FC236}">
                <a16:creationId xmlns:a16="http://schemas.microsoft.com/office/drawing/2014/main" id="{A730A01D-D1C8-D01B-5B23-2EE9A335F4A8}"/>
              </a:ext>
            </a:extLst>
          </p:cNvPr>
          <p:cNvPicPr>
            <a:picLocks noGrp="1" noChangeAspect="1"/>
          </p:cNvPicPr>
          <p:nvPr>
            <p:ph type="pic" sz="quarter" idx="57"/>
          </p:nvPr>
        </p:nvPicPr>
        <p:blipFill>
          <a:blip r:embed="rId4" cstate="email">
            <a:extLst>
              <a:ext uri="{28A0092B-C50C-407E-A947-70E740481C1C}">
                <a14:useLocalDpi xmlns:a14="http://schemas.microsoft.com/office/drawing/2010/main"/>
              </a:ext>
            </a:extLst>
          </a:blip>
          <a:srcRect l="11862" r="11862"/>
          <a:stretch>
            <a:fillRect/>
          </a:stretch>
        </p:blipFill>
        <p:spPr>
          <a:ln>
            <a:solidFill>
              <a:srgbClr val="0F486D"/>
            </a:solidFill>
          </a:ln>
        </p:spPr>
      </p:pic>
    </p:spTree>
    <p:extLst>
      <p:ext uri="{BB962C8B-B14F-4D97-AF65-F5344CB8AC3E}">
        <p14:creationId xmlns:p14="http://schemas.microsoft.com/office/powerpoint/2010/main" val="1998329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2183ED8-CF53-96C9-488E-5C0DB65EBEC6}"/>
              </a:ext>
            </a:extLst>
          </p:cNvPr>
          <p:cNvSpPr>
            <a:spLocks noGrp="1"/>
          </p:cNvSpPr>
          <p:nvPr>
            <p:ph type="body" sz="quarter" idx="30"/>
          </p:nvPr>
        </p:nvSpPr>
        <p:spPr>
          <a:xfrm>
            <a:off x="461838" y="671853"/>
            <a:ext cx="10483431" cy="804265"/>
          </a:xfrm>
        </p:spPr>
        <p:txBody>
          <a:bodyPr/>
          <a:lstStyle/>
          <a:p>
            <a:r>
              <a:rPr lang="en-GB" sz="3600" dirty="0"/>
              <a:t>Enhancing Critical Thinking</a:t>
            </a:r>
            <a:endParaRPr lang="en-IE" dirty="0"/>
          </a:p>
        </p:txBody>
      </p:sp>
      <p:sp>
        <p:nvSpPr>
          <p:cNvPr id="3" name="Text Placeholder 2">
            <a:extLst>
              <a:ext uri="{FF2B5EF4-FFF2-40B4-BE49-F238E27FC236}">
                <a16:creationId xmlns:a16="http://schemas.microsoft.com/office/drawing/2014/main" id="{760BA8A0-B2A8-105B-B169-E91D08DDE469}"/>
              </a:ext>
            </a:extLst>
          </p:cNvPr>
          <p:cNvSpPr>
            <a:spLocks noGrp="1"/>
          </p:cNvSpPr>
          <p:nvPr>
            <p:ph type="body" sz="quarter" idx="48"/>
          </p:nvPr>
        </p:nvSpPr>
        <p:spPr>
          <a:xfrm>
            <a:off x="469426" y="1440882"/>
            <a:ext cx="11253147" cy="4439577"/>
          </a:xfrm>
        </p:spPr>
        <p:txBody>
          <a:bodyPr/>
          <a:lstStyle/>
          <a:p>
            <a:pPr>
              <a:spcAft>
                <a:spcPts val="600"/>
              </a:spcAft>
            </a:pPr>
            <a:r>
              <a:rPr lang="en-GB" dirty="0"/>
              <a:t>Critical thinking in ethical decision-making enables businesses to navigate complex challenges and make informed choices that align with societal expectations and ethical standards. This involves:</a:t>
            </a:r>
          </a:p>
          <a:p>
            <a:pPr>
              <a:spcAft>
                <a:spcPts val="600"/>
              </a:spcAft>
            </a:pPr>
            <a:r>
              <a:rPr lang="en-GB" b="1" dirty="0">
                <a:highlight>
                  <a:srgbClr val="F36C2F"/>
                </a:highlight>
              </a:rPr>
              <a:t>Consequence Analysis: </a:t>
            </a:r>
            <a:r>
              <a:rPr lang="en-GB" dirty="0"/>
              <a:t>Predicting and evaluating the potential effects of business decisions on different stakeholders, considering short-term and long-term consequences.</a:t>
            </a:r>
          </a:p>
          <a:p>
            <a:pPr>
              <a:spcAft>
                <a:spcPts val="600"/>
              </a:spcAft>
            </a:pPr>
            <a:r>
              <a:rPr lang="en-GB" b="1" dirty="0">
                <a:highlight>
                  <a:srgbClr val="F36C2F"/>
                </a:highlight>
              </a:rPr>
              <a:t>Ethical Evaluation: </a:t>
            </a:r>
            <a:r>
              <a:rPr lang="en-GB" dirty="0"/>
              <a:t>Applying ethical principles, legal requirements, and societal norms to assess the moral implications of decisions. This includes considerations of fairness, justice, transparency, and respect for human rights.</a:t>
            </a:r>
          </a:p>
          <a:p>
            <a:pPr>
              <a:spcAft>
                <a:spcPts val="600"/>
              </a:spcAft>
            </a:pPr>
            <a:r>
              <a:rPr lang="en-GB" b="1" dirty="0">
                <a:highlight>
                  <a:srgbClr val="F36C2F"/>
                </a:highlight>
              </a:rPr>
              <a:t>Strategic Decision-Making: </a:t>
            </a:r>
            <a:r>
              <a:rPr lang="en-GB" dirty="0"/>
              <a:t>Using insights gained from impact assessments and ethical evaluations to inform strategic planning and decision-making processes. Businesses can adjust policies, practices, and goals to maximise positive impacts and minimise negative effects on stakeholders and the environment.</a:t>
            </a:r>
            <a:endParaRPr lang="en-IE" dirty="0"/>
          </a:p>
        </p:txBody>
      </p:sp>
      <p:grpSp>
        <p:nvGrpSpPr>
          <p:cNvPr id="4" name="Group 3">
            <a:extLst>
              <a:ext uri="{FF2B5EF4-FFF2-40B4-BE49-F238E27FC236}">
                <a16:creationId xmlns:a16="http://schemas.microsoft.com/office/drawing/2014/main" id="{6F66CCE1-5F0C-C777-8295-3346CBAAE01B}"/>
              </a:ext>
            </a:extLst>
          </p:cNvPr>
          <p:cNvGrpSpPr/>
          <p:nvPr/>
        </p:nvGrpSpPr>
        <p:grpSpPr>
          <a:xfrm>
            <a:off x="10645391" y="556596"/>
            <a:ext cx="912643" cy="1019345"/>
            <a:chOff x="8865150" y="2423597"/>
            <a:chExt cx="667916" cy="746005"/>
          </a:xfrm>
          <a:solidFill>
            <a:srgbClr val="0F486D"/>
          </a:solidFill>
        </p:grpSpPr>
        <p:sp>
          <p:nvSpPr>
            <p:cNvPr id="5" name="Freeform 232">
              <a:extLst>
                <a:ext uri="{FF2B5EF4-FFF2-40B4-BE49-F238E27FC236}">
                  <a16:creationId xmlns:a16="http://schemas.microsoft.com/office/drawing/2014/main" id="{639823A5-B0F2-EF35-F5BB-90627410E88C}"/>
                </a:ext>
              </a:extLst>
            </p:cNvPr>
            <p:cNvSpPr/>
            <p:nvPr/>
          </p:nvSpPr>
          <p:spPr>
            <a:xfrm>
              <a:off x="9086825" y="2589670"/>
              <a:ext cx="283642" cy="260156"/>
            </a:xfrm>
            <a:custGeom>
              <a:avLst/>
              <a:gdLst>
                <a:gd name="connsiteX0" fmla="*/ 68652 w 283642"/>
                <a:gd name="connsiteY0" fmla="*/ 84912 h 260156"/>
                <a:gd name="connsiteX1" fmla="*/ 141821 w 283642"/>
                <a:gd name="connsiteY1" fmla="*/ 2710 h 260156"/>
                <a:gd name="connsiteX2" fmla="*/ 214990 w 283642"/>
                <a:gd name="connsiteY2" fmla="*/ 84912 h 260156"/>
                <a:gd name="connsiteX3" fmla="*/ 68652 w 283642"/>
                <a:gd name="connsiteY3" fmla="*/ 84912 h 260156"/>
                <a:gd name="connsiteX4" fmla="*/ 221314 w 283642"/>
                <a:gd name="connsiteY4" fmla="*/ 110205 h 260156"/>
                <a:gd name="connsiteX5" fmla="*/ 140918 w 283642"/>
                <a:gd name="connsiteY5" fmla="*/ 260156 h 260156"/>
                <a:gd name="connsiteX6" fmla="*/ 60522 w 283642"/>
                <a:gd name="connsiteY6" fmla="*/ 110205 h 260156"/>
                <a:gd name="connsiteX7" fmla="*/ 221314 w 283642"/>
                <a:gd name="connsiteY7" fmla="*/ 110205 h 260156"/>
                <a:gd name="connsiteX8" fmla="*/ 53296 w 283642"/>
                <a:gd name="connsiteY8" fmla="*/ 64136 h 260156"/>
                <a:gd name="connsiteX9" fmla="*/ 53296 w 283642"/>
                <a:gd name="connsiteY9" fmla="*/ 7226 h 260156"/>
                <a:gd name="connsiteX10" fmla="*/ 110205 w 283642"/>
                <a:gd name="connsiteY10" fmla="*/ 0 h 260156"/>
                <a:gd name="connsiteX11" fmla="*/ 53296 w 283642"/>
                <a:gd name="connsiteY11" fmla="*/ 64136 h 260156"/>
                <a:gd name="connsiteX12" fmla="*/ 28003 w 283642"/>
                <a:gd name="connsiteY12" fmla="*/ 84912 h 260156"/>
                <a:gd name="connsiteX13" fmla="*/ 0 w 283642"/>
                <a:gd name="connsiteY13" fmla="*/ 84912 h 260156"/>
                <a:gd name="connsiteX14" fmla="*/ 28003 w 283642"/>
                <a:gd name="connsiteY14" fmla="*/ 40649 h 260156"/>
                <a:gd name="connsiteX15" fmla="*/ 28003 w 283642"/>
                <a:gd name="connsiteY15" fmla="*/ 84912 h 260156"/>
                <a:gd name="connsiteX16" fmla="*/ 32519 w 283642"/>
                <a:gd name="connsiteY16" fmla="*/ 110205 h 260156"/>
                <a:gd name="connsiteX17" fmla="*/ 76782 w 283642"/>
                <a:gd name="connsiteY17" fmla="*/ 194214 h 260156"/>
                <a:gd name="connsiteX18" fmla="*/ 4517 w 283642"/>
                <a:gd name="connsiteY18" fmla="*/ 110205 h 260156"/>
                <a:gd name="connsiteX19" fmla="*/ 32519 w 283642"/>
                <a:gd name="connsiteY19" fmla="*/ 110205 h 260156"/>
                <a:gd name="connsiteX20" fmla="*/ 250220 w 283642"/>
                <a:gd name="connsiteY20" fmla="*/ 110205 h 260156"/>
                <a:gd name="connsiteX21" fmla="*/ 278223 w 283642"/>
                <a:gd name="connsiteY21" fmla="*/ 110205 h 260156"/>
                <a:gd name="connsiteX22" fmla="*/ 205957 w 283642"/>
                <a:gd name="connsiteY22" fmla="*/ 194214 h 260156"/>
                <a:gd name="connsiteX23" fmla="*/ 250220 w 283642"/>
                <a:gd name="connsiteY23" fmla="*/ 110205 h 260156"/>
                <a:gd name="connsiteX24" fmla="*/ 255640 w 283642"/>
                <a:gd name="connsiteY24" fmla="*/ 84912 h 260156"/>
                <a:gd name="connsiteX25" fmla="*/ 255640 w 283642"/>
                <a:gd name="connsiteY25" fmla="*/ 40649 h 260156"/>
                <a:gd name="connsiteX26" fmla="*/ 283643 w 283642"/>
                <a:gd name="connsiteY26" fmla="*/ 84912 h 260156"/>
                <a:gd name="connsiteX27" fmla="*/ 255640 w 283642"/>
                <a:gd name="connsiteY27" fmla="*/ 84912 h 260156"/>
                <a:gd name="connsiteX28" fmla="*/ 230347 w 283642"/>
                <a:gd name="connsiteY28" fmla="*/ 64136 h 260156"/>
                <a:gd name="connsiteX29" fmla="*/ 173437 w 283642"/>
                <a:gd name="connsiteY29" fmla="*/ 0 h 260156"/>
                <a:gd name="connsiteX30" fmla="*/ 230347 w 283642"/>
                <a:gd name="connsiteY30" fmla="*/ 7226 h 260156"/>
                <a:gd name="connsiteX31" fmla="*/ 230347 w 283642"/>
                <a:gd name="connsiteY31" fmla="*/ 64136 h 26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3642" h="260156">
                  <a:moveTo>
                    <a:pt x="68652" y="84912"/>
                  </a:moveTo>
                  <a:lnTo>
                    <a:pt x="141821" y="2710"/>
                  </a:lnTo>
                  <a:lnTo>
                    <a:pt x="214990" y="84912"/>
                  </a:lnTo>
                  <a:lnTo>
                    <a:pt x="68652" y="84912"/>
                  </a:lnTo>
                  <a:close/>
                  <a:moveTo>
                    <a:pt x="221314" y="110205"/>
                  </a:moveTo>
                  <a:lnTo>
                    <a:pt x="140918" y="260156"/>
                  </a:lnTo>
                  <a:lnTo>
                    <a:pt x="60522" y="110205"/>
                  </a:lnTo>
                  <a:lnTo>
                    <a:pt x="221314" y="110205"/>
                  </a:lnTo>
                  <a:close/>
                  <a:moveTo>
                    <a:pt x="53296" y="64136"/>
                  </a:moveTo>
                  <a:lnTo>
                    <a:pt x="53296" y="7226"/>
                  </a:lnTo>
                  <a:lnTo>
                    <a:pt x="110205" y="0"/>
                  </a:lnTo>
                  <a:lnTo>
                    <a:pt x="53296" y="64136"/>
                  </a:lnTo>
                  <a:close/>
                  <a:moveTo>
                    <a:pt x="28003" y="84912"/>
                  </a:moveTo>
                  <a:lnTo>
                    <a:pt x="0" y="84912"/>
                  </a:lnTo>
                  <a:lnTo>
                    <a:pt x="28003" y="40649"/>
                  </a:lnTo>
                  <a:lnTo>
                    <a:pt x="28003" y="84912"/>
                  </a:lnTo>
                  <a:close/>
                  <a:moveTo>
                    <a:pt x="32519" y="110205"/>
                  </a:moveTo>
                  <a:lnTo>
                    <a:pt x="76782" y="194214"/>
                  </a:lnTo>
                  <a:lnTo>
                    <a:pt x="4517" y="110205"/>
                  </a:lnTo>
                  <a:lnTo>
                    <a:pt x="32519" y="110205"/>
                  </a:lnTo>
                  <a:close/>
                  <a:moveTo>
                    <a:pt x="250220" y="110205"/>
                  </a:moveTo>
                  <a:lnTo>
                    <a:pt x="278223" y="110205"/>
                  </a:lnTo>
                  <a:lnTo>
                    <a:pt x="205957" y="194214"/>
                  </a:lnTo>
                  <a:lnTo>
                    <a:pt x="250220" y="110205"/>
                  </a:lnTo>
                  <a:close/>
                  <a:moveTo>
                    <a:pt x="255640" y="84912"/>
                  </a:moveTo>
                  <a:lnTo>
                    <a:pt x="255640" y="40649"/>
                  </a:lnTo>
                  <a:lnTo>
                    <a:pt x="283643" y="84912"/>
                  </a:lnTo>
                  <a:lnTo>
                    <a:pt x="255640" y="84912"/>
                  </a:lnTo>
                  <a:close/>
                  <a:moveTo>
                    <a:pt x="230347" y="64136"/>
                  </a:moveTo>
                  <a:lnTo>
                    <a:pt x="173437" y="0"/>
                  </a:lnTo>
                  <a:lnTo>
                    <a:pt x="230347" y="7226"/>
                  </a:lnTo>
                  <a:lnTo>
                    <a:pt x="230347" y="64136"/>
                  </a:lnTo>
                  <a:close/>
                </a:path>
              </a:pathLst>
            </a:custGeom>
            <a:solidFill>
              <a:srgbClr val="F36C2F"/>
            </a:solidFill>
            <a:ln w="9028" cap="flat">
              <a:noFill/>
              <a:prstDash val="solid"/>
              <a:miter/>
            </a:ln>
          </p:spPr>
          <p:txBody>
            <a:bodyPr rtlCol="0" anchor="ctr"/>
            <a:lstStyle/>
            <a:p>
              <a:endParaRPr lang="en-US"/>
            </a:p>
          </p:txBody>
        </p:sp>
        <p:grpSp>
          <p:nvGrpSpPr>
            <p:cNvPr id="6" name="Graphic 2">
              <a:extLst>
                <a:ext uri="{FF2B5EF4-FFF2-40B4-BE49-F238E27FC236}">
                  <a16:creationId xmlns:a16="http://schemas.microsoft.com/office/drawing/2014/main" id="{16FADFC5-3BC6-FDDF-200A-5FD5ADC32AA0}"/>
                </a:ext>
              </a:extLst>
            </p:cNvPr>
            <p:cNvGrpSpPr/>
            <p:nvPr/>
          </p:nvGrpSpPr>
          <p:grpSpPr>
            <a:xfrm>
              <a:off x="8865150" y="2423597"/>
              <a:ext cx="667916" cy="746005"/>
              <a:chOff x="8865150" y="2423597"/>
              <a:chExt cx="667916" cy="746005"/>
            </a:xfrm>
            <a:grpFill/>
          </p:grpSpPr>
          <p:sp>
            <p:nvSpPr>
              <p:cNvPr id="7" name="Freeform 234">
                <a:extLst>
                  <a:ext uri="{FF2B5EF4-FFF2-40B4-BE49-F238E27FC236}">
                    <a16:creationId xmlns:a16="http://schemas.microsoft.com/office/drawing/2014/main" id="{F028E087-44F6-71F3-5B4E-E5159B53E8D6}"/>
                  </a:ext>
                </a:extLst>
              </p:cNvPr>
              <p:cNvSpPr/>
              <p:nvPr/>
            </p:nvSpPr>
            <p:spPr>
              <a:xfrm>
                <a:off x="9507773" y="2947385"/>
                <a:ext cx="25293" cy="25293"/>
              </a:xfrm>
              <a:custGeom>
                <a:avLst/>
                <a:gdLst>
                  <a:gd name="connsiteX0" fmla="*/ 25293 w 25293"/>
                  <a:gd name="connsiteY0" fmla="*/ 12647 h 25293"/>
                  <a:gd name="connsiteX1" fmla="*/ 12646 w 25293"/>
                  <a:gd name="connsiteY1" fmla="*/ 25293 h 25293"/>
                  <a:gd name="connsiteX2" fmla="*/ -1 w 25293"/>
                  <a:gd name="connsiteY2" fmla="*/ 12647 h 25293"/>
                  <a:gd name="connsiteX3" fmla="*/ 12646 w 25293"/>
                  <a:gd name="connsiteY3" fmla="*/ 0 h 25293"/>
                  <a:gd name="connsiteX4" fmla="*/ 25293 w 25293"/>
                  <a:gd name="connsiteY4" fmla="*/ 12647 h 2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93" h="25293">
                    <a:moveTo>
                      <a:pt x="25293" y="12647"/>
                    </a:moveTo>
                    <a:cubicBezTo>
                      <a:pt x="25293" y="19631"/>
                      <a:pt x="19631" y="25293"/>
                      <a:pt x="12646" y="25293"/>
                    </a:cubicBezTo>
                    <a:cubicBezTo>
                      <a:pt x="5662" y="25293"/>
                      <a:pt x="-1" y="19631"/>
                      <a:pt x="-1" y="12647"/>
                    </a:cubicBezTo>
                    <a:cubicBezTo>
                      <a:pt x="-1" y="5662"/>
                      <a:pt x="5662" y="0"/>
                      <a:pt x="12646" y="0"/>
                    </a:cubicBezTo>
                    <a:cubicBezTo>
                      <a:pt x="19631" y="0"/>
                      <a:pt x="25293" y="5662"/>
                      <a:pt x="25293" y="12647"/>
                    </a:cubicBezTo>
                    <a:close/>
                  </a:path>
                </a:pathLst>
              </a:custGeom>
              <a:grpFill/>
              <a:ln w="9028" cap="flat">
                <a:noFill/>
                <a:prstDash val="solid"/>
                <a:miter/>
              </a:ln>
            </p:spPr>
            <p:txBody>
              <a:bodyPr rtlCol="0" anchor="ctr"/>
              <a:lstStyle/>
              <a:p>
                <a:endParaRPr lang="en-US"/>
              </a:p>
            </p:txBody>
          </p:sp>
          <p:sp>
            <p:nvSpPr>
              <p:cNvPr id="8" name="Freeform 235">
                <a:extLst>
                  <a:ext uri="{FF2B5EF4-FFF2-40B4-BE49-F238E27FC236}">
                    <a16:creationId xmlns:a16="http://schemas.microsoft.com/office/drawing/2014/main" id="{B1A58852-43E7-C38C-61D0-5B2EF0687D48}"/>
                  </a:ext>
                </a:extLst>
              </p:cNvPr>
              <p:cNvSpPr/>
              <p:nvPr/>
            </p:nvSpPr>
            <p:spPr>
              <a:xfrm>
                <a:off x="8875448" y="2466818"/>
                <a:ext cx="75879" cy="75879"/>
              </a:xfrm>
              <a:custGeom>
                <a:avLst/>
                <a:gdLst>
                  <a:gd name="connsiteX0" fmla="*/ 37940 w 75879"/>
                  <a:gd name="connsiteY0" fmla="*/ 75879 h 75879"/>
                  <a:gd name="connsiteX1" fmla="*/ 75879 w 75879"/>
                  <a:gd name="connsiteY1" fmla="*/ 37940 h 75879"/>
                  <a:gd name="connsiteX2" fmla="*/ 37940 w 75879"/>
                  <a:gd name="connsiteY2" fmla="*/ 0 h 75879"/>
                  <a:gd name="connsiteX3" fmla="*/ 0 w 75879"/>
                  <a:gd name="connsiteY3" fmla="*/ 37940 h 75879"/>
                  <a:gd name="connsiteX4" fmla="*/ 37940 w 75879"/>
                  <a:gd name="connsiteY4" fmla="*/ 75879 h 75879"/>
                  <a:gd name="connsiteX5" fmla="*/ 37940 w 75879"/>
                  <a:gd name="connsiteY5" fmla="*/ 25293 h 75879"/>
                  <a:gd name="connsiteX6" fmla="*/ 50586 w 75879"/>
                  <a:gd name="connsiteY6" fmla="*/ 37940 h 75879"/>
                  <a:gd name="connsiteX7" fmla="*/ 37940 w 75879"/>
                  <a:gd name="connsiteY7" fmla="*/ 50586 h 75879"/>
                  <a:gd name="connsiteX8" fmla="*/ 25293 w 75879"/>
                  <a:gd name="connsiteY8" fmla="*/ 37940 h 75879"/>
                  <a:gd name="connsiteX9" fmla="*/ 37940 w 75879"/>
                  <a:gd name="connsiteY9" fmla="*/ 25293 h 75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879" h="75879">
                    <a:moveTo>
                      <a:pt x="37940" y="75879"/>
                    </a:moveTo>
                    <a:cubicBezTo>
                      <a:pt x="58716" y="75879"/>
                      <a:pt x="75879" y="58716"/>
                      <a:pt x="75879" y="37940"/>
                    </a:cubicBezTo>
                    <a:cubicBezTo>
                      <a:pt x="75879" y="17163"/>
                      <a:pt x="58716" y="0"/>
                      <a:pt x="37940" y="0"/>
                    </a:cubicBezTo>
                    <a:cubicBezTo>
                      <a:pt x="17163" y="0"/>
                      <a:pt x="0" y="17163"/>
                      <a:pt x="0" y="37940"/>
                    </a:cubicBezTo>
                    <a:cubicBezTo>
                      <a:pt x="0" y="58716"/>
                      <a:pt x="17163" y="75879"/>
                      <a:pt x="37940" y="75879"/>
                    </a:cubicBezTo>
                    <a:close/>
                    <a:moveTo>
                      <a:pt x="37940" y="25293"/>
                    </a:moveTo>
                    <a:cubicBezTo>
                      <a:pt x="45166" y="25293"/>
                      <a:pt x="50586" y="30713"/>
                      <a:pt x="50586" y="37940"/>
                    </a:cubicBezTo>
                    <a:cubicBezTo>
                      <a:pt x="50586" y="45166"/>
                      <a:pt x="45166" y="50586"/>
                      <a:pt x="37940" y="50586"/>
                    </a:cubicBezTo>
                    <a:cubicBezTo>
                      <a:pt x="30713" y="50586"/>
                      <a:pt x="25293" y="45166"/>
                      <a:pt x="25293" y="37940"/>
                    </a:cubicBezTo>
                    <a:cubicBezTo>
                      <a:pt x="25293" y="30713"/>
                      <a:pt x="31616" y="25293"/>
                      <a:pt x="37940" y="25293"/>
                    </a:cubicBezTo>
                    <a:close/>
                  </a:path>
                </a:pathLst>
              </a:custGeom>
              <a:grpFill/>
              <a:ln w="9028" cap="flat">
                <a:noFill/>
                <a:prstDash val="solid"/>
                <a:miter/>
              </a:ln>
            </p:spPr>
            <p:txBody>
              <a:bodyPr rtlCol="0" anchor="ctr"/>
              <a:lstStyle/>
              <a:p>
                <a:endParaRPr lang="en-US"/>
              </a:p>
            </p:txBody>
          </p:sp>
          <p:sp>
            <p:nvSpPr>
              <p:cNvPr id="9" name="Freeform 236">
                <a:extLst>
                  <a:ext uri="{FF2B5EF4-FFF2-40B4-BE49-F238E27FC236}">
                    <a16:creationId xmlns:a16="http://schemas.microsoft.com/office/drawing/2014/main" id="{E40F0C83-81CD-A126-CAD8-0F506D275D6F}"/>
                  </a:ext>
                </a:extLst>
              </p:cNvPr>
              <p:cNvSpPr/>
              <p:nvPr/>
            </p:nvSpPr>
            <p:spPr>
              <a:xfrm>
                <a:off x="8865150" y="2423597"/>
                <a:ext cx="640413" cy="746005"/>
              </a:xfrm>
              <a:custGeom>
                <a:avLst/>
                <a:gdLst>
                  <a:gd name="connsiteX0" fmla="*/ 368917 w 640413"/>
                  <a:gd name="connsiteY0" fmla="*/ 765 h 746005"/>
                  <a:gd name="connsiteX1" fmla="*/ 167476 w 640413"/>
                  <a:gd name="connsiteY1" fmla="*/ 67611 h 746005"/>
                  <a:gd name="connsiteX2" fmla="*/ 67207 w 640413"/>
                  <a:gd name="connsiteY2" fmla="*/ 286215 h 746005"/>
                  <a:gd name="connsiteX3" fmla="*/ 3071 w 640413"/>
                  <a:gd name="connsiteY3" fmla="*/ 412680 h 746005"/>
                  <a:gd name="connsiteX4" fmla="*/ 2168 w 640413"/>
                  <a:gd name="connsiteY4" fmla="*/ 414486 h 746005"/>
                  <a:gd name="connsiteX5" fmla="*/ 4878 w 640413"/>
                  <a:gd name="connsiteY5" fmla="*/ 443393 h 746005"/>
                  <a:gd name="connsiteX6" fmla="*/ 27461 w 640413"/>
                  <a:gd name="connsiteY6" fmla="*/ 460556 h 746005"/>
                  <a:gd name="connsiteX7" fmla="*/ 75337 w 640413"/>
                  <a:gd name="connsiteY7" fmla="*/ 471396 h 746005"/>
                  <a:gd name="connsiteX8" fmla="*/ 88887 w 640413"/>
                  <a:gd name="connsiteY8" fmla="*/ 624057 h 746005"/>
                  <a:gd name="connsiteX9" fmla="*/ 123213 w 640413"/>
                  <a:gd name="connsiteY9" fmla="*/ 655673 h 746005"/>
                  <a:gd name="connsiteX10" fmla="*/ 125020 w 640413"/>
                  <a:gd name="connsiteY10" fmla="*/ 655673 h 746005"/>
                  <a:gd name="connsiteX11" fmla="*/ 225288 w 640413"/>
                  <a:gd name="connsiteY11" fmla="*/ 644833 h 746005"/>
                  <a:gd name="connsiteX12" fmla="*/ 225288 w 640413"/>
                  <a:gd name="connsiteY12" fmla="*/ 731552 h 746005"/>
                  <a:gd name="connsiteX13" fmla="*/ 237935 w 640413"/>
                  <a:gd name="connsiteY13" fmla="*/ 744199 h 746005"/>
                  <a:gd name="connsiteX14" fmla="*/ 250581 w 640413"/>
                  <a:gd name="connsiteY14" fmla="*/ 731552 h 746005"/>
                  <a:gd name="connsiteX15" fmla="*/ 250581 w 640413"/>
                  <a:gd name="connsiteY15" fmla="*/ 630380 h 746005"/>
                  <a:gd name="connsiteX16" fmla="*/ 246065 w 640413"/>
                  <a:gd name="connsiteY16" fmla="*/ 621347 h 746005"/>
                  <a:gd name="connsiteX17" fmla="*/ 236128 w 640413"/>
                  <a:gd name="connsiteY17" fmla="*/ 618637 h 746005"/>
                  <a:gd name="connsiteX18" fmla="*/ 122310 w 640413"/>
                  <a:gd name="connsiteY18" fmla="*/ 631284 h 746005"/>
                  <a:gd name="connsiteX19" fmla="*/ 114180 w 640413"/>
                  <a:gd name="connsiteY19" fmla="*/ 623153 h 746005"/>
                  <a:gd name="connsiteX20" fmla="*/ 99727 w 640413"/>
                  <a:gd name="connsiteY20" fmla="*/ 461459 h 746005"/>
                  <a:gd name="connsiteX21" fmla="*/ 89790 w 640413"/>
                  <a:gd name="connsiteY21" fmla="*/ 450619 h 746005"/>
                  <a:gd name="connsiteX22" fmla="*/ 32881 w 640413"/>
                  <a:gd name="connsiteY22" fmla="*/ 437069 h 746005"/>
                  <a:gd name="connsiteX23" fmla="*/ 27461 w 640413"/>
                  <a:gd name="connsiteY23" fmla="*/ 432553 h 746005"/>
                  <a:gd name="connsiteX24" fmla="*/ 26558 w 640413"/>
                  <a:gd name="connsiteY24" fmla="*/ 424423 h 746005"/>
                  <a:gd name="connsiteX25" fmla="*/ 90694 w 640413"/>
                  <a:gd name="connsiteY25" fmla="*/ 298861 h 746005"/>
                  <a:gd name="connsiteX26" fmla="*/ 93404 w 640413"/>
                  <a:gd name="connsiteY26" fmla="*/ 291634 h 746005"/>
                  <a:gd name="connsiteX27" fmla="*/ 185542 w 640413"/>
                  <a:gd name="connsiteY27" fmla="*/ 87484 h 746005"/>
                  <a:gd name="connsiteX28" fmla="*/ 368013 w 640413"/>
                  <a:gd name="connsiteY28" fmla="*/ 26961 h 746005"/>
                  <a:gd name="connsiteX29" fmla="*/ 615523 w 640413"/>
                  <a:gd name="connsiteY29" fmla="*/ 289828 h 746005"/>
                  <a:gd name="connsiteX30" fmla="*/ 547774 w 640413"/>
                  <a:gd name="connsiteY30" fmla="*/ 488559 h 746005"/>
                  <a:gd name="connsiteX31" fmla="*/ 517965 w 640413"/>
                  <a:gd name="connsiteY31" fmla="*/ 568954 h 746005"/>
                  <a:gd name="connsiteX32" fmla="*/ 517965 w 640413"/>
                  <a:gd name="connsiteY32" fmla="*/ 733359 h 746005"/>
                  <a:gd name="connsiteX33" fmla="*/ 530611 w 640413"/>
                  <a:gd name="connsiteY33" fmla="*/ 746005 h 746005"/>
                  <a:gd name="connsiteX34" fmla="*/ 543258 w 640413"/>
                  <a:gd name="connsiteY34" fmla="*/ 733359 h 746005"/>
                  <a:gd name="connsiteX35" fmla="*/ 543258 w 640413"/>
                  <a:gd name="connsiteY35" fmla="*/ 568954 h 746005"/>
                  <a:gd name="connsiteX36" fmla="*/ 566744 w 640413"/>
                  <a:gd name="connsiteY36" fmla="*/ 504819 h 746005"/>
                  <a:gd name="connsiteX37" fmla="*/ 639913 w 640413"/>
                  <a:gd name="connsiteY37" fmla="*/ 288924 h 746005"/>
                  <a:gd name="connsiteX38" fmla="*/ 368917 w 640413"/>
                  <a:gd name="connsiteY38" fmla="*/ 765 h 746005"/>
                  <a:gd name="connsiteX39" fmla="*/ 368917 w 640413"/>
                  <a:gd name="connsiteY39" fmla="*/ 765 h 74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0413" h="746005">
                    <a:moveTo>
                      <a:pt x="368917" y="765"/>
                    </a:moveTo>
                    <a:cubicBezTo>
                      <a:pt x="293941" y="-4655"/>
                      <a:pt x="222578" y="18832"/>
                      <a:pt x="167476" y="67611"/>
                    </a:cubicBezTo>
                    <a:cubicBezTo>
                      <a:pt x="107856" y="120907"/>
                      <a:pt x="70821" y="200399"/>
                      <a:pt x="67207" y="286215"/>
                    </a:cubicBezTo>
                    <a:lnTo>
                      <a:pt x="3071" y="412680"/>
                    </a:lnTo>
                    <a:cubicBezTo>
                      <a:pt x="3071" y="413583"/>
                      <a:pt x="2168" y="413583"/>
                      <a:pt x="2168" y="414486"/>
                    </a:cubicBezTo>
                    <a:cubicBezTo>
                      <a:pt x="-1445" y="424423"/>
                      <a:pt x="-542" y="434360"/>
                      <a:pt x="4878" y="443393"/>
                    </a:cubicBezTo>
                    <a:cubicBezTo>
                      <a:pt x="9395" y="452426"/>
                      <a:pt x="17524" y="457846"/>
                      <a:pt x="27461" y="460556"/>
                    </a:cubicBezTo>
                    <a:lnTo>
                      <a:pt x="75337" y="471396"/>
                    </a:lnTo>
                    <a:lnTo>
                      <a:pt x="88887" y="624057"/>
                    </a:lnTo>
                    <a:cubicBezTo>
                      <a:pt x="90694" y="642124"/>
                      <a:pt x="105147" y="655673"/>
                      <a:pt x="123213" y="655673"/>
                    </a:cubicBezTo>
                    <a:cubicBezTo>
                      <a:pt x="124116" y="655673"/>
                      <a:pt x="124116" y="655673"/>
                      <a:pt x="125020" y="655673"/>
                    </a:cubicBezTo>
                    <a:lnTo>
                      <a:pt x="225288" y="644833"/>
                    </a:lnTo>
                    <a:lnTo>
                      <a:pt x="225288" y="731552"/>
                    </a:lnTo>
                    <a:cubicBezTo>
                      <a:pt x="225288" y="738778"/>
                      <a:pt x="230709" y="744199"/>
                      <a:pt x="237935" y="744199"/>
                    </a:cubicBezTo>
                    <a:cubicBezTo>
                      <a:pt x="245161" y="744199"/>
                      <a:pt x="250581" y="738778"/>
                      <a:pt x="250581" y="731552"/>
                    </a:cubicBezTo>
                    <a:lnTo>
                      <a:pt x="250581" y="630380"/>
                    </a:lnTo>
                    <a:cubicBezTo>
                      <a:pt x="250581" y="626767"/>
                      <a:pt x="248775" y="623153"/>
                      <a:pt x="246065" y="621347"/>
                    </a:cubicBezTo>
                    <a:cubicBezTo>
                      <a:pt x="243355" y="618637"/>
                      <a:pt x="239742" y="617734"/>
                      <a:pt x="236128" y="618637"/>
                    </a:cubicBezTo>
                    <a:lnTo>
                      <a:pt x="122310" y="631284"/>
                    </a:lnTo>
                    <a:cubicBezTo>
                      <a:pt x="117793" y="631284"/>
                      <a:pt x="114180" y="627670"/>
                      <a:pt x="114180" y="623153"/>
                    </a:cubicBezTo>
                    <a:lnTo>
                      <a:pt x="99727" y="461459"/>
                    </a:lnTo>
                    <a:cubicBezTo>
                      <a:pt x="98823" y="456039"/>
                      <a:pt x="95210" y="451522"/>
                      <a:pt x="89790" y="450619"/>
                    </a:cubicBezTo>
                    <a:lnTo>
                      <a:pt x="32881" y="437069"/>
                    </a:lnTo>
                    <a:cubicBezTo>
                      <a:pt x="29267" y="436166"/>
                      <a:pt x="27461" y="433456"/>
                      <a:pt x="27461" y="432553"/>
                    </a:cubicBezTo>
                    <a:cubicBezTo>
                      <a:pt x="26558" y="429843"/>
                      <a:pt x="25654" y="427133"/>
                      <a:pt x="26558" y="424423"/>
                    </a:cubicBezTo>
                    <a:lnTo>
                      <a:pt x="90694" y="298861"/>
                    </a:lnTo>
                    <a:cubicBezTo>
                      <a:pt x="92500" y="297055"/>
                      <a:pt x="93404" y="294345"/>
                      <a:pt x="93404" y="291634"/>
                    </a:cubicBezTo>
                    <a:cubicBezTo>
                      <a:pt x="97017" y="211239"/>
                      <a:pt x="130440" y="137167"/>
                      <a:pt x="185542" y="87484"/>
                    </a:cubicBezTo>
                    <a:cubicBezTo>
                      <a:pt x="235225" y="43221"/>
                      <a:pt x="300264" y="21542"/>
                      <a:pt x="368013" y="26961"/>
                    </a:cubicBezTo>
                    <a:cubicBezTo>
                      <a:pt x="502608" y="36898"/>
                      <a:pt x="608297" y="149813"/>
                      <a:pt x="615523" y="289828"/>
                    </a:cubicBezTo>
                    <a:cubicBezTo>
                      <a:pt x="619137" y="362997"/>
                      <a:pt x="594747" y="433456"/>
                      <a:pt x="547774" y="488559"/>
                    </a:cubicBezTo>
                    <a:cubicBezTo>
                      <a:pt x="528805" y="511142"/>
                      <a:pt x="517965" y="539145"/>
                      <a:pt x="517965" y="568954"/>
                    </a:cubicBezTo>
                    <a:lnTo>
                      <a:pt x="517965" y="733359"/>
                    </a:lnTo>
                    <a:cubicBezTo>
                      <a:pt x="517965" y="740585"/>
                      <a:pt x="523384" y="746005"/>
                      <a:pt x="530611" y="746005"/>
                    </a:cubicBezTo>
                    <a:cubicBezTo>
                      <a:pt x="537838" y="746005"/>
                      <a:pt x="543258" y="740585"/>
                      <a:pt x="543258" y="733359"/>
                    </a:cubicBezTo>
                    <a:lnTo>
                      <a:pt x="543258" y="568954"/>
                    </a:lnTo>
                    <a:cubicBezTo>
                      <a:pt x="543258" y="545468"/>
                      <a:pt x="551388" y="522885"/>
                      <a:pt x="566744" y="504819"/>
                    </a:cubicBezTo>
                    <a:cubicBezTo>
                      <a:pt x="618233" y="445199"/>
                      <a:pt x="644430" y="368417"/>
                      <a:pt x="639913" y="288924"/>
                    </a:cubicBezTo>
                    <a:cubicBezTo>
                      <a:pt x="632687" y="135360"/>
                      <a:pt x="516158" y="11605"/>
                      <a:pt x="368917" y="765"/>
                    </a:cubicBezTo>
                    <a:lnTo>
                      <a:pt x="368917" y="765"/>
                    </a:lnTo>
                    <a:close/>
                  </a:path>
                </a:pathLst>
              </a:custGeom>
              <a:grpFill/>
              <a:ln w="9028" cap="flat">
                <a:noFill/>
                <a:prstDash val="solid"/>
                <a:miter/>
              </a:ln>
            </p:spPr>
            <p:txBody>
              <a:bodyPr rtlCol="0" anchor="ctr"/>
              <a:lstStyle/>
              <a:p>
                <a:endParaRPr lang="en-US"/>
              </a:p>
            </p:txBody>
          </p:sp>
          <p:sp>
            <p:nvSpPr>
              <p:cNvPr id="10" name="Freeform 237">
                <a:extLst>
                  <a:ext uri="{FF2B5EF4-FFF2-40B4-BE49-F238E27FC236}">
                    <a16:creationId xmlns:a16="http://schemas.microsoft.com/office/drawing/2014/main" id="{8BCD04EB-F14F-739D-AEB0-3EBBD900A0E4}"/>
                  </a:ext>
                </a:extLst>
              </p:cNvPr>
              <p:cNvSpPr/>
              <p:nvPr/>
            </p:nvSpPr>
            <p:spPr>
              <a:xfrm>
                <a:off x="9002816" y="2492111"/>
                <a:ext cx="429981" cy="429980"/>
              </a:xfrm>
              <a:custGeom>
                <a:avLst/>
                <a:gdLst>
                  <a:gd name="connsiteX0" fmla="*/ 333326 w 429981"/>
                  <a:gd name="connsiteY0" fmla="*/ 36133 h 429980"/>
                  <a:gd name="connsiteX1" fmla="*/ 316163 w 429981"/>
                  <a:gd name="connsiteY1" fmla="*/ 39746 h 429980"/>
                  <a:gd name="connsiteX2" fmla="*/ 319776 w 429981"/>
                  <a:gd name="connsiteY2" fmla="*/ 56909 h 429980"/>
                  <a:gd name="connsiteX3" fmla="*/ 404688 w 429981"/>
                  <a:gd name="connsiteY3" fmla="*/ 214990 h 429980"/>
                  <a:gd name="connsiteX4" fmla="*/ 214991 w 429981"/>
                  <a:gd name="connsiteY4" fmla="*/ 404688 h 429980"/>
                  <a:gd name="connsiteX5" fmla="*/ 25293 w 429981"/>
                  <a:gd name="connsiteY5" fmla="*/ 214990 h 429980"/>
                  <a:gd name="connsiteX6" fmla="*/ 214991 w 429981"/>
                  <a:gd name="connsiteY6" fmla="*/ 25293 h 429980"/>
                  <a:gd name="connsiteX7" fmla="*/ 280933 w 429981"/>
                  <a:gd name="connsiteY7" fmla="*/ 37036 h 429980"/>
                  <a:gd name="connsiteX8" fmla="*/ 297193 w 429981"/>
                  <a:gd name="connsiteY8" fmla="*/ 29809 h 429980"/>
                  <a:gd name="connsiteX9" fmla="*/ 289967 w 429981"/>
                  <a:gd name="connsiteY9" fmla="*/ 13550 h 429980"/>
                  <a:gd name="connsiteX10" fmla="*/ 214991 w 429981"/>
                  <a:gd name="connsiteY10" fmla="*/ 0 h 429980"/>
                  <a:gd name="connsiteX11" fmla="*/ 0 w 429981"/>
                  <a:gd name="connsiteY11" fmla="*/ 214990 h 429980"/>
                  <a:gd name="connsiteX12" fmla="*/ 214991 w 429981"/>
                  <a:gd name="connsiteY12" fmla="*/ 429981 h 429980"/>
                  <a:gd name="connsiteX13" fmla="*/ 429981 w 429981"/>
                  <a:gd name="connsiteY13" fmla="*/ 214990 h 429980"/>
                  <a:gd name="connsiteX14" fmla="*/ 333326 w 429981"/>
                  <a:gd name="connsiteY14" fmla="*/ 36133 h 429980"/>
                  <a:gd name="connsiteX15" fmla="*/ 333326 w 429981"/>
                  <a:gd name="connsiteY15" fmla="*/ 36133 h 429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9981" h="429980">
                    <a:moveTo>
                      <a:pt x="333326" y="36133"/>
                    </a:moveTo>
                    <a:cubicBezTo>
                      <a:pt x="327906" y="32519"/>
                      <a:pt x="319776" y="33422"/>
                      <a:pt x="316163" y="39746"/>
                    </a:cubicBezTo>
                    <a:cubicBezTo>
                      <a:pt x="312550" y="45166"/>
                      <a:pt x="313453" y="53296"/>
                      <a:pt x="319776" y="56909"/>
                    </a:cubicBezTo>
                    <a:cubicBezTo>
                      <a:pt x="373072" y="92138"/>
                      <a:pt x="404688" y="151758"/>
                      <a:pt x="404688" y="214990"/>
                    </a:cubicBezTo>
                    <a:cubicBezTo>
                      <a:pt x="404688" y="319775"/>
                      <a:pt x="319776" y="404688"/>
                      <a:pt x="214991" y="404688"/>
                    </a:cubicBezTo>
                    <a:cubicBezTo>
                      <a:pt x="110205" y="404688"/>
                      <a:pt x="25293" y="319775"/>
                      <a:pt x="25293" y="214990"/>
                    </a:cubicBezTo>
                    <a:cubicBezTo>
                      <a:pt x="25293" y="110205"/>
                      <a:pt x="110205" y="25293"/>
                      <a:pt x="214991" y="25293"/>
                    </a:cubicBezTo>
                    <a:cubicBezTo>
                      <a:pt x="237574" y="25293"/>
                      <a:pt x="260157" y="28906"/>
                      <a:pt x="280933" y="37036"/>
                    </a:cubicBezTo>
                    <a:cubicBezTo>
                      <a:pt x="287257" y="39746"/>
                      <a:pt x="294483" y="36133"/>
                      <a:pt x="297193" y="29809"/>
                    </a:cubicBezTo>
                    <a:cubicBezTo>
                      <a:pt x="299903" y="23486"/>
                      <a:pt x="296290" y="16260"/>
                      <a:pt x="289967" y="13550"/>
                    </a:cubicBezTo>
                    <a:cubicBezTo>
                      <a:pt x="265577" y="4517"/>
                      <a:pt x="240284" y="0"/>
                      <a:pt x="214991" y="0"/>
                    </a:cubicBezTo>
                    <a:cubicBezTo>
                      <a:pt x="96656" y="0"/>
                      <a:pt x="0" y="96655"/>
                      <a:pt x="0" y="214990"/>
                    </a:cubicBezTo>
                    <a:cubicBezTo>
                      <a:pt x="0" y="333325"/>
                      <a:pt x="96656" y="429981"/>
                      <a:pt x="214991" y="429981"/>
                    </a:cubicBezTo>
                    <a:cubicBezTo>
                      <a:pt x="333326" y="429981"/>
                      <a:pt x="429981" y="333325"/>
                      <a:pt x="429981" y="214990"/>
                    </a:cubicBezTo>
                    <a:cubicBezTo>
                      <a:pt x="429078" y="142725"/>
                      <a:pt x="393849" y="75879"/>
                      <a:pt x="333326" y="36133"/>
                    </a:cubicBezTo>
                    <a:lnTo>
                      <a:pt x="333326" y="36133"/>
                    </a:lnTo>
                    <a:close/>
                  </a:path>
                </a:pathLst>
              </a:custGeom>
              <a:grpFill/>
              <a:ln w="9028" cap="flat">
                <a:noFill/>
                <a:prstDash val="solid"/>
                <a:miter/>
              </a:ln>
            </p:spPr>
            <p:txBody>
              <a:bodyPr rtlCol="0" anchor="ctr"/>
              <a:lstStyle/>
              <a:p>
                <a:endParaRPr lang="en-US"/>
              </a:p>
            </p:txBody>
          </p:sp>
          <p:sp>
            <p:nvSpPr>
              <p:cNvPr id="11" name="Freeform 238">
                <a:extLst>
                  <a:ext uri="{FF2B5EF4-FFF2-40B4-BE49-F238E27FC236}">
                    <a16:creationId xmlns:a16="http://schemas.microsoft.com/office/drawing/2014/main" id="{FB72386E-6E46-7CB5-A0DE-4969FBEF2EE2}"/>
                  </a:ext>
                </a:extLst>
              </p:cNvPr>
              <p:cNvSpPr/>
              <p:nvPr/>
            </p:nvSpPr>
            <p:spPr>
              <a:xfrm>
                <a:off x="9053485" y="2552635"/>
                <a:ext cx="354720" cy="328808"/>
              </a:xfrm>
              <a:custGeom>
                <a:avLst/>
                <a:gdLst>
                  <a:gd name="connsiteX0" fmla="*/ 175369 w 354720"/>
                  <a:gd name="connsiteY0" fmla="*/ 0 h 328808"/>
                  <a:gd name="connsiteX1" fmla="*/ 74197 w 354720"/>
                  <a:gd name="connsiteY1" fmla="*/ 12646 h 328808"/>
                  <a:gd name="connsiteX2" fmla="*/ 65164 w 354720"/>
                  <a:gd name="connsiteY2" fmla="*/ 18066 h 328808"/>
                  <a:gd name="connsiteX3" fmla="*/ 1932 w 354720"/>
                  <a:gd name="connsiteY3" fmla="*/ 119238 h 328808"/>
                  <a:gd name="connsiteX4" fmla="*/ 2835 w 354720"/>
                  <a:gd name="connsiteY4" fmla="*/ 134595 h 328808"/>
                  <a:gd name="connsiteX5" fmla="*/ 167239 w 354720"/>
                  <a:gd name="connsiteY5" fmla="*/ 324292 h 328808"/>
                  <a:gd name="connsiteX6" fmla="*/ 177176 w 354720"/>
                  <a:gd name="connsiteY6" fmla="*/ 328809 h 328808"/>
                  <a:gd name="connsiteX7" fmla="*/ 187113 w 354720"/>
                  <a:gd name="connsiteY7" fmla="*/ 324292 h 328808"/>
                  <a:gd name="connsiteX8" fmla="*/ 351517 w 354720"/>
                  <a:gd name="connsiteY8" fmla="*/ 134595 h 328808"/>
                  <a:gd name="connsiteX9" fmla="*/ 352420 w 354720"/>
                  <a:gd name="connsiteY9" fmla="*/ 119238 h 328808"/>
                  <a:gd name="connsiteX10" fmla="*/ 289188 w 354720"/>
                  <a:gd name="connsiteY10" fmla="*/ 18066 h 328808"/>
                  <a:gd name="connsiteX11" fmla="*/ 280155 w 354720"/>
                  <a:gd name="connsiteY11" fmla="*/ 12646 h 328808"/>
                  <a:gd name="connsiteX12" fmla="*/ 178982 w 354720"/>
                  <a:gd name="connsiteY12" fmla="*/ 0 h 328808"/>
                  <a:gd name="connsiteX13" fmla="*/ 175369 w 354720"/>
                  <a:gd name="connsiteY13" fmla="*/ 0 h 328808"/>
                  <a:gd name="connsiteX14" fmla="*/ 175369 w 354720"/>
                  <a:gd name="connsiteY14" fmla="*/ 0 h 328808"/>
                  <a:gd name="connsiteX15" fmla="*/ 104007 w 354720"/>
                  <a:gd name="connsiteY15" fmla="*/ 113818 h 328808"/>
                  <a:gd name="connsiteX16" fmla="*/ 177176 w 354720"/>
                  <a:gd name="connsiteY16" fmla="*/ 31616 h 328808"/>
                  <a:gd name="connsiteX17" fmla="*/ 250345 w 354720"/>
                  <a:gd name="connsiteY17" fmla="*/ 113818 h 328808"/>
                  <a:gd name="connsiteX18" fmla="*/ 104007 w 354720"/>
                  <a:gd name="connsiteY18" fmla="*/ 113818 h 328808"/>
                  <a:gd name="connsiteX19" fmla="*/ 256668 w 354720"/>
                  <a:gd name="connsiteY19" fmla="*/ 139111 h 328808"/>
                  <a:gd name="connsiteX20" fmla="*/ 176273 w 354720"/>
                  <a:gd name="connsiteY20" fmla="*/ 289063 h 328808"/>
                  <a:gd name="connsiteX21" fmla="*/ 95877 w 354720"/>
                  <a:gd name="connsiteY21" fmla="*/ 139111 h 328808"/>
                  <a:gd name="connsiteX22" fmla="*/ 256668 w 354720"/>
                  <a:gd name="connsiteY22" fmla="*/ 139111 h 328808"/>
                  <a:gd name="connsiteX23" fmla="*/ 87747 w 354720"/>
                  <a:gd name="connsiteY23" fmla="*/ 93042 h 328808"/>
                  <a:gd name="connsiteX24" fmla="*/ 87747 w 354720"/>
                  <a:gd name="connsiteY24" fmla="*/ 36133 h 328808"/>
                  <a:gd name="connsiteX25" fmla="*/ 144656 w 354720"/>
                  <a:gd name="connsiteY25" fmla="*/ 28906 h 328808"/>
                  <a:gd name="connsiteX26" fmla="*/ 87747 w 354720"/>
                  <a:gd name="connsiteY26" fmla="*/ 93042 h 328808"/>
                  <a:gd name="connsiteX27" fmla="*/ 62454 w 354720"/>
                  <a:gd name="connsiteY27" fmla="*/ 113818 h 328808"/>
                  <a:gd name="connsiteX28" fmla="*/ 34451 w 354720"/>
                  <a:gd name="connsiteY28" fmla="*/ 113818 h 328808"/>
                  <a:gd name="connsiteX29" fmla="*/ 62454 w 354720"/>
                  <a:gd name="connsiteY29" fmla="*/ 69555 h 328808"/>
                  <a:gd name="connsiteX30" fmla="*/ 62454 w 354720"/>
                  <a:gd name="connsiteY30" fmla="*/ 113818 h 328808"/>
                  <a:gd name="connsiteX31" fmla="*/ 67874 w 354720"/>
                  <a:gd name="connsiteY31" fmla="*/ 139111 h 328808"/>
                  <a:gd name="connsiteX32" fmla="*/ 112137 w 354720"/>
                  <a:gd name="connsiteY32" fmla="*/ 223120 h 328808"/>
                  <a:gd name="connsiteX33" fmla="*/ 39871 w 354720"/>
                  <a:gd name="connsiteY33" fmla="*/ 139111 h 328808"/>
                  <a:gd name="connsiteX34" fmla="*/ 67874 w 354720"/>
                  <a:gd name="connsiteY34" fmla="*/ 139111 h 328808"/>
                  <a:gd name="connsiteX35" fmla="*/ 285574 w 354720"/>
                  <a:gd name="connsiteY35" fmla="*/ 139111 h 328808"/>
                  <a:gd name="connsiteX36" fmla="*/ 313578 w 354720"/>
                  <a:gd name="connsiteY36" fmla="*/ 139111 h 328808"/>
                  <a:gd name="connsiteX37" fmla="*/ 241312 w 354720"/>
                  <a:gd name="connsiteY37" fmla="*/ 223120 h 328808"/>
                  <a:gd name="connsiteX38" fmla="*/ 285574 w 354720"/>
                  <a:gd name="connsiteY38" fmla="*/ 139111 h 328808"/>
                  <a:gd name="connsiteX39" fmla="*/ 290091 w 354720"/>
                  <a:gd name="connsiteY39" fmla="*/ 113818 h 328808"/>
                  <a:gd name="connsiteX40" fmla="*/ 290091 w 354720"/>
                  <a:gd name="connsiteY40" fmla="*/ 69555 h 328808"/>
                  <a:gd name="connsiteX41" fmla="*/ 318094 w 354720"/>
                  <a:gd name="connsiteY41" fmla="*/ 113818 h 328808"/>
                  <a:gd name="connsiteX42" fmla="*/ 290091 w 354720"/>
                  <a:gd name="connsiteY42" fmla="*/ 113818 h 328808"/>
                  <a:gd name="connsiteX43" fmla="*/ 264798 w 354720"/>
                  <a:gd name="connsiteY43" fmla="*/ 93042 h 328808"/>
                  <a:gd name="connsiteX44" fmla="*/ 207889 w 354720"/>
                  <a:gd name="connsiteY44" fmla="*/ 28906 h 328808"/>
                  <a:gd name="connsiteX45" fmla="*/ 264798 w 354720"/>
                  <a:gd name="connsiteY45" fmla="*/ 36133 h 328808"/>
                  <a:gd name="connsiteX46" fmla="*/ 264798 w 354720"/>
                  <a:gd name="connsiteY46" fmla="*/ 93042 h 328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4720" h="328808">
                    <a:moveTo>
                      <a:pt x="175369" y="0"/>
                    </a:moveTo>
                    <a:lnTo>
                      <a:pt x="74197" y="12646"/>
                    </a:lnTo>
                    <a:cubicBezTo>
                      <a:pt x="70584" y="13550"/>
                      <a:pt x="66971" y="15356"/>
                      <a:pt x="65164" y="18066"/>
                    </a:cubicBezTo>
                    <a:lnTo>
                      <a:pt x="1932" y="119238"/>
                    </a:lnTo>
                    <a:cubicBezTo>
                      <a:pt x="-778" y="123755"/>
                      <a:pt x="-778" y="130078"/>
                      <a:pt x="2835" y="134595"/>
                    </a:cubicBezTo>
                    <a:lnTo>
                      <a:pt x="167239" y="324292"/>
                    </a:lnTo>
                    <a:cubicBezTo>
                      <a:pt x="169949" y="327002"/>
                      <a:pt x="173563" y="328809"/>
                      <a:pt x="177176" y="328809"/>
                    </a:cubicBezTo>
                    <a:cubicBezTo>
                      <a:pt x="180789" y="328809"/>
                      <a:pt x="184403" y="327002"/>
                      <a:pt x="187113" y="324292"/>
                    </a:cubicBezTo>
                    <a:lnTo>
                      <a:pt x="351517" y="134595"/>
                    </a:lnTo>
                    <a:cubicBezTo>
                      <a:pt x="355130" y="130078"/>
                      <a:pt x="356034" y="124658"/>
                      <a:pt x="352420" y="119238"/>
                    </a:cubicBezTo>
                    <a:lnTo>
                      <a:pt x="289188" y="18066"/>
                    </a:lnTo>
                    <a:cubicBezTo>
                      <a:pt x="287381" y="14453"/>
                      <a:pt x="283768" y="12646"/>
                      <a:pt x="280155" y="12646"/>
                    </a:cubicBezTo>
                    <a:lnTo>
                      <a:pt x="178982" y="0"/>
                    </a:lnTo>
                    <a:cubicBezTo>
                      <a:pt x="177176" y="0"/>
                      <a:pt x="176273" y="0"/>
                      <a:pt x="175369" y="0"/>
                    </a:cubicBezTo>
                    <a:lnTo>
                      <a:pt x="175369" y="0"/>
                    </a:lnTo>
                    <a:close/>
                    <a:moveTo>
                      <a:pt x="104007" y="113818"/>
                    </a:moveTo>
                    <a:lnTo>
                      <a:pt x="177176" y="31616"/>
                    </a:lnTo>
                    <a:lnTo>
                      <a:pt x="250345" y="113818"/>
                    </a:lnTo>
                    <a:lnTo>
                      <a:pt x="104007" y="113818"/>
                    </a:lnTo>
                    <a:close/>
                    <a:moveTo>
                      <a:pt x="256668" y="139111"/>
                    </a:moveTo>
                    <a:lnTo>
                      <a:pt x="176273" y="289063"/>
                    </a:lnTo>
                    <a:lnTo>
                      <a:pt x="95877" y="139111"/>
                    </a:lnTo>
                    <a:lnTo>
                      <a:pt x="256668" y="139111"/>
                    </a:lnTo>
                    <a:close/>
                    <a:moveTo>
                      <a:pt x="87747" y="93042"/>
                    </a:moveTo>
                    <a:lnTo>
                      <a:pt x="87747" y="36133"/>
                    </a:lnTo>
                    <a:lnTo>
                      <a:pt x="144656" y="28906"/>
                    </a:lnTo>
                    <a:lnTo>
                      <a:pt x="87747" y="93042"/>
                    </a:lnTo>
                    <a:close/>
                    <a:moveTo>
                      <a:pt x="62454" y="113818"/>
                    </a:moveTo>
                    <a:lnTo>
                      <a:pt x="34451" y="113818"/>
                    </a:lnTo>
                    <a:lnTo>
                      <a:pt x="62454" y="69555"/>
                    </a:lnTo>
                    <a:lnTo>
                      <a:pt x="62454" y="113818"/>
                    </a:lnTo>
                    <a:close/>
                    <a:moveTo>
                      <a:pt x="67874" y="139111"/>
                    </a:moveTo>
                    <a:lnTo>
                      <a:pt x="112137" y="223120"/>
                    </a:lnTo>
                    <a:lnTo>
                      <a:pt x="39871" y="139111"/>
                    </a:lnTo>
                    <a:lnTo>
                      <a:pt x="67874" y="139111"/>
                    </a:lnTo>
                    <a:close/>
                    <a:moveTo>
                      <a:pt x="285574" y="139111"/>
                    </a:moveTo>
                    <a:lnTo>
                      <a:pt x="313578" y="139111"/>
                    </a:lnTo>
                    <a:lnTo>
                      <a:pt x="241312" y="223120"/>
                    </a:lnTo>
                    <a:lnTo>
                      <a:pt x="285574" y="139111"/>
                    </a:lnTo>
                    <a:close/>
                    <a:moveTo>
                      <a:pt x="290091" y="113818"/>
                    </a:moveTo>
                    <a:lnTo>
                      <a:pt x="290091" y="69555"/>
                    </a:lnTo>
                    <a:lnTo>
                      <a:pt x="318094" y="113818"/>
                    </a:lnTo>
                    <a:lnTo>
                      <a:pt x="290091" y="113818"/>
                    </a:lnTo>
                    <a:close/>
                    <a:moveTo>
                      <a:pt x="264798" y="93042"/>
                    </a:moveTo>
                    <a:lnTo>
                      <a:pt x="207889" y="28906"/>
                    </a:lnTo>
                    <a:lnTo>
                      <a:pt x="264798" y="36133"/>
                    </a:lnTo>
                    <a:lnTo>
                      <a:pt x="264798" y="93042"/>
                    </a:lnTo>
                    <a:close/>
                  </a:path>
                </a:pathLst>
              </a:custGeom>
              <a:grpFill/>
              <a:ln w="902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2178505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797712" y="1950996"/>
            <a:ext cx="10596566" cy="4439577"/>
          </a:xfrm>
        </p:spPr>
        <p:txBody>
          <a:bodyPr/>
          <a:lstStyle/>
          <a:p>
            <a:pPr>
              <a:spcAft>
                <a:spcPts val="600"/>
              </a:spcAft>
            </a:pPr>
            <a:r>
              <a:rPr lang="en-GB" sz="2200" b="1" dirty="0">
                <a:solidFill>
                  <a:srgbClr val="0F486D"/>
                </a:solidFill>
                <a:hlinkClick r:id="rId2">
                  <a:extLst>
                    <a:ext uri="{A12FA001-AC4F-418D-AE19-62706E023703}">
                      <ahyp:hlinkClr xmlns:ahyp="http://schemas.microsoft.com/office/drawing/2018/hyperlinkcolor" val="tx"/>
                    </a:ext>
                  </a:extLst>
                </a:hlinkClick>
              </a:rPr>
              <a:t>SDG 8: Decent Work and Economic Growth</a:t>
            </a:r>
            <a:r>
              <a:rPr lang="en-GB" sz="2200" b="1" dirty="0"/>
              <a:t>: </a:t>
            </a:r>
            <a:r>
              <a:rPr lang="en-GB" sz="2200" dirty="0"/>
              <a:t>Promoting fair labour practices through ethical business conduct, creating inclusive and sustainable economic growth, and ensuring decent work for all employees.</a:t>
            </a:r>
          </a:p>
          <a:p>
            <a:pPr>
              <a:spcAft>
                <a:spcPts val="600"/>
              </a:spcAft>
            </a:pPr>
            <a:r>
              <a:rPr lang="en-GB" sz="2200" b="1" dirty="0">
                <a:solidFill>
                  <a:srgbClr val="0F486D"/>
                </a:solidFill>
                <a:hlinkClick r:id="rId3">
                  <a:extLst>
                    <a:ext uri="{A12FA001-AC4F-418D-AE19-62706E023703}">
                      <ahyp:hlinkClr xmlns:ahyp="http://schemas.microsoft.com/office/drawing/2018/hyperlinkcolor" val="tx"/>
                    </a:ext>
                  </a:extLst>
                </a:hlinkClick>
              </a:rPr>
              <a:t>SDG 10: Reduced Inequalities</a:t>
            </a:r>
            <a:r>
              <a:rPr lang="en-GB" sz="2200" b="1" dirty="0"/>
              <a:t>: </a:t>
            </a:r>
            <a:r>
              <a:rPr lang="en-GB" sz="2200" dirty="0"/>
              <a:t>Addressing social disparities by implementing responsible business practices that promote equality, inclusion, and fair treatment for all stakeholders.</a:t>
            </a:r>
          </a:p>
          <a:p>
            <a:pPr>
              <a:spcAft>
                <a:spcPts val="600"/>
              </a:spcAft>
            </a:pPr>
            <a:r>
              <a:rPr lang="en-GB" sz="2200" b="1" dirty="0">
                <a:solidFill>
                  <a:srgbClr val="0F486D"/>
                </a:solidFill>
                <a:hlinkClick r:id="rId4">
                  <a:extLst>
                    <a:ext uri="{A12FA001-AC4F-418D-AE19-62706E023703}">
                      <ahyp:hlinkClr xmlns:ahyp="http://schemas.microsoft.com/office/drawing/2018/hyperlinkcolor" val="tx"/>
                    </a:ext>
                  </a:extLst>
                </a:hlinkClick>
              </a:rPr>
              <a:t>EntreComp 1.5 Ethical and Sustainable Thinking</a:t>
            </a:r>
            <a:r>
              <a:rPr lang="en-GB" sz="2200" b="1" dirty="0"/>
              <a:t>: </a:t>
            </a:r>
            <a:r>
              <a:rPr lang="en-GB" sz="2200" dirty="0"/>
              <a:t>Evaluating the consequences and impacts of ideas, opportunities, and actions fosters sustainable management practices, corporate social responsibility, and inclusion in enterprises, contributing to ethical business conduct.</a:t>
            </a:r>
            <a:endParaRPr lang="en-GB" sz="2200" b="1" dirty="0"/>
          </a:p>
          <a:p>
            <a:pPr>
              <a:spcAft>
                <a:spcPts val="600"/>
              </a:spcAft>
            </a:pPr>
            <a:r>
              <a:rPr lang="en-GB" sz="2200" b="1" dirty="0">
                <a:solidFill>
                  <a:srgbClr val="0F486D"/>
                </a:solidFill>
                <a:hlinkClick r:id="rId4">
                  <a:extLst>
                    <a:ext uri="{A12FA001-AC4F-418D-AE19-62706E023703}">
                      <ahyp:hlinkClr xmlns:ahyp="http://schemas.microsoft.com/office/drawing/2018/hyperlinkcolor" val="tx"/>
                    </a:ext>
                  </a:extLst>
                </a:hlinkClick>
              </a:rPr>
              <a:t>EntreComp 3.1 Taking the Initiative</a:t>
            </a:r>
            <a:r>
              <a:rPr lang="en-GB" sz="2200" b="1" dirty="0"/>
              <a:t>: </a:t>
            </a:r>
            <a:r>
              <a:rPr lang="en-GB" sz="2200" dirty="0"/>
              <a:t>Identifying opportunities, making independent operational decisions, and formulating strategic business decisions empower sustainable practices within business operations, supporting environmental stewardship and responsible entrepreneurship.</a:t>
            </a:r>
          </a:p>
        </p:txBody>
      </p:sp>
      <p:sp>
        <p:nvSpPr>
          <p:cNvPr id="6" name="Text Placeholder 1">
            <a:extLst>
              <a:ext uri="{FF2B5EF4-FFF2-40B4-BE49-F238E27FC236}">
                <a16:creationId xmlns:a16="http://schemas.microsoft.com/office/drawing/2014/main" id="{8B6A067E-6AE7-FA20-7D71-0989EBC5B69B}"/>
              </a:ext>
            </a:extLst>
          </p:cNvPr>
          <p:cNvSpPr>
            <a:spLocks noGrp="1"/>
          </p:cNvSpPr>
          <p:nvPr>
            <p:ph type="body" sz="quarter" idx="30"/>
          </p:nvPr>
        </p:nvSpPr>
        <p:spPr>
          <a:xfrm>
            <a:off x="1482061" y="450972"/>
            <a:ext cx="9227869" cy="804265"/>
          </a:xfrm>
        </p:spPr>
        <p:txBody>
          <a:bodyPr/>
          <a:lstStyle/>
          <a:p>
            <a:pPr algn="ctr"/>
            <a:r>
              <a:rPr lang="en-US" dirty="0"/>
              <a:t>ALIGNMENT WITH SUSTAINABLE DEVELOPMENT GOALS &amp; ENTRECOMP</a:t>
            </a:r>
          </a:p>
        </p:txBody>
      </p:sp>
      <p:pic>
        <p:nvPicPr>
          <p:cNvPr id="7" name="Picture 2">
            <a:extLst>
              <a:ext uri="{FF2B5EF4-FFF2-40B4-BE49-F238E27FC236}">
                <a16:creationId xmlns:a16="http://schemas.microsoft.com/office/drawing/2014/main" id="{5CFA71C4-AB9D-40DB-4063-B7F8735E2A3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69421" y="386632"/>
            <a:ext cx="142875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D98F945-D9DE-A832-BFA3-A426E89BFDCE}"/>
              </a:ext>
            </a:extLst>
          </p:cNvPr>
          <p:cNvPicPr>
            <a:picLocks noChangeAspect="1"/>
          </p:cNvPicPr>
          <p:nvPr/>
        </p:nvPicPr>
        <p:blipFill>
          <a:blip r:embed="rId6"/>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25826392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7E08FB7C-A1B2-0A62-6AE5-6207405CAAD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484" r="22553"/>
          <a:stretch/>
        </p:blipFill>
        <p:spPr>
          <a:xfrm>
            <a:off x="-486561" y="0"/>
            <a:ext cx="4993772"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a:xfrm>
            <a:off x="3767537" y="168479"/>
            <a:ext cx="6776598" cy="842867"/>
          </a:xfrm>
        </p:spPr>
        <p:txBody>
          <a:bodyPr/>
          <a:lstStyle/>
          <a:p>
            <a:r>
              <a:rPr lang="en-IE" dirty="0"/>
              <a:t>SUGGESTED PRACTICAL EXERCISE</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4739779" y="1107347"/>
            <a:ext cx="7189365" cy="5410899"/>
          </a:xfrm>
          <a:solidFill>
            <a:schemeClr val="bg1"/>
          </a:solidFill>
        </p:spPr>
        <p:txBody>
          <a:bodyPr/>
          <a:lstStyle/>
          <a:p>
            <a:pPr>
              <a:spcAft>
                <a:spcPts val="600"/>
              </a:spcAft>
            </a:pPr>
            <a:r>
              <a:rPr lang="en-IE" sz="2200" b="1" dirty="0"/>
              <a:t>CSR Action Plan:</a:t>
            </a:r>
          </a:p>
          <a:p>
            <a:pPr>
              <a:spcAft>
                <a:spcPts val="600"/>
              </a:spcAft>
            </a:pPr>
            <a:r>
              <a:rPr lang="en-IE" sz="2200" b="1" dirty="0"/>
              <a:t>Purpose:</a:t>
            </a:r>
            <a:r>
              <a:rPr lang="en-IE" sz="2200" dirty="0"/>
              <a:t> Develop skills to integrate social responsibility into business with clear goals and actionable steps.</a:t>
            </a:r>
          </a:p>
          <a:p>
            <a:pPr>
              <a:spcAft>
                <a:spcPts val="600"/>
              </a:spcAft>
            </a:pPr>
            <a:r>
              <a:rPr lang="en-IE" sz="2200" b="1" dirty="0"/>
              <a:t>Steps:</a:t>
            </a:r>
            <a:endParaRPr lang="en-IE" sz="2200" dirty="0"/>
          </a:p>
          <a:p>
            <a:pPr indent="-457200">
              <a:buFont typeface="+mj-lt"/>
              <a:buAutoNum type="arabicPeriod"/>
            </a:pPr>
            <a:r>
              <a:rPr lang="en-IE" sz="2200" b="1" dirty="0"/>
              <a:t>Define Goals:</a:t>
            </a:r>
            <a:r>
              <a:rPr lang="en-IE" sz="2200" dirty="0"/>
              <a:t> (e.g., reduce carbon footprint)</a:t>
            </a:r>
          </a:p>
          <a:p>
            <a:pPr indent="-457200">
              <a:buFont typeface="+mj-lt"/>
              <a:buAutoNum type="arabicPeriod"/>
            </a:pPr>
            <a:r>
              <a:rPr lang="en-IE" sz="2200" b="1" dirty="0"/>
              <a:t>Assess Practices:</a:t>
            </a:r>
            <a:r>
              <a:rPr lang="en-IE" sz="2200" dirty="0"/>
              <a:t> (e.g., energy use, labour conditions)</a:t>
            </a:r>
          </a:p>
          <a:p>
            <a:pPr indent="-457200">
              <a:buFont typeface="+mj-lt"/>
              <a:buAutoNum type="arabicPeriod"/>
            </a:pPr>
            <a:r>
              <a:rPr lang="en-IE" sz="2200" b="1" dirty="0"/>
              <a:t>Set Objectives:</a:t>
            </a:r>
            <a:r>
              <a:rPr lang="en-IE" sz="2200" dirty="0"/>
              <a:t> (e.g., reduce energy use by 20% in 2 years)</a:t>
            </a:r>
          </a:p>
          <a:p>
            <a:pPr indent="-457200">
              <a:buFont typeface="+mj-lt"/>
              <a:buAutoNum type="arabicPeriod"/>
            </a:pPr>
            <a:r>
              <a:rPr lang="en-IE" sz="2200" b="1" dirty="0"/>
              <a:t>Create Strategies: </a:t>
            </a:r>
            <a:r>
              <a:rPr lang="en-IE" sz="2200" dirty="0"/>
              <a:t>(e.g., implement energy-efficient tech)</a:t>
            </a:r>
          </a:p>
          <a:p>
            <a:pPr indent="-457200">
              <a:buFont typeface="+mj-lt"/>
              <a:buAutoNum type="arabicPeriod"/>
            </a:pPr>
            <a:r>
              <a:rPr lang="en-IE" sz="2200" b="1" dirty="0"/>
              <a:t>Allocate Resources:</a:t>
            </a:r>
            <a:r>
              <a:rPr lang="en-IE" sz="2200" dirty="0"/>
              <a:t> (e.g., budget, staff)</a:t>
            </a:r>
          </a:p>
          <a:p>
            <a:pPr indent="-457200">
              <a:buFont typeface="+mj-lt"/>
              <a:buAutoNum type="arabicPeriod"/>
            </a:pPr>
            <a:r>
              <a:rPr lang="en-IE" sz="2200" b="1" dirty="0"/>
              <a:t>Monitor Progress:</a:t>
            </a:r>
            <a:r>
              <a:rPr lang="en-IE" sz="2200" dirty="0"/>
              <a:t> (e.g., energy usage reports)</a:t>
            </a:r>
          </a:p>
          <a:p>
            <a:pPr indent="-457200">
              <a:spcAft>
                <a:spcPts val="600"/>
              </a:spcAft>
              <a:buFont typeface="+mj-lt"/>
              <a:buAutoNum type="arabicPeriod"/>
            </a:pPr>
            <a:r>
              <a:rPr lang="en-IE" sz="2200" b="1" dirty="0"/>
              <a:t>Evaluate Outcomes:</a:t>
            </a:r>
            <a:r>
              <a:rPr lang="en-IE" sz="2200" dirty="0"/>
              <a:t> (e.g., feedback, data analysis)</a:t>
            </a:r>
          </a:p>
          <a:p>
            <a:pPr>
              <a:spcAft>
                <a:spcPts val="600"/>
              </a:spcAft>
            </a:pPr>
            <a:r>
              <a:rPr lang="en-IE" sz="2200" b="1" dirty="0"/>
              <a:t>Learning Outcome:</a:t>
            </a:r>
            <a:r>
              <a:rPr lang="en-IE" sz="2200" dirty="0"/>
              <a:t> Enhance understanding of sustainable practices and ethical decision-making. Develop skills in planning, implementing, and evaluating CSR initiatives.</a:t>
            </a:r>
          </a:p>
        </p:txBody>
      </p:sp>
    </p:spTree>
    <p:extLst>
      <p:ext uri="{BB962C8B-B14F-4D97-AF65-F5344CB8AC3E}">
        <p14:creationId xmlns:p14="http://schemas.microsoft.com/office/powerpoint/2010/main" val="250206619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CD864F-12FC-444B-495D-A5E327843E5F}"/>
              </a:ext>
            </a:extLst>
          </p:cNvPr>
          <p:cNvSpPr>
            <a:spLocks noGrp="1"/>
          </p:cNvSpPr>
          <p:nvPr>
            <p:ph type="body" sz="quarter" idx="30"/>
          </p:nvPr>
        </p:nvSpPr>
        <p:spPr>
          <a:xfrm>
            <a:off x="6316664" y="147327"/>
            <a:ext cx="4951851" cy="845139"/>
          </a:xfrm>
        </p:spPr>
        <p:txBody>
          <a:bodyPr/>
          <a:lstStyle/>
          <a:p>
            <a:r>
              <a:rPr lang="en-IE" dirty="0"/>
              <a:t>Further Resources</a:t>
            </a:r>
          </a:p>
        </p:txBody>
      </p:sp>
      <p:sp>
        <p:nvSpPr>
          <p:cNvPr id="4" name="Text Placeholder 3">
            <a:extLst>
              <a:ext uri="{FF2B5EF4-FFF2-40B4-BE49-F238E27FC236}">
                <a16:creationId xmlns:a16="http://schemas.microsoft.com/office/drawing/2014/main" id="{03217DE6-3467-0A26-1950-9C5913DF9B0A}"/>
              </a:ext>
            </a:extLst>
          </p:cNvPr>
          <p:cNvSpPr>
            <a:spLocks noGrp="1"/>
          </p:cNvSpPr>
          <p:nvPr>
            <p:ph type="body" sz="quarter" idx="48"/>
          </p:nvPr>
        </p:nvSpPr>
        <p:spPr>
          <a:xfrm>
            <a:off x="6316663" y="1023169"/>
            <a:ext cx="5368405" cy="5239479"/>
          </a:xfrm>
        </p:spPr>
        <p:txBody>
          <a:bodyPr/>
          <a:lstStyle/>
          <a:p>
            <a:r>
              <a:rPr lang="en-GB" sz="2400" dirty="0"/>
              <a:t>These readings and materials provide valuable insights into integrating sustainability principles into business operations and aligning with global environmental goals.</a:t>
            </a:r>
          </a:p>
          <a:p>
            <a:pPr marL="342900" indent="-342900" algn="just">
              <a:buFont typeface="Arial" panose="020B0604020202020204" pitchFamily="34" charset="0"/>
              <a:buChar char="•"/>
            </a:pPr>
            <a:r>
              <a:rPr lang="en-GB" sz="2200" b="1" dirty="0">
                <a:hlinkClick r:id="rId2"/>
              </a:rPr>
              <a:t>Creating Share Value</a:t>
            </a:r>
            <a:r>
              <a:rPr lang="en-GB" sz="2200" b="1" dirty="0"/>
              <a:t>: How to reinvent capitalism and unleash a wave of innovation and growth </a:t>
            </a:r>
          </a:p>
          <a:p>
            <a:pPr marL="342900" indent="-342900" algn="just">
              <a:buFont typeface="Arial" panose="020B0604020202020204" pitchFamily="34" charset="0"/>
              <a:buChar char="•"/>
            </a:pPr>
            <a:r>
              <a:rPr lang="en-GB" sz="2200" b="1" dirty="0">
                <a:hlinkClick r:id="rId3"/>
              </a:rPr>
              <a:t>The Business Case for Corporate Social Responsibility </a:t>
            </a:r>
            <a:endParaRPr lang="en-GB" sz="2200" b="1" dirty="0"/>
          </a:p>
          <a:p>
            <a:pPr algn="just"/>
            <a:endParaRPr lang="en-GB" sz="2200" b="1" dirty="0"/>
          </a:p>
          <a:p>
            <a:pPr marL="342900" indent="-342900" algn="just">
              <a:buFont typeface="Arial" panose="020B0604020202020204" pitchFamily="34" charset="0"/>
              <a:buChar char="•"/>
            </a:pPr>
            <a:r>
              <a:rPr lang="en-GB" sz="2200" b="1" dirty="0"/>
              <a:t>The social responsibility of business | Alex Edmans – </a:t>
            </a:r>
            <a:r>
              <a:rPr lang="en-GB" sz="2200" b="1" dirty="0">
                <a:hlinkClick r:id="rId4"/>
              </a:rPr>
              <a:t>Watch Here</a:t>
            </a:r>
            <a:endParaRPr lang="en-GB" sz="2200" b="1" dirty="0"/>
          </a:p>
        </p:txBody>
      </p:sp>
      <p:pic>
        <p:nvPicPr>
          <p:cNvPr id="5" name="Picture Placeholder 17" descr="Close up of heart shaped pages of a book">
            <a:extLst>
              <a:ext uri="{FF2B5EF4-FFF2-40B4-BE49-F238E27FC236}">
                <a16:creationId xmlns:a16="http://schemas.microsoft.com/office/drawing/2014/main" id="{705751D7-8DFE-72F7-EDA2-64D2C52B2548}"/>
              </a:ext>
            </a:extLst>
          </p:cNvPr>
          <p:cNvPicPr>
            <a:picLocks noGrp="1" noChangeAspect="1"/>
          </p:cNvPicPr>
          <p:nvPr>
            <p:ph type="pic" sz="quarter" idx="21"/>
          </p:nvPr>
        </p:nvPicPr>
        <p:blipFill rotWithShape="1">
          <a:blip r:embed="rId5" cstate="email">
            <a:extLst>
              <a:ext uri="{28A0092B-C50C-407E-A947-70E740481C1C}">
                <a14:useLocalDpi xmlns:a14="http://schemas.microsoft.com/office/drawing/2010/main"/>
              </a:ext>
            </a:extLst>
          </a:blip>
          <a:srcRect l="21408" r="21408"/>
          <a:stretch/>
        </p:blipFill>
        <p:spPr>
          <a:xfrm>
            <a:off x="0" y="0"/>
            <a:ext cx="5875338" cy="6858000"/>
          </a:xfrm>
        </p:spPr>
      </p:pic>
      <p:grpSp>
        <p:nvGrpSpPr>
          <p:cNvPr id="6" name="Graphic 4">
            <a:extLst>
              <a:ext uri="{FF2B5EF4-FFF2-40B4-BE49-F238E27FC236}">
                <a16:creationId xmlns:a16="http://schemas.microsoft.com/office/drawing/2014/main" id="{17776B81-4550-C7C1-F3BB-52A02FF986A6}"/>
              </a:ext>
            </a:extLst>
          </p:cNvPr>
          <p:cNvGrpSpPr/>
          <p:nvPr/>
        </p:nvGrpSpPr>
        <p:grpSpPr>
          <a:xfrm rot="19582332">
            <a:off x="10561853" y="5535406"/>
            <a:ext cx="403667" cy="780438"/>
            <a:chOff x="9129274" y="2719113"/>
            <a:chExt cx="717139" cy="1386497"/>
          </a:xfrm>
          <a:solidFill>
            <a:srgbClr val="09465E"/>
          </a:solidFill>
        </p:grpSpPr>
        <p:grpSp>
          <p:nvGrpSpPr>
            <p:cNvPr id="7" name="Graphic 4">
              <a:extLst>
                <a:ext uri="{FF2B5EF4-FFF2-40B4-BE49-F238E27FC236}">
                  <a16:creationId xmlns:a16="http://schemas.microsoft.com/office/drawing/2014/main" id="{1EF5C066-605D-754F-0837-E58435C6E09B}"/>
                </a:ext>
              </a:extLst>
            </p:cNvPr>
            <p:cNvGrpSpPr/>
            <p:nvPr/>
          </p:nvGrpSpPr>
          <p:grpSpPr>
            <a:xfrm>
              <a:off x="9159507" y="2719113"/>
              <a:ext cx="446280" cy="440141"/>
              <a:chOff x="9159507" y="2719113"/>
              <a:chExt cx="446280" cy="440141"/>
            </a:xfrm>
            <a:grpFill/>
          </p:grpSpPr>
          <p:sp>
            <p:nvSpPr>
              <p:cNvPr id="16" name="Freeform 57">
                <a:extLst>
                  <a:ext uri="{FF2B5EF4-FFF2-40B4-BE49-F238E27FC236}">
                    <a16:creationId xmlns:a16="http://schemas.microsoft.com/office/drawing/2014/main" id="{FD7E0BEE-C643-04DC-B9C9-463F521E6FB3}"/>
                  </a:ext>
                </a:extLst>
              </p:cNvPr>
              <p:cNvSpPr/>
              <p:nvPr/>
            </p:nvSpPr>
            <p:spPr>
              <a:xfrm>
                <a:off x="9159507" y="2719113"/>
                <a:ext cx="446280" cy="440141"/>
              </a:xfrm>
              <a:custGeom>
                <a:avLst/>
                <a:gdLst>
                  <a:gd name="connsiteX0" fmla="*/ 275519 w 446280"/>
                  <a:gd name="connsiteY0" fmla="*/ 440141 h 440141"/>
                  <a:gd name="connsiteX1" fmla="*/ 256120 w 446280"/>
                  <a:gd name="connsiteY1" fmla="*/ 425920 h 440141"/>
                  <a:gd name="connsiteX2" fmla="*/ 270345 w 446280"/>
                  <a:gd name="connsiteY2" fmla="*/ 402649 h 440141"/>
                  <a:gd name="connsiteX3" fmla="*/ 384154 w 446280"/>
                  <a:gd name="connsiteY3" fmla="*/ 316029 h 440141"/>
                  <a:gd name="connsiteX4" fmla="*/ 402261 w 446280"/>
                  <a:gd name="connsiteY4" fmla="*/ 176402 h 440141"/>
                  <a:gd name="connsiteX5" fmla="*/ 316903 w 446280"/>
                  <a:gd name="connsiteY5" fmla="*/ 63925 h 440141"/>
                  <a:gd name="connsiteX6" fmla="*/ 64713 w 446280"/>
                  <a:gd name="connsiteY6" fmla="*/ 131153 h 440141"/>
                  <a:gd name="connsiteX7" fmla="*/ 46607 w 446280"/>
                  <a:gd name="connsiteY7" fmla="*/ 270779 h 440141"/>
                  <a:gd name="connsiteX8" fmla="*/ 131964 w 446280"/>
                  <a:gd name="connsiteY8" fmla="*/ 383256 h 440141"/>
                  <a:gd name="connsiteX9" fmla="*/ 174642 w 446280"/>
                  <a:gd name="connsiteY9" fmla="*/ 401356 h 440141"/>
                  <a:gd name="connsiteX10" fmla="*/ 187575 w 446280"/>
                  <a:gd name="connsiteY10" fmla="*/ 425920 h 440141"/>
                  <a:gd name="connsiteX11" fmla="*/ 163003 w 446280"/>
                  <a:gd name="connsiteY11" fmla="*/ 438848 h 440141"/>
                  <a:gd name="connsiteX12" fmla="*/ 111271 w 446280"/>
                  <a:gd name="connsiteY12" fmla="*/ 416870 h 440141"/>
                  <a:gd name="connsiteX13" fmla="*/ 7808 w 446280"/>
                  <a:gd name="connsiteY13" fmla="*/ 281122 h 440141"/>
                  <a:gd name="connsiteX14" fmla="*/ 29794 w 446280"/>
                  <a:gd name="connsiteY14" fmla="*/ 111760 h 440141"/>
                  <a:gd name="connsiteX15" fmla="*/ 335010 w 446280"/>
                  <a:gd name="connsiteY15" fmla="*/ 30311 h 440141"/>
                  <a:gd name="connsiteX16" fmla="*/ 438473 w 446280"/>
                  <a:gd name="connsiteY16" fmla="*/ 166059 h 440141"/>
                  <a:gd name="connsiteX17" fmla="*/ 416487 w 446280"/>
                  <a:gd name="connsiteY17" fmla="*/ 335421 h 440141"/>
                  <a:gd name="connsiteX18" fmla="*/ 278105 w 446280"/>
                  <a:gd name="connsiteY18" fmla="*/ 440141 h 440141"/>
                  <a:gd name="connsiteX19" fmla="*/ 275519 w 446280"/>
                  <a:gd name="connsiteY19" fmla="*/ 440141 h 44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6280" h="440141">
                    <a:moveTo>
                      <a:pt x="275519" y="440141"/>
                    </a:moveTo>
                    <a:cubicBezTo>
                      <a:pt x="266466" y="440141"/>
                      <a:pt x="258705" y="433677"/>
                      <a:pt x="256120" y="425920"/>
                    </a:cubicBezTo>
                    <a:cubicBezTo>
                      <a:pt x="253533" y="415577"/>
                      <a:pt x="259999" y="405234"/>
                      <a:pt x="270345" y="402649"/>
                    </a:cubicBezTo>
                    <a:cubicBezTo>
                      <a:pt x="318197" y="389720"/>
                      <a:pt x="359582" y="359985"/>
                      <a:pt x="384154" y="316029"/>
                    </a:cubicBezTo>
                    <a:cubicBezTo>
                      <a:pt x="408727" y="273365"/>
                      <a:pt x="415194" y="222944"/>
                      <a:pt x="402261" y="176402"/>
                    </a:cubicBezTo>
                    <a:cubicBezTo>
                      <a:pt x="389328" y="128567"/>
                      <a:pt x="359582" y="88489"/>
                      <a:pt x="316903" y="63925"/>
                    </a:cubicBezTo>
                    <a:cubicBezTo>
                      <a:pt x="228960" y="12212"/>
                      <a:pt x="115151" y="43240"/>
                      <a:pt x="64713" y="131153"/>
                    </a:cubicBezTo>
                    <a:cubicBezTo>
                      <a:pt x="40141" y="173816"/>
                      <a:pt x="33674" y="224237"/>
                      <a:pt x="46607" y="270779"/>
                    </a:cubicBezTo>
                    <a:cubicBezTo>
                      <a:pt x="59540" y="318614"/>
                      <a:pt x="89285" y="358692"/>
                      <a:pt x="131964" y="383256"/>
                    </a:cubicBezTo>
                    <a:cubicBezTo>
                      <a:pt x="144896" y="391013"/>
                      <a:pt x="159123" y="397477"/>
                      <a:pt x="174642" y="401356"/>
                    </a:cubicBezTo>
                    <a:cubicBezTo>
                      <a:pt x="184989" y="403942"/>
                      <a:pt x="191455" y="415577"/>
                      <a:pt x="187575" y="425920"/>
                    </a:cubicBezTo>
                    <a:cubicBezTo>
                      <a:pt x="184989" y="436262"/>
                      <a:pt x="173349" y="442727"/>
                      <a:pt x="163003" y="438848"/>
                    </a:cubicBezTo>
                    <a:cubicBezTo>
                      <a:pt x="144896" y="433677"/>
                      <a:pt x="128084" y="425920"/>
                      <a:pt x="111271" y="416870"/>
                    </a:cubicBezTo>
                    <a:cubicBezTo>
                      <a:pt x="59540" y="387135"/>
                      <a:pt x="22034" y="338007"/>
                      <a:pt x="7808" y="281122"/>
                    </a:cubicBezTo>
                    <a:cubicBezTo>
                      <a:pt x="-7711" y="222944"/>
                      <a:pt x="48" y="163474"/>
                      <a:pt x="29794" y="111760"/>
                    </a:cubicBezTo>
                    <a:cubicBezTo>
                      <a:pt x="91872" y="4455"/>
                      <a:pt x="228960" y="-31745"/>
                      <a:pt x="335010" y="30311"/>
                    </a:cubicBezTo>
                    <a:cubicBezTo>
                      <a:pt x="386741" y="60047"/>
                      <a:pt x="424247" y="109175"/>
                      <a:pt x="438473" y="166059"/>
                    </a:cubicBezTo>
                    <a:cubicBezTo>
                      <a:pt x="453992" y="224237"/>
                      <a:pt x="446232" y="283708"/>
                      <a:pt x="416487" y="335421"/>
                    </a:cubicBezTo>
                    <a:cubicBezTo>
                      <a:pt x="386741" y="387135"/>
                      <a:pt x="337596" y="424627"/>
                      <a:pt x="278105" y="440141"/>
                    </a:cubicBezTo>
                    <a:cubicBezTo>
                      <a:pt x="278105" y="438848"/>
                      <a:pt x="276812" y="440141"/>
                      <a:pt x="275519" y="440141"/>
                    </a:cubicBezTo>
                    <a:close/>
                  </a:path>
                </a:pathLst>
              </a:custGeom>
              <a:solidFill>
                <a:srgbClr val="F99F27"/>
              </a:solidFill>
              <a:ln w="12931" cap="flat">
                <a:noFill/>
                <a:prstDash val="solid"/>
                <a:miter/>
              </a:ln>
            </p:spPr>
            <p:txBody>
              <a:bodyPr rtlCol="0" anchor="ctr"/>
              <a:lstStyle/>
              <a:p>
                <a:endParaRPr lang="en-US"/>
              </a:p>
            </p:txBody>
          </p:sp>
          <p:sp>
            <p:nvSpPr>
              <p:cNvPr id="17" name="Freeform 58">
                <a:extLst>
                  <a:ext uri="{FF2B5EF4-FFF2-40B4-BE49-F238E27FC236}">
                    <a16:creationId xmlns:a16="http://schemas.microsoft.com/office/drawing/2014/main" id="{8BC15099-8B11-F264-5555-57B33549F429}"/>
                  </a:ext>
                </a:extLst>
              </p:cNvPr>
              <p:cNvSpPr/>
              <p:nvPr/>
            </p:nvSpPr>
            <p:spPr>
              <a:xfrm>
                <a:off x="9245200" y="2800133"/>
                <a:ext cx="280068" cy="273794"/>
              </a:xfrm>
              <a:custGeom>
                <a:avLst/>
                <a:gdLst>
                  <a:gd name="connsiteX0" fmla="*/ 182066 w 280068"/>
                  <a:gd name="connsiteY0" fmla="*/ 273794 h 273794"/>
                  <a:gd name="connsiteX1" fmla="*/ 163960 w 280068"/>
                  <a:gd name="connsiteY1" fmla="*/ 260866 h 273794"/>
                  <a:gd name="connsiteX2" fmla="*/ 175599 w 280068"/>
                  <a:gd name="connsiteY2" fmla="*/ 236302 h 273794"/>
                  <a:gd name="connsiteX3" fmla="*/ 227331 w 280068"/>
                  <a:gd name="connsiteY3" fmla="*/ 192345 h 273794"/>
                  <a:gd name="connsiteX4" fmla="*/ 191119 w 280068"/>
                  <a:gd name="connsiteY4" fmla="*/ 54012 h 273794"/>
                  <a:gd name="connsiteX5" fmla="*/ 52737 w 280068"/>
                  <a:gd name="connsiteY5" fmla="*/ 90211 h 273794"/>
                  <a:gd name="connsiteX6" fmla="*/ 88949 w 280068"/>
                  <a:gd name="connsiteY6" fmla="*/ 228545 h 273794"/>
                  <a:gd name="connsiteX7" fmla="*/ 95415 w 280068"/>
                  <a:gd name="connsiteY7" fmla="*/ 254402 h 273794"/>
                  <a:gd name="connsiteX8" fmla="*/ 69550 w 280068"/>
                  <a:gd name="connsiteY8" fmla="*/ 260866 h 273794"/>
                  <a:gd name="connsiteX9" fmla="*/ 19112 w 280068"/>
                  <a:gd name="connsiteY9" fmla="*/ 69526 h 273794"/>
                  <a:gd name="connsiteX10" fmla="*/ 210518 w 280068"/>
                  <a:gd name="connsiteY10" fmla="*/ 19105 h 273794"/>
                  <a:gd name="connsiteX11" fmla="*/ 260957 w 280068"/>
                  <a:gd name="connsiteY11" fmla="*/ 210445 h 273794"/>
                  <a:gd name="connsiteX12" fmla="*/ 189826 w 280068"/>
                  <a:gd name="connsiteY12" fmla="*/ 271209 h 273794"/>
                  <a:gd name="connsiteX13" fmla="*/ 182066 w 280068"/>
                  <a:gd name="connsiteY13" fmla="*/ 273794 h 27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0068" h="273794">
                    <a:moveTo>
                      <a:pt x="182066" y="273794"/>
                    </a:moveTo>
                    <a:cubicBezTo>
                      <a:pt x="174306" y="273794"/>
                      <a:pt x="166546" y="268623"/>
                      <a:pt x="163960" y="260866"/>
                    </a:cubicBezTo>
                    <a:cubicBezTo>
                      <a:pt x="160080" y="250523"/>
                      <a:pt x="165253" y="240180"/>
                      <a:pt x="175599" y="236302"/>
                    </a:cubicBezTo>
                    <a:cubicBezTo>
                      <a:pt x="197585" y="228545"/>
                      <a:pt x="215692" y="213031"/>
                      <a:pt x="227331" y="192345"/>
                    </a:cubicBezTo>
                    <a:cubicBezTo>
                      <a:pt x="255783" y="144510"/>
                      <a:pt x="238971" y="82454"/>
                      <a:pt x="191119" y="54012"/>
                    </a:cubicBezTo>
                    <a:cubicBezTo>
                      <a:pt x="143267" y="25569"/>
                      <a:pt x="81189" y="42376"/>
                      <a:pt x="52737" y="90211"/>
                    </a:cubicBezTo>
                    <a:cubicBezTo>
                      <a:pt x="24285" y="138046"/>
                      <a:pt x="41098" y="200103"/>
                      <a:pt x="88949" y="228545"/>
                    </a:cubicBezTo>
                    <a:cubicBezTo>
                      <a:pt x="98002" y="233716"/>
                      <a:pt x="101882" y="245352"/>
                      <a:pt x="95415" y="254402"/>
                    </a:cubicBezTo>
                    <a:cubicBezTo>
                      <a:pt x="90243" y="263452"/>
                      <a:pt x="78603" y="267330"/>
                      <a:pt x="69550" y="260866"/>
                    </a:cubicBezTo>
                    <a:cubicBezTo>
                      <a:pt x="2299" y="222081"/>
                      <a:pt x="-19687" y="136753"/>
                      <a:pt x="19112" y="69526"/>
                    </a:cubicBezTo>
                    <a:cubicBezTo>
                      <a:pt x="57910" y="2298"/>
                      <a:pt x="143267" y="-19680"/>
                      <a:pt x="210518" y="19105"/>
                    </a:cubicBezTo>
                    <a:cubicBezTo>
                      <a:pt x="277769" y="57890"/>
                      <a:pt x="299755" y="143218"/>
                      <a:pt x="260957" y="210445"/>
                    </a:cubicBezTo>
                    <a:cubicBezTo>
                      <a:pt x="245437" y="237595"/>
                      <a:pt x="219571" y="259573"/>
                      <a:pt x="189826" y="271209"/>
                    </a:cubicBezTo>
                    <a:cubicBezTo>
                      <a:pt x="185945" y="272501"/>
                      <a:pt x="183359" y="273794"/>
                      <a:pt x="182066" y="273794"/>
                    </a:cubicBezTo>
                    <a:close/>
                  </a:path>
                </a:pathLst>
              </a:custGeom>
              <a:solidFill>
                <a:srgbClr val="F99F27"/>
              </a:solidFill>
              <a:ln w="12931" cap="flat">
                <a:noFill/>
                <a:prstDash val="solid"/>
                <a:miter/>
              </a:ln>
            </p:spPr>
            <p:txBody>
              <a:bodyPr rtlCol="0" anchor="ctr"/>
              <a:lstStyle/>
              <a:p>
                <a:endParaRPr lang="en-US"/>
              </a:p>
            </p:txBody>
          </p:sp>
        </p:grpSp>
        <p:grpSp>
          <p:nvGrpSpPr>
            <p:cNvPr id="8" name="Graphic 4">
              <a:extLst>
                <a:ext uri="{FF2B5EF4-FFF2-40B4-BE49-F238E27FC236}">
                  <a16:creationId xmlns:a16="http://schemas.microsoft.com/office/drawing/2014/main" id="{E1C44782-A9E7-094C-9262-8120AE9D70CE}"/>
                </a:ext>
              </a:extLst>
            </p:cNvPr>
            <p:cNvGrpSpPr/>
            <p:nvPr/>
          </p:nvGrpSpPr>
          <p:grpSpPr>
            <a:xfrm>
              <a:off x="9129274" y="2893887"/>
              <a:ext cx="717139" cy="1211724"/>
              <a:chOff x="9129274" y="2893887"/>
              <a:chExt cx="717139" cy="1211724"/>
            </a:xfrm>
            <a:grpFill/>
          </p:grpSpPr>
          <p:sp>
            <p:nvSpPr>
              <p:cNvPr id="9" name="Freeform 50">
                <a:extLst>
                  <a:ext uri="{FF2B5EF4-FFF2-40B4-BE49-F238E27FC236}">
                    <a16:creationId xmlns:a16="http://schemas.microsoft.com/office/drawing/2014/main" id="{4498C5BB-1E22-7739-1380-79FF5CFA7110}"/>
                  </a:ext>
                </a:extLst>
              </p:cNvPr>
              <p:cNvSpPr/>
              <p:nvPr/>
            </p:nvSpPr>
            <p:spPr>
              <a:xfrm>
                <a:off x="9129274" y="3281518"/>
                <a:ext cx="222449" cy="606896"/>
              </a:xfrm>
              <a:custGeom>
                <a:avLst/>
                <a:gdLst>
                  <a:gd name="connsiteX0" fmla="*/ 200995 w 222449"/>
                  <a:gd name="connsiteY0" fmla="*/ 606896 h 606896"/>
                  <a:gd name="connsiteX1" fmla="*/ 193235 w 222449"/>
                  <a:gd name="connsiteY1" fmla="*/ 605603 h 606896"/>
                  <a:gd name="connsiteX2" fmla="*/ 173836 w 222449"/>
                  <a:gd name="connsiteY2" fmla="*/ 593968 h 606896"/>
                  <a:gd name="connsiteX3" fmla="*/ 169956 w 222449"/>
                  <a:gd name="connsiteY3" fmla="*/ 591382 h 606896"/>
                  <a:gd name="connsiteX4" fmla="*/ 107878 w 222449"/>
                  <a:gd name="connsiteY4" fmla="*/ 531912 h 606896"/>
                  <a:gd name="connsiteX5" fmla="*/ 62613 w 222449"/>
                  <a:gd name="connsiteY5" fmla="*/ 465977 h 606896"/>
                  <a:gd name="connsiteX6" fmla="*/ 8296 w 222449"/>
                  <a:gd name="connsiteY6" fmla="*/ 326350 h 606896"/>
                  <a:gd name="connsiteX7" fmla="*/ 4415 w 222449"/>
                  <a:gd name="connsiteY7" fmla="*/ 306958 h 606896"/>
                  <a:gd name="connsiteX8" fmla="*/ 3122 w 222449"/>
                  <a:gd name="connsiteY8" fmla="*/ 303079 h 606896"/>
                  <a:gd name="connsiteX9" fmla="*/ 1829 w 222449"/>
                  <a:gd name="connsiteY9" fmla="*/ 295322 h 606896"/>
                  <a:gd name="connsiteX10" fmla="*/ 536 w 222449"/>
                  <a:gd name="connsiteY10" fmla="*/ 279808 h 606896"/>
                  <a:gd name="connsiteX11" fmla="*/ 1829 w 222449"/>
                  <a:gd name="connsiteY11" fmla="*/ 243609 h 606896"/>
                  <a:gd name="connsiteX12" fmla="*/ 1829 w 222449"/>
                  <a:gd name="connsiteY12" fmla="*/ 238437 h 606896"/>
                  <a:gd name="connsiteX13" fmla="*/ 7002 w 222449"/>
                  <a:gd name="connsiteY13" fmla="*/ 197067 h 606896"/>
                  <a:gd name="connsiteX14" fmla="*/ 9589 w 222449"/>
                  <a:gd name="connsiteY14" fmla="*/ 175088 h 606896"/>
                  <a:gd name="connsiteX15" fmla="*/ 13468 w 222449"/>
                  <a:gd name="connsiteY15" fmla="*/ 66490 h 606896"/>
                  <a:gd name="connsiteX16" fmla="*/ 13468 w 222449"/>
                  <a:gd name="connsiteY16" fmla="*/ 65197 h 606896"/>
                  <a:gd name="connsiteX17" fmla="*/ 63907 w 222449"/>
                  <a:gd name="connsiteY17" fmla="*/ 555 h 606896"/>
                  <a:gd name="connsiteX18" fmla="*/ 125984 w 222449"/>
                  <a:gd name="connsiteY18" fmla="*/ 39341 h 606896"/>
                  <a:gd name="connsiteX19" fmla="*/ 153143 w 222449"/>
                  <a:gd name="connsiteY19" fmla="*/ 177674 h 606896"/>
                  <a:gd name="connsiteX20" fmla="*/ 155730 w 222449"/>
                  <a:gd name="connsiteY20" fmla="*/ 200945 h 606896"/>
                  <a:gd name="connsiteX21" fmla="*/ 159610 w 222449"/>
                  <a:gd name="connsiteY21" fmla="*/ 238437 h 606896"/>
                  <a:gd name="connsiteX22" fmla="*/ 191942 w 222449"/>
                  <a:gd name="connsiteY22" fmla="*/ 314715 h 606896"/>
                  <a:gd name="connsiteX23" fmla="*/ 193235 w 222449"/>
                  <a:gd name="connsiteY23" fmla="*/ 341864 h 606896"/>
                  <a:gd name="connsiteX24" fmla="*/ 166076 w 222449"/>
                  <a:gd name="connsiteY24" fmla="*/ 343157 h 606896"/>
                  <a:gd name="connsiteX25" fmla="*/ 120811 w 222449"/>
                  <a:gd name="connsiteY25" fmla="*/ 243609 h 606896"/>
                  <a:gd name="connsiteX26" fmla="*/ 116931 w 222449"/>
                  <a:gd name="connsiteY26" fmla="*/ 204824 h 606896"/>
                  <a:gd name="connsiteX27" fmla="*/ 114345 w 222449"/>
                  <a:gd name="connsiteY27" fmla="*/ 181553 h 606896"/>
                  <a:gd name="connsiteX28" fmla="*/ 89773 w 222449"/>
                  <a:gd name="connsiteY28" fmla="*/ 52269 h 606896"/>
                  <a:gd name="connsiteX29" fmla="*/ 69080 w 222449"/>
                  <a:gd name="connsiteY29" fmla="*/ 39341 h 606896"/>
                  <a:gd name="connsiteX30" fmla="*/ 52267 w 222449"/>
                  <a:gd name="connsiteY30" fmla="*/ 61319 h 606896"/>
                  <a:gd name="connsiteX31" fmla="*/ 52267 w 222449"/>
                  <a:gd name="connsiteY31" fmla="*/ 62611 h 606896"/>
                  <a:gd name="connsiteX32" fmla="*/ 48387 w 222449"/>
                  <a:gd name="connsiteY32" fmla="*/ 180260 h 606896"/>
                  <a:gd name="connsiteX33" fmla="*/ 45801 w 222449"/>
                  <a:gd name="connsiteY33" fmla="*/ 202238 h 606896"/>
                  <a:gd name="connsiteX34" fmla="*/ 40628 w 222449"/>
                  <a:gd name="connsiteY34" fmla="*/ 242316 h 606896"/>
                  <a:gd name="connsiteX35" fmla="*/ 40628 w 222449"/>
                  <a:gd name="connsiteY35" fmla="*/ 246195 h 606896"/>
                  <a:gd name="connsiteX36" fmla="*/ 39334 w 222449"/>
                  <a:gd name="connsiteY36" fmla="*/ 277223 h 606896"/>
                  <a:gd name="connsiteX37" fmla="*/ 40628 w 222449"/>
                  <a:gd name="connsiteY37" fmla="*/ 288858 h 606896"/>
                  <a:gd name="connsiteX38" fmla="*/ 41921 w 222449"/>
                  <a:gd name="connsiteY38" fmla="*/ 296615 h 606896"/>
                  <a:gd name="connsiteX39" fmla="*/ 43214 w 222449"/>
                  <a:gd name="connsiteY39" fmla="*/ 300494 h 606896"/>
                  <a:gd name="connsiteX40" fmla="*/ 47094 w 222449"/>
                  <a:gd name="connsiteY40" fmla="*/ 317301 h 606896"/>
                  <a:gd name="connsiteX41" fmla="*/ 97532 w 222449"/>
                  <a:gd name="connsiteY41" fmla="*/ 446584 h 606896"/>
                  <a:gd name="connsiteX42" fmla="*/ 138917 w 222449"/>
                  <a:gd name="connsiteY42" fmla="*/ 507348 h 606896"/>
                  <a:gd name="connsiteX43" fmla="*/ 194528 w 222449"/>
                  <a:gd name="connsiteY43" fmla="*/ 561647 h 606896"/>
                  <a:gd name="connsiteX44" fmla="*/ 198408 w 222449"/>
                  <a:gd name="connsiteY44" fmla="*/ 564233 h 606896"/>
                  <a:gd name="connsiteX45" fmla="*/ 211341 w 222449"/>
                  <a:gd name="connsiteY45" fmla="*/ 571990 h 606896"/>
                  <a:gd name="connsiteX46" fmla="*/ 220394 w 222449"/>
                  <a:gd name="connsiteY46" fmla="*/ 597846 h 606896"/>
                  <a:gd name="connsiteX47" fmla="*/ 200995 w 222449"/>
                  <a:gd name="connsiteY47" fmla="*/ 606896 h 606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22449" h="606896">
                    <a:moveTo>
                      <a:pt x="200995" y="606896"/>
                    </a:moveTo>
                    <a:cubicBezTo>
                      <a:pt x="198408" y="606896"/>
                      <a:pt x="195822" y="606896"/>
                      <a:pt x="193235" y="605603"/>
                    </a:cubicBezTo>
                    <a:cubicBezTo>
                      <a:pt x="186769" y="601725"/>
                      <a:pt x="180303" y="597846"/>
                      <a:pt x="173836" y="593968"/>
                    </a:cubicBezTo>
                    <a:lnTo>
                      <a:pt x="169956" y="591382"/>
                    </a:lnTo>
                    <a:cubicBezTo>
                      <a:pt x="147970" y="574575"/>
                      <a:pt x="125984" y="553890"/>
                      <a:pt x="107878" y="531912"/>
                    </a:cubicBezTo>
                    <a:cubicBezTo>
                      <a:pt x="91066" y="511226"/>
                      <a:pt x="75546" y="489248"/>
                      <a:pt x="62613" y="465977"/>
                    </a:cubicBezTo>
                    <a:cubicBezTo>
                      <a:pt x="38041" y="422020"/>
                      <a:pt x="21229" y="376771"/>
                      <a:pt x="8296" y="326350"/>
                    </a:cubicBezTo>
                    <a:cubicBezTo>
                      <a:pt x="7002" y="319886"/>
                      <a:pt x="5709" y="313422"/>
                      <a:pt x="4415" y="306958"/>
                    </a:cubicBezTo>
                    <a:lnTo>
                      <a:pt x="3122" y="303079"/>
                    </a:lnTo>
                    <a:cubicBezTo>
                      <a:pt x="3122" y="300494"/>
                      <a:pt x="1829" y="297908"/>
                      <a:pt x="1829" y="295322"/>
                    </a:cubicBezTo>
                    <a:cubicBezTo>
                      <a:pt x="536" y="288858"/>
                      <a:pt x="536" y="283687"/>
                      <a:pt x="536" y="279808"/>
                    </a:cubicBezTo>
                    <a:cubicBezTo>
                      <a:pt x="-757" y="264294"/>
                      <a:pt x="536" y="253951"/>
                      <a:pt x="1829" y="243609"/>
                    </a:cubicBezTo>
                    <a:lnTo>
                      <a:pt x="1829" y="238437"/>
                    </a:lnTo>
                    <a:cubicBezTo>
                      <a:pt x="3122" y="222923"/>
                      <a:pt x="4415" y="209995"/>
                      <a:pt x="7002" y="197067"/>
                    </a:cubicBezTo>
                    <a:cubicBezTo>
                      <a:pt x="8296" y="189310"/>
                      <a:pt x="8296" y="182845"/>
                      <a:pt x="9589" y="175088"/>
                    </a:cubicBezTo>
                    <a:cubicBezTo>
                      <a:pt x="14762" y="132425"/>
                      <a:pt x="17348" y="97518"/>
                      <a:pt x="13468" y="66490"/>
                    </a:cubicBezTo>
                    <a:lnTo>
                      <a:pt x="13468" y="65197"/>
                    </a:lnTo>
                    <a:cubicBezTo>
                      <a:pt x="9589" y="32876"/>
                      <a:pt x="32868" y="4434"/>
                      <a:pt x="63907" y="555"/>
                    </a:cubicBezTo>
                    <a:cubicBezTo>
                      <a:pt x="91066" y="-3323"/>
                      <a:pt x="116931" y="13484"/>
                      <a:pt x="125984" y="39341"/>
                    </a:cubicBezTo>
                    <a:cubicBezTo>
                      <a:pt x="142797" y="85883"/>
                      <a:pt x="147970" y="131132"/>
                      <a:pt x="153143" y="177674"/>
                    </a:cubicBezTo>
                    <a:cubicBezTo>
                      <a:pt x="154437" y="185431"/>
                      <a:pt x="154437" y="193188"/>
                      <a:pt x="155730" y="200945"/>
                    </a:cubicBezTo>
                    <a:cubicBezTo>
                      <a:pt x="157024" y="213874"/>
                      <a:pt x="158317" y="226802"/>
                      <a:pt x="159610" y="238437"/>
                    </a:cubicBezTo>
                    <a:cubicBezTo>
                      <a:pt x="166076" y="284980"/>
                      <a:pt x="185475" y="306958"/>
                      <a:pt x="191942" y="314715"/>
                    </a:cubicBezTo>
                    <a:cubicBezTo>
                      <a:pt x="199702" y="322472"/>
                      <a:pt x="199702" y="334107"/>
                      <a:pt x="193235" y="341864"/>
                    </a:cubicBezTo>
                    <a:cubicBezTo>
                      <a:pt x="185475" y="349622"/>
                      <a:pt x="173836" y="349622"/>
                      <a:pt x="166076" y="343157"/>
                    </a:cubicBezTo>
                    <a:cubicBezTo>
                      <a:pt x="153143" y="330229"/>
                      <a:pt x="129864" y="301786"/>
                      <a:pt x="120811" y="243609"/>
                    </a:cubicBezTo>
                    <a:cubicBezTo>
                      <a:pt x="119518" y="230680"/>
                      <a:pt x="118225" y="217752"/>
                      <a:pt x="116931" y="204824"/>
                    </a:cubicBezTo>
                    <a:cubicBezTo>
                      <a:pt x="115638" y="197067"/>
                      <a:pt x="115638" y="189310"/>
                      <a:pt x="114345" y="181553"/>
                    </a:cubicBezTo>
                    <a:cubicBezTo>
                      <a:pt x="109172" y="136303"/>
                      <a:pt x="103998" y="94932"/>
                      <a:pt x="89773" y="52269"/>
                    </a:cubicBezTo>
                    <a:cubicBezTo>
                      <a:pt x="87186" y="43219"/>
                      <a:pt x="78133" y="38048"/>
                      <a:pt x="69080" y="39341"/>
                    </a:cubicBezTo>
                    <a:cubicBezTo>
                      <a:pt x="58733" y="40633"/>
                      <a:pt x="50974" y="50976"/>
                      <a:pt x="52267" y="61319"/>
                    </a:cubicBezTo>
                    <a:lnTo>
                      <a:pt x="52267" y="62611"/>
                    </a:lnTo>
                    <a:cubicBezTo>
                      <a:pt x="56147" y="97518"/>
                      <a:pt x="53561" y="135010"/>
                      <a:pt x="48387" y="180260"/>
                    </a:cubicBezTo>
                    <a:cubicBezTo>
                      <a:pt x="47094" y="188017"/>
                      <a:pt x="47094" y="194481"/>
                      <a:pt x="45801" y="202238"/>
                    </a:cubicBezTo>
                    <a:cubicBezTo>
                      <a:pt x="44508" y="215166"/>
                      <a:pt x="41921" y="228095"/>
                      <a:pt x="40628" y="242316"/>
                    </a:cubicBezTo>
                    <a:lnTo>
                      <a:pt x="40628" y="246195"/>
                    </a:lnTo>
                    <a:cubicBezTo>
                      <a:pt x="39334" y="256537"/>
                      <a:pt x="39334" y="265587"/>
                      <a:pt x="39334" y="277223"/>
                    </a:cubicBezTo>
                    <a:cubicBezTo>
                      <a:pt x="39334" y="279808"/>
                      <a:pt x="40628" y="284980"/>
                      <a:pt x="40628" y="288858"/>
                    </a:cubicBezTo>
                    <a:cubicBezTo>
                      <a:pt x="40628" y="292737"/>
                      <a:pt x="41921" y="294030"/>
                      <a:pt x="41921" y="296615"/>
                    </a:cubicBezTo>
                    <a:lnTo>
                      <a:pt x="43214" y="300494"/>
                    </a:lnTo>
                    <a:cubicBezTo>
                      <a:pt x="44508" y="305665"/>
                      <a:pt x="45801" y="312129"/>
                      <a:pt x="47094" y="317301"/>
                    </a:cubicBezTo>
                    <a:cubicBezTo>
                      <a:pt x="58733" y="363843"/>
                      <a:pt x="75546" y="406506"/>
                      <a:pt x="97532" y="446584"/>
                    </a:cubicBezTo>
                    <a:cubicBezTo>
                      <a:pt x="109172" y="468563"/>
                      <a:pt x="123398" y="487955"/>
                      <a:pt x="138917" y="507348"/>
                    </a:cubicBezTo>
                    <a:cubicBezTo>
                      <a:pt x="155730" y="526740"/>
                      <a:pt x="175129" y="544840"/>
                      <a:pt x="194528" y="561647"/>
                    </a:cubicBezTo>
                    <a:lnTo>
                      <a:pt x="198408" y="564233"/>
                    </a:lnTo>
                    <a:cubicBezTo>
                      <a:pt x="202289" y="566818"/>
                      <a:pt x="206168" y="569404"/>
                      <a:pt x="211341" y="571990"/>
                    </a:cubicBezTo>
                    <a:cubicBezTo>
                      <a:pt x="220394" y="577161"/>
                      <a:pt x="225568" y="587504"/>
                      <a:pt x="220394" y="597846"/>
                    </a:cubicBezTo>
                    <a:cubicBezTo>
                      <a:pt x="215222" y="603018"/>
                      <a:pt x="207461" y="606896"/>
                      <a:pt x="200995" y="606896"/>
                    </a:cubicBezTo>
                    <a:close/>
                  </a:path>
                </a:pathLst>
              </a:custGeom>
              <a:grpFill/>
              <a:ln w="12931" cap="flat">
                <a:noFill/>
                <a:prstDash val="solid"/>
                <a:miter/>
              </a:ln>
            </p:spPr>
            <p:txBody>
              <a:bodyPr rtlCol="0" anchor="ctr"/>
              <a:lstStyle/>
              <a:p>
                <a:endParaRPr lang="en-US"/>
              </a:p>
            </p:txBody>
          </p:sp>
          <p:sp>
            <p:nvSpPr>
              <p:cNvPr id="10" name="Freeform 51">
                <a:extLst>
                  <a:ext uri="{FF2B5EF4-FFF2-40B4-BE49-F238E27FC236}">
                    <a16:creationId xmlns:a16="http://schemas.microsoft.com/office/drawing/2014/main" id="{1313DEFC-8ECE-9BFE-5917-9963DB2A78EC}"/>
                  </a:ext>
                </a:extLst>
              </p:cNvPr>
              <p:cNvSpPr/>
              <p:nvPr/>
            </p:nvSpPr>
            <p:spPr>
              <a:xfrm>
                <a:off x="9683286" y="3335599"/>
                <a:ext cx="163004" cy="201164"/>
              </a:xfrm>
              <a:custGeom>
                <a:avLst/>
                <a:gdLst>
                  <a:gd name="connsiteX0" fmla="*/ 143605 w 163004"/>
                  <a:gd name="connsiteY0" fmla="*/ 201164 h 201164"/>
                  <a:gd name="connsiteX1" fmla="*/ 124206 w 163004"/>
                  <a:gd name="connsiteY1" fmla="*/ 181772 h 201164"/>
                  <a:gd name="connsiteX2" fmla="*/ 82820 w 163004"/>
                  <a:gd name="connsiteY2" fmla="*/ 57659 h 201164"/>
                  <a:gd name="connsiteX3" fmla="*/ 29796 w 163004"/>
                  <a:gd name="connsiteY3" fmla="*/ 44731 h 201164"/>
                  <a:gd name="connsiteX4" fmla="*/ 2636 w 163004"/>
                  <a:gd name="connsiteY4" fmla="*/ 38266 h 201164"/>
                  <a:gd name="connsiteX5" fmla="*/ 9103 w 163004"/>
                  <a:gd name="connsiteY5" fmla="*/ 11117 h 201164"/>
                  <a:gd name="connsiteX6" fmla="*/ 116445 w 163004"/>
                  <a:gd name="connsiteY6" fmla="*/ 36974 h 201164"/>
                  <a:gd name="connsiteX7" fmla="*/ 163004 w 163004"/>
                  <a:gd name="connsiteY7" fmla="*/ 181772 h 201164"/>
                  <a:gd name="connsiteX8" fmla="*/ 143605 w 163004"/>
                  <a:gd name="connsiteY8" fmla="*/ 201164 h 201164"/>
                  <a:gd name="connsiteX9" fmla="*/ 143605 w 163004"/>
                  <a:gd name="connsiteY9" fmla="*/ 201164 h 201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3004" h="201164">
                    <a:moveTo>
                      <a:pt x="143605" y="201164"/>
                    </a:moveTo>
                    <a:cubicBezTo>
                      <a:pt x="133259" y="201164"/>
                      <a:pt x="124206" y="192114"/>
                      <a:pt x="124206" y="181772"/>
                    </a:cubicBezTo>
                    <a:cubicBezTo>
                      <a:pt x="124206" y="132644"/>
                      <a:pt x="108686" y="99030"/>
                      <a:pt x="82820" y="57659"/>
                    </a:cubicBezTo>
                    <a:cubicBezTo>
                      <a:pt x="71180" y="39559"/>
                      <a:pt x="47901" y="33095"/>
                      <a:pt x="29796" y="44731"/>
                    </a:cubicBezTo>
                    <a:cubicBezTo>
                      <a:pt x="20743" y="49902"/>
                      <a:pt x="9103" y="47316"/>
                      <a:pt x="2636" y="38266"/>
                    </a:cubicBezTo>
                    <a:cubicBezTo>
                      <a:pt x="-2536" y="29217"/>
                      <a:pt x="50" y="17581"/>
                      <a:pt x="9103" y="11117"/>
                    </a:cubicBezTo>
                    <a:cubicBezTo>
                      <a:pt x="45315" y="-10861"/>
                      <a:pt x="93166" y="774"/>
                      <a:pt x="116445" y="36974"/>
                    </a:cubicBezTo>
                    <a:cubicBezTo>
                      <a:pt x="144898" y="83516"/>
                      <a:pt x="163004" y="123594"/>
                      <a:pt x="163004" y="181772"/>
                    </a:cubicBezTo>
                    <a:cubicBezTo>
                      <a:pt x="163004" y="192114"/>
                      <a:pt x="155244" y="201164"/>
                      <a:pt x="143605" y="201164"/>
                    </a:cubicBezTo>
                    <a:cubicBezTo>
                      <a:pt x="143605" y="201164"/>
                      <a:pt x="143605" y="201164"/>
                      <a:pt x="143605" y="201164"/>
                    </a:cubicBezTo>
                    <a:close/>
                  </a:path>
                </a:pathLst>
              </a:custGeom>
              <a:grpFill/>
              <a:ln w="12931" cap="flat">
                <a:noFill/>
                <a:prstDash val="solid"/>
                <a:miter/>
              </a:ln>
            </p:spPr>
            <p:txBody>
              <a:bodyPr rtlCol="0" anchor="ctr"/>
              <a:lstStyle/>
              <a:p>
                <a:endParaRPr lang="en-US"/>
              </a:p>
            </p:txBody>
          </p:sp>
          <p:sp>
            <p:nvSpPr>
              <p:cNvPr id="11" name="Freeform 52">
                <a:extLst>
                  <a:ext uri="{FF2B5EF4-FFF2-40B4-BE49-F238E27FC236}">
                    <a16:creationId xmlns:a16="http://schemas.microsoft.com/office/drawing/2014/main" id="{1FAD6608-078D-D25B-6D86-8F4B7320394A}"/>
                  </a:ext>
                </a:extLst>
              </p:cNvPr>
              <p:cNvSpPr/>
              <p:nvPr/>
            </p:nvSpPr>
            <p:spPr>
              <a:xfrm>
                <a:off x="9546086" y="3281250"/>
                <a:ext cx="205957" cy="241291"/>
              </a:xfrm>
              <a:custGeom>
                <a:avLst/>
                <a:gdLst>
                  <a:gd name="connsiteX0" fmla="*/ 187688 w 205957"/>
                  <a:gd name="connsiteY0" fmla="*/ 241292 h 241291"/>
                  <a:gd name="connsiteX1" fmla="*/ 168289 w 205957"/>
                  <a:gd name="connsiteY1" fmla="*/ 224485 h 241291"/>
                  <a:gd name="connsiteX2" fmla="*/ 135957 w 205957"/>
                  <a:gd name="connsiteY2" fmla="*/ 132693 h 241291"/>
                  <a:gd name="connsiteX3" fmla="*/ 108798 w 205957"/>
                  <a:gd name="connsiteY3" fmla="*/ 69344 h 241291"/>
                  <a:gd name="connsiteX4" fmla="*/ 75172 w 205957"/>
                  <a:gd name="connsiteY4" fmla="*/ 39609 h 241291"/>
                  <a:gd name="connsiteX5" fmla="*/ 35081 w 205957"/>
                  <a:gd name="connsiteY5" fmla="*/ 61587 h 241291"/>
                  <a:gd name="connsiteX6" fmla="*/ 7921 w 205957"/>
                  <a:gd name="connsiteY6" fmla="*/ 65466 h 241291"/>
                  <a:gd name="connsiteX7" fmla="*/ 4041 w 205957"/>
                  <a:gd name="connsiteY7" fmla="*/ 38316 h 241291"/>
                  <a:gd name="connsiteX8" fmla="*/ 81639 w 205957"/>
                  <a:gd name="connsiteY8" fmla="*/ 824 h 241291"/>
                  <a:gd name="connsiteX9" fmla="*/ 146303 w 205957"/>
                  <a:gd name="connsiteY9" fmla="*/ 56416 h 241291"/>
                  <a:gd name="connsiteX10" fmla="*/ 170876 w 205957"/>
                  <a:gd name="connsiteY10" fmla="*/ 115887 h 241291"/>
                  <a:gd name="connsiteX11" fmla="*/ 205794 w 205957"/>
                  <a:gd name="connsiteY11" fmla="*/ 218021 h 241291"/>
                  <a:gd name="connsiteX12" fmla="*/ 188981 w 205957"/>
                  <a:gd name="connsiteY12" fmla="*/ 239999 h 241291"/>
                  <a:gd name="connsiteX13" fmla="*/ 187688 w 205957"/>
                  <a:gd name="connsiteY13" fmla="*/ 241292 h 241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5957" h="241291">
                    <a:moveTo>
                      <a:pt x="187688" y="241292"/>
                    </a:moveTo>
                    <a:cubicBezTo>
                      <a:pt x="178635" y="241292"/>
                      <a:pt x="169582" y="234828"/>
                      <a:pt x="168289" y="224485"/>
                    </a:cubicBezTo>
                    <a:cubicBezTo>
                      <a:pt x="163115" y="189578"/>
                      <a:pt x="148890" y="161136"/>
                      <a:pt x="135957" y="132693"/>
                    </a:cubicBezTo>
                    <a:cubicBezTo>
                      <a:pt x="126904" y="113301"/>
                      <a:pt x="116557" y="92615"/>
                      <a:pt x="108798" y="69344"/>
                    </a:cubicBezTo>
                    <a:cubicBezTo>
                      <a:pt x="104918" y="59002"/>
                      <a:pt x="91985" y="42195"/>
                      <a:pt x="75172" y="39609"/>
                    </a:cubicBezTo>
                    <a:cubicBezTo>
                      <a:pt x="62239" y="37023"/>
                      <a:pt x="48013" y="44780"/>
                      <a:pt x="35081" y="61587"/>
                    </a:cubicBezTo>
                    <a:cubicBezTo>
                      <a:pt x="28614" y="70637"/>
                      <a:pt x="16974" y="71930"/>
                      <a:pt x="7921" y="65466"/>
                    </a:cubicBezTo>
                    <a:cubicBezTo>
                      <a:pt x="-1131" y="59002"/>
                      <a:pt x="-2425" y="47366"/>
                      <a:pt x="4041" y="38316"/>
                    </a:cubicBezTo>
                    <a:cubicBezTo>
                      <a:pt x="32494" y="-469"/>
                      <a:pt x="64826" y="-1762"/>
                      <a:pt x="81639" y="824"/>
                    </a:cubicBezTo>
                    <a:cubicBezTo>
                      <a:pt x="113971" y="5995"/>
                      <a:pt x="138543" y="33145"/>
                      <a:pt x="146303" y="56416"/>
                    </a:cubicBezTo>
                    <a:cubicBezTo>
                      <a:pt x="154063" y="78394"/>
                      <a:pt x="163115" y="97787"/>
                      <a:pt x="170876" y="115887"/>
                    </a:cubicBezTo>
                    <a:cubicBezTo>
                      <a:pt x="185101" y="145622"/>
                      <a:pt x="200621" y="177943"/>
                      <a:pt x="205794" y="218021"/>
                    </a:cubicBezTo>
                    <a:cubicBezTo>
                      <a:pt x="207087" y="228363"/>
                      <a:pt x="200621" y="238706"/>
                      <a:pt x="188981" y="239999"/>
                    </a:cubicBezTo>
                    <a:cubicBezTo>
                      <a:pt x="188981" y="241292"/>
                      <a:pt x="188981" y="241292"/>
                      <a:pt x="187688" y="241292"/>
                    </a:cubicBezTo>
                    <a:close/>
                  </a:path>
                </a:pathLst>
              </a:custGeom>
              <a:grpFill/>
              <a:ln w="12931" cap="flat">
                <a:noFill/>
                <a:prstDash val="solid"/>
                <a:miter/>
              </a:ln>
            </p:spPr>
            <p:txBody>
              <a:bodyPr rtlCol="0" anchor="ctr"/>
              <a:lstStyle/>
              <a:p>
                <a:endParaRPr lang="en-US"/>
              </a:p>
            </p:txBody>
          </p:sp>
          <p:sp>
            <p:nvSpPr>
              <p:cNvPr id="12" name="Freeform 53">
                <a:extLst>
                  <a:ext uri="{FF2B5EF4-FFF2-40B4-BE49-F238E27FC236}">
                    <a16:creationId xmlns:a16="http://schemas.microsoft.com/office/drawing/2014/main" id="{C3AFE2EB-6CCB-BC0E-A3FD-668C21F69031}"/>
                  </a:ext>
                </a:extLst>
              </p:cNvPr>
              <p:cNvSpPr/>
              <p:nvPr/>
            </p:nvSpPr>
            <p:spPr>
              <a:xfrm>
                <a:off x="9432178" y="3236028"/>
                <a:ext cx="185859" cy="216700"/>
              </a:xfrm>
              <a:custGeom>
                <a:avLst/>
                <a:gdLst>
                  <a:gd name="connsiteX0" fmla="*/ 165801 w 185859"/>
                  <a:gd name="connsiteY0" fmla="*/ 216700 h 216700"/>
                  <a:gd name="connsiteX1" fmla="*/ 147695 w 185859"/>
                  <a:gd name="connsiteY1" fmla="*/ 202479 h 216700"/>
                  <a:gd name="connsiteX2" fmla="*/ 141228 w 185859"/>
                  <a:gd name="connsiteY2" fmla="*/ 179208 h 216700"/>
                  <a:gd name="connsiteX3" fmla="*/ 139935 w 185859"/>
                  <a:gd name="connsiteY3" fmla="*/ 176622 h 216700"/>
                  <a:gd name="connsiteX4" fmla="*/ 102430 w 185859"/>
                  <a:gd name="connsiteY4" fmla="*/ 64146 h 216700"/>
                  <a:gd name="connsiteX5" fmla="*/ 68805 w 185859"/>
                  <a:gd name="connsiteY5" fmla="*/ 38289 h 216700"/>
                  <a:gd name="connsiteX6" fmla="*/ 33886 w 185859"/>
                  <a:gd name="connsiteY6" fmla="*/ 55096 h 216700"/>
                  <a:gd name="connsiteX7" fmla="*/ 6727 w 185859"/>
                  <a:gd name="connsiteY7" fmla="*/ 57681 h 216700"/>
                  <a:gd name="connsiteX8" fmla="*/ 4140 w 185859"/>
                  <a:gd name="connsiteY8" fmla="*/ 30532 h 216700"/>
                  <a:gd name="connsiteX9" fmla="*/ 75271 w 185859"/>
                  <a:gd name="connsiteY9" fmla="*/ 797 h 216700"/>
                  <a:gd name="connsiteX10" fmla="*/ 138642 w 185859"/>
                  <a:gd name="connsiteY10" fmla="*/ 49924 h 216700"/>
                  <a:gd name="connsiteX11" fmla="*/ 177441 w 185859"/>
                  <a:gd name="connsiteY11" fmla="*/ 166280 h 216700"/>
                  <a:gd name="connsiteX12" fmla="*/ 178734 w 185859"/>
                  <a:gd name="connsiteY12" fmla="*/ 168866 h 216700"/>
                  <a:gd name="connsiteX13" fmla="*/ 185200 w 185859"/>
                  <a:gd name="connsiteY13" fmla="*/ 192136 h 216700"/>
                  <a:gd name="connsiteX14" fmla="*/ 172268 w 185859"/>
                  <a:gd name="connsiteY14" fmla="*/ 216700 h 216700"/>
                  <a:gd name="connsiteX15" fmla="*/ 165801 w 185859"/>
                  <a:gd name="connsiteY15" fmla="*/ 216700 h 21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859" h="216700">
                    <a:moveTo>
                      <a:pt x="165801" y="216700"/>
                    </a:moveTo>
                    <a:cubicBezTo>
                      <a:pt x="158042" y="216700"/>
                      <a:pt x="150282" y="211529"/>
                      <a:pt x="147695" y="202479"/>
                    </a:cubicBezTo>
                    <a:cubicBezTo>
                      <a:pt x="145109" y="194722"/>
                      <a:pt x="142522" y="186965"/>
                      <a:pt x="141228" y="179208"/>
                    </a:cubicBezTo>
                    <a:lnTo>
                      <a:pt x="139935" y="176622"/>
                    </a:lnTo>
                    <a:cubicBezTo>
                      <a:pt x="129589" y="141716"/>
                      <a:pt x="123123" y="114566"/>
                      <a:pt x="102430" y="64146"/>
                    </a:cubicBezTo>
                    <a:cubicBezTo>
                      <a:pt x="98550" y="53803"/>
                      <a:pt x="84324" y="40875"/>
                      <a:pt x="68805" y="38289"/>
                    </a:cubicBezTo>
                    <a:cubicBezTo>
                      <a:pt x="55872" y="35703"/>
                      <a:pt x="44232" y="42167"/>
                      <a:pt x="33886" y="55096"/>
                    </a:cubicBezTo>
                    <a:cubicBezTo>
                      <a:pt x="27419" y="62853"/>
                      <a:pt x="14487" y="64146"/>
                      <a:pt x="6727" y="57681"/>
                    </a:cubicBezTo>
                    <a:cubicBezTo>
                      <a:pt x="-1033" y="51217"/>
                      <a:pt x="-2326" y="38289"/>
                      <a:pt x="4140" y="30532"/>
                    </a:cubicBezTo>
                    <a:cubicBezTo>
                      <a:pt x="23540" y="7261"/>
                      <a:pt x="49405" y="-3082"/>
                      <a:pt x="75271" y="797"/>
                    </a:cubicBezTo>
                    <a:cubicBezTo>
                      <a:pt x="102430" y="4675"/>
                      <a:pt x="128296" y="25360"/>
                      <a:pt x="138642" y="49924"/>
                    </a:cubicBezTo>
                    <a:cubicBezTo>
                      <a:pt x="159335" y="102931"/>
                      <a:pt x="167094" y="130080"/>
                      <a:pt x="177441" y="166280"/>
                    </a:cubicBezTo>
                    <a:lnTo>
                      <a:pt x="178734" y="168866"/>
                    </a:lnTo>
                    <a:cubicBezTo>
                      <a:pt x="181321" y="175330"/>
                      <a:pt x="182614" y="183087"/>
                      <a:pt x="185200" y="192136"/>
                    </a:cubicBezTo>
                    <a:cubicBezTo>
                      <a:pt x="187787" y="202479"/>
                      <a:pt x="182614" y="212822"/>
                      <a:pt x="172268" y="216700"/>
                    </a:cubicBezTo>
                    <a:cubicBezTo>
                      <a:pt x="168388" y="215408"/>
                      <a:pt x="167094" y="216700"/>
                      <a:pt x="165801" y="216700"/>
                    </a:cubicBezTo>
                    <a:close/>
                  </a:path>
                </a:pathLst>
              </a:custGeom>
              <a:grpFill/>
              <a:ln w="12931" cap="flat">
                <a:noFill/>
                <a:prstDash val="solid"/>
                <a:miter/>
              </a:ln>
            </p:spPr>
            <p:txBody>
              <a:bodyPr rtlCol="0" anchor="ctr"/>
              <a:lstStyle/>
              <a:p>
                <a:endParaRPr lang="en-US"/>
              </a:p>
            </p:txBody>
          </p:sp>
          <p:sp>
            <p:nvSpPr>
              <p:cNvPr id="13" name="Freeform 54">
                <a:extLst>
                  <a:ext uri="{FF2B5EF4-FFF2-40B4-BE49-F238E27FC236}">
                    <a16:creationId xmlns:a16="http://schemas.microsoft.com/office/drawing/2014/main" id="{95E81E78-0205-250A-F883-F16E202FA741}"/>
                  </a:ext>
                </a:extLst>
              </p:cNvPr>
              <p:cNvSpPr/>
              <p:nvPr/>
            </p:nvSpPr>
            <p:spPr>
              <a:xfrm>
                <a:off x="9312890" y="3851649"/>
                <a:ext cx="85195" cy="252669"/>
              </a:xfrm>
              <a:custGeom>
                <a:avLst/>
                <a:gdLst>
                  <a:gd name="connsiteX0" fmla="*/ 65230 w 85195"/>
                  <a:gd name="connsiteY0" fmla="*/ 252669 h 252669"/>
                  <a:gd name="connsiteX1" fmla="*/ 45831 w 85195"/>
                  <a:gd name="connsiteY1" fmla="*/ 237155 h 252669"/>
                  <a:gd name="connsiteX2" fmla="*/ 566 w 85195"/>
                  <a:gd name="connsiteY2" fmla="*/ 23837 h 252669"/>
                  <a:gd name="connsiteX3" fmla="*/ 16086 w 85195"/>
                  <a:gd name="connsiteY3" fmla="*/ 566 h 252669"/>
                  <a:gd name="connsiteX4" fmla="*/ 39365 w 85195"/>
                  <a:gd name="connsiteY4" fmla="*/ 16080 h 252669"/>
                  <a:gd name="connsiteX5" fmla="*/ 84630 w 85195"/>
                  <a:gd name="connsiteY5" fmla="*/ 229398 h 252669"/>
                  <a:gd name="connsiteX6" fmla="*/ 69110 w 85195"/>
                  <a:gd name="connsiteY6" fmla="*/ 252669 h 252669"/>
                  <a:gd name="connsiteX7" fmla="*/ 65230 w 85195"/>
                  <a:gd name="connsiteY7" fmla="*/ 252669 h 252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195" h="252669">
                    <a:moveTo>
                      <a:pt x="65230" y="252669"/>
                    </a:moveTo>
                    <a:cubicBezTo>
                      <a:pt x="56177" y="252669"/>
                      <a:pt x="48418" y="246205"/>
                      <a:pt x="45831" y="237155"/>
                    </a:cubicBezTo>
                    <a:lnTo>
                      <a:pt x="566" y="23837"/>
                    </a:lnTo>
                    <a:cubicBezTo>
                      <a:pt x="-2021" y="13494"/>
                      <a:pt x="4446" y="3152"/>
                      <a:pt x="16086" y="566"/>
                    </a:cubicBezTo>
                    <a:cubicBezTo>
                      <a:pt x="26432" y="-2020"/>
                      <a:pt x="36778" y="4444"/>
                      <a:pt x="39365" y="16080"/>
                    </a:cubicBezTo>
                    <a:lnTo>
                      <a:pt x="84630" y="229398"/>
                    </a:lnTo>
                    <a:cubicBezTo>
                      <a:pt x="87217" y="239741"/>
                      <a:pt x="80750" y="250084"/>
                      <a:pt x="69110" y="252669"/>
                    </a:cubicBezTo>
                    <a:cubicBezTo>
                      <a:pt x="67817" y="252669"/>
                      <a:pt x="66523" y="252669"/>
                      <a:pt x="65230" y="252669"/>
                    </a:cubicBezTo>
                    <a:close/>
                  </a:path>
                </a:pathLst>
              </a:custGeom>
              <a:grpFill/>
              <a:ln w="12931" cap="flat">
                <a:noFill/>
                <a:prstDash val="solid"/>
                <a:miter/>
              </a:ln>
            </p:spPr>
            <p:txBody>
              <a:bodyPr rtlCol="0" anchor="ctr"/>
              <a:lstStyle/>
              <a:p>
                <a:endParaRPr lang="en-US"/>
              </a:p>
            </p:txBody>
          </p:sp>
          <p:sp>
            <p:nvSpPr>
              <p:cNvPr id="14" name="Freeform 55">
                <a:extLst>
                  <a:ext uri="{FF2B5EF4-FFF2-40B4-BE49-F238E27FC236}">
                    <a16:creationId xmlns:a16="http://schemas.microsoft.com/office/drawing/2014/main" id="{FE0FAA71-573B-BAC3-0FA2-8D08D4D5BD1F}"/>
                  </a:ext>
                </a:extLst>
              </p:cNvPr>
              <p:cNvSpPr/>
              <p:nvPr/>
            </p:nvSpPr>
            <p:spPr>
              <a:xfrm>
                <a:off x="9682801" y="3503025"/>
                <a:ext cx="163613" cy="602585"/>
              </a:xfrm>
              <a:custGeom>
                <a:avLst/>
                <a:gdLst>
                  <a:gd name="connsiteX0" fmla="*/ 62614 w 163613"/>
                  <a:gd name="connsiteY0" fmla="*/ 601293 h 602585"/>
                  <a:gd name="connsiteX1" fmla="*/ 43215 w 163613"/>
                  <a:gd name="connsiteY1" fmla="*/ 585779 h 602585"/>
                  <a:gd name="connsiteX2" fmla="*/ 536 w 163613"/>
                  <a:gd name="connsiteY2" fmla="*/ 340140 h 602585"/>
                  <a:gd name="connsiteX3" fmla="*/ 1829 w 163613"/>
                  <a:gd name="connsiteY3" fmla="*/ 328504 h 602585"/>
                  <a:gd name="connsiteX4" fmla="*/ 5709 w 163613"/>
                  <a:gd name="connsiteY4" fmla="*/ 319454 h 602585"/>
                  <a:gd name="connsiteX5" fmla="*/ 124691 w 163613"/>
                  <a:gd name="connsiteY5" fmla="*/ 18223 h 602585"/>
                  <a:gd name="connsiteX6" fmla="*/ 145384 w 163613"/>
                  <a:gd name="connsiteY6" fmla="*/ 123 h 602585"/>
                  <a:gd name="connsiteX7" fmla="*/ 163490 w 163613"/>
                  <a:gd name="connsiteY7" fmla="*/ 20809 h 602585"/>
                  <a:gd name="connsiteX8" fmla="*/ 40628 w 163613"/>
                  <a:gd name="connsiteY8" fmla="*/ 336261 h 602585"/>
                  <a:gd name="connsiteX9" fmla="*/ 39334 w 163613"/>
                  <a:gd name="connsiteY9" fmla="*/ 340140 h 602585"/>
                  <a:gd name="connsiteX10" fmla="*/ 80719 w 163613"/>
                  <a:gd name="connsiteY10" fmla="*/ 580608 h 602585"/>
                  <a:gd name="connsiteX11" fmla="*/ 65200 w 163613"/>
                  <a:gd name="connsiteY11" fmla="*/ 602586 h 602585"/>
                  <a:gd name="connsiteX12" fmla="*/ 62614 w 163613"/>
                  <a:gd name="connsiteY12" fmla="*/ 601293 h 602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3613" h="602585">
                    <a:moveTo>
                      <a:pt x="62614" y="601293"/>
                    </a:moveTo>
                    <a:cubicBezTo>
                      <a:pt x="53561" y="601293"/>
                      <a:pt x="45801" y="594829"/>
                      <a:pt x="43215" y="585779"/>
                    </a:cubicBezTo>
                    <a:lnTo>
                      <a:pt x="536" y="340140"/>
                    </a:lnTo>
                    <a:cubicBezTo>
                      <a:pt x="-757" y="336261"/>
                      <a:pt x="536" y="332383"/>
                      <a:pt x="1829" y="328504"/>
                    </a:cubicBezTo>
                    <a:lnTo>
                      <a:pt x="5709" y="319454"/>
                    </a:lnTo>
                    <a:cubicBezTo>
                      <a:pt x="57440" y="208270"/>
                      <a:pt x="120812" y="71230"/>
                      <a:pt x="124691" y="18223"/>
                    </a:cubicBezTo>
                    <a:cubicBezTo>
                      <a:pt x="125984" y="7881"/>
                      <a:pt x="135038" y="-1169"/>
                      <a:pt x="145384" y="123"/>
                    </a:cubicBezTo>
                    <a:cubicBezTo>
                      <a:pt x="155730" y="1416"/>
                      <a:pt x="164783" y="10466"/>
                      <a:pt x="163490" y="20809"/>
                    </a:cubicBezTo>
                    <a:cubicBezTo>
                      <a:pt x="159610" y="81572"/>
                      <a:pt x="96239" y="216027"/>
                      <a:pt x="40628" y="336261"/>
                    </a:cubicBezTo>
                    <a:lnTo>
                      <a:pt x="39334" y="340140"/>
                    </a:lnTo>
                    <a:lnTo>
                      <a:pt x="80719" y="580608"/>
                    </a:lnTo>
                    <a:cubicBezTo>
                      <a:pt x="82013" y="590950"/>
                      <a:pt x="75547" y="601293"/>
                      <a:pt x="65200" y="602586"/>
                    </a:cubicBezTo>
                    <a:cubicBezTo>
                      <a:pt x="65200" y="601293"/>
                      <a:pt x="63907" y="601293"/>
                      <a:pt x="62614" y="601293"/>
                    </a:cubicBezTo>
                    <a:close/>
                  </a:path>
                </a:pathLst>
              </a:custGeom>
              <a:grpFill/>
              <a:ln w="12931" cap="flat">
                <a:noFill/>
                <a:prstDash val="solid"/>
                <a:miter/>
              </a:ln>
            </p:spPr>
            <p:txBody>
              <a:bodyPr rtlCol="0" anchor="ctr"/>
              <a:lstStyle/>
              <a:p>
                <a:endParaRPr lang="en-US"/>
              </a:p>
            </p:txBody>
          </p:sp>
          <p:sp>
            <p:nvSpPr>
              <p:cNvPr id="15" name="Freeform 56">
                <a:extLst>
                  <a:ext uri="{FF2B5EF4-FFF2-40B4-BE49-F238E27FC236}">
                    <a16:creationId xmlns:a16="http://schemas.microsoft.com/office/drawing/2014/main" id="{F3CC65E6-C313-F3C4-018E-CA90D2941FEC}"/>
                  </a:ext>
                </a:extLst>
              </p:cNvPr>
              <p:cNvSpPr/>
              <p:nvPr/>
            </p:nvSpPr>
            <p:spPr>
              <a:xfrm>
                <a:off x="9285004" y="2893887"/>
                <a:ext cx="193992" cy="790259"/>
              </a:xfrm>
              <a:custGeom>
                <a:avLst/>
                <a:gdLst>
                  <a:gd name="connsiteX0" fmla="*/ 19399 w 193992"/>
                  <a:gd name="connsiteY0" fmla="*/ 790259 h 790259"/>
                  <a:gd name="connsiteX1" fmla="*/ 0 w 193992"/>
                  <a:gd name="connsiteY1" fmla="*/ 770867 h 790259"/>
                  <a:gd name="connsiteX2" fmla="*/ 11640 w 193992"/>
                  <a:gd name="connsiteY2" fmla="*/ 620898 h 790259"/>
                  <a:gd name="connsiteX3" fmla="*/ 20693 w 193992"/>
                  <a:gd name="connsiteY3" fmla="*/ 543327 h 790259"/>
                  <a:gd name="connsiteX4" fmla="*/ 25866 w 193992"/>
                  <a:gd name="connsiteY4" fmla="*/ 306738 h 790259"/>
                  <a:gd name="connsiteX5" fmla="*/ 24573 w 193992"/>
                  <a:gd name="connsiteY5" fmla="*/ 267953 h 790259"/>
                  <a:gd name="connsiteX6" fmla="*/ 23279 w 193992"/>
                  <a:gd name="connsiteY6" fmla="*/ 183919 h 790259"/>
                  <a:gd name="connsiteX7" fmla="*/ 38799 w 193992"/>
                  <a:gd name="connsiteY7" fmla="*/ 48171 h 790259"/>
                  <a:gd name="connsiteX8" fmla="*/ 115103 w 193992"/>
                  <a:gd name="connsiteY8" fmla="*/ 1628 h 790259"/>
                  <a:gd name="connsiteX9" fmla="*/ 162955 w 193992"/>
                  <a:gd name="connsiteY9" fmla="*/ 71442 h 790259"/>
                  <a:gd name="connsiteX10" fmla="*/ 161661 w 193992"/>
                  <a:gd name="connsiteY10" fmla="*/ 177454 h 790259"/>
                  <a:gd name="connsiteX11" fmla="*/ 170714 w 193992"/>
                  <a:gd name="connsiteY11" fmla="*/ 256317 h 790259"/>
                  <a:gd name="connsiteX12" fmla="*/ 175887 w 193992"/>
                  <a:gd name="connsiteY12" fmla="*/ 296395 h 790259"/>
                  <a:gd name="connsiteX13" fmla="*/ 187526 w 193992"/>
                  <a:gd name="connsiteY13" fmla="*/ 419215 h 790259"/>
                  <a:gd name="connsiteX14" fmla="*/ 193993 w 193992"/>
                  <a:gd name="connsiteY14" fmla="*/ 543327 h 790259"/>
                  <a:gd name="connsiteX15" fmla="*/ 175887 w 193992"/>
                  <a:gd name="connsiteY15" fmla="*/ 564013 h 790259"/>
                  <a:gd name="connsiteX16" fmla="*/ 155194 w 193992"/>
                  <a:gd name="connsiteY16" fmla="*/ 545913 h 790259"/>
                  <a:gd name="connsiteX17" fmla="*/ 148728 w 193992"/>
                  <a:gd name="connsiteY17" fmla="*/ 423093 h 790259"/>
                  <a:gd name="connsiteX18" fmla="*/ 137089 w 193992"/>
                  <a:gd name="connsiteY18" fmla="*/ 301567 h 790259"/>
                  <a:gd name="connsiteX19" fmla="*/ 131915 w 193992"/>
                  <a:gd name="connsiteY19" fmla="*/ 261489 h 790259"/>
                  <a:gd name="connsiteX20" fmla="*/ 122862 w 193992"/>
                  <a:gd name="connsiteY20" fmla="*/ 181333 h 790259"/>
                  <a:gd name="connsiteX21" fmla="*/ 124156 w 193992"/>
                  <a:gd name="connsiteY21" fmla="*/ 66270 h 790259"/>
                  <a:gd name="connsiteX22" fmla="*/ 106050 w 193992"/>
                  <a:gd name="connsiteY22" fmla="*/ 37828 h 790259"/>
                  <a:gd name="connsiteX23" fmla="*/ 87943 w 193992"/>
                  <a:gd name="connsiteY23" fmla="*/ 40413 h 790259"/>
                  <a:gd name="connsiteX24" fmla="*/ 76304 w 193992"/>
                  <a:gd name="connsiteY24" fmla="*/ 55927 h 790259"/>
                  <a:gd name="connsiteX25" fmla="*/ 62078 w 193992"/>
                  <a:gd name="connsiteY25" fmla="*/ 182626 h 790259"/>
                  <a:gd name="connsiteX26" fmla="*/ 63371 w 193992"/>
                  <a:gd name="connsiteY26" fmla="*/ 265367 h 790259"/>
                  <a:gd name="connsiteX27" fmla="*/ 64664 w 193992"/>
                  <a:gd name="connsiteY27" fmla="*/ 304152 h 790259"/>
                  <a:gd name="connsiteX28" fmla="*/ 59492 w 193992"/>
                  <a:gd name="connsiteY28" fmla="*/ 543327 h 790259"/>
                  <a:gd name="connsiteX29" fmla="*/ 50438 w 193992"/>
                  <a:gd name="connsiteY29" fmla="*/ 624776 h 790259"/>
                  <a:gd name="connsiteX30" fmla="*/ 38799 w 193992"/>
                  <a:gd name="connsiteY30" fmla="*/ 768281 h 790259"/>
                  <a:gd name="connsiteX31" fmla="*/ 19399 w 193992"/>
                  <a:gd name="connsiteY31" fmla="*/ 790259 h 79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3992" h="790259">
                    <a:moveTo>
                      <a:pt x="19399" y="790259"/>
                    </a:moveTo>
                    <a:cubicBezTo>
                      <a:pt x="9053" y="790259"/>
                      <a:pt x="0" y="781209"/>
                      <a:pt x="0" y="770867"/>
                    </a:cubicBezTo>
                    <a:cubicBezTo>
                      <a:pt x="0" y="697175"/>
                      <a:pt x="6466" y="658390"/>
                      <a:pt x="11640" y="620898"/>
                    </a:cubicBezTo>
                    <a:cubicBezTo>
                      <a:pt x="15520" y="597627"/>
                      <a:pt x="18106" y="574355"/>
                      <a:pt x="20693" y="543327"/>
                    </a:cubicBezTo>
                    <a:cubicBezTo>
                      <a:pt x="25866" y="461879"/>
                      <a:pt x="27159" y="384308"/>
                      <a:pt x="25866" y="306738"/>
                    </a:cubicBezTo>
                    <a:cubicBezTo>
                      <a:pt x="25866" y="293810"/>
                      <a:pt x="25866" y="280881"/>
                      <a:pt x="24573" y="267953"/>
                    </a:cubicBezTo>
                    <a:cubicBezTo>
                      <a:pt x="24573" y="240803"/>
                      <a:pt x="23279" y="212361"/>
                      <a:pt x="23279" y="183919"/>
                    </a:cubicBezTo>
                    <a:cubicBezTo>
                      <a:pt x="23279" y="134791"/>
                      <a:pt x="28452" y="89541"/>
                      <a:pt x="38799" y="48171"/>
                    </a:cubicBezTo>
                    <a:cubicBezTo>
                      <a:pt x="46559" y="14557"/>
                      <a:pt x="81477" y="-6129"/>
                      <a:pt x="115103" y="1628"/>
                    </a:cubicBezTo>
                    <a:cubicBezTo>
                      <a:pt x="146141" y="9385"/>
                      <a:pt x="166834" y="39121"/>
                      <a:pt x="162955" y="71442"/>
                    </a:cubicBezTo>
                    <a:cubicBezTo>
                      <a:pt x="157781" y="105055"/>
                      <a:pt x="157781" y="138669"/>
                      <a:pt x="161661" y="177454"/>
                    </a:cubicBezTo>
                    <a:cubicBezTo>
                      <a:pt x="164247" y="203311"/>
                      <a:pt x="166834" y="229168"/>
                      <a:pt x="170714" y="256317"/>
                    </a:cubicBezTo>
                    <a:cubicBezTo>
                      <a:pt x="172007" y="269246"/>
                      <a:pt x="173301" y="283467"/>
                      <a:pt x="175887" y="296395"/>
                    </a:cubicBezTo>
                    <a:cubicBezTo>
                      <a:pt x="181060" y="337766"/>
                      <a:pt x="184940" y="379137"/>
                      <a:pt x="187526" y="419215"/>
                    </a:cubicBezTo>
                    <a:cubicBezTo>
                      <a:pt x="191406" y="461879"/>
                      <a:pt x="192700" y="505835"/>
                      <a:pt x="193993" y="543327"/>
                    </a:cubicBezTo>
                    <a:cubicBezTo>
                      <a:pt x="193993" y="553670"/>
                      <a:pt x="186234" y="562720"/>
                      <a:pt x="175887" y="564013"/>
                    </a:cubicBezTo>
                    <a:cubicBezTo>
                      <a:pt x="165540" y="564013"/>
                      <a:pt x="156488" y="556256"/>
                      <a:pt x="155194" y="545913"/>
                    </a:cubicBezTo>
                    <a:cubicBezTo>
                      <a:pt x="153901" y="508421"/>
                      <a:pt x="151315" y="465757"/>
                      <a:pt x="148728" y="423093"/>
                    </a:cubicBezTo>
                    <a:cubicBezTo>
                      <a:pt x="146141" y="383015"/>
                      <a:pt x="142261" y="341645"/>
                      <a:pt x="137089" y="301567"/>
                    </a:cubicBezTo>
                    <a:cubicBezTo>
                      <a:pt x="135795" y="288638"/>
                      <a:pt x="134502" y="274417"/>
                      <a:pt x="131915" y="261489"/>
                    </a:cubicBezTo>
                    <a:cubicBezTo>
                      <a:pt x="128036" y="234339"/>
                      <a:pt x="125449" y="207190"/>
                      <a:pt x="122862" y="181333"/>
                    </a:cubicBezTo>
                    <a:cubicBezTo>
                      <a:pt x="118982" y="138669"/>
                      <a:pt x="118982" y="102470"/>
                      <a:pt x="124156" y="66270"/>
                    </a:cubicBezTo>
                    <a:cubicBezTo>
                      <a:pt x="125449" y="53342"/>
                      <a:pt x="117690" y="41706"/>
                      <a:pt x="106050" y="37828"/>
                    </a:cubicBezTo>
                    <a:cubicBezTo>
                      <a:pt x="99583" y="36535"/>
                      <a:pt x="93117" y="37828"/>
                      <a:pt x="87943" y="40413"/>
                    </a:cubicBezTo>
                    <a:cubicBezTo>
                      <a:pt x="82771" y="44292"/>
                      <a:pt x="78891" y="49463"/>
                      <a:pt x="76304" y="55927"/>
                    </a:cubicBezTo>
                    <a:cubicBezTo>
                      <a:pt x="67251" y="93420"/>
                      <a:pt x="62078" y="136084"/>
                      <a:pt x="62078" y="182626"/>
                    </a:cubicBezTo>
                    <a:cubicBezTo>
                      <a:pt x="62078" y="211068"/>
                      <a:pt x="62078" y="238218"/>
                      <a:pt x="63371" y="265367"/>
                    </a:cubicBezTo>
                    <a:cubicBezTo>
                      <a:pt x="63371" y="278296"/>
                      <a:pt x="63371" y="291224"/>
                      <a:pt x="64664" y="304152"/>
                    </a:cubicBezTo>
                    <a:cubicBezTo>
                      <a:pt x="65958" y="383015"/>
                      <a:pt x="64664" y="460586"/>
                      <a:pt x="59492" y="543327"/>
                    </a:cubicBezTo>
                    <a:cubicBezTo>
                      <a:pt x="56905" y="576941"/>
                      <a:pt x="54318" y="601505"/>
                      <a:pt x="50438" y="624776"/>
                    </a:cubicBezTo>
                    <a:cubicBezTo>
                      <a:pt x="45265" y="660976"/>
                      <a:pt x="38799" y="698468"/>
                      <a:pt x="38799" y="768281"/>
                    </a:cubicBezTo>
                    <a:cubicBezTo>
                      <a:pt x="38799" y="782502"/>
                      <a:pt x="29745" y="790259"/>
                      <a:pt x="19399" y="790259"/>
                    </a:cubicBezTo>
                    <a:close/>
                  </a:path>
                </a:pathLst>
              </a:custGeom>
              <a:grpFill/>
              <a:ln w="12931"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772005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Puzzles in brain">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849" b="6849"/>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p:txBody>
          <a:bodyPr/>
          <a:lstStyle/>
          <a:p>
            <a:r>
              <a:rPr lang="en-US" b="1" dirty="0"/>
              <a:t>LONG TERM THINKING</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06</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3738904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Path winding through a grassy field">
            <a:extLst>
              <a:ext uri="{FF2B5EF4-FFF2-40B4-BE49-F238E27FC236}">
                <a16:creationId xmlns:a16="http://schemas.microsoft.com/office/drawing/2014/main" id="{E588F422-4643-E523-4759-C1AE9B17ECF7}"/>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l="25731" r="25731"/>
          <a:stretch>
            <a:fillRect/>
          </a:stretch>
        </p:blipFill>
        <p:spPr/>
      </p:pic>
      <p:sp>
        <p:nvSpPr>
          <p:cNvPr id="3" name="Text Placeholder 2">
            <a:extLst>
              <a:ext uri="{FF2B5EF4-FFF2-40B4-BE49-F238E27FC236}">
                <a16:creationId xmlns:a16="http://schemas.microsoft.com/office/drawing/2014/main" id="{6A4EF221-7CCE-A271-B3D5-F080AE9772E8}"/>
              </a:ext>
            </a:extLst>
          </p:cNvPr>
          <p:cNvSpPr>
            <a:spLocks noGrp="1"/>
          </p:cNvSpPr>
          <p:nvPr>
            <p:ph type="body" sz="quarter" idx="30"/>
          </p:nvPr>
        </p:nvSpPr>
        <p:spPr>
          <a:xfrm>
            <a:off x="4890795" y="469291"/>
            <a:ext cx="6776598" cy="842867"/>
          </a:xfrm>
        </p:spPr>
        <p:txBody>
          <a:bodyPr/>
          <a:lstStyle/>
          <a:p>
            <a:r>
              <a:rPr lang="en-IE" dirty="0"/>
              <a:t>Introduction</a:t>
            </a:r>
          </a:p>
        </p:txBody>
      </p:sp>
      <p:sp>
        <p:nvSpPr>
          <p:cNvPr id="4" name="Text Placeholder 3">
            <a:extLst>
              <a:ext uri="{FF2B5EF4-FFF2-40B4-BE49-F238E27FC236}">
                <a16:creationId xmlns:a16="http://schemas.microsoft.com/office/drawing/2014/main" id="{D5B3BAEB-1C43-BF5B-1951-02F9F56C2A39}"/>
              </a:ext>
            </a:extLst>
          </p:cNvPr>
          <p:cNvSpPr>
            <a:spLocks noGrp="1"/>
          </p:cNvSpPr>
          <p:nvPr>
            <p:ph type="body" sz="quarter" idx="48"/>
          </p:nvPr>
        </p:nvSpPr>
        <p:spPr>
          <a:xfrm>
            <a:off x="6236622" y="1484072"/>
            <a:ext cx="5506199" cy="3889855"/>
          </a:xfrm>
        </p:spPr>
        <p:txBody>
          <a:bodyPr/>
          <a:lstStyle/>
          <a:p>
            <a:pPr algn="just">
              <a:spcAft>
                <a:spcPts val="600"/>
              </a:spcAft>
            </a:pPr>
            <a:r>
              <a:rPr lang="en-GB" sz="2400" dirty="0"/>
              <a:t>This section emphasises the significance of balancing immediate objectives with future goals to ensure resilience, ethical conduct, and sustained growth. </a:t>
            </a:r>
          </a:p>
          <a:p>
            <a:pPr algn="just">
              <a:spcAft>
                <a:spcPts val="600"/>
              </a:spcAft>
            </a:pPr>
            <a:r>
              <a:rPr lang="en-GB" sz="2400" dirty="0"/>
              <a:t>By creating long-term thinking, businesses can better navigate uncertainties, contribute to societal well-being, and achieve lasting success. </a:t>
            </a:r>
          </a:p>
          <a:p>
            <a:pPr algn="just">
              <a:spcAft>
                <a:spcPts val="600"/>
              </a:spcAft>
            </a:pPr>
            <a:r>
              <a:rPr lang="en-GB" sz="2400" dirty="0"/>
              <a:t>Through this section, participants will develop the skills and knowledge needed to evaluate and implement strategies that prioritise sustainability and ethical decision-making.</a:t>
            </a:r>
            <a:endParaRPr lang="en-IE" sz="2400" dirty="0"/>
          </a:p>
        </p:txBody>
      </p:sp>
    </p:spTree>
    <p:extLst>
      <p:ext uri="{BB962C8B-B14F-4D97-AF65-F5344CB8AC3E}">
        <p14:creationId xmlns:p14="http://schemas.microsoft.com/office/powerpoint/2010/main" val="23525546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p:txBody>
          <a:bodyPr/>
          <a:lstStyle/>
          <a:p>
            <a:r>
              <a:rPr lang="en-US" dirty="0"/>
              <a:t>Understanding Long Term Thinking</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p:txBody>
          <a:bodyPr/>
          <a:lstStyle/>
          <a:p>
            <a:pPr algn="just">
              <a:spcAft>
                <a:spcPts val="600"/>
              </a:spcAft>
            </a:pPr>
            <a:r>
              <a:rPr lang="en-GB" dirty="0"/>
              <a:t>Long-term thinking in business involves planning and decision-making that considers the future impacts on society, the environment, and the company itself. It emphasises sustainability, resilience, and ethical considerations. </a:t>
            </a:r>
            <a:r>
              <a:rPr lang="en-GB" b="1" dirty="0"/>
              <a:t>By following a long-term perspective, businesses can anticipate challenges, seize opportunities, and contribute to sustainable development</a:t>
            </a:r>
            <a:r>
              <a:rPr lang="en-GB" dirty="0"/>
              <a:t>.</a:t>
            </a:r>
          </a:p>
          <a:p>
            <a:pPr algn="just">
              <a:spcAft>
                <a:spcPts val="600"/>
              </a:spcAft>
            </a:pPr>
            <a:r>
              <a:rPr lang="en-GB" dirty="0"/>
              <a:t>Balancing immediate needs with future goals is crucial for sustainable success. Businesses must prioritise short-term gains to stay competitive while investing in long-term strategies that ensure resilience and growth. This balance requires careful planning, strategic foresight, and a commitment to sustainable practices.</a:t>
            </a:r>
            <a:endParaRPr lang="en-US" dirty="0"/>
          </a:p>
        </p:txBody>
      </p:sp>
      <p:grpSp>
        <p:nvGrpSpPr>
          <p:cNvPr id="4" name="Graphic 3">
            <a:extLst>
              <a:ext uri="{FF2B5EF4-FFF2-40B4-BE49-F238E27FC236}">
                <a16:creationId xmlns:a16="http://schemas.microsoft.com/office/drawing/2014/main" id="{9DE0C80F-737C-9539-C2E7-0FBBC025C05D}"/>
              </a:ext>
            </a:extLst>
          </p:cNvPr>
          <p:cNvGrpSpPr/>
          <p:nvPr/>
        </p:nvGrpSpPr>
        <p:grpSpPr>
          <a:xfrm>
            <a:off x="10243730" y="570372"/>
            <a:ext cx="1086136" cy="1105415"/>
            <a:chOff x="8424689" y="1951807"/>
            <a:chExt cx="1086136" cy="1105415"/>
          </a:xfrm>
          <a:solidFill>
            <a:srgbClr val="0F486D"/>
          </a:solidFill>
        </p:grpSpPr>
        <p:grpSp>
          <p:nvGrpSpPr>
            <p:cNvPr id="5" name="Graphic 3">
              <a:extLst>
                <a:ext uri="{FF2B5EF4-FFF2-40B4-BE49-F238E27FC236}">
                  <a16:creationId xmlns:a16="http://schemas.microsoft.com/office/drawing/2014/main" id="{DF4ADB24-FC2A-CC0D-17BB-80ECA079C36A}"/>
                </a:ext>
              </a:extLst>
            </p:cNvPr>
            <p:cNvGrpSpPr/>
            <p:nvPr/>
          </p:nvGrpSpPr>
          <p:grpSpPr>
            <a:xfrm>
              <a:off x="8424689" y="1951807"/>
              <a:ext cx="1086136" cy="1105415"/>
              <a:chOff x="8424689" y="1951807"/>
              <a:chExt cx="1086136" cy="1105415"/>
            </a:xfrm>
            <a:grpFill/>
          </p:grpSpPr>
          <p:sp>
            <p:nvSpPr>
              <p:cNvPr id="12" name="Freeform 1420">
                <a:extLst>
                  <a:ext uri="{FF2B5EF4-FFF2-40B4-BE49-F238E27FC236}">
                    <a16:creationId xmlns:a16="http://schemas.microsoft.com/office/drawing/2014/main" id="{CE058CAB-2D47-776C-94F0-01D1E40CE8A6}"/>
                  </a:ext>
                </a:extLst>
              </p:cNvPr>
              <p:cNvSpPr/>
              <p:nvPr/>
            </p:nvSpPr>
            <p:spPr>
              <a:xfrm>
                <a:off x="8424689" y="2431873"/>
                <a:ext cx="400444" cy="549541"/>
              </a:xfrm>
              <a:custGeom>
                <a:avLst/>
                <a:gdLst>
                  <a:gd name="connsiteX0" fmla="*/ 205708 w 400444"/>
                  <a:gd name="connsiteY0" fmla="*/ 548552 h 549541"/>
                  <a:gd name="connsiteX1" fmla="*/ 219421 w 400444"/>
                  <a:gd name="connsiteY1" fmla="*/ 540324 h 549541"/>
                  <a:gd name="connsiteX2" fmla="*/ 400444 w 400444"/>
                  <a:gd name="connsiteY2" fmla="*/ 197479 h 549541"/>
                  <a:gd name="connsiteX3" fmla="*/ 197479 w 400444"/>
                  <a:gd name="connsiteY3" fmla="*/ 0 h 549541"/>
                  <a:gd name="connsiteX4" fmla="*/ 0 w 400444"/>
                  <a:gd name="connsiteY4" fmla="*/ 202965 h 549541"/>
                  <a:gd name="connsiteX5" fmla="*/ 191994 w 400444"/>
                  <a:gd name="connsiteY5" fmla="*/ 537582 h 549541"/>
                  <a:gd name="connsiteX6" fmla="*/ 205708 w 400444"/>
                  <a:gd name="connsiteY6" fmla="*/ 548552 h 549541"/>
                  <a:gd name="connsiteX7" fmla="*/ 205708 w 400444"/>
                  <a:gd name="connsiteY7" fmla="*/ 548552 h 549541"/>
                  <a:gd name="connsiteX8" fmla="*/ 197479 w 400444"/>
                  <a:gd name="connsiteY8" fmla="*/ 41141 h 549541"/>
                  <a:gd name="connsiteX9" fmla="*/ 364788 w 400444"/>
                  <a:gd name="connsiteY9" fmla="*/ 202965 h 549541"/>
                  <a:gd name="connsiteX10" fmla="*/ 205708 w 400444"/>
                  <a:gd name="connsiteY10" fmla="*/ 504669 h 549541"/>
                  <a:gd name="connsiteX11" fmla="*/ 35656 w 400444"/>
                  <a:gd name="connsiteY11" fmla="*/ 208450 h 549541"/>
                  <a:gd name="connsiteX12" fmla="*/ 197479 w 400444"/>
                  <a:gd name="connsiteY12" fmla="*/ 41141 h 549541"/>
                  <a:gd name="connsiteX13" fmla="*/ 197479 w 400444"/>
                  <a:gd name="connsiteY13" fmla="*/ 41141 h 54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00444" h="549541">
                    <a:moveTo>
                      <a:pt x="205708" y="548552"/>
                    </a:moveTo>
                    <a:cubicBezTo>
                      <a:pt x="211193" y="548552"/>
                      <a:pt x="216678" y="545810"/>
                      <a:pt x="219421" y="540324"/>
                    </a:cubicBezTo>
                    <a:cubicBezTo>
                      <a:pt x="227649" y="532096"/>
                      <a:pt x="400444" y="304447"/>
                      <a:pt x="400444" y="197479"/>
                    </a:cubicBezTo>
                    <a:cubicBezTo>
                      <a:pt x="397701" y="87768"/>
                      <a:pt x="307189" y="0"/>
                      <a:pt x="197479" y="0"/>
                    </a:cubicBezTo>
                    <a:cubicBezTo>
                      <a:pt x="87768" y="0"/>
                      <a:pt x="0" y="93254"/>
                      <a:pt x="0" y="202965"/>
                    </a:cubicBezTo>
                    <a:cubicBezTo>
                      <a:pt x="2743" y="309932"/>
                      <a:pt x="183765" y="529353"/>
                      <a:pt x="191994" y="537582"/>
                    </a:cubicBezTo>
                    <a:cubicBezTo>
                      <a:pt x="194737" y="548552"/>
                      <a:pt x="200222" y="551295"/>
                      <a:pt x="205708" y="548552"/>
                    </a:cubicBezTo>
                    <a:lnTo>
                      <a:pt x="205708" y="548552"/>
                    </a:lnTo>
                    <a:close/>
                    <a:moveTo>
                      <a:pt x="197479" y="41141"/>
                    </a:moveTo>
                    <a:cubicBezTo>
                      <a:pt x="287991" y="38399"/>
                      <a:pt x="362045" y="112453"/>
                      <a:pt x="364788" y="202965"/>
                    </a:cubicBezTo>
                    <a:cubicBezTo>
                      <a:pt x="364788" y="274276"/>
                      <a:pt x="260563" y="430614"/>
                      <a:pt x="205708" y="504669"/>
                    </a:cubicBezTo>
                    <a:cubicBezTo>
                      <a:pt x="148109" y="433357"/>
                      <a:pt x="38399" y="279762"/>
                      <a:pt x="35656" y="208450"/>
                    </a:cubicBezTo>
                    <a:cubicBezTo>
                      <a:pt x="35656" y="115196"/>
                      <a:pt x="106968" y="41141"/>
                      <a:pt x="197479" y="41141"/>
                    </a:cubicBezTo>
                    <a:lnTo>
                      <a:pt x="197479" y="41141"/>
                    </a:lnTo>
                    <a:close/>
                  </a:path>
                </a:pathLst>
              </a:custGeom>
              <a:grpFill/>
              <a:ln w="27426" cap="flat">
                <a:noFill/>
                <a:prstDash val="solid"/>
                <a:miter/>
              </a:ln>
            </p:spPr>
            <p:txBody>
              <a:bodyPr rtlCol="0" anchor="ctr"/>
              <a:lstStyle/>
              <a:p>
                <a:endParaRPr lang="en-US"/>
              </a:p>
            </p:txBody>
          </p:sp>
          <p:sp>
            <p:nvSpPr>
              <p:cNvPr id="13" name="Freeform 1421">
                <a:extLst>
                  <a:ext uri="{FF2B5EF4-FFF2-40B4-BE49-F238E27FC236}">
                    <a16:creationId xmlns:a16="http://schemas.microsoft.com/office/drawing/2014/main" id="{36E8B87D-D4C7-1B94-3612-1B4ABEB614C2}"/>
                  </a:ext>
                </a:extLst>
              </p:cNvPr>
              <p:cNvSpPr/>
              <p:nvPr/>
            </p:nvSpPr>
            <p:spPr>
              <a:xfrm>
                <a:off x="8550856" y="2544326"/>
                <a:ext cx="145526" cy="145366"/>
              </a:xfrm>
              <a:custGeom>
                <a:avLst/>
                <a:gdLst>
                  <a:gd name="connsiteX0" fmla="*/ 145366 w 145526"/>
                  <a:gd name="connsiteY0" fmla="*/ 71312 h 145366"/>
                  <a:gd name="connsiteX1" fmla="*/ 71311 w 145526"/>
                  <a:gd name="connsiteY1" fmla="*/ 0 h 145366"/>
                  <a:gd name="connsiteX2" fmla="*/ 0 w 145526"/>
                  <a:gd name="connsiteY2" fmla="*/ 74054 h 145366"/>
                  <a:gd name="connsiteX3" fmla="*/ 74054 w 145526"/>
                  <a:gd name="connsiteY3" fmla="*/ 145366 h 145366"/>
                  <a:gd name="connsiteX4" fmla="*/ 145366 w 145526"/>
                  <a:gd name="connsiteY4" fmla="*/ 71312 h 145366"/>
                  <a:gd name="connsiteX5" fmla="*/ 145366 w 145526"/>
                  <a:gd name="connsiteY5" fmla="*/ 71312 h 145366"/>
                  <a:gd name="connsiteX6" fmla="*/ 38399 w 145526"/>
                  <a:gd name="connsiteY6" fmla="*/ 74054 h 145366"/>
                  <a:gd name="connsiteX7" fmla="*/ 74054 w 145526"/>
                  <a:gd name="connsiteY7" fmla="*/ 38399 h 145366"/>
                  <a:gd name="connsiteX8" fmla="*/ 109711 w 145526"/>
                  <a:gd name="connsiteY8" fmla="*/ 74054 h 145366"/>
                  <a:gd name="connsiteX9" fmla="*/ 74054 w 145526"/>
                  <a:gd name="connsiteY9" fmla="*/ 109710 h 145366"/>
                  <a:gd name="connsiteX10" fmla="*/ 38399 w 145526"/>
                  <a:gd name="connsiteY10" fmla="*/ 74054 h 145366"/>
                  <a:gd name="connsiteX11" fmla="*/ 38399 w 145526"/>
                  <a:gd name="connsiteY11" fmla="*/ 74054 h 1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5526" h="145366">
                    <a:moveTo>
                      <a:pt x="145366" y="71312"/>
                    </a:moveTo>
                    <a:cubicBezTo>
                      <a:pt x="145366" y="30170"/>
                      <a:pt x="112453" y="0"/>
                      <a:pt x="71311" y="0"/>
                    </a:cubicBezTo>
                    <a:cubicBezTo>
                      <a:pt x="30170" y="0"/>
                      <a:pt x="0" y="32913"/>
                      <a:pt x="0" y="74054"/>
                    </a:cubicBezTo>
                    <a:cubicBezTo>
                      <a:pt x="0" y="115196"/>
                      <a:pt x="32913" y="145366"/>
                      <a:pt x="74054" y="145366"/>
                    </a:cubicBezTo>
                    <a:cubicBezTo>
                      <a:pt x="115196" y="145366"/>
                      <a:pt x="148109" y="112453"/>
                      <a:pt x="145366" y="71312"/>
                    </a:cubicBezTo>
                    <a:lnTo>
                      <a:pt x="145366" y="71312"/>
                    </a:lnTo>
                    <a:close/>
                    <a:moveTo>
                      <a:pt x="38399" y="74054"/>
                    </a:moveTo>
                    <a:cubicBezTo>
                      <a:pt x="38399" y="54855"/>
                      <a:pt x="54855" y="38399"/>
                      <a:pt x="74054" y="38399"/>
                    </a:cubicBezTo>
                    <a:cubicBezTo>
                      <a:pt x="93254" y="38399"/>
                      <a:pt x="109711" y="54855"/>
                      <a:pt x="109711" y="74054"/>
                    </a:cubicBezTo>
                    <a:cubicBezTo>
                      <a:pt x="109711" y="93254"/>
                      <a:pt x="93254" y="109710"/>
                      <a:pt x="74054" y="109710"/>
                    </a:cubicBezTo>
                    <a:cubicBezTo>
                      <a:pt x="54855" y="109710"/>
                      <a:pt x="38399" y="93254"/>
                      <a:pt x="38399" y="74054"/>
                    </a:cubicBezTo>
                    <a:lnTo>
                      <a:pt x="38399" y="74054"/>
                    </a:lnTo>
                    <a:close/>
                  </a:path>
                </a:pathLst>
              </a:custGeom>
              <a:grpFill/>
              <a:ln w="27426" cap="flat">
                <a:noFill/>
                <a:prstDash val="solid"/>
                <a:miter/>
              </a:ln>
            </p:spPr>
            <p:txBody>
              <a:bodyPr rtlCol="0" anchor="ctr"/>
              <a:lstStyle/>
              <a:p>
                <a:endParaRPr lang="en-US"/>
              </a:p>
            </p:txBody>
          </p:sp>
          <p:sp>
            <p:nvSpPr>
              <p:cNvPr id="14" name="Freeform 1422">
                <a:extLst>
                  <a:ext uri="{FF2B5EF4-FFF2-40B4-BE49-F238E27FC236}">
                    <a16:creationId xmlns:a16="http://schemas.microsoft.com/office/drawing/2014/main" id="{78483B74-684A-69CA-A00B-D1AE2946E9D0}"/>
                  </a:ext>
                </a:extLst>
              </p:cNvPr>
              <p:cNvSpPr/>
              <p:nvPr/>
            </p:nvSpPr>
            <p:spPr>
              <a:xfrm>
                <a:off x="9217266" y="1951807"/>
                <a:ext cx="290816" cy="381326"/>
              </a:xfrm>
              <a:custGeom>
                <a:avLst/>
                <a:gdLst>
                  <a:gd name="connsiteX0" fmla="*/ 148192 w 290816"/>
                  <a:gd name="connsiteY0" fmla="*/ 381327 h 381326"/>
                  <a:gd name="connsiteX1" fmla="*/ 161906 w 290816"/>
                  <a:gd name="connsiteY1" fmla="*/ 375841 h 381326"/>
                  <a:gd name="connsiteX2" fmla="*/ 290816 w 290816"/>
                  <a:gd name="connsiteY2" fmla="*/ 142706 h 381326"/>
                  <a:gd name="connsiteX3" fmla="*/ 142707 w 290816"/>
                  <a:gd name="connsiteY3" fmla="*/ 83 h 381326"/>
                  <a:gd name="connsiteX4" fmla="*/ 83 w 290816"/>
                  <a:gd name="connsiteY4" fmla="*/ 148192 h 381326"/>
                  <a:gd name="connsiteX5" fmla="*/ 134478 w 290816"/>
                  <a:gd name="connsiteY5" fmla="*/ 375841 h 381326"/>
                  <a:gd name="connsiteX6" fmla="*/ 148192 w 290816"/>
                  <a:gd name="connsiteY6" fmla="*/ 381327 h 381326"/>
                  <a:gd name="connsiteX7" fmla="*/ 148192 w 290816"/>
                  <a:gd name="connsiteY7" fmla="*/ 381327 h 381326"/>
                  <a:gd name="connsiteX8" fmla="*/ 142707 w 290816"/>
                  <a:gd name="connsiteY8" fmla="*/ 35739 h 381326"/>
                  <a:gd name="connsiteX9" fmla="*/ 252418 w 290816"/>
                  <a:gd name="connsiteY9" fmla="*/ 142706 h 381326"/>
                  <a:gd name="connsiteX10" fmla="*/ 145449 w 290816"/>
                  <a:gd name="connsiteY10" fmla="*/ 334700 h 381326"/>
                  <a:gd name="connsiteX11" fmla="*/ 32996 w 290816"/>
                  <a:gd name="connsiteY11" fmla="*/ 145449 h 381326"/>
                  <a:gd name="connsiteX12" fmla="*/ 142707 w 290816"/>
                  <a:gd name="connsiteY12" fmla="*/ 35739 h 381326"/>
                  <a:gd name="connsiteX13" fmla="*/ 142707 w 290816"/>
                  <a:gd name="connsiteY13" fmla="*/ 35739 h 38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816" h="381326">
                    <a:moveTo>
                      <a:pt x="148192" y="381327"/>
                    </a:moveTo>
                    <a:cubicBezTo>
                      <a:pt x="153678" y="381327"/>
                      <a:pt x="159163" y="378584"/>
                      <a:pt x="161906" y="375841"/>
                    </a:cubicBezTo>
                    <a:cubicBezTo>
                      <a:pt x="175620" y="359385"/>
                      <a:pt x="290816" y="219504"/>
                      <a:pt x="290816" y="142706"/>
                    </a:cubicBezTo>
                    <a:cubicBezTo>
                      <a:pt x="290816" y="63166"/>
                      <a:pt x="222247" y="-2660"/>
                      <a:pt x="142707" y="83"/>
                    </a:cubicBezTo>
                    <a:cubicBezTo>
                      <a:pt x="63166" y="2826"/>
                      <a:pt x="-2660" y="68652"/>
                      <a:pt x="83" y="148192"/>
                    </a:cubicBezTo>
                    <a:cubicBezTo>
                      <a:pt x="83" y="222247"/>
                      <a:pt x="120764" y="362127"/>
                      <a:pt x="134478" y="375841"/>
                    </a:cubicBezTo>
                    <a:cubicBezTo>
                      <a:pt x="137221" y="378584"/>
                      <a:pt x="142707" y="381327"/>
                      <a:pt x="148192" y="381327"/>
                    </a:cubicBezTo>
                    <a:lnTo>
                      <a:pt x="148192" y="381327"/>
                    </a:lnTo>
                    <a:close/>
                    <a:moveTo>
                      <a:pt x="142707" y="35739"/>
                    </a:moveTo>
                    <a:cubicBezTo>
                      <a:pt x="203047" y="35739"/>
                      <a:pt x="252418" y="82366"/>
                      <a:pt x="252418" y="142706"/>
                    </a:cubicBezTo>
                    <a:cubicBezTo>
                      <a:pt x="252418" y="189334"/>
                      <a:pt x="186591" y="285330"/>
                      <a:pt x="145449" y="334700"/>
                    </a:cubicBezTo>
                    <a:cubicBezTo>
                      <a:pt x="104308" y="285330"/>
                      <a:pt x="32996" y="192076"/>
                      <a:pt x="32996" y="145449"/>
                    </a:cubicBezTo>
                    <a:cubicBezTo>
                      <a:pt x="35738" y="85109"/>
                      <a:pt x="82366" y="35739"/>
                      <a:pt x="142707" y="35739"/>
                    </a:cubicBezTo>
                    <a:lnTo>
                      <a:pt x="142707" y="35739"/>
                    </a:lnTo>
                    <a:close/>
                  </a:path>
                </a:pathLst>
              </a:custGeom>
              <a:grpFill/>
              <a:ln w="27426" cap="flat">
                <a:noFill/>
                <a:prstDash val="solid"/>
                <a:miter/>
              </a:ln>
            </p:spPr>
            <p:txBody>
              <a:bodyPr rtlCol="0" anchor="ctr"/>
              <a:lstStyle/>
              <a:p>
                <a:endParaRPr lang="en-US"/>
              </a:p>
            </p:txBody>
          </p:sp>
          <p:sp>
            <p:nvSpPr>
              <p:cNvPr id="15" name="Freeform 1423">
                <a:extLst>
                  <a:ext uri="{FF2B5EF4-FFF2-40B4-BE49-F238E27FC236}">
                    <a16:creationId xmlns:a16="http://schemas.microsoft.com/office/drawing/2014/main" id="{AA26AD9F-47EF-9561-D27F-09C522ED1B83}"/>
                  </a:ext>
                </a:extLst>
              </p:cNvPr>
              <p:cNvSpPr/>
              <p:nvPr/>
            </p:nvSpPr>
            <p:spPr>
              <a:xfrm>
                <a:off x="9307859" y="2020459"/>
                <a:ext cx="109710" cy="109710"/>
              </a:xfrm>
              <a:custGeom>
                <a:avLst/>
                <a:gdLst>
                  <a:gd name="connsiteX0" fmla="*/ 109711 w 109710"/>
                  <a:gd name="connsiteY0" fmla="*/ 54855 h 109710"/>
                  <a:gd name="connsiteX1" fmla="*/ 54855 w 109710"/>
                  <a:gd name="connsiteY1" fmla="*/ 0 h 109710"/>
                  <a:gd name="connsiteX2" fmla="*/ 0 w 109710"/>
                  <a:gd name="connsiteY2" fmla="*/ 54855 h 109710"/>
                  <a:gd name="connsiteX3" fmla="*/ 54855 w 109710"/>
                  <a:gd name="connsiteY3" fmla="*/ 109710 h 109710"/>
                  <a:gd name="connsiteX4" fmla="*/ 109711 w 109710"/>
                  <a:gd name="connsiteY4" fmla="*/ 54855 h 109710"/>
                  <a:gd name="connsiteX5" fmla="*/ 109711 w 109710"/>
                  <a:gd name="connsiteY5" fmla="*/ 54855 h 109710"/>
                  <a:gd name="connsiteX6" fmla="*/ 35656 w 109710"/>
                  <a:gd name="connsiteY6" fmla="*/ 57598 h 109710"/>
                  <a:gd name="connsiteX7" fmla="*/ 54855 w 109710"/>
                  <a:gd name="connsiteY7" fmla="*/ 38399 h 109710"/>
                  <a:gd name="connsiteX8" fmla="*/ 74055 w 109710"/>
                  <a:gd name="connsiteY8" fmla="*/ 57598 h 109710"/>
                  <a:gd name="connsiteX9" fmla="*/ 54855 w 109710"/>
                  <a:gd name="connsiteY9" fmla="*/ 76797 h 109710"/>
                  <a:gd name="connsiteX10" fmla="*/ 35656 w 109710"/>
                  <a:gd name="connsiteY10" fmla="*/ 57598 h 109710"/>
                  <a:gd name="connsiteX11" fmla="*/ 35656 w 109710"/>
                  <a:gd name="connsiteY11" fmla="*/ 57598 h 10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10" h="109710">
                    <a:moveTo>
                      <a:pt x="109711" y="54855"/>
                    </a:moveTo>
                    <a:cubicBezTo>
                      <a:pt x="109711" y="24685"/>
                      <a:pt x="85026" y="0"/>
                      <a:pt x="54855" y="0"/>
                    </a:cubicBezTo>
                    <a:cubicBezTo>
                      <a:pt x="24686" y="0"/>
                      <a:pt x="0" y="24685"/>
                      <a:pt x="0" y="54855"/>
                    </a:cubicBezTo>
                    <a:cubicBezTo>
                      <a:pt x="0" y="85026"/>
                      <a:pt x="24686" y="109710"/>
                      <a:pt x="54855" y="109710"/>
                    </a:cubicBezTo>
                    <a:cubicBezTo>
                      <a:pt x="85026" y="109710"/>
                      <a:pt x="109711" y="85026"/>
                      <a:pt x="109711" y="54855"/>
                    </a:cubicBezTo>
                    <a:lnTo>
                      <a:pt x="109711" y="54855"/>
                    </a:lnTo>
                    <a:close/>
                    <a:moveTo>
                      <a:pt x="35656" y="57598"/>
                    </a:moveTo>
                    <a:cubicBezTo>
                      <a:pt x="35656" y="46627"/>
                      <a:pt x="43884" y="38399"/>
                      <a:pt x="54855" y="38399"/>
                    </a:cubicBezTo>
                    <a:cubicBezTo>
                      <a:pt x="65827" y="38399"/>
                      <a:pt x="74055" y="46627"/>
                      <a:pt x="74055" y="57598"/>
                    </a:cubicBezTo>
                    <a:cubicBezTo>
                      <a:pt x="74055" y="68569"/>
                      <a:pt x="65827" y="76797"/>
                      <a:pt x="54855" y="76797"/>
                    </a:cubicBezTo>
                    <a:cubicBezTo>
                      <a:pt x="43884" y="74054"/>
                      <a:pt x="35656" y="68569"/>
                      <a:pt x="35656" y="57598"/>
                    </a:cubicBezTo>
                    <a:lnTo>
                      <a:pt x="35656" y="57598"/>
                    </a:lnTo>
                    <a:close/>
                  </a:path>
                </a:pathLst>
              </a:custGeom>
              <a:grpFill/>
              <a:ln w="27426" cap="flat">
                <a:noFill/>
                <a:prstDash val="solid"/>
                <a:miter/>
              </a:ln>
            </p:spPr>
            <p:txBody>
              <a:bodyPr rtlCol="0" anchor="ctr"/>
              <a:lstStyle/>
              <a:p>
                <a:endParaRPr lang="en-US"/>
              </a:p>
            </p:txBody>
          </p:sp>
          <p:sp>
            <p:nvSpPr>
              <p:cNvPr id="16" name="Freeform 1424">
                <a:extLst>
                  <a:ext uri="{FF2B5EF4-FFF2-40B4-BE49-F238E27FC236}">
                    <a16:creationId xmlns:a16="http://schemas.microsoft.com/office/drawing/2014/main" id="{101DCA3F-DDCF-31A2-EC5D-BF346AF6A010}"/>
                  </a:ext>
                </a:extLst>
              </p:cNvPr>
              <p:cNvSpPr/>
              <p:nvPr/>
            </p:nvSpPr>
            <p:spPr>
              <a:xfrm>
                <a:off x="9329802" y="2366047"/>
                <a:ext cx="57598" cy="38398"/>
              </a:xfrm>
              <a:custGeom>
                <a:avLst/>
                <a:gdLst>
                  <a:gd name="connsiteX0" fmla="*/ 19199 w 57598"/>
                  <a:gd name="connsiteY0" fmla="*/ 38399 h 38398"/>
                  <a:gd name="connsiteX1" fmla="*/ 38399 w 57598"/>
                  <a:gd name="connsiteY1" fmla="*/ 38399 h 38398"/>
                  <a:gd name="connsiteX2" fmla="*/ 57598 w 57598"/>
                  <a:gd name="connsiteY2" fmla="*/ 19199 h 38398"/>
                  <a:gd name="connsiteX3" fmla="*/ 38399 w 57598"/>
                  <a:gd name="connsiteY3" fmla="*/ 0 h 38398"/>
                  <a:gd name="connsiteX4" fmla="*/ 19199 w 57598"/>
                  <a:gd name="connsiteY4" fmla="*/ 0 h 38398"/>
                  <a:gd name="connsiteX5" fmla="*/ 0 w 57598"/>
                  <a:gd name="connsiteY5" fmla="*/ 19199 h 38398"/>
                  <a:gd name="connsiteX6" fmla="*/ 19199 w 57598"/>
                  <a:gd name="connsiteY6" fmla="*/ 38399 h 38398"/>
                  <a:gd name="connsiteX7" fmla="*/ 19199 w 57598"/>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19199" y="38399"/>
                    </a:moveTo>
                    <a:lnTo>
                      <a:pt x="38399" y="38399"/>
                    </a:lnTo>
                    <a:cubicBezTo>
                      <a:pt x="49369" y="38399"/>
                      <a:pt x="57598" y="30170"/>
                      <a:pt x="57598" y="19199"/>
                    </a:cubicBezTo>
                    <a:cubicBezTo>
                      <a:pt x="57598" y="8228"/>
                      <a:pt x="49369" y="0"/>
                      <a:pt x="38399" y="0"/>
                    </a:cubicBezTo>
                    <a:lnTo>
                      <a:pt x="19199" y="0"/>
                    </a:lnTo>
                    <a:cubicBezTo>
                      <a:pt x="8228" y="0"/>
                      <a:pt x="0" y="8228"/>
                      <a:pt x="0" y="19199"/>
                    </a:cubicBezTo>
                    <a:cubicBezTo>
                      <a:pt x="0" y="30170"/>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17" name="Freeform 1425">
                <a:extLst>
                  <a:ext uri="{FF2B5EF4-FFF2-40B4-BE49-F238E27FC236}">
                    <a16:creationId xmlns:a16="http://schemas.microsoft.com/office/drawing/2014/main" id="{3E864DA7-0FBA-6222-17BA-0B8FA4138BCF}"/>
                  </a:ext>
                </a:extLst>
              </p:cNvPr>
              <p:cNvSpPr/>
              <p:nvPr/>
            </p:nvSpPr>
            <p:spPr>
              <a:xfrm>
                <a:off x="9091181" y="2481243"/>
                <a:ext cx="76797" cy="38398"/>
              </a:xfrm>
              <a:custGeom>
                <a:avLst/>
                <a:gdLst>
                  <a:gd name="connsiteX0" fmla="*/ 21943 w 76797"/>
                  <a:gd name="connsiteY0" fmla="*/ 38399 h 38398"/>
                  <a:gd name="connsiteX1" fmla="*/ 57598 w 76797"/>
                  <a:gd name="connsiteY1" fmla="*/ 38399 h 38398"/>
                  <a:gd name="connsiteX2" fmla="*/ 76798 w 76797"/>
                  <a:gd name="connsiteY2" fmla="*/ 19199 h 38398"/>
                  <a:gd name="connsiteX3" fmla="*/ 57598 w 76797"/>
                  <a:gd name="connsiteY3" fmla="*/ 0 h 38398"/>
                  <a:gd name="connsiteX4" fmla="*/ 19200 w 76797"/>
                  <a:gd name="connsiteY4" fmla="*/ 0 h 38398"/>
                  <a:gd name="connsiteX5" fmla="*/ 5486 w 76797"/>
                  <a:gd name="connsiteY5" fmla="*/ 5485 h 38398"/>
                  <a:gd name="connsiteX6" fmla="*/ 0 w 76797"/>
                  <a:gd name="connsiteY6" fmla="*/ 19199 h 38398"/>
                  <a:gd name="connsiteX7" fmla="*/ 21943 w 76797"/>
                  <a:gd name="connsiteY7" fmla="*/ 38399 h 38398"/>
                  <a:gd name="connsiteX8" fmla="*/ 21943 w 76797"/>
                  <a:gd name="connsiteY8"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797" h="38398">
                    <a:moveTo>
                      <a:pt x="21943" y="38399"/>
                    </a:moveTo>
                    <a:lnTo>
                      <a:pt x="57598" y="38399"/>
                    </a:lnTo>
                    <a:cubicBezTo>
                      <a:pt x="68569" y="38399"/>
                      <a:pt x="76798" y="30171"/>
                      <a:pt x="76798" y="19199"/>
                    </a:cubicBezTo>
                    <a:cubicBezTo>
                      <a:pt x="76798" y="8228"/>
                      <a:pt x="68569" y="0"/>
                      <a:pt x="57598" y="0"/>
                    </a:cubicBezTo>
                    <a:lnTo>
                      <a:pt x="19200" y="0"/>
                    </a:lnTo>
                    <a:cubicBezTo>
                      <a:pt x="13714" y="0"/>
                      <a:pt x="10971" y="2743"/>
                      <a:pt x="5486" y="5485"/>
                    </a:cubicBezTo>
                    <a:cubicBezTo>
                      <a:pt x="2743" y="8228"/>
                      <a:pt x="0" y="13714"/>
                      <a:pt x="0" y="19199"/>
                    </a:cubicBezTo>
                    <a:cubicBezTo>
                      <a:pt x="5486" y="30171"/>
                      <a:pt x="13714" y="38399"/>
                      <a:pt x="21943" y="38399"/>
                    </a:cubicBezTo>
                    <a:lnTo>
                      <a:pt x="21943" y="38399"/>
                    </a:lnTo>
                    <a:close/>
                  </a:path>
                </a:pathLst>
              </a:custGeom>
              <a:grpFill/>
              <a:ln w="27426" cap="flat">
                <a:noFill/>
                <a:prstDash val="solid"/>
                <a:miter/>
              </a:ln>
            </p:spPr>
            <p:txBody>
              <a:bodyPr rtlCol="0" anchor="ctr"/>
              <a:lstStyle/>
              <a:p>
                <a:endParaRPr lang="en-US"/>
              </a:p>
            </p:txBody>
          </p:sp>
          <p:sp>
            <p:nvSpPr>
              <p:cNvPr id="18" name="Freeform 1426">
                <a:extLst>
                  <a:ext uri="{FF2B5EF4-FFF2-40B4-BE49-F238E27FC236}">
                    <a16:creationId xmlns:a16="http://schemas.microsoft.com/office/drawing/2014/main" id="{EAA6F36B-8AE0-0993-74DC-83AF367A4277}"/>
                  </a:ext>
                </a:extLst>
              </p:cNvPr>
              <p:cNvSpPr/>
              <p:nvPr/>
            </p:nvSpPr>
            <p:spPr>
              <a:xfrm>
                <a:off x="9318831" y="2478500"/>
                <a:ext cx="76797" cy="38398"/>
              </a:xfrm>
              <a:custGeom>
                <a:avLst/>
                <a:gdLst>
                  <a:gd name="connsiteX0" fmla="*/ 0 w 76797"/>
                  <a:gd name="connsiteY0" fmla="*/ 19200 h 38398"/>
                  <a:gd name="connsiteX1" fmla="*/ 19199 w 76797"/>
                  <a:gd name="connsiteY1" fmla="*/ 38399 h 38398"/>
                  <a:gd name="connsiteX2" fmla="*/ 57597 w 76797"/>
                  <a:gd name="connsiteY2" fmla="*/ 38399 h 38398"/>
                  <a:gd name="connsiteX3" fmla="*/ 76797 w 76797"/>
                  <a:gd name="connsiteY3" fmla="*/ 19200 h 38398"/>
                  <a:gd name="connsiteX4" fmla="*/ 57597 w 76797"/>
                  <a:gd name="connsiteY4" fmla="*/ 0 h 38398"/>
                  <a:gd name="connsiteX5" fmla="*/ 19199 w 76797"/>
                  <a:gd name="connsiteY5" fmla="*/ 0 h 38398"/>
                  <a:gd name="connsiteX6" fmla="*/ 0 w 76797"/>
                  <a:gd name="connsiteY6" fmla="*/ 19200 h 38398"/>
                  <a:gd name="connsiteX7" fmla="*/ 0 w 76797"/>
                  <a:gd name="connsiteY7" fmla="*/ 1920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0" y="19200"/>
                    </a:moveTo>
                    <a:cubicBezTo>
                      <a:pt x="0" y="30171"/>
                      <a:pt x="8228" y="38399"/>
                      <a:pt x="19199" y="38399"/>
                    </a:cubicBezTo>
                    <a:lnTo>
                      <a:pt x="57597" y="38399"/>
                    </a:lnTo>
                    <a:cubicBezTo>
                      <a:pt x="68569" y="38399"/>
                      <a:pt x="76797" y="30171"/>
                      <a:pt x="76797" y="19200"/>
                    </a:cubicBezTo>
                    <a:cubicBezTo>
                      <a:pt x="76797" y="8228"/>
                      <a:pt x="68569" y="0"/>
                      <a:pt x="57597" y="0"/>
                    </a:cubicBezTo>
                    <a:lnTo>
                      <a:pt x="19199" y="0"/>
                    </a:lnTo>
                    <a:cubicBezTo>
                      <a:pt x="8228" y="0"/>
                      <a:pt x="0" y="8228"/>
                      <a:pt x="0" y="19200"/>
                    </a:cubicBezTo>
                    <a:lnTo>
                      <a:pt x="0" y="19200"/>
                    </a:lnTo>
                    <a:close/>
                  </a:path>
                </a:pathLst>
              </a:custGeom>
              <a:grpFill/>
              <a:ln w="27426" cap="flat">
                <a:noFill/>
                <a:prstDash val="solid"/>
                <a:miter/>
              </a:ln>
            </p:spPr>
            <p:txBody>
              <a:bodyPr rtlCol="0" anchor="ctr"/>
              <a:lstStyle/>
              <a:p>
                <a:endParaRPr lang="en-US"/>
              </a:p>
            </p:txBody>
          </p:sp>
          <p:sp>
            <p:nvSpPr>
              <p:cNvPr id="19" name="Freeform 1427">
                <a:extLst>
                  <a:ext uri="{FF2B5EF4-FFF2-40B4-BE49-F238E27FC236}">
                    <a16:creationId xmlns:a16="http://schemas.microsoft.com/office/drawing/2014/main" id="{0D44A163-FDA5-CD7C-E4E8-AAB86F9E2BDA}"/>
                  </a:ext>
                </a:extLst>
              </p:cNvPr>
              <p:cNvSpPr/>
              <p:nvPr/>
            </p:nvSpPr>
            <p:spPr>
              <a:xfrm>
                <a:off x="9220091" y="2368789"/>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0" name="Freeform 1428">
                <a:extLst>
                  <a:ext uri="{FF2B5EF4-FFF2-40B4-BE49-F238E27FC236}">
                    <a16:creationId xmlns:a16="http://schemas.microsoft.com/office/drawing/2014/main" id="{17EBE8CD-80CC-3924-AE35-77730BD1B1CA}"/>
                  </a:ext>
                </a:extLst>
              </p:cNvPr>
              <p:cNvSpPr/>
              <p:nvPr/>
            </p:nvSpPr>
            <p:spPr>
              <a:xfrm>
                <a:off x="8704451" y="3016081"/>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21" name="Freeform 1429">
                <a:extLst>
                  <a:ext uri="{FF2B5EF4-FFF2-40B4-BE49-F238E27FC236}">
                    <a16:creationId xmlns:a16="http://schemas.microsoft.com/office/drawing/2014/main" id="{341FAB84-B042-9B58-52AF-F2A77115039F}"/>
                  </a:ext>
                </a:extLst>
              </p:cNvPr>
              <p:cNvSpPr/>
              <p:nvPr/>
            </p:nvSpPr>
            <p:spPr>
              <a:xfrm>
                <a:off x="9040171" y="2402237"/>
                <a:ext cx="42247" cy="73520"/>
              </a:xfrm>
              <a:custGeom>
                <a:avLst/>
                <a:gdLst>
                  <a:gd name="connsiteX0" fmla="*/ 20839 w 42247"/>
                  <a:gd name="connsiteY0" fmla="*/ 73520 h 73520"/>
                  <a:gd name="connsiteX1" fmla="*/ 23582 w 42247"/>
                  <a:gd name="connsiteY1" fmla="*/ 73520 h 73520"/>
                  <a:gd name="connsiteX2" fmla="*/ 37296 w 42247"/>
                  <a:gd name="connsiteY2" fmla="*/ 51578 h 73520"/>
                  <a:gd name="connsiteX3" fmla="*/ 37296 w 42247"/>
                  <a:gd name="connsiteY3" fmla="*/ 43349 h 73520"/>
                  <a:gd name="connsiteX4" fmla="*/ 40039 w 42247"/>
                  <a:gd name="connsiteY4" fmla="*/ 26893 h 73520"/>
                  <a:gd name="connsiteX5" fmla="*/ 31811 w 42247"/>
                  <a:gd name="connsiteY5" fmla="*/ 2208 h 73520"/>
                  <a:gd name="connsiteX6" fmla="*/ 7126 w 42247"/>
                  <a:gd name="connsiteY6" fmla="*/ 10436 h 73520"/>
                  <a:gd name="connsiteX7" fmla="*/ 1641 w 42247"/>
                  <a:gd name="connsiteY7" fmla="*/ 59806 h 73520"/>
                  <a:gd name="connsiteX8" fmla="*/ 20839 w 42247"/>
                  <a:gd name="connsiteY8" fmla="*/ 73520 h 73520"/>
                  <a:gd name="connsiteX9" fmla="*/ 20839 w 42247"/>
                  <a:gd name="connsiteY9" fmla="*/ 73520 h 7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247" h="73520">
                    <a:moveTo>
                      <a:pt x="20839" y="73520"/>
                    </a:moveTo>
                    <a:cubicBezTo>
                      <a:pt x="20839" y="73520"/>
                      <a:pt x="23582" y="73520"/>
                      <a:pt x="23582" y="73520"/>
                    </a:cubicBezTo>
                    <a:cubicBezTo>
                      <a:pt x="34553" y="70777"/>
                      <a:pt x="40039" y="62549"/>
                      <a:pt x="37296" y="51578"/>
                    </a:cubicBezTo>
                    <a:cubicBezTo>
                      <a:pt x="37296" y="48835"/>
                      <a:pt x="37296" y="46092"/>
                      <a:pt x="37296" y="43349"/>
                    </a:cubicBezTo>
                    <a:cubicBezTo>
                      <a:pt x="37296" y="37864"/>
                      <a:pt x="37296" y="32379"/>
                      <a:pt x="40039" y="26893"/>
                    </a:cubicBezTo>
                    <a:cubicBezTo>
                      <a:pt x="45525" y="18665"/>
                      <a:pt x="40039" y="7693"/>
                      <a:pt x="31811" y="2208"/>
                    </a:cubicBezTo>
                    <a:cubicBezTo>
                      <a:pt x="23582" y="-3277"/>
                      <a:pt x="12611" y="2208"/>
                      <a:pt x="7126" y="10436"/>
                    </a:cubicBezTo>
                    <a:cubicBezTo>
                      <a:pt x="-1102" y="24150"/>
                      <a:pt x="-1102" y="43349"/>
                      <a:pt x="1641" y="59806"/>
                    </a:cubicBezTo>
                    <a:cubicBezTo>
                      <a:pt x="4383" y="68035"/>
                      <a:pt x="12611" y="73520"/>
                      <a:pt x="20839" y="73520"/>
                    </a:cubicBezTo>
                    <a:lnTo>
                      <a:pt x="20839" y="73520"/>
                    </a:lnTo>
                    <a:close/>
                  </a:path>
                </a:pathLst>
              </a:custGeom>
              <a:grpFill/>
              <a:ln w="27426" cap="flat">
                <a:noFill/>
                <a:prstDash val="solid"/>
                <a:miter/>
              </a:ln>
            </p:spPr>
            <p:txBody>
              <a:bodyPr rtlCol="0" anchor="ctr"/>
              <a:lstStyle/>
              <a:p>
                <a:endParaRPr lang="en-US"/>
              </a:p>
            </p:txBody>
          </p:sp>
          <p:sp>
            <p:nvSpPr>
              <p:cNvPr id="22" name="Freeform 1430">
                <a:extLst>
                  <a:ext uri="{FF2B5EF4-FFF2-40B4-BE49-F238E27FC236}">
                    <a16:creationId xmlns:a16="http://schemas.microsoft.com/office/drawing/2014/main" id="{E17AA0E7-A8EE-A4FF-088D-EA6993AE52F5}"/>
                  </a:ext>
                </a:extLst>
              </p:cNvPr>
              <p:cNvSpPr/>
              <p:nvPr/>
            </p:nvSpPr>
            <p:spPr>
              <a:xfrm>
                <a:off x="9206377" y="2478500"/>
                <a:ext cx="76797" cy="38398"/>
              </a:xfrm>
              <a:custGeom>
                <a:avLst/>
                <a:gdLst>
                  <a:gd name="connsiteX0" fmla="*/ 19199 w 76797"/>
                  <a:gd name="connsiteY0" fmla="*/ 38399 h 38398"/>
                  <a:gd name="connsiteX1" fmla="*/ 57598 w 76797"/>
                  <a:gd name="connsiteY1" fmla="*/ 38399 h 38398"/>
                  <a:gd name="connsiteX2" fmla="*/ 76797 w 76797"/>
                  <a:gd name="connsiteY2" fmla="*/ 19200 h 38398"/>
                  <a:gd name="connsiteX3" fmla="*/ 57598 w 76797"/>
                  <a:gd name="connsiteY3" fmla="*/ 0 h 38398"/>
                  <a:gd name="connsiteX4" fmla="*/ 19199 w 76797"/>
                  <a:gd name="connsiteY4" fmla="*/ 0 h 38398"/>
                  <a:gd name="connsiteX5" fmla="*/ 0 w 76797"/>
                  <a:gd name="connsiteY5" fmla="*/ 19200 h 38398"/>
                  <a:gd name="connsiteX6" fmla="*/ 19199 w 76797"/>
                  <a:gd name="connsiteY6" fmla="*/ 38399 h 38398"/>
                  <a:gd name="connsiteX7" fmla="*/ 19199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199" y="38399"/>
                    </a:moveTo>
                    <a:lnTo>
                      <a:pt x="57598" y="38399"/>
                    </a:lnTo>
                    <a:cubicBezTo>
                      <a:pt x="68569" y="38399"/>
                      <a:pt x="76797" y="30171"/>
                      <a:pt x="76797" y="19200"/>
                    </a:cubicBezTo>
                    <a:cubicBezTo>
                      <a:pt x="76797" y="8228"/>
                      <a:pt x="68569" y="0"/>
                      <a:pt x="57598" y="0"/>
                    </a:cubicBezTo>
                    <a:lnTo>
                      <a:pt x="19199" y="0"/>
                    </a:lnTo>
                    <a:cubicBezTo>
                      <a:pt x="8228" y="0"/>
                      <a:pt x="0" y="8228"/>
                      <a:pt x="0" y="19200"/>
                    </a:cubicBezTo>
                    <a:cubicBezTo>
                      <a:pt x="0" y="30171"/>
                      <a:pt x="8228" y="38399"/>
                      <a:pt x="19199" y="38399"/>
                    </a:cubicBezTo>
                    <a:lnTo>
                      <a:pt x="19199" y="38399"/>
                    </a:lnTo>
                    <a:close/>
                  </a:path>
                </a:pathLst>
              </a:custGeom>
              <a:grpFill/>
              <a:ln w="27426" cap="flat">
                <a:noFill/>
                <a:prstDash val="solid"/>
                <a:miter/>
              </a:ln>
            </p:spPr>
            <p:txBody>
              <a:bodyPr rtlCol="0" anchor="ctr"/>
              <a:lstStyle/>
              <a:p>
                <a:endParaRPr lang="en-US"/>
              </a:p>
            </p:txBody>
          </p:sp>
          <p:sp>
            <p:nvSpPr>
              <p:cNvPr id="23" name="Freeform 1431">
                <a:extLst>
                  <a:ext uri="{FF2B5EF4-FFF2-40B4-BE49-F238E27FC236}">
                    <a16:creationId xmlns:a16="http://schemas.microsoft.com/office/drawing/2014/main" id="{2E1D2115-B15A-F5A7-A9D5-687A4EA343A1}"/>
                  </a:ext>
                </a:extLst>
              </p:cNvPr>
              <p:cNvSpPr/>
              <p:nvPr/>
            </p:nvSpPr>
            <p:spPr>
              <a:xfrm>
                <a:off x="9107638" y="2371532"/>
                <a:ext cx="76797" cy="38398"/>
              </a:xfrm>
              <a:custGeom>
                <a:avLst/>
                <a:gdLst>
                  <a:gd name="connsiteX0" fmla="*/ 19200 w 76797"/>
                  <a:gd name="connsiteY0" fmla="*/ 38399 h 38398"/>
                  <a:gd name="connsiteX1" fmla="*/ 57598 w 76797"/>
                  <a:gd name="connsiteY1" fmla="*/ 38399 h 38398"/>
                  <a:gd name="connsiteX2" fmla="*/ 76797 w 76797"/>
                  <a:gd name="connsiteY2" fmla="*/ 19199 h 38398"/>
                  <a:gd name="connsiteX3" fmla="*/ 57598 w 76797"/>
                  <a:gd name="connsiteY3" fmla="*/ 0 h 38398"/>
                  <a:gd name="connsiteX4" fmla="*/ 19200 w 76797"/>
                  <a:gd name="connsiteY4" fmla="*/ 0 h 38398"/>
                  <a:gd name="connsiteX5" fmla="*/ 0 w 76797"/>
                  <a:gd name="connsiteY5" fmla="*/ 19199 h 38398"/>
                  <a:gd name="connsiteX6" fmla="*/ 19200 w 76797"/>
                  <a:gd name="connsiteY6" fmla="*/ 38399 h 38398"/>
                  <a:gd name="connsiteX7" fmla="*/ 19200 w 76797"/>
                  <a:gd name="connsiteY7"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19200" y="38399"/>
                    </a:moveTo>
                    <a:lnTo>
                      <a:pt x="57598" y="38399"/>
                    </a:lnTo>
                    <a:cubicBezTo>
                      <a:pt x="68569" y="38399"/>
                      <a:pt x="76797" y="30171"/>
                      <a:pt x="76797" y="19199"/>
                    </a:cubicBezTo>
                    <a:cubicBezTo>
                      <a:pt x="76797" y="8228"/>
                      <a:pt x="68569" y="0"/>
                      <a:pt x="57598" y="0"/>
                    </a:cubicBezTo>
                    <a:lnTo>
                      <a:pt x="19200" y="0"/>
                    </a:lnTo>
                    <a:cubicBezTo>
                      <a:pt x="8228" y="0"/>
                      <a:pt x="0" y="8228"/>
                      <a:pt x="0" y="19199"/>
                    </a:cubicBezTo>
                    <a:cubicBezTo>
                      <a:pt x="0" y="30171"/>
                      <a:pt x="8228" y="38399"/>
                      <a:pt x="19200" y="38399"/>
                    </a:cubicBezTo>
                    <a:lnTo>
                      <a:pt x="19200" y="38399"/>
                    </a:lnTo>
                    <a:close/>
                  </a:path>
                </a:pathLst>
              </a:custGeom>
              <a:grpFill/>
              <a:ln w="27426" cap="flat">
                <a:noFill/>
                <a:prstDash val="solid"/>
                <a:miter/>
              </a:ln>
            </p:spPr>
            <p:txBody>
              <a:bodyPr rtlCol="0" anchor="ctr"/>
              <a:lstStyle/>
              <a:p>
                <a:endParaRPr lang="en-US"/>
              </a:p>
            </p:txBody>
          </p:sp>
          <p:sp>
            <p:nvSpPr>
              <p:cNvPr id="24" name="Freeform 1432">
                <a:extLst>
                  <a:ext uri="{FF2B5EF4-FFF2-40B4-BE49-F238E27FC236}">
                    <a16:creationId xmlns:a16="http://schemas.microsoft.com/office/drawing/2014/main" id="{B5FEB9DD-84AF-7F3C-2DAC-7D6E239DDFDB}"/>
                  </a:ext>
                </a:extLst>
              </p:cNvPr>
              <p:cNvSpPr/>
              <p:nvPr/>
            </p:nvSpPr>
            <p:spPr>
              <a:xfrm>
                <a:off x="8940329" y="2659522"/>
                <a:ext cx="51171" cy="68569"/>
              </a:xfrm>
              <a:custGeom>
                <a:avLst/>
                <a:gdLst>
                  <a:gd name="connsiteX0" fmla="*/ 10971 w 51171"/>
                  <a:gd name="connsiteY0" fmla="*/ 68569 h 68569"/>
                  <a:gd name="connsiteX1" fmla="*/ 16457 w 51171"/>
                  <a:gd name="connsiteY1" fmla="*/ 68569 h 68569"/>
                  <a:gd name="connsiteX2" fmla="*/ 32914 w 51171"/>
                  <a:gd name="connsiteY2" fmla="*/ 54855 h 68569"/>
                  <a:gd name="connsiteX3" fmla="*/ 46627 w 51171"/>
                  <a:gd name="connsiteY3" fmla="*/ 30171 h 68569"/>
                  <a:gd name="connsiteX4" fmla="*/ 49370 w 51171"/>
                  <a:gd name="connsiteY4" fmla="*/ 10971 h 68569"/>
                  <a:gd name="connsiteX5" fmla="*/ 35656 w 51171"/>
                  <a:gd name="connsiteY5" fmla="*/ 0 h 68569"/>
                  <a:gd name="connsiteX6" fmla="*/ 19200 w 51171"/>
                  <a:gd name="connsiteY6" fmla="*/ 8228 h 68569"/>
                  <a:gd name="connsiteX7" fmla="*/ 0 w 51171"/>
                  <a:gd name="connsiteY7" fmla="*/ 49370 h 68569"/>
                  <a:gd name="connsiteX8" fmla="*/ 2743 w 51171"/>
                  <a:gd name="connsiteY8" fmla="*/ 63084 h 68569"/>
                  <a:gd name="connsiteX9" fmla="*/ 10971 w 51171"/>
                  <a:gd name="connsiteY9" fmla="*/ 68569 h 68569"/>
                  <a:gd name="connsiteX10" fmla="*/ 10971 w 51171"/>
                  <a:gd name="connsiteY10" fmla="*/ 68569 h 68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171" h="68569">
                    <a:moveTo>
                      <a:pt x="10971" y="68569"/>
                    </a:moveTo>
                    <a:cubicBezTo>
                      <a:pt x="13714" y="68569"/>
                      <a:pt x="13714" y="68569"/>
                      <a:pt x="16457" y="68569"/>
                    </a:cubicBezTo>
                    <a:cubicBezTo>
                      <a:pt x="24685" y="68569"/>
                      <a:pt x="32914" y="63084"/>
                      <a:pt x="32914" y="54855"/>
                    </a:cubicBezTo>
                    <a:cubicBezTo>
                      <a:pt x="35656" y="46627"/>
                      <a:pt x="38399" y="35656"/>
                      <a:pt x="46627" y="30171"/>
                    </a:cubicBezTo>
                    <a:cubicBezTo>
                      <a:pt x="52112" y="24685"/>
                      <a:pt x="52112" y="19199"/>
                      <a:pt x="49370" y="10971"/>
                    </a:cubicBezTo>
                    <a:cubicBezTo>
                      <a:pt x="46627" y="5485"/>
                      <a:pt x="41142" y="0"/>
                      <a:pt x="35656" y="0"/>
                    </a:cubicBezTo>
                    <a:cubicBezTo>
                      <a:pt x="30171" y="0"/>
                      <a:pt x="21943" y="2743"/>
                      <a:pt x="19200" y="8228"/>
                    </a:cubicBezTo>
                    <a:cubicBezTo>
                      <a:pt x="10971" y="19199"/>
                      <a:pt x="2743" y="32913"/>
                      <a:pt x="0" y="49370"/>
                    </a:cubicBezTo>
                    <a:cubicBezTo>
                      <a:pt x="0" y="54855"/>
                      <a:pt x="0" y="60341"/>
                      <a:pt x="2743" y="63084"/>
                    </a:cubicBezTo>
                    <a:cubicBezTo>
                      <a:pt x="2743" y="65826"/>
                      <a:pt x="8229" y="68569"/>
                      <a:pt x="10971" y="68569"/>
                    </a:cubicBezTo>
                    <a:lnTo>
                      <a:pt x="10971" y="68569"/>
                    </a:lnTo>
                    <a:close/>
                  </a:path>
                </a:pathLst>
              </a:custGeom>
              <a:grpFill/>
              <a:ln w="27426" cap="flat">
                <a:noFill/>
                <a:prstDash val="solid"/>
                <a:miter/>
              </a:ln>
            </p:spPr>
            <p:txBody>
              <a:bodyPr rtlCol="0" anchor="ctr"/>
              <a:lstStyle/>
              <a:p>
                <a:endParaRPr lang="en-US"/>
              </a:p>
            </p:txBody>
          </p:sp>
          <p:sp>
            <p:nvSpPr>
              <p:cNvPr id="25" name="Freeform 1433">
                <a:extLst>
                  <a:ext uri="{FF2B5EF4-FFF2-40B4-BE49-F238E27FC236}">
                    <a16:creationId xmlns:a16="http://schemas.microsoft.com/office/drawing/2014/main" id="{C484579B-0AE5-1D9D-AF78-6211C8EB95AC}"/>
                  </a:ext>
                </a:extLst>
              </p:cNvPr>
              <p:cNvSpPr/>
              <p:nvPr/>
            </p:nvSpPr>
            <p:spPr>
              <a:xfrm>
                <a:off x="9263976" y="3005110"/>
                <a:ext cx="74054" cy="38398"/>
              </a:xfrm>
              <a:custGeom>
                <a:avLst/>
                <a:gdLst>
                  <a:gd name="connsiteX0" fmla="*/ 52112 w 74054"/>
                  <a:gd name="connsiteY0" fmla="*/ 0 h 38398"/>
                  <a:gd name="connsiteX1" fmla="*/ 41142 w 74054"/>
                  <a:gd name="connsiteY1" fmla="*/ 0 h 38398"/>
                  <a:gd name="connsiteX2" fmla="*/ 19199 w 74054"/>
                  <a:gd name="connsiteY2" fmla="*/ 0 h 38398"/>
                  <a:gd name="connsiteX3" fmla="*/ 0 w 74054"/>
                  <a:gd name="connsiteY3" fmla="*/ 19199 h 38398"/>
                  <a:gd name="connsiteX4" fmla="*/ 19199 w 74054"/>
                  <a:gd name="connsiteY4" fmla="*/ 38399 h 38398"/>
                  <a:gd name="connsiteX5" fmla="*/ 41142 w 74054"/>
                  <a:gd name="connsiteY5" fmla="*/ 38399 h 38398"/>
                  <a:gd name="connsiteX6" fmla="*/ 57597 w 74054"/>
                  <a:gd name="connsiteY6" fmla="*/ 38399 h 38398"/>
                  <a:gd name="connsiteX7" fmla="*/ 74054 w 74054"/>
                  <a:gd name="connsiteY7" fmla="*/ 16456 h 38398"/>
                  <a:gd name="connsiteX8" fmla="*/ 52112 w 74054"/>
                  <a:gd name="connsiteY8" fmla="*/ 0 h 38398"/>
                  <a:gd name="connsiteX9" fmla="*/ 52112 w 74054"/>
                  <a:gd name="connsiteY9"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054" h="38398">
                    <a:moveTo>
                      <a:pt x="52112" y="0"/>
                    </a:moveTo>
                    <a:cubicBezTo>
                      <a:pt x="49369" y="0"/>
                      <a:pt x="43884" y="0"/>
                      <a:pt x="41142" y="0"/>
                    </a:cubicBezTo>
                    <a:lnTo>
                      <a:pt x="19199" y="0"/>
                    </a:lnTo>
                    <a:cubicBezTo>
                      <a:pt x="8228" y="0"/>
                      <a:pt x="0" y="8228"/>
                      <a:pt x="0" y="19199"/>
                    </a:cubicBezTo>
                    <a:cubicBezTo>
                      <a:pt x="0" y="30170"/>
                      <a:pt x="8228" y="38399"/>
                      <a:pt x="19199" y="38399"/>
                    </a:cubicBezTo>
                    <a:lnTo>
                      <a:pt x="41142" y="38399"/>
                    </a:lnTo>
                    <a:cubicBezTo>
                      <a:pt x="46627" y="38399"/>
                      <a:pt x="52112" y="38399"/>
                      <a:pt x="57597" y="38399"/>
                    </a:cubicBezTo>
                    <a:cubicBezTo>
                      <a:pt x="68569" y="35656"/>
                      <a:pt x="74054" y="27428"/>
                      <a:pt x="74054" y="16456"/>
                    </a:cubicBezTo>
                    <a:cubicBezTo>
                      <a:pt x="71311" y="5485"/>
                      <a:pt x="63083" y="0"/>
                      <a:pt x="52112" y="0"/>
                    </a:cubicBezTo>
                    <a:lnTo>
                      <a:pt x="52112" y="0"/>
                    </a:lnTo>
                    <a:close/>
                  </a:path>
                </a:pathLst>
              </a:custGeom>
              <a:grpFill/>
              <a:ln w="27426" cap="flat">
                <a:noFill/>
                <a:prstDash val="solid"/>
                <a:miter/>
              </a:ln>
            </p:spPr>
            <p:txBody>
              <a:bodyPr rtlCol="0" anchor="ctr"/>
              <a:lstStyle/>
              <a:p>
                <a:endParaRPr lang="en-US"/>
              </a:p>
            </p:txBody>
          </p:sp>
          <p:sp>
            <p:nvSpPr>
              <p:cNvPr id="26" name="Freeform 1434">
                <a:extLst>
                  <a:ext uri="{FF2B5EF4-FFF2-40B4-BE49-F238E27FC236}">
                    <a16:creationId xmlns:a16="http://schemas.microsoft.com/office/drawing/2014/main" id="{546B7989-A658-7D9B-9C49-CE8ACEE47EB5}"/>
                  </a:ext>
                </a:extLst>
              </p:cNvPr>
              <p:cNvSpPr/>
              <p:nvPr/>
            </p:nvSpPr>
            <p:spPr>
              <a:xfrm>
                <a:off x="9274947" y="2788432"/>
                <a:ext cx="74767" cy="41141"/>
              </a:xfrm>
              <a:custGeom>
                <a:avLst/>
                <a:gdLst>
                  <a:gd name="connsiteX0" fmla="*/ 63083 w 74767"/>
                  <a:gd name="connsiteY0" fmla="*/ 5485 h 41141"/>
                  <a:gd name="connsiteX1" fmla="*/ 24685 w 74767"/>
                  <a:gd name="connsiteY1" fmla="*/ 0 h 41141"/>
                  <a:gd name="connsiteX2" fmla="*/ 19199 w 74767"/>
                  <a:gd name="connsiteY2" fmla="*/ 0 h 41141"/>
                  <a:gd name="connsiteX3" fmla="*/ 0 w 74767"/>
                  <a:gd name="connsiteY3" fmla="*/ 19199 h 41141"/>
                  <a:gd name="connsiteX4" fmla="*/ 19199 w 74767"/>
                  <a:gd name="connsiteY4" fmla="*/ 38399 h 41141"/>
                  <a:gd name="connsiteX5" fmla="*/ 24685 w 74767"/>
                  <a:gd name="connsiteY5" fmla="*/ 38399 h 41141"/>
                  <a:gd name="connsiteX6" fmla="*/ 52112 w 74767"/>
                  <a:gd name="connsiteY6" fmla="*/ 41141 h 41141"/>
                  <a:gd name="connsiteX7" fmla="*/ 57598 w 74767"/>
                  <a:gd name="connsiteY7" fmla="*/ 41141 h 41141"/>
                  <a:gd name="connsiteX8" fmla="*/ 74054 w 74767"/>
                  <a:gd name="connsiteY8" fmla="*/ 24685 h 41141"/>
                  <a:gd name="connsiteX9" fmla="*/ 63083 w 74767"/>
                  <a:gd name="connsiteY9" fmla="*/ 5485 h 41141"/>
                  <a:gd name="connsiteX10" fmla="*/ 63083 w 74767"/>
                  <a:gd name="connsiteY10" fmla="*/ 5485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767" h="41141">
                    <a:moveTo>
                      <a:pt x="63083" y="5485"/>
                    </a:moveTo>
                    <a:cubicBezTo>
                      <a:pt x="52112" y="2743"/>
                      <a:pt x="38399" y="0"/>
                      <a:pt x="24685" y="0"/>
                    </a:cubicBezTo>
                    <a:lnTo>
                      <a:pt x="19199" y="0"/>
                    </a:lnTo>
                    <a:cubicBezTo>
                      <a:pt x="8228" y="0"/>
                      <a:pt x="0" y="8228"/>
                      <a:pt x="0" y="19199"/>
                    </a:cubicBezTo>
                    <a:cubicBezTo>
                      <a:pt x="0" y="30171"/>
                      <a:pt x="8228" y="38399"/>
                      <a:pt x="19199" y="38399"/>
                    </a:cubicBezTo>
                    <a:lnTo>
                      <a:pt x="24685" y="38399"/>
                    </a:lnTo>
                    <a:cubicBezTo>
                      <a:pt x="32913" y="38399"/>
                      <a:pt x="43884" y="38399"/>
                      <a:pt x="52112" y="41141"/>
                    </a:cubicBezTo>
                    <a:cubicBezTo>
                      <a:pt x="54855" y="41141"/>
                      <a:pt x="54855" y="41141"/>
                      <a:pt x="57598" y="41141"/>
                    </a:cubicBezTo>
                    <a:cubicBezTo>
                      <a:pt x="65826" y="41141"/>
                      <a:pt x="74054" y="32913"/>
                      <a:pt x="74054" y="24685"/>
                    </a:cubicBezTo>
                    <a:cubicBezTo>
                      <a:pt x="76797" y="16457"/>
                      <a:pt x="71312" y="8228"/>
                      <a:pt x="63083" y="5485"/>
                    </a:cubicBezTo>
                    <a:lnTo>
                      <a:pt x="63083" y="5485"/>
                    </a:lnTo>
                    <a:close/>
                  </a:path>
                </a:pathLst>
              </a:custGeom>
              <a:grpFill/>
              <a:ln w="27426" cap="flat">
                <a:noFill/>
                <a:prstDash val="solid"/>
                <a:miter/>
              </a:ln>
            </p:spPr>
            <p:txBody>
              <a:bodyPr rtlCol="0" anchor="ctr"/>
              <a:lstStyle/>
              <a:p>
                <a:endParaRPr lang="en-US"/>
              </a:p>
            </p:txBody>
          </p:sp>
          <p:sp>
            <p:nvSpPr>
              <p:cNvPr id="27" name="Freeform 1435">
                <a:extLst>
                  <a:ext uri="{FF2B5EF4-FFF2-40B4-BE49-F238E27FC236}">
                    <a16:creationId xmlns:a16="http://schemas.microsoft.com/office/drawing/2014/main" id="{CB45C8C3-1A41-F34C-2769-2C7B02E7F2F2}"/>
                  </a:ext>
                </a:extLst>
              </p:cNvPr>
              <p:cNvSpPr/>
              <p:nvPr/>
            </p:nvSpPr>
            <p:spPr>
              <a:xfrm>
                <a:off x="923929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28" name="Freeform 1436">
                <a:extLst>
                  <a:ext uri="{FF2B5EF4-FFF2-40B4-BE49-F238E27FC236}">
                    <a16:creationId xmlns:a16="http://schemas.microsoft.com/office/drawing/2014/main" id="{54D2D470-0187-DC2C-1014-3BF799F55677}"/>
                  </a:ext>
                </a:extLst>
              </p:cNvPr>
              <p:cNvSpPr/>
              <p:nvPr/>
            </p:nvSpPr>
            <p:spPr>
              <a:xfrm>
                <a:off x="9365458" y="2940998"/>
                <a:ext cx="55883" cy="67930"/>
              </a:xfrm>
              <a:custGeom>
                <a:avLst/>
                <a:gdLst>
                  <a:gd name="connsiteX0" fmla="*/ 46627 w 55883"/>
                  <a:gd name="connsiteY0" fmla="*/ 1029 h 67930"/>
                  <a:gd name="connsiteX1" fmla="*/ 21943 w 55883"/>
                  <a:gd name="connsiteY1" fmla="*/ 9257 h 67930"/>
                  <a:gd name="connsiteX2" fmla="*/ 5486 w 55883"/>
                  <a:gd name="connsiteY2" fmla="*/ 33942 h 67930"/>
                  <a:gd name="connsiteX3" fmla="*/ 0 w 55883"/>
                  <a:gd name="connsiteY3" fmla="*/ 53141 h 67930"/>
                  <a:gd name="connsiteX4" fmla="*/ 13714 w 55883"/>
                  <a:gd name="connsiteY4" fmla="*/ 66855 h 67930"/>
                  <a:gd name="connsiteX5" fmla="*/ 30171 w 55883"/>
                  <a:gd name="connsiteY5" fmla="*/ 61369 h 67930"/>
                  <a:gd name="connsiteX6" fmla="*/ 54855 w 55883"/>
                  <a:gd name="connsiteY6" fmla="*/ 25713 h 67930"/>
                  <a:gd name="connsiteX7" fmla="*/ 46627 w 55883"/>
                  <a:gd name="connsiteY7" fmla="*/ 1029 h 67930"/>
                  <a:gd name="connsiteX8" fmla="*/ 46627 w 55883"/>
                  <a:gd name="connsiteY8" fmla="*/ 1029 h 67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83" h="67930">
                    <a:moveTo>
                      <a:pt x="46627" y="1029"/>
                    </a:moveTo>
                    <a:cubicBezTo>
                      <a:pt x="38399" y="-1714"/>
                      <a:pt x="27428" y="1029"/>
                      <a:pt x="21943" y="9257"/>
                    </a:cubicBezTo>
                    <a:cubicBezTo>
                      <a:pt x="19200" y="17485"/>
                      <a:pt x="10971" y="28456"/>
                      <a:pt x="5486" y="33942"/>
                    </a:cubicBezTo>
                    <a:cubicBezTo>
                      <a:pt x="0" y="39427"/>
                      <a:pt x="0" y="44913"/>
                      <a:pt x="0" y="53141"/>
                    </a:cubicBezTo>
                    <a:cubicBezTo>
                      <a:pt x="2743" y="58626"/>
                      <a:pt x="8229" y="64112"/>
                      <a:pt x="13714" y="66855"/>
                    </a:cubicBezTo>
                    <a:cubicBezTo>
                      <a:pt x="19200" y="69598"/>
                      <a:pt x="27428" y="66855"/>
                      <a:pt x="30171" y="61369"/>
                    </a:cubicBezTo>
                    <a:cubicBezTo>
                      <a:pt x="41142" y="50398"/>
                      <a:pt x="46627" y="39427"/>
                      <a:pt x="54855" y="25713"/>
                    </a:cubicBezTo>
                    <a:cubicBezTo>
                      <a:pt x="57598" y="14742"/>
                      <a:pt x="54855" y="6514"/>
                      <a:pt x="46627" y="1029"/>
                    </a:cubicBezTo>
                    <a:lnTo>
                      <a:pt x="46627" y="1029"/>
                    </a:lnTo>
                    <a:close/>
                  </a:path>
                </a:pathLst>
              </a:custGeom>
              <a:grpFill/>
              <a:ln w="27426" cap="flat">
                <a:noFill/>
                <a:prstDash val="solid"/>
                <a:miter/>
              </a:ln>
            </p:spPr>
            <p:txBody>
              <a:bodyPr rtlCol="0" anchor="ctr"/>
              <a:lstStyle/>
              <a:p>
                <a:endParaRPr lang="en-US"/>
              </a:p>
            </p:txBody>
          </p:sp>
          <p:sp>
            <p:nvSpPr>
              <p:cNvPr id="29" name="Freeform 1437">
                <a:extLst>
                  <a:ext uri="{FF2B5EF4-FFF2-40B4-BE49-F238E27FC236}">
                    <a16:creationId xmlns:a16="http://schemas.microsoft.com/office/drawing/2014/main" id="{45E0E897-A915-C312-6636-761594F45A40}"/>
                  </a:ext>
                </a:extLst>
              </p:cNvPr>
              <p:cNvSpPr/>
              <p:nvPr/>
            </p:nvSpPr>
            <p:spPr>
              <a:xfrm>
                <a:off x="9458026" y="2569011"/>
                <a:ext cx="52798" cy="69254"/>
              </a:xfrm>
              <a:custGeom>
                <a:avLst/>
                <a:gdLst>
                  <a:gd name="connsiteX0" fmla="*/ 41827 w 52798"/>
                  <a:gd name="connsiteY0" fmla="*/ 0 h 69254"/>
                  <a:gd name="connsiteX1" fmla="*/ 28113 w 52798"/>
                  <a:gd name="connsiteY1" fmla="*/ 2743 h 69254"/>
                  <a:gd name="connsiteX2" fmla="*/ 19885 w 52798"/>
                  <a:gd name="connsiteY2" fmla="*/ 13714 h 69254"/>
                  <a:gd name="connsiteX3" fmla="*/ 6171 w 52798"/>
                  <a:gd name="connsiteY3" fmla="*/ 38399 h 69254"/>
                  <a:gd name="connsiteX4" fmla="*/ 6171 w 52798"/>
                  <a:gd name="connsiteY4" fmla="*/ 63084 h 69254"/>
                  <a:gd name="connsiteX5" fmla="*/ 30856 w 52798"/>
                  <a:gd name="connsiteY5" fmla="*/ 63084 h 69254"/>
                  <a:gd name="connsiteX6" fmla="*/ 52798 w 52798"/>
                  <a:gd name="connsiteY6" fmla="*/ 24685 h 69254"/>
                  <a:gd name="connsiteX7" fmla="*/ 50055 w 52798"/>
                  <a:gd name="connsiteY7" fmla="*/ 10971 h 69254"/>
                  <a:gd name="connsiteX8" fmla="*/ 41827 w 52798"/>
                  <a:gd name="connsiteY8" fmla="*/ 0 h 69254"/>
                  <a:gd name="connsiteX9" fmla="*/ 41827 w 52798"/>
                  <a:gd name="connsiteY9" fmla="*/ 0 h 69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798" h="69254">
                    <a:moveTo>
                      <a:pt x="41827" y="0"/>
                    </a:moveTo>
                    <a:cubicBezTo>
                      <a:pt x="36342" y="0"/>
                      <a:pt x="30856" y="0"/>
                      <a:pt x="28113" y="2743"/>
                    </a:cubicBezTo>
                    <a:cubicBezTo>
                      <a:pt x="22628" y="5485"/>
                      <a:pt x="19885" y="8228"/>
                      <a:pt x="19885" y="13714"/>
                    </a:cubicBezTo>
                    <a:cubicBezTo>
                      <a:pt x="17142" y="21942"/>
                      <a:pt x="11657" y="30171"/>
                      <a:pt x="6171" y="38399"/>
                    </a:cubicBezTo>
                    <a:cubicBezTo>
                      <a:pt x="-2057" y="46627"/>
                      <a:pt x="-2057" y="57598"/>
                      <a:pt x="6171" y="63084"/>
                    </a:cubicBezTo>
                    <a:cubicBezTo>
                      <a:pt x="14399" y="71312"/>
                      <a:pt x="25371" y="71312"/>
                      <a:pt x="30856" y="63084"/>
                    </a:cubicBezTo>
                    <a:cubicBezTo>
                      <a:pt x="41827" y="52113"/>
                      <a:pt x="50055" y="38399"/>
                      <a:pt x="52798" y="24685"/>
                    </a:cubicBezTo>
                    <a:cubicBezTo>
                      <a:pt x="52798" y="19199"/>
                      <a:pt x="52798" y="13714"/>
                      <a:pt x="50055" y="10971"/>
                    </a:cubicBezTo>
                    <a:cubicBezTo>
                      <a:pt x="50055" y="5485"/>
                      <a:pt x="47312" y="2743"/>
                      <a:pt x="41827" y="0"/>
                    </a:cubicBezTo>
                    <a:lnTo>
                      <a:pt x="41827" y="0"/>
                    </a:lnTo>
                    <a:close/>
                  </a:path>
                </a:pathLst>
              </a:custGeom>
              <a:grpFill/>
              <a:ln w="27426" cap="flat">
                <a:noFill/>
                <a:prstDash val="solid"/>
                <a:miter/>
              </a:ln>
            </p:spPr>
            <p:txBody>
              <a:bodyPr rtlCol="0" anchor="ctr"/>
              <a:lstStyle/>
              <a:p>
                <a:endParaRPr lang="en-US"/>
              </a:p>
            </p:txBody>
          </p:sp>
          <p:sp>
            <p:nvSpPr>
              <p:cNvPr id="30" name="Freeform 1438">
                <a:extLst>
                  <a:ext uri="{FF2B5EF4-FFF2-40B4-BE49-F238E27FC236}">
                    <a16:creationId xmlns:a16="http://schemas.microsoft.com/office/drawing/2014/main" id="{6BB126D3-77C7-7A11-7F53-4B826A7BBFEC}"/>
                  </a:ext>
                </a:extLst>
              </p:cNvPr>
              <p:cNvSpPr/>
              <p:nvPr/>
            </p:nvSpPr>
            <p:spPr>
              <a:xfrm>
                <a:off x="9430571" y="2480529"/>
                <a:ext cx="65599" cy="55568"/>
              </a:xfrm>
              <a:custGeom>
                <a:avLst/>
                <a:gdLst>
                  <a:gd name="connsiteX0" fmla="*/ 47341 w 65599"/>
                  <a:gd name="connsiteY0" fmla="*/ 55569 h 55568"/>
                  <a:gd name="connsiteX1" fmla="*/ 63797 w 65599"/>
                  <a:gd name="connsiteY1" fmla="*/ 44598 h 55568"/>
                  <a:gd name="connsiteX2" fmla="*/ 61054 w 65599"/>
                  <a:gd name="connsiteY2" fmla="*/ 25398 h 55568"/>
                  <a:gd name="connsiteX3" fmla="*/ 22656 w 65599"/>
                  <a:gd name="connsiteY3" fmla="*/ 714 h 55568"/>
                  <a:gd name="connsiteX4" fmla="*/ 713 w 65599"/>
                  <a:gd name="connsiteY4" fmla="*/ 11684 h 55568"/>
                  <a:gd name="connsiteX5" fmla="*/ 11685 w 65599"/>
                  <a:gd name="connsiteY5" fmla="*/ 33627 h 55568"/>
                  <a:gd name="connsiteX6" fmla="*/ 33627 w 65599"/>
                  <a:gd name="connsiteY6" fmla="*/ 47340 h 55568"/>
                  <a:gd name="connsiteX7" fmla="*/ 47341 w 65599"/>
                  <a:gd name="connsiteY7" fmla="*/ 55569 h 55568"/>
                  <a:gd name="connsiteX8" fmla="*/ 47341 w 65599"/>
                  <a:gd name="connsiteY8" fmla="*/ 55569 h 55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99" h="55568">
                    <a:moveTo>
                      <a:pt x="47341" y="55569"/>
                    </a:moveTo>
                    <a:cubicBezTo>
                      <a:pt x="55569" y="55569"/>
                      <a:pt x="61054" y="50083"/>
                      <a:pt x="63797" y="44598"/>
                    </a:cubicBezTo>
                    <a:cubicBezTo>
                      <a:pt x="66540" y="39112"/>
                      <a:pt x="66540" y="30884"/>
                      <a:pt x="61054" y="25398"/>
                    </a:cubicBezTo>
                    <a:cubicBezTo>
                      <a:pt x="50084" y="14427"/>
                      <a:pt x="36370" y="6199"/>
                      <a:pt x="22656" y="714"/>
                    </a:cubicBezTo>
                    <a:cubicBezTo>
                      <a:pt x="14427" y="-2029"/>
                      <a:pt x="3456" y="3456"/>
                      <a:pt x="713" y="11684"/>
                    </a:cubicBezTo>
                    <a:cubicBezTo>
                      <a:pt x="-2029" y="19913"/>
                      <a:pt x="3456" y="30884"/>
                      <a:pt x="11685" y="33627"/>
                    </a:cubicBezTo>
                    <a:cubicBezTo>
                      <a:pt x="19913" y="36370"/>
                      <a:pt x="28141" y="41855"/>
                      <a:pt x="33627" y="47340"/>
                    </a:cubicBezTo>
                    <a:cubicBezTo>
                      <a:pt x="39113" y="52826"/>
                      <a:pt x="41855" y="55569"/>
                      <a:pt x="47341" y="55569"/>
                    </a:cubicBezTo>
                    <a:lnTo>
                      <a:pt x="47341" y="55569"/>
                    </a:lnTo>
                    <a:close/>
                  </a:path>
                </a:pathLst>
              </a:custGeom>
              <a:grpFill/>
              <a:ln w="27426" cap="flat">
                <a:noFill/>
                <a:prstDash val="solid"/>
                <a:miter/>
              </a:ln>
            </p:spPr>
            <p:txBody>
              <a:bodyPr rtlCol="0" anchor="ctr"/>
              <a:lstStyle/>
              <a:p>
                <a:endParaRPr lang="en-US"/>
              </a:p>
            </p:txBody>
          </p:sp>
          <p:sp>
            <p:nvSpPr>
              <p:cNvPr id="31" name="Freeform 1439">
                <a:extLst>
                  <a:ext uri="{FF2B5EF4-FFF2-40B4-BE49-F238E27FC236}">
                    <a16:creationId xmlns:a16="http://schemas.microsoft.com/office/drawing/2014/main" id="{07DD5BAA-68DA-7DF2-AD54-751FE9382A6D}"/>
                  </a:ext>
                </a:extLst>
              </p:cNvPr>
              <p:cNvSpPr/>
              <p:nvPr/>
            </p:nvSpPr>
            <p:spPr>
              <a:xfrm>
                <a:off x="9165236" y="2788432"/>
                <a:ext cx="76797" cy="38398"/>
              </a:xfrm>
              <a:custGeom>
                <a:avLst/>
                <a:gdLst>
                  <a:gd name="connsiteX0" fmla="*/ 57598 w 76797"/>
                  <a:gd name="connsiteY0" fmla="*/ 0 h 38398"/>
                  <a:gd name="connsiteX1" fmla="*/ 19199 w 76797"/>
                  <a:gd name="connsiteY1" fmla="*/ 0 h 38398"/>
                  <a:gd name="connsiteX2" fmla="*/ 0 w 76797"/>
                  <a:gd name="connsiteY2" fmla="*/ 19199 h 38398"/>
                  <a:gd name="connsiteX3" fmla="*/ 19199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199" y="0"/>
                    </a:lnTo>
                    <a:cubicBezTo>
                      <a:pt x="8228" y="0"/>
                      <a:pt x="0" y="8228"/>
                      <a:pt x="0" y="19199"/>
                    </a:cubicBezTo>
                    <a:cubicBezTo>
                      <a:pt x="0" y="30171"/>
                      <a:pt x="8228" y="38399"/>
                      <a:pt x="19199" y="38399"/>
                    </a:cubicBezTo>
                    <a:lnTo>
                      <a:pt x="57598" y="38399"/>
                    </a:lnTo>
                    <a:cubicBezTo>
                      <a:pt x="68569" y="38399"/>
                      <a:pt x="76797" y="30171"/>
                      <a:pt x="76797" y="19199"/>
                    </a:cubicBezTo>
                    <a:cubicBezTo>
                      <a:pt x="74054"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2" name="Freeform 1440">
                <a:extLst>
                  <a:ext uri="{FF2B5EF4-FFF2-40B4-BE49-F238E27FC236}">
                    <a16:creationId xmlns:a16="http://schemas.microsoft.com/office/drawing/2014/main" id="{C5BCB553-4F98-2518-87D6-9F5FDA7724D9}"/>
                  </a:ext>
                </a:extLst>
              </p:cNvPr>
              <p:cNvSpPr/>
              <p:nvPr/>
            </p:nvSpPr>
            <p:spPr>
              <a:xfrm>
                <a:off x="9349001" y="262386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8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199"/>
                    </a:cubicBezTo>
                    <a:cubicBezTo>
                      <a:pt x="0" y="30171"/>
                      <a:pt x="8229" y="38399"/>
                      <a:pt x="19200" y="38399"/>
                    </a:cubicBezTo>
                    <a:lnTo>
                      <a:pt x="57598" y="38399"/>
                    </a:lnTo>
                    <a:cubicBezTo>
                      <a:pt x="68569" y="38399"/>
                      <a:pt x="76798" y="30171"/>
                      <a:pt x="76798" y="19199"/>
                    </a:cubicBezTo>
                    <a:cubicBezTo>
                      <a:pt x="76798" y="5485"/>
                      <a:pt x="68569" y="0"/>
                      <a:pt x="57598" y="0"/>
                    </a:cubicBezTo>
                    <a:lnTo>
                      <a:pt x="57598" y="0"/>
                    </a:lnTo>
                    <a:close/>
                  </a:path>
                </a:pathLst>
              </a:custGeom>
              <a:grpFill/>
              <a:ln w="27426" cap="flat">
                <a:noFill/>
                <a:prstDash val="solid"/>
                <a:miter/>
              </a:ln>
            </p:spPr>
            <p:txBody>
              <a:bodyPr rtlCol="0" anchor="ctr"/>
              <a:lstStyle/>
              <a:p>
                <a:endParaRPr lang="en-US"/>
              </a:p>
            </p:txBody>
          </p:sp>
          <p:sp>
            <p:nvSpPr>
              <p:cNvPr id="33" name="Freeform 1441">
                <a:extLst>
                  <a:ext uri="{FF2B5EF4-FFF2-40B4-BE49-F238E27FC236}">
                    <a16:creationId xmlns:a16="http://schemas.microsoft.com/office/drawing/2014/main" id="{BEAAD30C-65E2-501A-B52D-DECC167789F7}"/>
                  </a:ext>
                </a:extLst>
              </p:cNvPr>
              <p:cNvSpPr/>
              <p:nvPr/>
            </p:nvSpPr>
            <p:spPr>
              <a:xfrm>
                <a:off x="8816904"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4055" y="8228"/>
                      <a:pt x="65826" y="0"/>
                      <a:pt x="57598" y="0"/>
                    </a:cubicBezTo>
                    <a:lnTo>
                      <a:pt x="57598" y="0"/>
                    </a:lnTo>
                    <a:close/>
                  </a:path>
                </a:pathLst>
              </a:custGeom>
              <a:grpFill/>
              <a:ln w="27426" cap="flat">
                <a:noFill/>
                <a:prstDash val="solid"/>
                <a:miter/>
              </a:ln>
            </p:spPr>
            <p:txBody>
              <a:bodyPr rtlCol="0" anchor="ctr"/>
              <a:lstStyle/>
              <a:p>
                <a:endParaRPr lang="en-US"/>
              </a:p>
            </p:txBody>
          </p:sp>
          <p:sp>
            <p:nvSpPr>
              <p:cNvPr id="34" name="Freeform 1442">
                <a:extLst>
                  <a:ext uri="{FF2B5EF4-FFF2-40B4-BE49-F238E27FC236}">
                    <a16:creationId xmlns:a16="http://schemas.microsoft.com/office/drawing/2014/main" id="{C63294A2-A4D8-C45A-D0B3-C7096451EB8E}"/>
                  </a:ext>
                </a:extLst>
              </p:cNvPr>
              <p:cNvSpPr/>
              <p:nvPr/>
            </p:nvSpPr>
            <p:spPr>
              <a:xfrm>
                <a:off x="9373575" y="2834948"/>
                <a:ext cx="54966" cy="69756"/>
              </a:xfrm>
              <a:custGeom>
                <a:avLst/>
                <a:gdLst>
                  <a:gd name="connsiteX0" fmla="*/ 33024 w 54966"/>
                  <a:gd name="connsiteY0" fmla="*/ 8339 h 69756"/>
                  <a:gd name="connsiteX1" fmla="*/ 8339 w 54966"/>
                  <a:gd name="connsiteY1" fmla="*/ 2854 h 69756"/>
                  <a:gd name="connsiteX2" fmla="*/ 2853 w 54966"/>
                  <a:gd name="connsiteY2" fmla="*/ 27539 h 69756"/>
                  <a:gd name="connsiteX3" fmla="*/ 16567 w 54966"/>
                  <a:gd name="connsiteY3" fmla="*/ 54966 h 69756"/>
                  <a:gd name="connsiteX4" fmla="*/ 30281 w 54966"/>
                  <a:gd name="connsiteY4" fmla="*/ 68680 h 69756"/>
                  <a:gd name="connsiteX5" fmla="*/ 49481 w 54966"/>
                  <a:gd name="connsiteY5" fmla="*/ 63195 h 69756"/>
                  <a:gd name="connsiteX6" fmla="*/ 54967 w 54966"/>
                  <a:gd name="connsiteY6" fmla="*/ 43995 h 69756"/>
                  <a:gd name="connsiteX7" fmla="*/ 33024 w 54966"/>
                  <a:gd name="connsiteY7" fmla="*/ 8339 h 69756"/>
                  <a:gd name="connsiteX8" fmla="*/ 33024 w 54966"/>
                  <a:gd name="connsiteY8" fmla="*/ 8339 h 69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966" h="69756">
                    <a:moveTo>
                      <a:pt x="33024" y="8339"/>
                    </a:moveTo>
                    <a:cubicBezTo>
                      <a:pt x="27539" y="111"/>
                      <a:pt x="16567" y="-2632"/>
                      <a:pt x="8339" y="2854"/>
                    </a:cubicBezTo>
                    <a:cubicBezTo>
                      <a:pt x="111" y="8339"/>
                      <a:pt x="-2632" y="19311"/>
                      <a:pt x="2853" y="27539"/>
                    </a:cubicBezTo>
                    <a:cubicBezTo>
                      <a:pt x="8339" y="35767"/>
                      <a:pt x="13825" y="43995"/>
                      <a:pt x="16567" y="54966"/>
                    </a:cubicBezTo>
                    <a:cubicBezTo>
                      <a:pt x="19310" y="60452"/>
                      <a:pt x="22053" y="65938"/>
                      <a:pt x="30281" y="68680"/>
                    </a:cubicBezTo>
                    <a:cubicBezTo>
                      <a:pt x="35767" y="71423"/>
                      <a:pt x="43995" y="68680"/>
                      <a:pt x="49481" y="63195"/>
                    </a:cubicBezTo>
                    <a:cubicBezTo>
                      <a:pt x="54967" y="57709"/>
                      <a:pt x="54967" y="52224"/>
                      <a:pt x="54967" y="43995"/>
                    </a:cubicBezTo>
                    <a:cubicBezTo>
                      <a:pt x="49481" y="33024"/>
                      <a:pt x="41253" y="19311"/>
                      <a:pt x="33024" y="8339"/>
                    </a:cubicBezTo>
                    <a:lnTo>
                      <a:pt x="33024" y="8339"/>
                    </a:lnTo>
                    <a:close/>
                  </a:path>
                </a:pathLst>
              </a:custGeom>
              <a:grpFill/>
              <a:ln w="27426" cap="flat">
                <a:noFill/>
                <a:prstDash val="solid"/>
                <a:miter/>
              </a:ln>
            </p:spPr>
            <p:txBody>
              <a:bodyPr rtlCol="0" anchor="ctr"/>
              <a:lstStyle/>
              <a:p>
                <a:endParaRPr lang="en-US"/>
              </a:p>
            </p:txBody>
          </p:sp>
          <p:sp>
            <p:nvSpPr>
              <p:cNvPr id="35" name="Freeform 1443">
                <a:extLst>
                  <a:ext uri="{FF2B5EF4-FFF2-40B4-BE49-F238E27FC236}">
                    <a16:creationId xmlns:a16="http://schemas.microsoft.com/office/drawing/2014/main" id="{7219A94C-8F68-54F2-BE6D-1F394DDAFBD8}"/>
                  </a:ext>
                </a:extLst>
              </p:cNvPr>
              <p:cNvSpPr/>
              <p:nvPr/>
            </p:nvSpPr>
            <p:spPr>
              <a:xfrm>
                <a:off x="8955705" y="2762667"/>
                <a:ext cx="64877" cy="56964"/>
              </a:xfrm>
              <a:custGeom>
                <a:avLst/>
                <a:gdLst>
                  <a:gd name="connsiteX0" fmla="*/ 53193 w 64877"/>
                  <a:gd name="connsiteY0" fmla="*/ 23023 h 56964"/>
                  <a:gd name="connsiteX1" fmla="*/ 31251 w 64877"/>
                  <a:gd name="connsiteY1" fmla="*/ 6566 h 56964"/>
                  <a:gd name="connsiteX2" fmla="*/ 6566 w 64877"/>
                  <a:gd name="connsiteY2" fmla="*/ 3823 h 56964"/>
                  <a:gd name="connsiteX3" fmla="*/ 3823 w 64877"/>
                  <a:gd name="connsiteY3" fmla="*/ 28508 h 56964"/>
                  <a:gd name="connsiteX4" fmla="*/ 39479 w 64877"/>
                  <a:gd name="connsiteY4" fmla="*/ 55936 h 56964"/>
                  <a:gd name="connsiteX5" fmla="*/ 64164 w 64877"/>
                  <a:gd name="connsiteY5" fmla="*/ 47707 h 56964"/>
                  <a:gd name="connsiteX6" fmla="*/ 53193 w 64877"/>
                  <a:gd name="connsiteY6" fmla="*/ 23023 h 56964"/>
                  <a:gd name="connsiteX7" fmla="*/ 53193 w 64877"/>
                  <a:gd name="connsiteY7" fmla="*/ 23023 h 5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877" h="56964">
                    <a:moveTo>
                      <a:pt x="53193" y="23023"/>
                    </a:moveTo>
                    <a:cubicBezTo>
                      <a:pt x="44965" y="17537"/>
                      <a:pt x="36736" y="12051"/>
                      <a:pt x="31251" y="6566"/>
                    </a:cubicBezTo>
                    <a:cubicBezTo>
                      <a:pt x="25765" y="-1662"/>
                      <a:pt x="14794" y="-1662"/>
                      <a:pt x="6566" y="3823"/>
                    </a:cubicBezTo>
                    <a:cubicBezTo>
                      <a:pt x="-1663" y="9309"/>
                      <a:pt x="-1663" y="20280"/>
                      <a:pt x="3823" y="28508"/>
                    </a:cubicBezTo>
                    <a:cubicBezTo>
                      <a:pt x="12051" y="39479"/>
                      <a:pt x="25765" y="50450"/>
                      <a:pt x="39479" y="55936"/>
                    </a:cubicBezTo>
                    <a:cubicBezTo>
                      <a:pt x="47708" y="58678"/>
                      <a:pt x="58679" y="55936"/>
                      <a:pt x="64164" y="47707"/>
                    </a:cubicBezTo>
                    <a:cubicBezTo>
                      <a:pt x="66907" y="39479"/>
                      <a:pt x="61422" y="28508"/>
                      <a:pt x="53193" y="23023"/>
                    </a:cubicBezTo>
                    <a:lnTo>
                      <a:pt x="53193" y="23023"/>
                    </a:lnTo>
                    <a:close/>
                  </a:path>
                </a:pathLst>
              </a:custGeom>
              <a:grpFill/>
              <a:ln w="27426" cap="flat">
                <a:noFill/>
                <a:prstDash val="solid"/>
                <a:miter/>
              </a:ln>
            </p:spPr>
            <p:txBody>
              <a:bodyPr rtlCol="0" anchor="ctr"/>
              <a:lstStyle/>
              <a:p>
                <a:endParaRPr lang="en-US"/>
              </a:p>
            </p:txBody>
          </p:sp>
          <p:sp>
            <p:nvSpPr>
              <p:cNvPr id="36" name="Freeform 1444">
                <a:extLst>
                  <a:ext uri="{FF2B5EF4-FFF2-40B4-BE49-F238E27FC236}">
                    <a16:creationId xmlns:a16="http://schemas.microsoft.com/office/drawing/2014/main" id="{9C6E5882-09E2-0343-045F-B1A00C47475B}"/>
                  </a:ext>
                </a:extLst>
              </p:cNvPr>
              <p:cNvSpPr/>
              <p:nvPr/>
            </p:nvSpPr>
            <p:spPr>
              <a:xfrm>
                <a:off x="8926615" y="3013338"/>
                <a:ext cx="76797" cy="38398"/>
              </a:xfrm>
              <a:custGeom>
                <a:avLst/>
                <a:gdLst>
                  <a:gd name="connsiteX0" fmla="*/ 57598 w 76797"/>
                  <a:gd name="connsiteY0" fmla="*/ 0 h 38398"/>
                  <a:gd name="connsiteX1" fmla="*/ 19200 w 76797"/>
                  <a:gd name="connsiteY1" fmla="*/ 0 h 38398"/>
                  <a:gd name="connsiteX2" fmla="*/ 0 w 76797"/>
                  <a:gd name="connsiteY2" fmla="*/ 19200 h 38398"/>
                  <a:gd name="connsiteX3" fmla="*/ 19200 w 76797"/>
                  <a:gd name="connsiteY3" fmla="*/ 38399 h 38398"/>
                  <a:gd name="connsiteX4" fmla="*/ 57598 w 76797"/>
                  <a:gd name="connsiteY4" fmla="*/ 38399 h 38398"/>
                  <a:gd name="connsiteX5" fmla="*/ 76798 w 76797"/>
                  <a:gd name="connsiteY5" fmla="*/ 19200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9" y="0"/>
                      <a:pt x="0" y="8228"/>
                      <a:pt x="0" y="19200"/>
                    </a:cubicBezTo>
                    <a:cubicBezTo>
                      <a:pt x="0" y="30171"/>
                      <a:pt x="8229" y="38399"/>
                      <a:pt x="19200" y="38399"/>
                    </a:cubicBezTo>
                    <a:lnTo>
                      <a:pt x="57598" y="38399"/>
                    </a:lnTo>
                    <a:cubicBezTo>
                      <a:pt x="68569" y="38399"/>
                      <a:pt x="76798" y="30171"/>
                      <a:pt x="76798" y="19200"/>
                    </a:cubicBezTo>
                    <a:cubicBezTo>
                      <a:pt x="76798" y="5486"/>
                      <a:pt x="68569" y="0"/>
                      <a:pt x="57598" y="0"/>
                    </a:cubicBezTo>
                    <a:lnTo>
                      <a:pt x="57598" y="0"/>
                    </a:lnTo>
                    <a:close/>
                  </a:path>
                </a:pathLst>
              </a:custGeom>
              <a:grpFill/>
              <a:ln w="27426" cap="flat">
                <a:noFill/>
                <a:prstDash val="solid"/>
                <a:miter/>
              </a:ln>
            </p:spPr>
            <p:txBody>
              <a:bodyPr rtlCol="0" anchor="ctr"/>
              <a:lstStyle/>
              <a:p>
                <a:endParaRPr lang="en-US"/>
              </a:p>
            </p:txBody>
          </p:sp>
          <p:sp>
            <p:nvSpPr>
              <p:cNvPr id="37" name="Freeform 1445">
                <a:extLst>
                  <a:ext uri="{FF2B5EF4-FFF2-40B4-BE49-F238E27FC236}">
                    <a16:creationId xmlns:a16="http://schemas.microsoft.com/office/drawing/2014/main" id="{678816CD-AAAE-F2BF-D753-EC297E956D56}"/>
                  </a:ext>
                </a:extLst>
              </p:cNvPr>
              <p:cNvSpPr/>
              <p:nvPr/>
            </p:nvSpPr>
            <p:spPr>
              <a:xfrm>
                <a:off x="9148779" y="3007853"/>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1"/>
                      <a:pt x="8228" y="38399"/>
                      <a:pt x="19200" y="38399"/>
                    </a:cubicBezTo>
                    <a:lnTo>
                      <a:pt x="57598" y="38399"/>
                    </a:lnTo>
                    <a:cubicBezTo>
                      <a:pt x="68569" y="38399"/>
                      <a:pt x="76797" y="30171"/>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38" name="Freeform 1446">
                <a:extLst>
                  <a:ext uri="{FF2B5EF4-FFF2-40B4-BE49-F238E27FC236}">
                    <a16:creationId xmlns:a16="http://schemas.microsoft.com/office/drawing/2014/main" id="{312B4968-A85B-C07B-7C23-55052909E5BF}"/>
                  </a:ext>
                </a:extLst>
              </p:cNvPr>
              <p:cNvSpPr/>
              <p:nvPr/>
            </p:nvSpPr>
            <p:spPr>
              <a:xfrm>
                <a:off x="9017127" y="2626609"/>
                <a:ext cx="76797" cy="38398"/>
              </a:xfrm>
              <a:custGeom>
                <a:avLst/>
                <a:gdLst>
                  <a:gd name="connsiteX0" fmla="*/ 57597 w 76797"/>
                  <a:gd name="connsiteY0" fmla="*/ 38399 h 38398"/>
                  <a:gd name="connsiteX1" fmla="*/ 76797 w 76797"/>
                  <a:gd name="connsiteY1" fmla="*/ 19199 h 38398"/>
                  <a:gd name="connsiteX2" fmla="*/ 57597 w 76797"/>
                  <a:gd name="connsiteY2" fmla="*/ 0 h 38398"/>
                  <a:gd name="connsiteX3" fmla="*/ 19199 w 76797"/>
                  <a:gd name="connsiteY3" fmla="*/ 0 h 38398"/>
                  <a:gd name="connsiteX4" fmla="*/ 0 w 76797"/>
                  <a:gd name="connsiteY4" fmla="*/ 19199 h 38398"/>
                  <a:gd name="connsiteX5" fmla="*/ 19199 w 76797"/>
                  <a:gd name="connsiteY5" fmla="*/ 38399 h 38398"/>
                  <a:gd name="connsiteX6" fmla="*/ 57597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7" y="38399"/>
                    </a:moveTo>
                    <a:cubicBezTo>
                      <a:pt x="68569" y="38399"/>
                      <a:pt x="76797" y="30170"/>
                      <a:pt x="76797" y="19199"/>
                    </a:cubicBezTo>
                    <a:cubicBezTo>
                      <a:pt x="76797" y="8228"/>
                      <a:pt x="68569" y="0"/>
                      <a:pt x="57597" y="0"/>
                    </a:cubicBezTo>
                    <a:lnTo>
                      <a:pt x="19199" y="0"/>
                    </a:lnTo>
                    <a:cubicBezTo>
                      <a:pt x="8228" y="0"/>
                      <a:pt x="0" y="8228"/>
                      <a:pt x="0" y="19199"/>
                    </a:cubicBezTo>
                    <a:cubicBezTo>
                      <a:pt x="0" y="30170"/>
                      <a:pt x="8228" y="38399"/>
                      <a:pt x="19199" y="38399"/>
                    </a:cubicBezTo>
                    <a:lnTo>
                      <a:pt x="57597" y="38399"/>
                    </a:lnTo>
                    <a:close/>
                  </a:path>
                </a:pathLst>
              </a:custGeom>
              <a:grpFill/>
              <a:ln w="27426" cap="flat">
                <a:noFill/>
                <a:prstDash val="solid"/>
                <a:miter/>
              </a:ln>
            </p:spPr>
            <p:txBody>
              <a:bodyPr rtlCol="0" anchor="ctr"/>
              <a:lstStyle/>
              <a:p>
                <a:endParaRPr lang="en-US"/>
              </a:p>
            </p:txBody>
          </p:sp>
          <p:sp>
            <p:nvSpPr>
              <p:cNvPr id="39" name="Freeform 1447">
                <a:extLst>
                  <a:ext uri="{FF2B5EF4-FFF2-40B4-BE49-F238E27FC236}">
                    <a16:creationId xmlns:a16="http://schemas.microsoft.com/office/drawing/2014/main" id="{5F6964AE-CB81-830F-F35B-BAA54FABEE6C}"/>
                  </a:ext>
                </a:extLst>
              </p:cNvPr>
              <p:cNvSpPr/>
              <p:nvPr/>
            </p:nvSpPr>
            <p:spPr>
              <a:xfrm>
                <a:off x="9129580" y="2623866"/>
                <a:ext cx="76797" cy="38398"/>
              </a:xfrm>
              <a:custGeom>
                <a:avLst/>
                <a:gdLst>
                  <a:gd name="connsiteX0" fmla="*/ 57598 w 76797"/>
                  <a:gd name="connsiteY0" fmla="*/ 38399 h 38398"/>
                  <a:gd name="connsiteX1" fmla="*/ 76798 w 76797"/>
                  <a:gd name="connsiteY1" fmla="*/ 19199 h 38398"/>
                  <a:gd name="connsiteX2" fmla="*/ 57598 w 76797"/>
                  <a:gd name="connsiteY2" fmla="*/ 0 h 38398"/>
                  <a:gd name="connsiteX3" fmla="*/ 19200 w 76797"/>
                  <a:gd name="connsiteY3" fmla="*/ 0 h 38398"/>
                  <a:gd name="connsiteX4" fmla="*/ 0 w 76797"/>
                  <a:gd name="connsiteY4" fmla="*/ 19199 h 38398"/>
                  <a:gd name="connsiteX5" fmla="*/ 19200 w 76797"/>
                  <a:gd name="connsiteY5" fmla="*/ 38399 h 38398"/>
                  <a:gd name="connsiteX6" fmla="*/ 57598 w 76797"/>
                  <a:gd name="connsiteY6" fmla="*/ 38399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797" h="38398">
                    <a:moveTo>
                      <a:pt x="57598" y="38399"/>
                    </a:moveTo>
                    <a:cubicBezTo>
                      <a:pt x="68569" y="38399"/>
                      <a:pt x="76798" y="30171"/>
                      <a:pt x="76798" y="19199"/>
                    </a:cubicBezTo>
                    <a:cubicBezTo>
                      <a:pt x="76798" y="8228"/>
                      <a:pt x="68569" y="0"/>
                      <a:pt x="57598" y="0"/>
                    </a:cubicBezTo>
                    <a:lnTo>
                      <a:pt x="19200" y="0"/>
                    </a:lnTo>
                    <a:cubicBezTo>
                      <a:pt x="8229" y="0"/>
                      <a:pt x="0" y="8228"/>
                      <a:pt x="0" y="19199"/>
                    </a:cubicBezTo>
                    <a:cubicBezTo>
                      <a:pt x="0" y="30171"/>
                      <a:pt x="8229" y="38399"/>
                      <a:pt x="19200" y="38399"/>
                    </a:cubicBezTo>
                    <a:lnTo>
                      <a:pt x="57598" y="38399"/>
                    </a:lnTo>
                    <a:close/>
                  </a:path>
                </a:pathLst>
              </a:custGeom>
              <a:grpFill/>
              <a:ln w="27426" cap="flat">
                <a:noFill/>
                <a:prstDash val="solid"/>
                <a:miter/>
              </a:ln>
            </p:spPr>
            <p:txBody>
              <a:bodyPr rtlCol="0" anchor="ctr"/>
              <a:lstStyle/>
              <a:p>
                <a:endParaRPr lang="en-US"/>
              </a:p>
            </p:txBody>
          </p:sp>
          <p:sp>
            <p:nvSpPr>
              <p:cNvPr id="40" name="Freeform 1448">
                <a:extLst>
                  <a:ext uri="{FF2B5EF4-FFF2-40B4-BE49-F238E27FC236}">
                    <a16:creationId xmlns:a16="http://schemas.microsoft.com/office/drawing/2014/main" id="{AEE07B7A-3F4F-7AE8-176F-854BA0B37D44}"/>
                  </a:ext>
                </a:extLst>
              </p:cNvPr>
              <p:cNvSpPr/>
              <p:nvPr/>
            </p:nvSpPr>
            <p:spPr>
              <a:xfrm>
                <a:off x="9052782" y="2791175"/>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1" name="Freeform 1449">
                <a:extLst>
                  <a:ext uri="{FF2B5EF4-FFF2-40B4-BE49-F238E27FC236}">
                    <a16:creationId xmlns:a16="http://schemas.microsoft.com/office/drawing/2014/main" id="{F4EAB280-1C88-7A7C-C4CC-5E6DDFA6E01A}"/>
                  </a:ext>
                </a:extLst>
              </p:cNvPr>
              <p:cNvSpPr/>
              <p:nvPr/>
            </p:nvSpPr>
            <p:spPr>
              <a:xfrm>
                <a:off x="9039069" y="3010596"/>
                <a:ext cx="76797" cy="38398"/>
              </a:xfrm>
              <a:custGeom>
                <a:avLst/>
                <a:gdLst>
                  <a:gd name="connsiteX0" fmla="*/ 57598 w 76797"/>
                  <a:gd name="connsiteY0" fmla="*/ 0 h 38398"/>
                  <a:gd name="connsiteX1" fmla="*/ 19200 w 76797"/>
                  <a:gd name="connsiteY1" fmla="*/ 0 h 38398"/>
                  <a:gd name="connsiteX2" fmla="*/ 0 w 76797"/>
                  <a:gd name="connsiteY2" fmla="*/ 19199 h 38398"/>
                  <a:gd name="connsiteX3" fmla="*/ 19200 w 76797"/>
                  <a:gd name="connsiteY3" fmla="*/ 38399 h 38398"/>
                  <a:gd name="connsiteX4" fmla="*/ 57598 w 76797"/>
                  <a:gd name="connsiteY4" fmla="*/ 38399 h 38398"/>
                  <a:gd name="connsiteX5" fmla="*/ 76797 w 76797"/>
                  <a:gd name="connsiteY5" fmla="*/ 19199 h 38398"/>
                  <a:gd name="connsiteX6" fmla="*/ 57598 w 76797"/>
                  <a:gd name="connsiteY6" fmla="*/ 0 h 38398"/>
                  <a:gd name="connsiteX7" fmla="*/ 57598 w 76797"/>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797" h="38398">
                    <a:moveTo>
                      <a:pt x="57598" y="0"/>
                    </a:moveTo>
                    <a:lnTo>
                      <a:pt x="19200" y="0"/>
                    </a:lnTo>
                    <a:cubicBezTo>
                      <a:pt x="8228" y="0"/>
                      <a:pt x="0" y="8228"/>
                      <a:pt x="0" y="19199"/>
                    </a:cubicBezTo>
                    <a:cubicBezTo>
                      <a:pt x="0" y="30170"/>
                      <a:pt x="8228" y="38399"/>
                      <a:pt x="19200" y="38399"/>
                    </a:cubicBezTo>
                    <a:lnTo>
                      <a:pt x="57598" y="38399"/>
                    </a:lnTo>
                    <a:cubicBezTo>
                      <a:pt x="68569" y="38399"/>
                      <a:pt x="76797" y="30170"/>
                      <a:pt x="76797" y="19199"/>
                    </a:cubicBezTo>
                    <a:cubicBezTo>
                      <a:pt x="76797" y="8228"/>
                      <a:pt x="68569" y="0"/>
                      <a:pt x="57598" y="0"/>
                    </a:cubicBezTo>
                    <a:lnTo>
                      <a:pt x="57598" y="0"/>
                    </a:lnTo>
                    <a:close/>
                  </a:path>
                </a:pathLst>
              </a:custGeom>
              <a:grpFill/>
              <a:ln w="27426" cap="flat">
                <a:noFill/>
                <a:prstDash val="solid"/>
                <a:miter/>
              </a:ln>
            </p:spPr>
            <p:txBody>
              <a:bodyPr rtlCol="0" anchor="ctr"/>
              <a:lstStyle/>
              <a:p>
                <a:endParaRPr lang="en-US"/>
              </a:p>
            </p:txBody>
          </p:sp>
          <p:sp>
            <p:nvSpPr>
              <p:cNvPr id="42" name="Freeform 1450">
                <a:extLst>
                  <a:ext uri="{FF2B5EF4-FFF2-40B4-BE49-F238E27FC236}">
                    <a16:creationId xmlns:a16="http://schemas.microsoft.com/office/drawing/2014/main" id="{3F123BF5-6E13-5E3D-0E63-853ADD46EFD9}"/>
                  </a:ext>
                </a:extLst>
              </p:cNvPr>
              <p:cNvSpPr/>
              <p:nvPr/>
            </p:nvSpPr>
            <p:spPr>
              <a:xfrm>
                <a:off x="8611197" y="3018824"/>
                <a:ext cx="57598" cy="38398"/>
              </a:xfrm>
              <a:custGeom>
                <a:avLst/>
                <a:gdLst>
                  <a:gd name="connsiteX0" fmla="*/ 38399 w 57598"/>
                  <a:gd name="connsiteY0" fmla="*/ 0 h 38398"/>
                  <a:gd name="connsiteX1" fmla="*/ 19200 w 57598"/>
                  <a:gd name="connsiteY1" fmla="*/ 0 h 38398"/>
                  <a:gd name="connsiteX2" fmla="*/ 0 w 57598"/>
                  <a:gd name="connsiteY2" fmla="*/ 19199 h 38398"/>
                  <a:gd name="connsiteX3" fmla="*/ 19200 w 57598"/>
                  <a:gd name="connsiteY3" fmla="*/ 38399 h 38398"/>
                  <a:gd name="connsiteX4" fmla="*/ 38399 w 57598"/>
                  <a:gd name="connsiteY4" fmla="*/ 38399 h 38398"/>
                  <a:gd name="connsiteX5" fmla="*/ 57598 w 57598"/>
                  <a:gd name="connsiteY5" fmla="*/ 19199 h 38398"/>
                  <a:gd name="connsiteX6" fmla="*/ 38399 w 57598"/>
                  <a:gd name="connsiteY6" fmla="*/ 0 h 38398"/>
                  <a:gd name="connsiteX7" fmla="*/ 38399 w 57598"/>
                  <a:gd name="connsiteY7" fmla="*/ 0 h 3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598" h="38398">
                    <a:moveTo>
                      <a:pt x="38399" y="0"/>
                    </a:moveTo>
                    <a:lnTo>
                      <a:pt x="19200" y="0"/>
                    </a:lnTo>
                    <a:cubicBezTo>
                      <a:pt x="8229" y="0"/>
                      <a:pt x="0" y="8228"/>
                      <a:pt x="0" y="19199"/>
                    </a:cubicBezTo>
                    <a:cubicBezTo>
                      <a:pt x="0" y="30170"/>
                      <a:pt x="8229" y="38399"/>
                      <a:pt x="19200" y="38399"/>
                    </a:cubicBezTo>
                    <a:lnTo>
                      <a:pt x="38399" y="38399"/>
                    </a:lnTo>
                    <a:cubicBezTo>
                      <a:pt x="49370" y="38399"/>
                      <a:pt x="57598" y="30170"/>
                      <a:pt x="57598" y="19199"/>
                    </a:cubicBezTo>
                    <a:cubicBezTo>
                      <a:pt x="57598" y="5485"/>
                      <a:pt x="49370" y="0"/>
                      <a:pt x="38399" y="0"/>
                    </a:cubicBezTo>
                    <a:lnTo>
                      <a:pt x="38399" y="0"/>
                    </a:lnTo>
                    <a:close/>
                  </a:path>
                </a:pathLst>
              </a:custGeom>
              <a:grpFill/>
              <a:ln w="27426"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B97F6EDB-1636-11E0-5B43-C5B7CF79908A}"/>
                </a:ext>
              </a:extLst>
            </p:cNvPr>
            <p:cNvGrpSpPr/>
            <p:nvPr/>
          </p:nvGrpSpPr>
          <p:grpSpPr>
            <a:xfrm>
              <a:off x="8623774" y="2128475"/>
              <a:ext cx="506941" cy="300655"/>
              <a:chOff x="8623774" y="2128475"/>
              <a:chExt cx="506941" cy="300655"/>
            </a:xfrm>
            <a:grpFill/>
          </p:grpSpPr>
          <p:grpSp>
            <p:nvGrpSpPr>
              <p:cNvPr id="7" name="Graphic 3">
                <a:extLst>
                  <a:ext uri="{FF2B5EF4-FFF2-40B4-BE49-F238E27FC236}">
                    <a16:creationId xmlns:a16="http://schemas.microsoft.com/office/drawing/2014/main" id="{1EA1BCB4-2F6F-00FF-EBA6-ABEA44EDB09E}"/>
                  </a:ext>
                </a:extLst>
              </p:cNvPr>
              <p:cNvGrpSpPr/>
              <p:nvPr/>
            </p:nvGrpSpPr>
            <p:grpSpPr>
              <a:xfrm>
                <a:off x="8623774" y="2128475"/>
                <a:ext cx="506941" cy="221114"/>
                <a:chOff x="8623774" y="2128475"/>
                <a:chExt cx="506941" cy="221114"/>
              </a:xfrm>
              <a:grpFill/>
            </p:grpSpPr>
            <p:sp>
              <p:nvSpPr>
                <p:cNvPr id="10" name="Freeform 1418">
                  <a:extLst>
                    <a:ext uri="{FF2B5EF4-FFF2-40B4-BE49-F238E27FC236}">
                      <a16:creationId xmlns:a16="http://schemas.microsoft.com/office/drawing/2014/main" id="{EB8D292C-5802-F667-C9AB-EEA332209524}"/>
                    </a:ext>
                  </a:extLst>
                </p:cNvPr>
                <p:cNvSpPr/>
                <p:nvPr/>
              </p:nvSpPr>
              <p:spPr>
                <a:xfrm>
                  <a:off x="8623774" y="2129048"/>
                  <a:ext cx="245242" cy="220541"/>
                </a:xfrm>
                <a:custGeom>
                  <a:avLst/>
                  <a:gdLst>
                    <a:gd name="connsiteX0" fmla="*/ 154731 w 245242"/>
                    <a:gd name="connsiteY0" fmla="*/ 220542 h 220541"/>
                    <a:gd name="connsiteX1" fmla="*/ 80676 w 245242"/>
                    <a:gd name="connsiteY1" fmla="*/ 190372 h 220541"/>
                    <a:gd name="connsiteX2" fmla="*/ 47764 w 245242"/>
                    <a:gd name="connsiteY2" fmla="*/ 116317 h 220541"/>
                    <a:gd name="connsiteX3" fmla="*/ 3879 w 245242"/>
                    <a:gd name="connsiteY3" fmla="*/ 25806 h 220541"/>
                    <a:gd name="connsiteX4" fmla="*/ 1136 w 245242"/>
                    <a:gd name="connsiteY4" fmla="*/ 12092 h 220541"/>
                    <a:gd name="connsiteX5" fmla="*/ 12107 w 245242"/>
                    <a:gd name="connsiteY5" fmla="*/ 3864 h 220541"/>
                    <a:gd name="connsiteX6" fmla="*/ 14850 w 245242"/>
                    <a:gd name="connsiteY6" fmla="*/ 3864 h 220541"/>
                    <a:gd name="connsiteX7" fmla="*/ 215073 w 245242"/>
                    <a:gd name="connsiteY7" fmla="*/ 47748 h 220541"/>
                    <a:gd name="connsiteX8" fmla="*/ 245242 w 245242"/>
                    <a:gd name="connsiteY8" fmla="*/ 124545 h 220541"/>
                    <a:gd name="connsiteX9" fmla="*/ 217815 w 245242"/>
                    <a:gd name="connsiteY9" fmla="*/ 195857 h 220541"/>
                    <a:gd name="connsiteX10" fmla="*/ 154731 w 245242"/>
                    <a:gd name="connsiteY10" fmla="*/ 220542 h 220541"/>
                    <a:gd name="connsiteX11" fmla="*/ 154731 w 245242"/>
                    <a:gd name="connsiteY11" fmla="*/ 220542 h 220541"/>
                    <a:gd name="connsiteX12" fmla="*/ 39535 w 245242"/>
                    <a:gd name="connsiteY12" fmla="*/ 25806 h 220541"/>
                    <a:gd name="connsiteX13" fmla="*/ 72448 w 245242"/>
                    <a:gd name="connsiteY13" fmla="*/ 110831 h 220541"/>
                    <a:gd name="connsiteX14" fmla="*/ 97133 w 245242"/>
                    <a:gd name="connsiteY14" fmla="*/ 171172 h 220541"/>
                    <a:gd name="connsiteX15" fmla="*/ 201359 w 245242"/>
                    <a:gd name="connsiteY15" fmla="*/ 173915 h 220541"/>
                    <a:gd name="connsiteX16" fmla="*/ 220558 w 245242"/>
                    <a:gd name="connsiteY16" fmla="*/ 121803 h 220541"/>
                    <a:gd name="connsiteX17" fmla="*/ 195873 w 245242"/>
                    <a:gd name="connsiteY17" fmla="*/ 64204 h 220541"/>
                    <a:gd name="connsiteX18" fmla="*/ 39535 w 245242"/>
                    <a:gd name="connsiteY18" fmla="*/ 25806 h 220541"/>
                    <a:gd name="connsiteX19" fmla="*/ 39535 w 245242"/>
                    <a:gd name="connsiteY19" fmla="*/ 25806 h 22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5242" h="220541">
                      <a:moveTo>
                        <a:pt x="154731" y="220542"/>
                      </a:moveTo>
                      <a:cubicBezTo>
                        <a:pt x="127304" y="220542"/>
                        <a:pt x="99876" y="209571"/>
                        <a:pt x="80676" y="190372"/>
                      </a:cubicBezTo>
                      <a:cubicBezTo>
                        <a:pt x="58734" y="168429"/>
                        <a:pt x="53249" y="143744"/>
                        <a:pt x="47764" y="116317"/>
                      </a:cubicBezTo>
                      <a:cubicBezTo>
                        <a:pt x="42278" y="86147"/>
                        <a:pt x="34050" y="53233"/>
                        <a:pt x="3879" y="25806"/>
                      </a:cubicBezTo>
                      <a:cubicBezTo>
                        <a:pt x="1136" y="23063"/>
                        <a:pt x="-1607" y="17577"/>
                        <a:pt x="1136" y="12092"/>
                      </a:cubicBezTo>
                      <a:cubicBezTo>
                        <a:pt x="3879" y="6606"/>
                        <a:pt x="6622" y="3864"/>
                        <a:pt x="12107" y="3864"/>
                      </a:cubicBezTo>
                      <a:lnTo>
                        <a:pt x="14850" y="3864"/>
                      </a:lnTo>
                      <a:cubicBezTo>
                        <a:pt x="77934" y="-1622"/>
                        <a:pt x="154731" y="-9850"/>
                        <a:pt x="215073" y="47748"/>
                      </a:cubicBezTo>
                      <a:cubicBezTo>
                        <a:pt x="234271" y="66947"/>
                        <a:pt x="245242" y="94375"/>
                        <a:pt x="245242" y="124545"/>
                      </a:cubicBezTo>
                      <a:cubicBezTo>
                        <a:pt x="245242" y="151973"/>
                        <a:pt x="237014" y="176658"/>
                        <a:pt x="217815" y="195857"/>
                      </a:cubicBezTo>
                      <a:cubicBezTo>
                        <a:pt x="204101" y="209571"/>
                        <a:pt x="179416" y="220542"/>
                        <a:pt x="154731" y="220542"/>
                      </a:cubicBezTo>
                      <a:lnTo>
                        <a:pt x="154731" y="220542"/>
                      </a:lnTo>
                      <a:close/>
                      <a:moveTo>
                        <a:pt x="39535" y="25806"/>
                      </a:moveTo>
                      <a:cubicBezTo>
                        <a:pt x="61477" y="55976"/>
                        <a:pt x="66962" y="83404"/>
                        <a:pt x="72448" y="110831"/>
                      </a:cubicBezTo>
                      <a:cubicBezTo>
                        <a:pt x="77934" y="135516"/>
                        <a:pt x="80676" y="157458"/>
                        <a:pt x="97133" y="171172"/>
                      </a:cubicBezTo>
                      <a:cubicBezTo>
                        <a:pt x="124561" y="195857"/>
                        <a:pt x="173931" y="204085"/>
                        <a:pt x="201359" y="173915"/>
                      </a:cubicBezTo>
                      <a:cubicBezTo>
                        <a:pt x="215073" y="160201"/>
                        <a:pt x="220558" y="141002"/>
                        <a:pt x="220558" y="121803"/>
                      </a:cubicBezTo>
                      <a:cubicBezTo>
                        <a:pt x="220558" y="99860"/>
                        <a:pt x="212330" y="77918"/>
                        <a:pt x="195873" y="64204"/>
                      </a:cubicBezTo>
                      <a:cubicBezTo>
                        <a:pt x="154731" y="20320"/>
                        <a:pt x="94390" y="20320"/>
                        <a:pt x="39535" y="25806"/>
                      </a:cubicBezTo>
                      <a:lnTo>
                        <a:pt x="39535" y="25806"/>
                      </a:lnTo>
                      <a:close/>
                    </a:path>
                  </a:pathLst>
                </a:custGeom>
                <a:solidFill>
                  <a:srgbClr val="60BA47"/>
                </a:solidFill>
                <a:ln w="27426" cap="flat">
                  <a:noFill/>
                  <a:prstDash val="solid"/>
                  <a:miter/>
                </a:ln>
              </p:spPr>
              <p:txBody>
                <a:bodyPr rtlCol="0" anchor="ctr"/>
                <a:lstStyle/>
                <a:p>
                  <a:endParaRPr lang="en-US"/>
                </a:p>
              </p:txBody>
            </p:sp>
            <p:sp>
              <p:nvSpPr>
                <p:cNvPr id="11" name="Freeform 1419">
                  <a:extLst>
                    <a:ext uri="{FF2B5EF4-FFF2-40B4-BE49-F238E27FC236}">
                      <a16:creationId xmlns:a16="http://schemas.microsoft.com/office/drawing/2014/main" id="{3C3F09ED-6A91-710C-F0CF-10EBF466636C}"/>
                    </a:ext>
                  </a:extLst>
                </p:cNvPr>
                <p:cNvSpPr/>
                <p:nvPr/>
              </p:nvSpPr>
              <p:spPr>
                <a:xfrm>
                  <a:off x="8928478" y="2128475"/>
                  <a:ext cx="202238" cy="174487"/>
                </a:xfrm>
                <a:custGeom>
                  <a:avLst/>
                  <a:gdLst>
                    <a:gd name="connsiteX0" fmla="*/ 74935 w 202238"/>
                    <a:gd name="connsiteY0" fmla="*/ 174488 h 174487"/>
                    <a:gd name="connsiteX1" fmla="*/ 69449 w 202238"/>
                    <a:gd name="connsiteY1" fmla="*/ 174488 h 174487"/>
                    <a:gd name="connsiteX2" fmla="*/ 20080 w 202238"/>
                    <a:gd name="connsiteY2" fmla="*/ 152546 h 174487"/>
                    <a:gd name="connsiteX3" fmla="*/ 28308 w 202238"/>
                    <a:gd name="connsiteY3" fmla="*/ 34607 h 174487"/>
                    <a:gd name="connsiteX4" fmla="*/ 187388 w 202238"/>
                    <a:gd name="connsiteY4" fmla="*/ 4437 h 174487"/>
                    <a:gd name="connsiteX5" fmla="*/ 190131 w 202238"/>
                    <a:gd name="connsiteY5" fmla="*/ 4437 h 174487"/>
                    <a:gd name="connsiteX6" fmla="*/ 201102 w 202238"/>
                    <a:gd name="connsiteY6" fmla="*/ 12665 h 174487"/>
                    <a:gd name="connsiteX7" fmla="*/ 198360 w 202238"/>
                    <a:gd name="connsiteY7" fmla="*/ 26379 h 174487"/>
                    <a:gd name="connsiteX8" fmla="*/ 162703 w 202238"/>
                    <a:gd name="connsiteY8" fmla="*/ 94948 h 174487"/>
                    <a:gd name="connsiteX9" fmla="*/ 135276 w 202238"/>
                    <a:gd name="connsiteY9" fmla="*/ 152546 h 174487"/>
                    <a:gd name="connsiteX10" fmla="*/ 74935 w 202238"/>
                    <a:gd name="connsiteY10" fmla="*/ 174488 h 174487"/>
                    <a:gd name="connsiteX11" fmla="*/ 74935 w 202238"/>
                    <a:gd name="connsiteY11" fmla="*/ 174488 h 174487"/>
                    <a:gd name="connsiteX12" fmla="*/ 127048 w 202238"/>
                    <a:gd name="connsiteY12" fmla="*/ 23636 h 174487"/>
                    <a:gd name="connsiteX13" fmla="*/ 42022 w 202238"/>
                    <a:gd name="connsiteY13" fmla="*/ 53807 h 174487"/>
                    <a:gd name="connsiteX14" fmla="*/ 36536 w 202238"/>
                    <a:gd name="connsiteY14" fmla="*/ 136089 h 174487"/>
                    <a:gd name="connsiteX15" fmla="*/ 69449 w 202238"/>
                    <a:gd name="connsiteY15" fmla="*/ 149803 h 174487"/>
                    <a:gd name="connsiteX16" fmla="*/ 116077 w 202238"/>
                    <a:gd name="connsiteY16" fmla="*/ 136089 h 174487"/>
                    <a:gd name="connsiteX17" fmla="*/ 135276 w 202238"/>
                    <a:gd name="connsiteY17" fmla="*/ 89462 h 174487"/>
                    <a:gd name="connsiteX18" fmla="*/ 159960 w 202238"/>
                    <a:gd name="connsiteY18" fmla="*/ 26379 h 174487"/>
                    <a:gd name="connsiteX19" fmla="*/ 127048 w 202238"/>
                    <a:gd name="connsiteY19" fmla="*/ 23636 h 174487"/>
                    <a:gd name="connsiteX20" fmla="*/ 127048 w 202238"/>
                    <a:gd name="connsiteY20" fmla="*/ 23636 h 174487"/>
                    <a:gd name="connsiteX21" fmla="*/ 36536 w 202238"/>
                    <a:gd name="connsiteY21" fmla="*/ 42835 h 174487"/>
                    <a:gd name="connsiteX22" fmla="*/ 36536 w 202238"/>
                    <a:gd name="connsiteY22" fmla="*/ 42835 h 174487"/>
                    <a:gd name="connsiteX23" fmla="*/ 36536 w 202238"/>
                    <a:gd name="connsiteY23" fmla="*/ 42835 h 174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02238" h="174487">
                      <a:moveTo>
                        <a:pt x="74935" y="174488"/>
                      </a:moveTo>
                      <a:cubicBezTo>
                        <a:pt x="72192" y="174488"/>
                        <a:pt x="72192" y="174488"/>
                        <a:pt x="69449" y="174488"/>
                      </a:cubicBezTo>
                      <a:cubicBezTo>
                        <a:pt x="50250" y="174488"/>
                        <a:pt x="31051" y="166260"/>
                        <a:pt x="20080" y="152546"/>
                      </a:cubicBezTo>
                      <a:cubicBezTo>
                        <a:pt x="-12834" y="114147"/>
                        <a:pt x="-1863" y="62035"/>
                        <a:pt x="28308" y="34607"/>
                      </a:cubicBezTo>
                      <a:cubicBezTo>
                        <a:pt x="77677" y="-9277"/>
                        <a:pt x="138019" y="-1049"/>
                        <a:pt x="187388" y="4437"/>
                      </a:cubicBezTo>
                      <a:lnTo>
                        <a:pt x="190131" y="4437"/>
                      </a:lnTo>
                      <a:cubicBezTo>
                        <a:pt x="195617" y="4437"/>
                        <a:pt x="198360" y="7179"/>
                        <a:pt x="201102" y="12665"/>
                      </a:cubicBezTo>
                      <a:cubicBezTo>
                        <a:pt x="203845" y="18151"/>
                        <a:pt x="201102" y="23636"/>
                        <a:pt x="198360" y="26379"/>
                      </a:cubicBezTo>
                      <a:cubicBezTo>
                        <a:pt x="173674" y="48321"/>
                        <a:pt x="168189" y="73006"/>
                        <a:pt x="162703" y="94948"/>
                      </a:cubicBezTo>
                      <a:cubicBezTo>
                        <a:pt x="157218" y="116890"/>
                        <a:pt x="151732" y="136089"/>
                        <a:pt x="135276" y="152546"/>
                      </a:cubicBezTo>
                      <a:cubicBezTo>
                        <a:pt x="118819" y="166260"/>
                        <a:pt x="96877" y="174488"/>
                        <a:pt x="74935" y="174488"/>
                      </a:cubicBezTo>
                      <a:lnTo>
                        <a:pt x="74935" y="174488"/>
                      </a:lnTo>
                      <a:close/>
                      <a:moveTo>
                        <a:pt x="127048" y="23636"/>
                      </a:moveTo>
                      <a:cubicBezTo>
                        <a:pt x="96877" y="23636"/>
                        <a:pt x="66706" y="29121"/>
                        <a:pt x="42022" y="53807"/>
                      </a:cubicBezTo>
                      <a:cubicBezTo>
                        <a:pt x="20080" y="73006"/>
                        <a:pt x="14594" y="108662"/>
                        <a:pt x="36536" y="136089"/>
                      </a:cubicBezTo>
                      <a:cubicBezTo>
                        <a:pt x="44765" y="144317"/>
                        <a:pt x="55736" y="149803"/>
                        <a:pt x="69449" y="149803"/>
                      </a:cubicBezTo>
                      <a:cubicBezTo>
                        <a:pt x="85906" y="149803"/>
                        <a:pt x="102363" y="144317"/>
                        <a:pt x="116077" y="136089"/>
                      </a:cubicBezTo>
                      <a:cubicBezTo>
                        <a:pt x="127048" y="125118"/>
                        <a:pt x="132533" y="108662"/>
                        <a:pt x="135276" y="89462"/>
                      </a:cubicBezTo>
                      <a:cubicBezTo>
                        <a:pt x="140762" y="70263"/>
                        <a:pt x="146247" y="48321"/>
                        <a:pt x="159960" y="26379"/>
                      </a:cubicBezTo>
                      <a:cubicBezTo>
                        <a:pt x="151732" y="23636"/>
                        <a:pt x="138019" y="23636"/>
                        <a:pt x="127048" y="23636"/>
                      </a:cubicBezTo>
                      <a:lnTo>
                        <a:pt x="127048" y="23636"/>
                      </a:lnTo>
                      <a:close/>
                      <a:moveTo>
                        <a:pt x="36536" y="42835"/>
                      </a:moveTo>
                      <a:lnTo>
                        <a:pt x="36536" y="42835"/>
                      </a:lnTo>
                      <a:lnTo>
                        <a:pt x="36536" y="42835"/>
                      </a:lnTo>
                      <a:close/>
                    </a:path>
                  </a:pathLst>
                </a:custGeom>
                <a:solidFill>
                  <a:srgbClr val="60BA47"/>
                </a:solidFill>
                <a:ln w="27426" cap="flat">
                  <a:noFill/>
                  <a:prstDash val="solid"/>
                  <a:miter/>
                </a:ln>
              </p:spPr>
              <p:txBody>
                <a:bodyPr rtlCol="0" anchor="ctr"/>
                <a:lstStyle/>
                <a:p>
                  <a:endParaRPr lang="en-US"/>
                </a:p>
              </p:txBody>
            </p:sp>
          </p:grpSp>
          <p:sp>
            <p:nvSpPr>
              <p:cNvPr id="8" name="Freeform 1416">
                <a:extLst>
                  <a:ext uri="{FF2B5EF4-FFF2-40B4-BE49-F238E27FC236}">
                    <a16:creationId xmlns:a16="http://schemas.microsoft.com/office/drawing/2014/main" id="{92CDCEA0-3B10-5EF9-0369-E766D6AB3636}"/>
                  </a:ext>
                </a:extLst>
              </p:cNvPr>
              <p:cNvSpPr/>
              <p:nvPr/>
            </p:nvSpPr>
            <p:spPr>
              <a:xfrm>
                <a:off x="8776704" y="2232592"/>
                <a:ext cx="128682" cy="196537"/>
              </a:xfrm>
              <a:custGeom>
                <a:avLst/>
                <a:gdLst>
                  <a:gd name="connsiteX0" fmla="*/ 116998 w 128682"/>
                  <a:gd name="connsiteY0" fmla="*/ 196538 h 196537"/>
                  <a:gd name="connsiteX1" fmla="*/ 106027 w 128682"/>
                  <a:gd name="connsiteY1" fmla="*/ 185567 h 196537"/>
                  <a:gd name="connsiteX2" fmla="*/ 4545 w 128682"/>
                  <a:gd name="connsiteY2" fmla="*/ 21001 h 196537"/>
                  <a:gd name="connsiteX3" fmla="*/ 1802 w 128682"/>
                  <a:gd name="connsiteY3" fmla="*/ 4545 h 196537"/>
                  <a:gd name="connsiteX4" fmla="*/ 18258 w 128682"/>
                  <a:gd name="connsiteY4" fmla="*/ 1802 h 196537"/>
                  <a:gd name="connsiteX5" fmla="*/ 127969 w 128682"/>
                  <a:gd name="connsiteY5" fmla="*/ 180081 h 196537"/>
                  <a:gd name="connsiteX6" fmla="*/ 116998 w 128682"/>
                  <a:gd name="connsiteY6" fmla="*/ 196538 h 196537"/>
                  <a:gd name="connsiteX7" fmla="*/ 116998 w 128682"/>
                  <a:gd name="connsiteY7" fmla="*/ 196538 h 196537"/>
                  <a:gd name="connsiteX8" fmla="*/ 116998 w 128682"/>
                  <a:gd name="connsiteY8" fmla="*/ 196538 h 196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682" h="196537">
                    <a:moveTo>
                      <a:pt x="116998" y="196538"/>
                    </a:moveTo>
                    <a:cubicBezTo>
                      <a:pt x="111512" y="196538"/>
                      <a:pt x="106027" y="191052"/>
                      <a:pt x="106027" y="185567"/>
                    </a:cubicBezTo>
                    <a:cubicBezTo>
                      <a:pt x="89571" y="95055"/>
                      <a:pt x="4545" y="23744"/>
                      <a:pt x="4545" y="21001"/>
                    </a:cubicBezTo>
                    <a:cubicBezTo>
                      <a:pt x="-941" y="15516"/>
                      <a:pt x="-941" y="7287"/>
                      <a:pt x="1802" y="4545"/>
                    </a:cubicBezTo>
                    <a:cubicBezTo>
                      <a:pt x="7288" y="-941"/>
                      <a:pt x="15516" y="-941"/>
                      <a:pt x="18258" y="1802"/>
                    </a:cubicBezTo>
                    <a:cubicBezTo>
                      <a:pt x="21001" y="4545"/>
                      <a:pt x="111512" y="81342"/>
                      <a:pt x="127969" y="180081"/>
                    </a:cubicBezTo>
                    <a:cubicBezTo>
                      <a:pt x="130712" y="188310"/>
                      <a:pt x="125226" y="196538"/>
                      <a:pt x="116998" y="196538"/>
                    </a:cubicBezTo>
                    <a:cubicBezTo>
                      <a:pt x="116998" y="196538"/>
                      <a:pt x="116998" y="196538"/>
                      <a:pt x="116998" y="196538"/>
                    </a:cubicBezTo>
                    <a:lnTo>
                      <a:pt x="116998" y="196538"/>
                    </a:lnTo>
                    <a:close/>
                  </a:path>
                </a:pathLst>
              </a:custGeom>
              <a:solidFill>
                <a:srgbClr val="60BA47"/>
              </a:solidFill>
              <a:ln w="27426" cap="flat">
                <a:noFill/>
                <a:prstDash val="solid"/>
                <a:miter/>
              </a:ln>
            </p:spPr>
            <p:txBody>
              <a:bodyPr rtlCol="0" anchor="ctr"/>
              <a:lstStyle/>
              <a:p>
                <a:endParaRPr lang="en-US"/>
              </a:p>
            </p:txBody>
          </p:sp>
          <p:sp>
            <p:nvSpPr>
              <p:cNvPr id="9" name="Freeform 1417">
                <a:extLst>
                  <a:ext uri="{FF2B5EF4-FFF2-40B4-BE49-F238E27FC236}">
                    <a16:creationId xmlns:a16="http://schemas.microsoft.com/office/drawing/2014/main" id="{8C376A82-2D7C-05FA-6894-3C9EA56E20CF}"/>
                  </a:ext>
                </a:extLst>
              </p:cNvPr>
              <p:cNvSpPr/>
              <p:nvPr/>
            </p:nvSpPr>
            <p:spPr>
              <a:xfrm>
                <a:off x="8879988" y="2238239"/>
                <a:ext cx="133292" cy="190891"/>
              </a:xfrm>
              <a:custGeom>
                <a:avLst/>
                <a:gdLst>
                  <a:gd name="connsiteX0" fmla="*/ 13714 w 133292"/>
                  <a:gd name="connsiteY0" fmla="*/ 190891 h 190891"/>
                  <a:gd name="connsiteX1" fmla="*/ 13714 w 133292"/>
                  <a:gd name="connsiteY1" fmla="*/ 190891 h 190891"/>
                  <a:gd name="connsiteX2" fmla="*/ 0 w 133292"/>
                  <a:gd name="connsiteY2" fmla="*/ 177177 h 190891"/>
                  <a:gd name="connsiteX3" fmla="*/ 115196 w 133292"/>
                  <a:gd name="connsiteY3" fmla="*/ 1640 h 190891"/>
                  <a:gd name="connsiteX4" fmla="*/ 131653 w 133292"/>
                  <a:gd name="connsiteY4" fmla="*/ 7126 h 190891"/>
                  <a:gd name="connsiteX5" fmla="*/ 126167 w 133292"/>
                  <a:gd name="connsiteY5" fmla="*/ 23582 h 190891"/>
                  <a:gd name="connsiteX6" fmla="*/ 21942 w 133292"/>
                  <a:gd name="connsiteY6" fmla="*/ 177177 h 190891"/>
                  <a:gd name="connsiteX7" fmla="*/ 13714 w 133292"/>
                  <a:gd name="connsiteY7" fmla="*/ 190891 h 190891"/>
                  <a:gd name="connsiteX8" fmla="*/ 13714 w 133292"/>
                  <a:gd name="connsiteY8" fmla="*/ 190891 h 19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3292" h="190891">
                    <a:moveTo>
                      <a:pt x="13714" y="190891"/>
                    </a:moveTo>
                    <a:cubicBezTo>
                      <a:pt x="13714" y="190891"/>
                      <a:pt x="13714" y="190891"/>
                      <a:pt x="13714" y="190891"/>
                    </a:cubicBezTo>
                    <a:cubicBezTo>
                      <a:pt x="5485" y="190891"/>
                      <a:pt x="0" y="185405"/>
                      <a:pt x="0" y="177177"/>
                    </a:cubicBezTo>
                    <a:cubicBezTo>
                      <a:pt x="0" y="171691"/>
                      <a:pt x="2742" y="70209"/>
                      <a:pt x="115196" y="1640"/>
                    </a:cubicBezTo>
                    <a:cubicBezTo>
                      <a:pt x="120682" y="-1102"/>
                      <a:pt x="128910" y="-1102"/>
                      <a:pt x="131653" y="7126"/>
                    </a:cubicBezTo>
                    <a:cubicBezTo>
                      <a:pt x="134395" y="12612"/>
                      <a:pt x="134395" y="20839"/>
                      <a:pt x="126167" y="23582"/>
                    </a:cubicBezTo>
                    <a:cubicBezTo>
                      <a:pt x="24685" y="83923"/>
                      <a:pt x="21942" y="174434"/>
                      <a:pt x="21942" y="177177"/>
                    </a:cubicBezTo>
                    <a:cubicBezTo>
                      <a:pt x="24685" y="185405"/>
                      <a:pt x="19199" y="190891"/>
                      <a:pt x="13714" y="190891"/>
                    </a:cubicBezTo>
                    <a:lnTo>
                      <a:pt x="13714" y="190891"/>
                    </a:lnTo>
                    <a:close/>
                  </a:path>
                </a:pathLst>
              </a:custGeom>
              <a:solidFill>
                <a:srgbClr val="60BA47"/>
              </a:solid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10482027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ocuments on desk">
            <a:extLst>
              <a:ext uri="{FF2B5EF4-FFF2-40B4-BE49-F238E27FC236}">
                <a16:creationId xmlns:a16="http://schemas.microsoft.com/office/drawing/2014/main" id="{D922F234-224F-6B9E-018E-8838B43AEAA7}"/>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10929" r="33903"/>
          <a:stretch/>
        </p:blipFill>
        <p:spPr>
          <a:xfrm>
            <a:off x="0" y="0"/>
            <a:ext cx="4615543" cy="6858000"/>
          </a:xfrm>
        </p:spPr>
      </p:pic>
      <p:sp>
        <p:nvSpPr>
          <p:cNvPr id="3" name="Text Placeholder 2">
            <a:extLst>
              <a:ext uri="{FF2B5EF4-FFF2-40B4-BE49-F238E27FC236}">
                <a16:creationId xmlns:a16="http://schemas.microsoft.com/office/drawing/2014/main" id="{0B58AC65-3D0B-B6BA-9E7D-60F62BFCA44A}"/>
              </a:ext>
            </a:extLst>
          </p:cNvPr>
          <p:cNvSpPr>
            <a:spLocks noGrp="1"/>
          </p:cNvSpPr>
          <p:nvPr>
            <p:ph type="body" sz="quarter" idx="30"/>
          </p:nvPr>
        </p:nvSpPr>
        <p:spPr>
          <a:xfrm>
            <a:off x="5268686" y="338738"/>
            <a:ext cx="6110631" cy="845139"/>
          </a:xfrm>
        </p:spPr>
        <p:txBody>
          <a:bodyPr/>
          <a:lstStyle/>
          <a:p>
            <a:r>
              <a:rPr lang="en-GB" b="1" dirty="0"/>
              <a:t>Market Trends and Economic Indicators</a:t>
            </a:r>
            <a:endParaRPr lang="en-GB" dirty="0"/>
          </a:p>
          <a:p>
            <a:endParaRPr lang="en-IE" dirty="0"/>
          </a:p>
        </p:txBody>
      </p:sp>
      <p:sp>
        <p:nvSpPr>
          <p:cNvPr id="4" name="Text Placeholder 3">
            <a:extLst>
              <a:ext uri="{FF2B5EF4-FFF2-40B4-BE49-F238E27FC236}">
                <a16:creationId xmlns:a16="http://schemas.microsoft.com/office/drawing/2014/main" id="{866D1600-C773-7FD6-95B9-4BAF8820D474}"/>
              </a:ext>
            </a:extLst>
          </p:cNvPr>
          <p:cNvSpPr>
            <a:spLocks noGrp="1"/>
          </p:cNvSpPr>
          <p:nvPr>
            <p:ph type="body" sz="quarter" idx="48"/>
          </p:nvPr>
        </p:nvSpPr>
        <p:spPr>
          <a:xfrm>
            <a:off x="5256505" y="1695715"/>
            <a:ext cx="6284186" cy="3466570"/>
          </a:xfrm>
        </p:spPr>
        <p:txBody>
          <a:bodyPr/>
          <a:lstStyle/>
          <a:p>
            <a:pPr algn="just">
              <a:spcAft>
                <a:spcPts val="600"/>
              </a:spcAft>
            </a:pPr>
            <a:r>
              <a:rPr lang="en-IE" sz="2400" dirty="0"/>
              <a:t>Understanding market trends and economic indicators is pivotal for businesses aiming to stay ahead in a dynamic marketplace. </a:t>
            </a:r>
          </a:p>
          <a:p>
            <a:pPr algn="just">
              <a:spcAft>
                <a:spcPts val="600"/>
              </a:spcAft>
            </a:pPr>
            <a:r>
              <a:rPr lang="en-IE" sz="2400" dirty="0"/>
              <a:t>By analysing shifts in consumer behaviour, technological advancements, and regulatory landscapes, organisations can proactively adjust their strategies for long-term success. </a:t>
            </a:r>
          </a:p>
          <a:p>
            <a:pPr algn="just">
              <a:spcAft>
                <a:spcPts val="600"/>
              </a:spcAft>
            </a:pPr>
            <a:r>
              <a:rPr lang="en-IE" sz="2400" dirty="0"/>
              <a:t>Anticipating these changes enables businesses to innovate effectively, seize emerging opportunities, and reduce risks, ensuring sustained relevance and competitiveness.</a:t>
            </a:r>
          </a:p>
          <a:p>
            <a:pPr>
              <a:spcAft>
                <a:spcPts val="600"/>
              </a:spcAft>
            </a:pPr>
            <a:endParaRPr lang="en-IE" sz="2400" dirty="0"/>
          </a:p>
        </p:txBody>
      </p:sp>
    </p:spTree>
    <p:extLst>
      <p:ext uri="{BB962C8B-B14F-4D97-AF65-F5344CB8AC3E}">
        <p14:creationId xmlns:p14="http://schemas.microsoft.com/office/powerpoint/2010/main" val="3639981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78" y="529585"/>
            <a:ext cx="10483431" cy="804265"/>
          </a:xfrm>
        </p:spPr>
        <p:txBody>
          <a:bodyPr/>
          <a:lstStyle/>
          <a:p>
            <a:r>
              <a:rPr lang="en-US" dirty="0"/>
              <a:t>EMBRACING SUSTAINABILITY</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78" y="1347737"/>
            <a:ext cx="10483429" cy="4920143"/>
          </a:xfrm>
        </p:spPr>
        <p:txBody>
          <a:bodyPr/>
          <a:lstStyle/>
          <a:p>
            <a:pPr algn="just">
              <a:spcAft>
                <a:spcPts val="600"/>
              </a:spcAft>
            </a:pPr>
            <a:r>
              <a:rPr lang="en-GB" dirty="0"/>
              <a:t>Embracing sustainability involves balancing the needs of people, planet, and profits. </a:t>
            </a:r>
          </a:p>
          <a:p>
            <a:pPr algn="just">
              <a:spcAft>
                <a:spcPts val="600"/>
              </a:spcAft>
            </a:pPr>
            <a:r>
              <a:rPr lang="en-GB" b="1" dirty="0">
                <a:highlight>
                  <a:srgbClr val="F36C2F"/>
                </a:highlight>
              </a:rPr>
              <a:t>People:</a:t>
            </a:r>
            <a:r>
              <a:rPr lang="en-GB" b="1" dirty="0"/>
              <a:t> </a:t>
            </a:r>
            <a:r>
              <a:rPr lang="en-GB" dirty="0"/>
              <a:t>Social responsibility involves fair labour practices, community engagement, and promoting diversity and inclusion. It emphasises the well-being of employees, customers, and the broader community.</a:t>
            </a:r>
            <a:endParaRPr lang="en-GB" b="1" dirty="0"/>
          </a:p>
          <a:p>
            <a:pPr algn="just">
              <a:spcAft>
                <a:spcPts val="600"/>
              </a:spcAft>
            </a:pPr>
            <a:r>
              <a:rPr lang="en-GB" b="1" dirty="0">
                <a:highlight>
                  <a:srgbClr val="F36C2F"/>
                </a:highlight>
              </a:rPr>
              <a:t>Planet:</a:t>
            </a:r>
            <a:r>
              <a:rPr lang="en-GB" b="1" dirty="0"/>
              <a:t> </a:t>
            </a:r>
            <a:r>
              <a:rPr lang="en-GB" dirty="0"/>
              <a:t>Environmental stewardship includes reducing waste, conserving resources, and minimising the ecological footprint. Sustainable practices aim to protect and restore natural ecosystems.</a:t>
            </a:r>
          </a:p>
          <a:p>
            <a:pPr algn="just">
              <a:spcAft>
                <a:spcPts val="600"/>
              </a:spcAft>
            </a:pPr>
            <a:r>
              <a:rPr lang="en-GB" b="1" dirty="0">
                <a:highlight>
                  <a:srgbClr val="F36C2F"/>
                </a:highlight>
              </a:rPr>
              <a:t>Profits:</a:t>
            </a:r>
            <a:r>
              <a:rPr lang="en-GB" b="1" dirty="0"/>
              <a:t> </a:t>
            </a:r>
            <a:r>
              <a:rPr lang="en-GB" dirty="0"/>
              <a:t>Economic viability ensures that the business remains profitable and competitive. Sustainable strategies can lead to innovation, cost savings, and long-term growth.</a:t>
            </a:r>
            <a:endParaRPr lang="en-US" dirty="0"/>
          </a:p>
        </p:txBody>
      </p:sp>
      <p:grpSp>
        <p:nvGrpSpPr>
          <p:cNvPr id="4" name="Group 3">
            <a:extLst>
              <a:ext uri="{FF2B5EF4-FFF2-40B4-BE49-F238E27FC236}">
                <a16:creationId xmlns:a16="http://schemas.microsoft.com/office/drawing/2014/main" id="{FC15542A-69FF-3371-95EA-86303AF6C36F}"/>
              </a:ext>
            </a:extLst>
          </p:cNvPr>
          <p:cNvGrpSpPr/>
          <p:nvPr/>
        </p:nvGrpSpPr>
        <p:grpSpPr>
          <a:xfrm>
            <a:off x="10887146" y="351328"/>
            <a:ext cx="901130" cy="901727"/>
            <a:chOff x="5614841" y="786428"/>
            <a:chExt cx="901130" cy="901727"/>
          </a:xfrm>
          <a:solidFill>
            <a:srgbClr val="0F486D"/>
          </a:solidFill>
        </p:grpSpPr>
        <p:grpSp>
          <p:nvGrpSpPr>
            <p:cNvPr id="5" name="Graphic 2">
              <a:extLst>
                <a:ext uri="{FF2B5EF4-FFF2-40B4-BE49-F238E27FC236}">
                  <a16:creationId xmlns:a16="http://schemas.microsoft.com/office/drawing/2014/main" id="{AE26D733-95A7-1488-CCA2-BDF7D084AADE}"/>
                </a:ext>
              </a:extLst>
            </p:cNvPr>
            <p:cNvGrpSpPr/>
            <p:nvPr/>
          </p:nvGrpSpPr>
          <p:grpSpPr>
            <a:xfrm>
              <a:off x="5715019" y="1058540"/>
              <a:ext cx="543506" cy="445337"/>
              <a:chOff x="5715019" y="1058540"/>
              <a:chExt cx="543506" cy="445337"/>
            </a:xfrm>
            <a:grpFill/>
          </p:grpSpPr>
          <p:sp>
            <p:nvSpPr>
              <p:cNvPr id="7" name="Freeform 210">
                <a:extLst>
                  <a:ext uri="{FF2B5EF4-FFF2-40B4-BE49-F238E27FC236}">
                    <a16:creationId xmlns:a16="http://schemas.microsoft.com/office/drawing/2014/main" id="{9639035D-32D6-4F60-4504-4EABA66C619E}"/>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60BA47"/>
              </a:solidFill>
              <a:ln w="9028" cap="flat">
                <a:noFill/>
                <a:prstDash val="solid"/>
                <a:miter/>
              </a:ln>
            </p:spPr>
            <p:txBody>
              <a:bodyPr rtlCol="0" anchor="ctr"/>
              <a:lstStyle/>
              <a:p>
                <a:endParaRPr lang="en-US"/>
              </a:p>
            </p:txBody>
          </p:sp>
          <p:sp>
            <p:nvSpPr>
              <p:cNvPr id="8" name="Freeform 211">
                <a:extLst>
                  <a:ext uri="{FF2B5EF4-FFF2-40B4-BE49-F238E27FC236}">
                    <a16:creationId xmlns:a16="http://schemas.microsoft.com/office/drawing/2014/main" id="{D2069294-4A9E-A845-2FE8-699D4F19ADC9}"/>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60BA47"/>
              </a:solidFill>
              <a:ln w="9028" cap="flat">
                <a:noFill/>
                <a:prstDash val="solid"/>
                <a:miter/>
              </a:ln>
            </p:spPr>
            <p:txBody>
              <a:bodyPr rtlCol="0" anchor="ctr"/>
              <a:lstStyle/>
              <a:p>
                <a:endParaRPr lang="en-US"/>
              </a:p>
            </p:txBody>
          </p:sp>
        </p:grpSp>
        <p:sp>
          <p:nvSpPr>
            <p:cNvPr id="6" name="Freeform 209">
              <a:extLst>
                <a:ext uri="{FF2B5EF4-FFF2-40B4-BE49-F238E27FC236}">
                  <a16:creationId xmlns:a16="http://schemas.microsoft.com/office/drawing/2014/main" id="{1A46FFEA-19DB-E8C3-321A-16AC4273F268}"/>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grpFill/>
            <a:ln w="9028" cap="flat">
              <a:noFill/>
              <a:prstDash val="solid"/>
              <a:miter/>
            </a:ln>
          </p:spPr>
          <p:txBody>
            <a:bodyPr rtlCol="0" anchor="ctr"/>
            <a:lstStyle/>
            <a:p>
              <a:endParaRPr lang="en-US"/>
            </a:p>
          </p:txBody>
        </p:sp>
      </p:grpSp>
    </p:spTree>
    <p:extLst>
      <p:ext uri="{BB962C8B-B14F-4D97-AF65-F5344CB8AC3E}">
        <p14:creationId xmlns:p14="http://schemas.microsoft.com/office/powerpoint/2010/main" val="1104856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922F234-224F-6B9E-018E-8838B43AEAA7}"/>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27566" r="27566"/>
          <a:stretch/>
        </p:blipFill>
        <p:spPr>
          <a:xfrm>
            <a:off x="0" y="0"/>
            <a:ext cx="4615543" cy="6858000"/>
          </a:xfrm>
        </p:spPr>
      </p:pic>
      <p:sp>
        <p:nvSpPr>
          <p:cNvPr id="3" name="Text Placeholder 2">
            <a:extLst>
              <a:ext uri="{FF2B5EF4-FFF2-40B4-BE49-F238E27FC236}">
                <a16:creationId xmlns:a16="http://schemas.microsoft.com/office/drawing/2014/main" id="{0B58AC65-3D0B-B6BA-9E7D-60F62BFCA44A}"/>
              </a:ext>
            </a:extLst>
          </p:cNvPr>
          <p:cNvSpPr>
            <a:spLocks noGrp="1"/>
          </p:cNvSpPr>
          <p:nvPr>
            <p:ph type="body" sz="quarter" idx="30"/>
          </p:nvPr>
        </p:nvSpPr>
        <p:spPr>
          <a:xfrm>
            <a:off x="5153183" y="236413"/>
            <a:ext cx="6110631" cy="845139"/>
          </a:xfrm>
        </p:spPr>
        <p:txBody>
          <a:bodyPr/>
          <a:lstStyle/>
          <a:p>
            <a:r>
              <a:rPr lang="en-GB" b="1" dirty="0"/>
              <a:t>Environmental Sustainability</a:t>
            </a:r>
          </a:p>
          <a:p>
            <a:endParaRPr lang="en-IE" dirty="0"/>
          </a:p>
        </p:txBody>
      </p:sp>
      <p:sp>
        <p:nvSpPr>
          <p:cNvPr id="4" name="Text Placeholder 3">
            <a:extLst>
              <a:ext uri="{FF2B5EF4-FFF2-40B4-BE49-F238E27FC236}">
                <a16:creationId xmlns:a16="http://schemas.microsoft.com/office/drawing/2014/main" id="{866D1600-C773-7FD6-95B9-4BAF8820D474}"/>
              </a:ext>
            </a:extLst>
          </p:cNvPr>
          <p:cNvSpPr>
            <a:spLocks noGrp="1"/>
          </p:cNvSpPr>
          <p:nvPr>
            <p:ph type="body" sz="quarter" idx="48"/>
          </p:nvPr>
        </p:nvSpPr>
        <p:spPr>
          <a:xfrm>
            <a:off x="5256505" y="1070073"/>
            <a:ext cx="6287795" cy="3466570"/>
          </a:xfrm>
        </p:spPr>
        <p:txBody>
          <a:bodyPr/>
          <a:lstStyle/>
          <a:p>
            <a:pPr algn="just">
              <a:spcAft>
                <a:spcPts val="600"/>
              </a:spcAft>
            </a:pPr>
            <a:r>
              <a:rPr lang="en-IE" sz="2400" dirty="0"/>
              <a:t>Implementing environmental sustainability practices is fundamental for businesses committed to minimising their ecological footprint and ensuring long-term viability. </a:t>
            </a:r>
          </a:p>
          <a:p>
            <a:pPr algn="just">
              <a:spcAft>
                <a:spcPts val="600"/>
              </a:spcAft>
            </a:pPr>
            <a:r>
              <a:rPr lang="en-IE" sz="2400" dirty="0"/>
              <a:t>By integrating eco-friendly practices into operations, businesses not only contribute positively to the environment but also enhance operational efficiency and resilience. </a:t>
            </a:r>
          </a:p>
          <a:p>
            <a:pPr algn="just">
              <a:spcAft>
                <a:spcPts val="600"/>
              </a:spcAft>
            </a:pPr>
            <a:r>
              <a:rPr lang="en-IE" sz="2400" dirty="0"/>
              <a:t>Environmental sustainability initiatives not only reduces risks associated with resource scarcity and regulatory changes but also strengthen brand reputation and appeal to environmentally conscious consumers and stakeholders.</a:t>
            </a:r>
          </a:p>
          <a:p>
            <a:pPr algn="just">
              <a:spcAft>
                <a:spcPts val="600"/>
              </a:spcAft>
            </a:pPr>
            <a:endParaRPr lang="en-IE" sz="2400" dirty="0"/>
          </a:p>
        </p:txBody>
      </p:sp>
    </p:spTree>
    <p:extLst>
      <p:ext uri="{BB962C8B-B14F-4D97-AF65-F5344CB8AC3E}">
        <p14:creationId xmlns:p14="http://schemas.microsoft.com/office/powerpoint/2010/main" val="1012612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Large and small hands holding red heart">
            <a:extLst>
              <a:ext uri="{FF2B5EF4-FFF2-40B4-BE49-F238E27FC236}">
                <a16:creationId xmlns:a16="http://schemas.microsoft.com/office/drawing/2014/main" id="{D922F234-224F-6B9E-018E-8838B43AEAA7}"/>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8490" r="53652"/>
          <a:stretch/>
        </p:blipFill>
        <p:spPr>
          <a:xfrm>
            <a:off x="0" y="0"/>
            <a:ext cx="4615543" cy="6858000"/>
          </a:xfrm>
        </p:spPr>
      </p:pic>
      <p:sp>
        <p:nvSpPr>
          <p:cNvPr id="3" name="Text Placeholder 2">
            <a:extLst>
              <a:ext uri="{FF2B5EF4-FFF2-40B4-BE49-F238E27FC236}">
                <a16:creationId xmlns:a16="http://schemas.microsoft.com/office/drawing/2014/main" id="{0B58AC65-3D0B-B6BA-9E7D-60F62BFCA44A}"/>
              </a:ext>
            </a:extLst>
          </p:cNvPr>
          <p:cNvSpPr>
            <a:spLocks noGrp="1"/>
          </p:cNvSpPr>
          <p:nvPr>
            <p:ph type="body" sz="quarter" idx="30"/>
          </p:nvPr>
        </p:nvSpPr>
        <p:spPr>
          <a:xfrm>
            <a:off x="5153183" y="236413"/>
            <a:ext cx="6110631" cy="845139"/>
          </a:xfrm>
        </p:spPr>
        <p:txBody>
          <a:bodyPr/>
          <a:lstStyle/>
          <a:p>
            <a:r>
              <a:rPr lang="en-GB" b="1" dirty="0"/>
              <a:t>Social Responsibility</a:t>
            </a:r>
            <a:endParaRPr lang="en-GB" dirty="0"/>
          </a:p>
          <a:p>
            <a:endParaRPr lang="en-IE" dirty="0"/>
          </a:p>
        </p:txBody>
      </p:sp>
      <p:sp>
        <p:nvSpPr>
          <p:cNvPr id="4" name="Text Placeholder 3">
            <a:extLst>
              <a:ext uri="{FF2B5EF4-FFF2-40B4-BE49-F238E27FC236}">
                <a16:creationId xmlns:a16="http://schemas.microsoft.com/office/drawing/2014/main" id="{866D1600-C773-7FD6-95B9-4BAF8820D474}"/>
              </a:ext>
            </a:extLst>
          </p:cNvPr>
          <p:cNvSpPr>
            <a:spLocks noGrp="1"/>
          </p:cNvSpPr>
          <p:nvPr>
            <p:ph type="body" sz="quarter" idx="48"/>
          </p:nvPr>
        </p:nvSpPr>
        <p:spPr>
          <a:xfrm>
            <a:off x="5190010" y="954570"/>
            <a:ext cx="6373340" cy="3466570"/>
          </a:xfrm>
        </p:spPr>
        <p:txBody>
          <a:bodyPr/>
          <a:lstStyle/>
          <a:p>
            <a:pPr algn="just">
              <a:spcAft>
                <a:spcPts val="600"/>
              </a:spcAft>
            </a:pPr>
            <a:r>
              <a:rPr lang="en-IE" sz="2400" dirty="0"/>
              <a:t>Businesses are increasingly expected to uphold social responsibility by prioritising ethical conduct, fair labour practices, and active community engagement. </a:t>
            </a:r>
          </a:p>
          <a:p>
            <a:pPr algn="just">
              <a:spcAft>
                <a:spcPts val="600"/>
              </a:spcAft>
            </a:pPr>
            <a:r>
              <a:rPr lang="en-IE" sz="2400" dirty="0"/>
              <a:t>By promoting ethical supply chain management and supporting local communities, organisations enhance their reputation and build trust among stakeholders. </a:t>
            </a:r>
          </a:p>
          <a:p>
            <a:pPr algn="just">
              <a:spcAft>
                <a:spcPts val="600"/>
              </a:spcAft>
            </a:pPr>
            <a:r>
              <a:rPr lang="en-IE" sz="2400" dirty="0"/>
              <a:t>Embracing social responsibility creates a positive societal impact, strengthens organisational resilience, and ensures sustainable growth over the long term. It also attracts employees and customers who value ethical practices and are aligned with the company's commitment to social welfare.</a:t>
            </a:r>
          </a:p>
          <a:p>
            <a:pPr>
              <a:spcAft>
                <a:spcPts val="600"/>
              </a:spcAft>
            </a:pPr>
            <a:endParaRPr lang="en-IE" sz="2400" dirty="0"/>
          </a:p>
        </p:txBody>
      </p:sp>
    </p:spTree>
    <p:extLst>
      <p:ext uri="{BB962C8B-B14F-4D97-AF65-F5344CB8AC3E}">
        <p14:creationId xmlns:p14="http://schemas.microsoft.com/office/powerpoint/2010/main" val="17119837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5" y="1971986"/>
            <a:ext cx="10483429" cy="4439577"/>
          </a:xfrm>
        </p:spPr>
        <p:txBody>
          <a:bodyPr/>
          <a:lstStyle/>
          <a:p>
            <a:pPr>
              <a:spcAft>
                <a:spcPts val="600"/>
              </a:spcAft>
            </a:pPr>
            <a:r>
              <a:rPr lang="en-GB" sz="2200" b="1" dirty="0">
                <a:solidFill>
                  <a:srgbClr val="0F486D"/>
                </a:solidFill>
                <a:hlinkClick r:id="rId2">
                  <a:extLst>
                    <a:ext uri="{A12FA001-AC4F-418D-AE19-62706E023703}">
                      <ahyp:hlinkClr xmlns:ahyp="http://schemas.microsoft.com/office/drawing/2018/hyperlinkcolor" val="tx"/>
                    </a:ext>
                  </a:extLst>
                </a:hlinkClick>
              </a:rPr>
              <a:t>SDG 8 (Decent Work and Economic Growth): </a:t>
            </a:r>
            <a:r>
              <a:rPr lang="en-GB" sz="2200" dirty="0"/>
              <a:t>Promotes fair labour practices and inclusive economic growth, which are critical considerations in long-term business planning.</a:t>
            </a:r>
          </a:p>
          <a:p>
            <a:pPr>
              <a:spcAft>
                <a:spcPts val="600"/>
              </a:spcAft>
            </a:pPr>
            <a:r>
              <a:rPr lang="en-GB" sz="2200" b="1" dirty="0">
                <a:solidFill>
                  <a:srgbClr val="0F486D"/>
                </a:solidFill>
                <a:hlinkClick r:id="rId3">
                  <a:extLst>
                    <a:ext uri="{A12FA001-AC4F-418D-AE19-62706E023703}">
                      <ahyp:hlinkClr xmlns:ahyp="http://schemas.microsoft.com/office/drawing/2018/hyperlinkcolor" val="tx"/>
                    </a:ext>
                  </a:extLst>
                </a:hlinkClick>
              </a:rPr>
              <a:t>SDG 9 (Industry, Innovation, and Infrastructure): </a:t>
            </a:r>
            <a:r>
              <a:rPr lang="en-GB" sz="2200" dirty="0"/>
              <a:t>Emphasises sustainable infrastructure development and innovation, contributing to long-term economic growth and industrial development.</a:t>
            </a:r>
          </a:p>
          <a:p>
            <a:pPr>
              <a:spcAft>
                <a:spcPts val="600"/>
              </a:spcAft>
            </a:pPr>
            <a:r>
              <a:rPr lang="en-GB" sz="2200" b="1" dirty="0">
                <a:solidFill>
                  <a:srgbClr val="0F486D"/>
                </a:solidFill>
                <a:hlinkClick r:id="rId4">
                  <a:extLst>
                    <a:ext uri="{A12FA001-AC4F-418D-AE19-62706E023703}">
                      <ahyp:hlinkClr xmlns:ahyp="http://schemas.microsoft.com/office/drawing/2018/hyperlinkcolor" val="tx"/>
                    </a:ext>
                  </a:extLst>
                </a:hlinkClick>
              </a:rPr>
              <a:t>SDG 10 (Reduce Inequalities): </a:t>
            </a:r>
            <a:r>
              <a:rPr lang="en-GB" sz="2200" dirty="0"/>
              <a:t>Addresses social disparities through responsible business practices, which are essential for long-term sustainability and ethical business conduct.</a:t>
            </a:r>
          </a:p>
          <a:p>
            <a:pPr>
              <a:spcAft>
                <a:spcPts val="600"/>
              </a:spcAft>
            </a:pPr>
            <a:r>
              <a:rPr lang="en-GB" sz="2200" b="1" dirty="0">
                <a:solidFill>
                  <a:srgbClr val="0F486D"/>
                </a:solidFill>
                <a:hlinkClick r:id="rId5">
                  <a:extLst>
                    <a:ext uri="{A12FA001-AC4F-418D-AE19-62706E023703}">
                      <ahyp:hlinkClr xmlns:ahyp="http://schemas.microsoft.com/office/drawing/2018/hyperlinkcolor" val="tx"/>
                    </a:ext>
                  </a:extLst>
                </a:hlinkClick>
              </a:rPr>
              <a:t>SDG 12 (Responsible Consumption and Production): </a:t>
            </a:r>
            <a:r>
              <a:rPr lang="en-GB" sz="2200" dirty="0"/>
              <a:t>Focuses on sustainable consumption and production patterns, integrating transparency and accountability into business practices, aligning with long-term sustainable development goals.</a:t>
            </a:r>
          </a:p>
        </p:txBody>
      </p:sp>
      <p:sp>
        <p:nvSpPr>
          <p:cNvPr id="6" name="Text Placeholder 1">
            <a:extLst>
              <a:ext uri="{FF2B5EF4-FFF2-40B4-BE49-F238E27FC236}">
                <a16:creationId xmlns:a16="http://schemas.microsoft.com/office/drawing/2014/main" id="{91EEEA27-C61F-C085-B2A6-E7AB25454E72}"/>
              </a:ext>
            </a:extLst>
          </p:cNvPr>
          <p:cNvSpPr>
            <a:spLocks noGrp="1"/>
          </p:cNvSpPr>
          <p:nvPr>
            <p:ph type="body" sz="quarter" idx="30"/>
          </p:nvPr>
        </p:nvSpPr>
        <p:spPr>
          <a:xfrm>
            <a:off x="854283" y="450972"/>
            <a:ext cx="9855648" cy="804265"/>
          </a:xfrm>
        </p:spPr>
        <p:txBody>
          <a:bodyPr/>
          <a:lstStyle/>
          <a:p>
            <a:pPr algn="ctr"/>
            <a:r>
              <a:rPr lang="en-US" dirty="0"/>
              <a:t>ALIGNMENT WITH SUSTAINABLE DEVELOPMENT GOALS</a:t>
            </a:r>
          </a:p>
        </p:txBody>
      </p:sp>
      <p:pic>
        <p:nvPicPr>
          <p:cNvPr id="7" name="Picture 2">
            <a:extLst>
              <a:ext uri="{FF2B5EF4-FFF2-40B4-BE49-F238E27FC236}">
                <a16:creationId xmlns:a16="http://schemas.microsoft.com/office/drawing/2014/main" id="{80C6FD15-01DD-51FC-F959-4FA6FD7420F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366322" y="540862"/>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766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A217D6-4AA2-CB4D-9D63-D41980307DD7}"/>
              </a:ext>
            </a:extLst>
          </p:cNvPr>
          <p:cNvSpPr>
            <a:spLocks noGrp="1"/>
          </p:cNvSpPr>
          <p:nvPr>
            <p:ph type="body" sz="quarter" idx="30"/>
          </p:nvPr>
        </p:nvSpPr>
        <p:spPr>
          <a:xfrm>
            <a:off x="854282" y="640454"/>
            <a:ext cx="10483431" cy="804265"/>
          </a:xfrm>
        </p:spPr>
        <p:txBody>
          <a:bodyPr/>
          <a:lstStyle/>
          <a:p>
            <a:pPr algn="ctr"/>
            <a:r>
              <a:rPr lang="en-US" dirty="0"/>
              <a:t>ALIGNMENT WITH ENTRECOMP</a:t>
            </a:r>
          </a:p>
        </p:txBody>
      </p:sp>
      <p:sp>
        <p:nvSpPr>
          <p:cNvPr id="3" name="Text Placeholder 2">
            <a:extLst>
              <a:ext uri="{FF2B5EF4-FFF2-40B4-BE49-F238E27FC236}">
                <a16:creationId xmlns:a16="http://schemas.microsoft.com/office/drawing/2014/main" id="{35AC186C-5DE3-6542-A610-70101C6B0F93}"/>
              </a:ext>
            </a:extLst>
          </p:cNvPr>
          <p:cNvSpPr>
            <a:spLocks noGrp="1"/>
          </p:cNvSpPr>
          <p:nvPr>
            <p:ph type="body" sz="quarter" idx="48"/>
          </p:nvPr>
        </p:nvSpPr>
        <p:spPr>
          <a:xfrm>
            <a:off x="854282" y="1770078"/>
            <a:ext cx="10483429" cy="4760556"/>
          </a:xfrm>
        </p:spPr>
        <p:txBody>
          <a:bodyPr/>
          <a:lstStyle/>
          <a:p>
            <a:r>
              <a:rPr lang="en-GB" sz="2200" b="1" dirty="0">
                <a:solidFill>
                  <a:srgbClr val="0F486D"/>
                </a:solidFill>
                <a:hlinkClick r:id="rId2">
                  <a:extLst>
                    <a:ext uri="{A12FA001-AC4F-418D-AE19-62706E023703}">
                      <ahyp:hlinkClr xmlns:ahyp="http://schemas.microsoft.com/office/drawing/2018/hyperlinkcolor" val="tx"/>
                    </a:ext>
                  </a:extLst>
                </a:hlinkClick>
              </a:rPr>
              <a:t>EntreComp 1.5 Ethical and Sustainable Thinking</a:t>
            </a:r>
            <a:r>
              <a:rPr lang="en-GB" sz="2200" b="1" dirty="0"/>
              <a:t>: </a:t>
            </a:r>
            <a:r>
              <a:rPr lang="en-GB" sz="2200" dirty="0"/>
              <a:t>Evaluating the consequences and impacts of ideas, opportunities, and actions fosters sustainable management practices, corporate social responsibility, and inclusion in enterprises, contributing to ethical business conduct.</a:t>
            </a:r>
          </a:p>
          <a:p>
            <a:endParaRPr lang="en-GB" sz="2200" b="1" dirty="0"/>
          </a:p>
          <a:p>
            <a:r>
              <a:rPr lang="en-GB" sz="2200" b="1" dirty="0">
                <a:solidFill>
                  <a:srgbClr val="0F486D"/>
                </a:solidFill>
                <a:hlinkClick r:id="rId2">
                  <a:extLst>
                    <a:ext uri="{A12FA001-AC4F-418D-AE19-62706E023703}">
                      <ahyp:hlinkClr xmlns:ahyp="http://schemas.microsoft.com/office/drawing/2018/hyperlinkcolor" val="tx"/>
                    </a:ext>
                  </a:extLst>
                </a:hlinkClick>
              </a:rPr>
              <a:t>EntreComp 3.1 Taking the Initiative</a:t>
            </a:r>
            <a:r>
              <a:rPr lang="en-GB" sz="2200" b="1" dirty="0"/>
              <a:t>: </a:t>
            </a:r>
            <a:r>
              <a:rPr lang="en-GB" sz="2200" dirty="0"/>
              <a:t>Identifying opportunities, making independent operational decisions, and formulating strategic business decisions empower sustainable practices within business operations, supporting environmental stewardship and responsible entrepreneurship.</a:t>
            </a:r>
          </a:p>
        </p:txBody>
      </p:sp>
      <p:pic>
        <p:nvPicPr>
          <p:cNvPr id="4" name="Picture 3">
            <a:extLst>
              <a:ext uri="{FF2B5EF4-FFF2-40B4-BE49-F238E27FC236}">
                <a16:creationId xmlns:a16="http://schemas.microsoft.com/office/drawing/2014/main" id="{E6EC3E4E-9E3C-8B31-6C96-805339182E77}"/>
              </a:ext>
            </a:extLst>
          </p:cNvPr>
          <p:cNvPicPr>
            <a:picLocks noChangeAspect="1"/>
          </p:cNvPicPr>
          <p:nvPr/>
        </p:nvPicPr>
        <p:blipFill>
          <a:blip r:embed="rId3"/>
          <a:stretch>
            <a:fillRect/>
          </a:stretch>
        </p:blipFill>
        <p:spPr>
          <a:xfrm>
            <a:off x="9926498" y="444797"/>
            <a:ext cx="2149845" cy="1195578"/>
          </a:xfrm>
          <a:prstGeom prst="rect">
            <a:avLst/>
          </a:prstGeom>
        </p:spPr>
      </p:pic>
    </p:spTree>
    <p:extLst>
      <p:ext uri="{BB962C8B-B14F-4D97-AF65-F5344CB8AC3E}">
        <p14:creationId xmlns:p14="http://schemas.microsoft.com/office/powerpoint/2010/main" val="1222742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Two cute robots">
            <a:extLst>
              <a:ext uri="{FF2B5EF4-FFF2-40B4-BE49-F238E27FC236}">
                <a16:creationId xmlns:a16="http://schemas.microsoft.com/office/drawing/2014/main" id="{7E08FB7C-A1B2-0A62-6AE5-6207405CAADB}"/>
              </a:ext>
            </a:extLst>
          </p:cNvPr>
          <p:cNvPicPr>
            <a:picLocks noGrp="1" noChangeAspect="1"/>
          </p:cNvPicPr>
          <p:nvPr>
            <p:ph type="pic" sz="quarter" idx="21"/>
          </p:nvPr>
        </p:nvPicPr>
        <p:blipFill rotWithShape="1">
          <a:blip r:embed="rId2" cstate="email">
            <a:extLst>
              <a:ext uri="{28A0092B-C50C-407E-A947-70E740481C1C}">
                <a14:useLocalDpi xmlns:a14="http://schemas.microsoft.com/office/drawing/2010/main"/>
              </a:ext>
            </a:extLst>
          </a:blip>
          <a:srcRect l="36484" r="22553"/>
          <a:stretch/>
        </p:blipFill>
        <p:spPr>
          <a:xfrm>
            <a:off x="-486561" y="0"/>
            <a:ext cx="4993772" cy="6858000"/>
          </a:xfrm>
        </p:spPr>
      </p:pic>
      <p:sp>
        <p:nvSpPr>
          <p:cNvPr id="3" name="Text Placeholder 2">
            <a:extLst>
              <a:ext uri="{FF2B5EF4-FFF2-40B4-BE49-F238E27FC236}">
                <a16:creationId xmlns:a16="http://schemas.microsoft.com/office/drawing/2014/main" id="{A0C335A3-EE55-F05B-FD33-823DE692CF6C}"/>
              </a:ext>
            </a:extLst>
          </p:cNvPr>
          <p:cNvSpPr>
            <a:spLocks noGrp="1"/>
          </p:cNvSpPr>
          <p:nvPr>
            <p:ph type="body" sz="quarter" idx="30"/>
          </p:nvPr>
        </p:nvSpPr>
        <p:spPr>
          <a:xfrm>
            <a:off x="3767537" y="168479"/>
            <a:ext cx="6776598" cy="842867"/>
          </a:xfrm>
        </p:spPr>
        <p:txBody>
          <a:bodyPr/>
          <a:lstStyle/>
          <a:p>
            <a:r>
              <a:rPr lang="en-IE" dirty="0"/>
              <a:t>SUGGESTED PRACTICAL EXERCISE</a:t>
            </a:r>
          </a:p>
        </p:txBody>
      </p:sp>
      <p:sp>
        <p:nvSpPr>
          <p:cNvPr id="4" name="Text Placeholder 3">
            <a:extLst>
              <a:ext uri="{FF2B5EF4-FFF2-40B4-BE49-F238E27FC236}">
                <a16:creationId xmlns:a16="http://schemas.microsoft.com/office/drawing/2014/main" id="{3466DB92-AB89-C473-7ADE-095100E2CD07}"/>
              </a:ext>
            </a:extLst>
          </p:cNvPr>
          <p:cNvSpPr>
            <a:spLocks noGrp="1"/>
          </p:cNvSpPr>
          <p:nvPr>
            <p:ph type="body" sz="quarter" idx="48"/>
          </p:nvPr>
        </p:nvSpPr>
        <p:spPr>
          <a:xfrm>
            <a:off x="5083727" y="1146269"/>
            <a:ext cx="6316911" cy="5410899"/>
          </a:xfrm>
          <a:solidFill>
            <a:schemeClr val="bg1"/>
          </a:solidFill>
        </p:spPr>
        <p:txBody>
          <a:bodyPr/>
          <a:lstStyle/>
          <a:p>
            <a:pPr algn="just">
              <a:spcAft>
                <a:spcPts val="600"/>
              </a:spcAft>
            </a:pPr>
            <a:r>
              <a:rPr lang="en-GB" sz="2400" b="1" dirty="0"/>
              <a:t>Scenario Analysis for Strategic Decision-Making:</a:t>
            </a:r>
            <a:endParaRPr lang="en-GB" sz="2400" dirty="0"/>
          </a:p>
          <a:p>
            <a:pPr algn="just">
              <a:spcAft>
                <a:spcPts val="600"/>
              </a:spcAft>
            </a:pPr>
            <a:r>
              <a:rPr lang="en-GB" sz="2200" b="1" dirty="0"/>
              <a:t>Purpose: </a:t>
            </a:r>
            <a:r>
              <a:rPr lang="en-GB" sz="2200" dirty="0"/>
              <a:t>To</a:t>
            </a:r>
            <a:r>
              <a:rPr lang="en-GB" sz="2200" b="1" dirty="0"/>
              <a:t> </a:t>
            </a:r>
            <a:r>
              <a:rPr lang="en-GB" sz="2200" dirty="0"/>
              <a:t>develop skills in anticipating future challenges and opportunities.</a:t>
            </a:r>
          </a:p>
          <a:p>
            <a:pPr algn="just">
              <a:spcAft>
                <a:spcPts val="600"/>
              </a:spcAft>
            </a:pPr>
            <a:r>
              <a:rPr lang="en-GB" sz="2200" b="1" dirty="0"/>
              <a:t>Steps:</a:t>
            </a:r>
            <a:endParaRPr lang="en-GB" sz="2200" dirty="0"/>
          </a:p>
          <a:p>
            <a:pPr marL="285750" indent="-285750">
              <a:buFont typeface="Arial" panose="020B0604020202020204" pitchFamily="34" charset="0"/>
              <a:buChar char="•"/>
            </a:pPr>
            <a:r>
              <a:rPr lang="en-GB" sz="2200" dirty="0"/>
              <a:t>Select a plausible future scenario relevant to your industry (e.g., technological disruption, regulatory changes).</a:t>
            </a:r>
          </a:p>
          <a:p>
            <a:pPr marL="285750" indent="-285750">
              <a:buFont typeface="Arial" panose="020B0604020202020204" pitchFamily="34" charset="0"/>
              <a:buChar char="•"/>
            </a:pPr>
            <a:r>
              <a:rPr lang="en-GB" sz="2200" dirty="0"/>
              <a:t>Analyse the potential impacts of the scenario on your business operations, market position, and sustainability goals.</a:t>
            </a:r>
          </a:p>
          <a:p>
            <a:pPr marL="285750" indent="-285750">
              <a:spcAft>
                <a:spcPts val="600"/>
              </a:spcAft>
              <a:buFont typeface="Arial" panose="020B0604020202020204" pitchFamily="34" charset="0"/>
              <a:buChar char="•"/>
            </a:pPr>
            <a:r>
              <a:rPr lang="en-GB" sz="2200" dirty="0"/>
              <a:t>Develop strategic responses and contingency plans to mitigate risks and capitalise on opportunities.</a:t>
            </a:r>
          </a:p>
          <a:p>
            <a:pPr algn="just">
              <a:spcAft>
                <a:spcPts val="600"/>
              </a:spcAft>
            </a:pPr>
            <a:r>
              <a:rPr lang="en-GB" sz="2200" b="1" dirty="0"/>
              <a:t>Learning Objective: </a:t>
            </a:r>
            <a:r>
              <a:rPr lang="en-GB" sz="2200" dirty="0"/>
              <a:t>Enhance strategic foresight and decision-making capabilities in uncertain circumstances.</a:t>
            </a:r>
            <a:endParaRPr lang="en-IE" sz="2200" dirty="0"/>
          </a:p>
        </p:txBody>
      </p:sp>
    </p:spTree>
    <p:extLst>
      <p:ext uri="{BB962C8B-B14F-4D97-AF65-F5344CB8AC3E}">
        <p14:creationId xmlns:p14="http://schemas.microsoft.com/office/powerpoint/2010/main" val="1567128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B17EB17-C560-2F48-F127-11489A6DF023}"/>
              </a:ext>
            </a:extLst>
          </p:cNvPr>
          <p:cNvSpPr>
            <a:spLocks noGrp="1"/>
          </p:cNvSpPr>
          <p:nvPr>
            <p:ph type="body" sz="quarter" idx="30"/>
          </p:nvPr>
        </p:nvSpPr>
        <p:spPr/>
        <p:txBody>
          <a:bodyPr/>
          <a:lstStyle/>
          <a:p>
            <a:r>
              <a:rPr lang="en-US" dirty="0"/>
              <a:t>Follow our journey here</a:t>
            </a:r>
          </a:p>
        </p:txBody>
      </p:sp>
      <p:grpSp>
        <p:nvGrpSpPr>
          <p:cNvPr id="42" name="Group 41">
            <a:extLst>
              <a:ext uri="{FF2B5EF4-FFF2-40B4-BE49-F238E27FC236}">
                <a16:creationId xmlns:a16="http://schemas.microsoft.com/office/drawing/2014/main" id="{4FB419A5-7108-66DE-8067-5F740F693A63}"/>
              </a:ext>
            </a:extLst>
          </p:cNvPr>
          <p:cNvGrpSpPr/>
          <p:nvPr/>
        </p:nvGrpSpPr>
        <p:grpSpPr>
          <a:xfrm>
            <a:off x="902886" y="4544736"/>
            <a:ext cx="1381201" cy="398804"/>
            <a:chOff x="10161196" y="4811882"/>
            <a:chExt cx="972657" cy="280842"/>
          </a:xfrm>
        </p:grpSpPr>
        <p:grpSp>
          <p:nvGrpSpPr>
            <p:cNvPr id="30" name="Graphic 3">
              <a:extLst>
                <a:ext uri="{FF2B5EF4-FFF2-40B4-BE49-F238E27FC236}">
                  <a16:creationId xmlns:a16="http://schemas.microsoft.com/office/drawing/2014/main" id="{7B77FC5E-2F2B-A7ED-E6A0-7A58CC3A8BE7}"/>
                </a:ext>
              </a:extLst>
            </p:cNvPr>
            <p:cNvGrpSpPr/>
            <p:nvPr/>
          </p:nvGrpSpPr>
          <p:grpSpPr>
            <a:xfrm>
              <a:off x="10507103" y="4811882"/>
              <a:ext cx="280634" cy="280634"/>
              <a:chOff x="-147782" y="2499889"/>
              <a:chExt cx="850463" cy="850463"/>
            </a:xfrm>
          </p:grpSpPr>
          <p:sp>
            <p:nvSpPr>
              <p:cNvPr id="31" name="Freeform 30">
                <a:extLst>
                  <a:ext uri="{FF2B5EF4-FFF2-40B4-BE49-F238E27FC236}">
                    <a16:creationId xmlns:a16="http://schemas.microsoft.com/office/drawing/2014/main" id="{3D62EE33-8C94-203E-E103-2C3774128312}"/>
                  </a:ext>
                </a:extLst>
              </p:cNvPr>
              <p:cNvSpPr/>
              <p:nvPr/>
            </p:nvSpPr>
            <p:spPr>
              <a:xfrm>
                <a:off x="-147782"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1FEF4ECC-EE55-0351-A780-87E68FC924E9}"/>
                  </a:ext>
                </a:extLst>
              </p:cNvPr>
              <p:cNvSpPr/>
              <p:nvPr/>
            </p:nvSpPr>
            <p:spPr>
              <a:xfrm>
                <a:off x="18530" y="2722899"/>
                <a:ext cx="549966" cy="447280"/>
              </a:xfrm>
              <a:custGeom>
                <a:avLst/>
                <a:gdLst>
                  <a:gd name="connsiteX0" fmla="*/ 173243 w 549966"/>
                  <a:gd name="connsiteY0" fmla="*/ 447281 h 447280"/>
                  <a:gd name="connsiteX1" fmla="*/ 494529 w 549966"/>
                  <a:gd name="connsiteY1" fmla="*/ 125995 h 447280"/>
                  <a:gd name="connsiteX2" fmla="*/ 493899 w 549966"/>
                  <a:gd name="connsiteY2" fmla="*/ 111505 h 447280"/>
                  <a:gd name="connsiteX3" fmla="*/ 549966 w 549966"/>
                  <a:gd name="connsiteY3" fmla="*/ 52918 h 447280"/>
                  <a:gd name="connsiteX4" fmla="*/ 485079 w 549966"/>
                  <a:gd name="connsiteY4" fmla="*/ 70557 h 447280"/>
                  <a:gd name="connsiteX5" fmla="*/ 534847 w 549966"/>
                  <a:gd name="connsiteY5" fmla="*/ 8190 h 447280"/>
                  <a:gd name="connsiteX6" fmla="*/ 463030 w 549966"/>
                  <a:gd name="connsiteY6" fmla="*/ 35908 h 447280"/>
                  <a:gd name="connsiteX7" fmla="*/ 380504 w 549966"/>
                  <a:gd name="connsiteY7" fmla="*/ 0 h 447280"/>
                  <a:gd name="connsiteX8" fmla="*/ 267739 w 549966"/>
                  <a:gd name="connsiteY8" fmla="*/ 112765 h 447280"/>
                  <a:gd name="connsiteX9" fmla="*/ 270888 w 549966"/>
                  <a:gd name="connsiteY9" fmla="*/ 138594 h 447280"/>
                  <a:gd name="connsiteX10" fmla="*/ 38428 w 549966"/>
                  <a:gd name="connsiteY10" fmla="*/ 20789 h 447280"/>
                  <a:gd name="connsiteX11" fmla="*/ 23309 w 549966"/>
                  <a:gd name="connsiteY11" fmla="*/ 77487 h 447280"/>
                  <a:gd name="connsiteX12" fmla="*/ 73707 w 549966"/>
                  <a:gd name="connsiteY12" fmla="*/ 171353 h 447280"/>
                  <a:gd name="connsiteX13" fmla="*/ 22679 w 549966"/>
                  <a:gd name="connsiteY13" fmla="*/ 157493 h 447280"/>
                  <a:gd name="connsiteX14" fmla="*/ 22679 w 549966"/>
                  <a:gd name="connsiteY14" fmla="*/ 158753 h 447280"/>
                  <a:gd name="connsiteX15" fmla="*/ 113395 w 549966"/>
                  <a:gd name="connsiteY15" fmla="*/ 269628 h 447280"/>
                  <a:gd name="connsiteX16" fmla="*/ 83786 w 549966"/>
                  <a:gd name="connsiteY16" fmla="*/ 273408 h 447280"/>
                  <a:gd name="connsiteX17" fmla="*/ 62367 w 549966"/>
                  <a:gd name="connsiteY17" fmla="*/ 271518 h 447280"/>
                  <a:gd name="connsiteX18" fmla="*/ 167573 w 549966"/>
                  <a:gd name="connsiteY18" fmla="*/ 349635 h 447280"/>
                  <a:gd name="connsiteX19" fmla="*/ 27089 w 549966"/>
                  <a:gd name="connsiteY19" fmla="*/ 398143 h 447280"/>
                  <a:gd name="connsiteX20" fmla="*/ 0 w 549966"/>
                  <a:gd name="connsiteY20" fmla="*/ 396883 h 447280"/>
                  <a:gd name="connsiteX21" fmla="*/ 173243 w 549966"/>
                  <a:gd name="connsiteY21" fmla="*/ 447281 h 44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9966" h="44728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36" name="Graphic 3">
              <a:extLst>
                <a:ext uri="{FF2B5EF4-FFF2-40B4-BE49-F238E27FC236}">
                  <a16:creationId xmlns:a16="http://schemas.microsoft.com/office/drawing/2014/main" id="{5A1AFCC3-A5FE-C79B-0902-8C62AAC6ACAD}"/>
                </a:ext>
              </a:extLst>
            </p:cNvPr>
            <p:cNvGrpSpPr/>
            <p:nvPr/>
          </p:nvGrpSpPr>
          <p:grpSpPr>
            <a:xfrm>
              <a:off x="10161196" y="4811882"/>
              <a:ext cx="280634" cy="280842"/>
              <a:chOff x="-1196056" y="2499889"/>
              <a:chExt cx="850463" cy="851093"/>
            </a:xfrm>
          </p:grpSpPr>
          <p:sp>
            <p:nvSpPr>
              <p:cNvPr id="37" name="Freeform 36">
                <a:extLst>
                  <a:ext uri="{FF2B5EF4-FFF2-40B4-BE49-F238E27FC236}">
                    <a16:creationId xmlns:a16="http://schemas.microsoft.com/office/drawing/2014/main" id="{318F1BF9-28E4-D847-4861-D0DC4FD5C9D3}"/>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C5E46B2B-6939-E268-5BA7-62CC350C1E1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39" name="Freeform 38">
              <a:extLst>
                <a:ext uri="{FF2B5EF4-FFF2-40B4-BE49-F238E27FC236}">
                  <a16:creationId xmlns:a16="http://schemas.microsoft.com/office/drawing/2014/main" id="{DD88B1FF-94FA-8CB2-6FC2-0745BBA05F0C}"/>
                </a:ext>
              </a:extLst>
            </p:cNvPr>
            <p:cNvSpPr/>
            <p:nvPr/>
          </p:nvSpPr>
          <p:spPr>
            <a:xfrm>
              <a:off x="10853219" y="481188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2094D2"/>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41" name="Graphic 40" descr="World with solid fill">
              <a:extLst>
                <a:ext uri="{FF2B5EF4-FFF2-40B4-BE49-F238E27FC236}">
                  <a16:creationId xmlns:a16="http://schemas.microsoft.com/office/drawing/2014/main" id="{BACCCD9D-6F72-31D4-067A-CE32098EDA2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70498" y="4829161"/>
              <a:ext cx="246077" cy="246077"/>
            </a:xfrm>
            <a:prstGeom prst="rect">
              <a:avLst/>
            </a:prstGeom>
          </p:spPr>
        </p:pic>
      </p:grpSp>
    </p:spTree>
    <p:extLst>
      <p:ext uri="{BB962C8B-B14F-4D97-AF65-F5344CB8AC3E}">
        <p14:creationId xmlns:p14="http://schemas.microsoft.com/office/powerpoint/2010/main" val="2556255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A9DD38B-6E14-C94C-91D7-C8452BCE4312}"/>
              </a:ext>
            </a:extLst>
          </p:cNvPr>
          <p:cNvSpPr>
            <a:spLocks noGrp="1"/>
          </p:cNvSpPr>
          <p:nvPr>
            <p:ph type="sldNum" sz="quarter" idx="4294967295"/>
          </p:nvPr>
        </p:nvSpPr>
        <p:spPr>
          <a:xfrm>
            <a:off x="11615738" y="11444288"/>
            <a:ext cx="576262" cy="430212"/>
          </a:xfrm>
          <a:prstGeom prst="rect">
            <a:avLst/>
          </a:prstGeom>
        </p:spPr>
        <p:txBody>
          <a:bodyPr/>
          <a:lstStyle/>
          <a:p>
            <a:fld id="{CB2079F2-58AF-ED44-82D7-E04B2F6FD686}" type="slidenum">
              <a:rPr lang="en-US" smtClean="0"/>
              <a:pPr/>
              <a:t>7</a:t>
            </a:fld>
            <a:endParaRPr lang="en-US" dirty="0"/>
          </a:p>
        </p:txBody>
      </p:sp>
      <p:pic>
        <p:nvPicPr>
          <p:cNvPr id="13" name="Picture Placeholder 12">
            <a:extLst>
              <a:ext uri="{FF2B5EF4-FFF2-40B4-BE49-F238E27FC236}">
                <a16:creationId xmlns:a16="http://schemas.microsoft.com/office/drawing/2014/main" id="{BFBDEAB3-F234-D771-A43C-C64A38765EC3}"/>
              </a:ext>
            </a:extLst>
          </p:cNvPr>
          <p:cNvPicPr>
            <a:picLocks noGrp="1" noChangeAspect="1"/>
          </p:cNvPicPr>
          <p:nvPr>
            <p:ph type="pic" sz="quarter" idx="23"/>
          </p:nvPr>
        </p:nvPicPr>
        <p:blipFill>
          <a:blip r:embed="rId2" cstate="email">
            <a:extLst>
              <a:ext uri="{28A0092B-C50C-407E-A947-70E740481C1C}">
                <a14:useLocalDpi xmlns:a14="http://schemas.microsoft.com/office/drawing/2010/main"/>
              </a:ext>
            </a:extLst>
          </a:blip>
          <a:srcRect t="16881" b="16881"/>
          <a:stretch>
            <a:fillRect/>
          </a:stretch>
        </p:blipFill>
        <p:spPr/>
      </p:pic>
      <p:pic>
        <p:nvPicPr>
          <p:cNvPr id="15" name="Picture Placeholder 14">
            <a:extLst>
              <a:ext uri="{FF2B5EF4-FFF2-40B4-BE49-F238E27FC236}">
                <a16:creationId xmlns:a16="http://schemas.microsoft.com/office/drawing/2014/main" id="{383473DD-B7BB-3442-1C8F-EF0C72F22F84}"/>
              </a:ext>
            </a:extLst>
          </p:cNvPr>
          <p:cNvPicPr>
            <a:picLocks noGrp="1" noChangeAspect="1"/>
          </p:cNvPicPr>
          <p:nvPr>
            <p:ph type="pic" sz="quarter" idx="22"/>
          </p:nvPr>
        </p:nvPicPr>
        <p:blipFill>
          <a:blip r:embed="rId3" cstate="email">
            <a:extLst>
              <a:ext uri="{28A0092B-C50C-407E-A947-70E740481C1C}">
                <a14:useLocalDpi xmlns:a14="http://schemas.microsoft.com/office/drawing/2010/main"/>
              </a:ext>
            </a:extLst>
          </a:blip>
          <a:srcRect l="3655" r="3655"/>
          <a:stretch>
            <a:fillRect/>
          </a:stretch>
        </p:blipFill>
        <p:spPr/>
      </p:pic>
      <p:pic>
        <p:nvPicPr>
          <p:cNvPr id="17" name="Picture Placeholder 16">
            <a:extLst>
              <a:ext uri="{FF2B5EF4-FFF2-40B4-BE49-F238E27FC236}">
                <a16:creationId xmlns:a16="http://schemas.microsoft.com/office/drawing/2014/main" id="{7D57D624-CFAD-163C-D31A-354F5E50927E}"/>
              </a:ext>
            </a:extLst>
          </p:cNvPr>
          <p:cNvPicPr>
            <a:picLocks noGrp="1" noChangeAspect="1"/>
          </p:cNvPicPr>
          <p:nvPr>
            <p:ph type="pic" sz="quarter" idx="21"/>
          </p:nvPr>
        </p:nvPicPr>
        <p:blipFill>
          <a:blip r:embed="rId4" cstate="email">
            <a:extLst>
              <a:ext uri="{28A0092B-C50C-407E-A947-70E740481C1C}">
                <a14:useLocalDpi xmlns:a14="http://schemas.microsoft.com/office/drawing/2010/main"/>
              </a:ext>
            </a:extLst>
          </a:blip>
          <a:srcRect l="15290" r="15290"/>
          <a:stretch>
            <a:fillRect/>
          </a:stretch>
        </p:blipFill>
        <p:spPr/>
      </p:pic>
      <p:grpSp>
        <p:nvGrpSpPr>
          <p:cNvPr id="18" name="Group 17">
            <a:extLst>
              <a:ext uri="{FF2B5EF4-FFF2-40B4-BE49-F238E27FC236}">
                <a16:creationId xmlns:a16="http://schemas.microsoft.com/office/drawing/2014/main" id="{7740FAE1-2E8A-BBC1-A4F8-99E701F4D28E}"/>
              </a:ext>
            </a:extLst>
          </p:cNvPr>
          <p:cNvGrpSpPr/>
          <p:nvPr/>
        </p:nvGrpSpPr>
        <p:grpSpPr>
          <a:xfrm>
            <a:off x="2745248" y="4864913"/>
            <a:ext cx="4269146" cy="1993087"/>
            <a:chOff x="-1871944" y="1778846"/>
            <a:chExt cx="1736764" cy="810823"/>
          </a:xfrm>
        </p:grpSpPr>
        <p:sp>
          <p:nvSpPr>
            <p:cNvPr id="19" name="Freeform 18">
              <a:extLst>
                <a:ext uri="{FF2B5EF4-FFF2-40B4-BE49-F238E27FC236}">
                  <a16:creationId xmlns:a16="http://schemas.microsoft.com/office/drawing/2014/main" id="{A98D6365-C89B-4191-C731-580C53F51258}"/>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solidFill>
              <a:srgbClr val="F99F27"/>
            </a:solidFill>
            <a:ln w="24289"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52987FED-3417-F6D8-8342-0819CC26E3BD}"/>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solidFill>
              <a:srgbClr val="60BA47"/>
            </a:solidFill>
            <a:ln w="24289"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51D37FA7-DEFE-94C2-2CCE-E400C17C11FA}"/>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solidFill>
              <a:srgbClr val="2094D2"/>
            </a:solidFill>
            <a:ln w="24289"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BDA371D-6FB5-8FFF-508C-5C093EEAE4B7}"/>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solidFill>
              <a:srgbClr val="A21C48"/>
            </a:solidFill>
            <a:ln w="2428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131C4F72-AE0F-473A-0F62-762B04CCA759}"/>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solidFill>
              <a:srgbClr val="DB176A"/>
            </a:solidFill>
            <a:ln w="24289"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499527BE-E83E-A017-EBD3-D52839EB7BB1}"/>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solidFill>
              <a:srgbClr val="F36C2F"/>
            </a:solid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3474371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hild drawing the earth">
            <a:extLst>
              <a:ext uri="{FF2B5EF4-FFF2-40B4-BE49-F238E27FC236}">
                <a16:creationId xmlns:a16="http://schemas.microsoft.com/office/drawing/2014/main" id="{355B26FD-09B0-A84D-1257-B7B4B9F53B75}"/>
              </a:ext>
            </a:extLst>
          </p:cNvPr>
          <p:cNvPicPr>
            <a:picLocks noGrp="1" noChangeAspect="1"/>
          </p:cNvPicPr>
          <p:nvPr>
            <p:ph type="pic" sz="quarter" idx="19"/>
          </p:nvPr>
        </p:nvPicPr>
        <p:blipFill>
          <a:blip r:embed="rId2" cstate="email">
            <a:extLst>
              <a:ext uri="{28A0092B-C50C-407E-A947-70E740481C1C}">
                <a14:useLocalDpi xmlns:a14="http://schemas.microsoft.com/office/drawing/2010/main"/>
              </a:ext>
            </a:extLst>
          </a:blip>
          <a:srcRect t="6763" b="6763"/>
          <a:stretch/>
        </p:blipFill>
        <p:spPr/>
      </p:pic>
      <p:sp>
        <p:nvSpPr>
          <p:cNvPr id="11" name="Text Placeholder 10">
            <a:extLst>
              <a:ext uri="{FF2B5EF4-FFF2-40B4-BE49-F238E27FC236}">
                <a16:creationId xmlns:a16="http://schemas.microsoft.com/office/drawing/2014/main" id="{09DE250D-399D-3046-A104-9E1DCF4E2437}"/>
              </a:ext>
            </a:extLst>
          </p:cNvPr>
          <p:cNvSpPr>
            <a:spLocks noGrp="1"/>
          </p:cNvSpPr>
          <p:nvPr>
            <p:ph type="body" sz="quarter" idx="18"/>
          </p:nvPr>
        </p:nvSpPr>
        <p:spPr>
          <a:xfrm>
            <a:off x="8634200" y="1016153"/>
            <a:ext cx="3113515" cy="2850370"/>
          </a:xfrm>
        </p:spPr>
        <p:txBody>
          <a:bodyPr/>
          <a:lstStyle/>
          <a:p>
            <a:r>
              <a:rPr lang="en-US" b="1" dirty="0"/>
              <a:t>TRIPLE BOTTOM LINE (TBL) APPROACH </a:t>
            </a:r>
          </a:p>
        </p:txBody>
      </p:sp>
      <p:sp>
        <p:nvSpPr>
          <p:cNvPr id="3" name="Text Placeholder 2">
            <a:extLst>
              <a:ext uri="{FF2B5EF4-FFF2-40B4-BE49-F238E27FC236}">
                <a16:creationId xmlns:a16="http://schemas.microsoft.com/office/drawing/2014/main" id="{DA99C726-EEB8-A064-EA02-A4AF797D25D2}"/>
              </a:ext>
            </a:extLst>
          </p:cNvPr>
          <p:cNvSpPr>
            <a:spLocks noGrp="1"/>
          </p:cNvSpPr>
          <p:nvPr>
            <p:ph type="body" sz="quarter" idx="20"/>
          </p:nvPr>
        </p:nvSpPr>
        <p:spPr/>
        <p:txBody>
          <a:bodyPr/>
          <a:lstStyle/>
          <a:p>
            <a:r>
              <a:rPr lang="en-US" dirty="0"/>
              <a:t>02</a:t>
            </a:r>
          </a:p>
        </p:txBody>
      </p:sp>
      <p:grpSp>
        <p:nvGrpSpPr>
          <p:cNvPr id="8" name="Group 7">
            <a:extLst>
              <a:ext uri="{FF2B5EF4-FFF2-40B4-BE49-F238E27FC236}">
                <a16:creationId xmlns:a16="http://schemas.microsoft.com/office/drawing/2014/main" id="{EFC269B5-580C-6975-B51C-ADEE7E50B0E8}"/>
              </a:ext>
            </a:extLst>
          </p:cNvPr>
          <p:cNvGrpSpPr/>
          <p:nvPr/>
        </p:nvGrpSpPr>
        <p:grpSpPr>
          <a:xfrm rot="5400000">
            <a:off x="-1445174" y="567935"/>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C26FADDA-722B-2ED9-5AFA-764A2D4D5CE1}"/>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6E5BDF59-10F0-1296-8959-CFAEB7F9E3B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B2503B3-B0B4-561D-AFD2-7A7FD03493A8}"/>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4E90799E-0CE3-1994-3C5C-26F8F0C021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34575BD6-F388-ED1D-DEA0-7B377CF35F18}"/>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022C8786-CCBE-7B61-AD0C-5F3FCE59BE3D}"/>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Tree>
    <p:extLst>
      <p:ext uri="{BB962C8B-B14F-4D97-AF65-F5344CB8AC3E}">
        <p14:creationId xmlns:p14="http://schemas.microsoft.com/office/powerpoint/2010/main" val="928554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425817A8-4434-7A42-8FDC-D5DBA4F4E62B}"/>
              </a:ext>
            </a:extLst>
          </p:cNvPr>
          <p:cNvSpPr>
            <a:spLocks noGrp="1"/>
          </p:cNvSpPr>
          <p:nvPr>
            <p:ph type="body" sz="quarter" idx="30"/>
          </p:nvPr>
        </p:nvSpPr>
        <p:spPr>
          <a:xfrm>
            <a:off x="6316116" y="264567"/>
            <a:ext cx="4951851" cy="1279970"/>
          </a:xfrm>
        </p:spPr>
        <p:txBody>
          <a:bodyPr/>
          <a:lstStyle/>
          <a:p>
            <a:r>
              <a:rPr lang="en-US" dirty="0"/>
              <a:t>TRIPLE BOTTOM LINE (TBL) APPROACH</a:t>
            </a:r>
          </a:p>
        </p:txBody>
      </p:sp>
      <p:sp>
        <p:nvSpPr>
          <p:cNvPr id="12" name="Text Placeholder 11">
            <a:extLst>
              <a:ext uri="{FF2B5EF4-FFF2-40B4-BE49-F238E27FC236}">
                <a16:creationId xmlns:a16="http://schemas.microsoft.com/office/drawing/2014/main" id="{5A16ABDA-3F84-2E4A-ACE6-166D1B9B231F}"/>
              </a:ext>
            </a:extLst>
          </p:cNvPr>
          <p:cNvSpPr>
            <a:spLocks noGrp="1"/>
          </p:cNvSpPr>
          <p:nvPr>
            <p:ph type="body" sz="quarter" idx="4294967295"/>
          </p:nvPr>
        </p:nvSpPr>
        <p:spPr>
          <a:xfrm rot="10800000">
            <a:off x="8123238" y="2452688"/>
            <a:ext cx="4068762" cy="138112"/>
          </a:xfrm>
        </p:spPr>
        <p:txBody>
          <a:bodyPr>
            <a:normAutofit fontScale="25000" lnSpcReduction="20000"/>
          </a:bodyPr>
          <a:lstStyle/>
          <a:p>
            <a:r>
              <a:rPr lang="en-US" dirty="0"/>
              <a:t>”</a:t>
            </a:r>
          </a:p>
        </p:txBody>
      </p:sp>
      <p:sp>
        <p:nvSpPr>
          <p:cNvPr id="24" name="Slide Number Placeholder 2">
            <a:extLst>
              <a:ext uri="{FF2B5EF4-FFF2-40B4-BE49-F238E27FC236}">
                <a16:creationId xmlns:a16="http://schemas.microsoft.com/office/drawing/2014/main" id="{B900E176-0974-8C4A-8A83-E6A437E14782}"/>
              </a:ext>
            </a:extLst>
          </p:cNvPr>
          <p:cNvSpPr txBox="1">
            <a:spLocks/>
          </p:cNvSpPr>
          <p:nvPr/>
        </p:nvSpPr>
        <p:spPr>
          <a:xfrm>
            <a:off x="11615942" y="11443924"/>
            <a:ext cx="576060" cy="430124"/>
          </a:xfrm>
          <a:prstGeom prst="rect">
            <a:avLst/>
          </a:prstGeom>
        </p:spPr>
        <p:txBody>
          <a:bodyPr vert="horz" lIns="147472" tIns="73735" rIns="147472" bIns="73735" rtlCol="0" anchor="ctr"/>
          <a:lstStyle>
            <a:defPPr>
              <a:defRPr lang="en-US"/>
            </a:defPPr>
            <a:lvl1pPr marL="0" algn="ctr" defTabSz="325892" rtl="0" eaLnBrk="1" latinLnBrk="0" hangingPunct="1">
              <a:defRPr sz="800" b="0" i="0" kern="1200">
                <a:solidFill>
                  <a:schemeClr val="tx1"/>
                </a:solidFill>
                <a:latin typeface="Calibri" panose="020F0502020204030204" pitchFamily="34" charset="0"/>
                <a:ea typeface="+mn-ea"/>
                <a:cs typeface="Calibri" panose="020F0502020204030204" pitchFamily="34" charset="0"/>
              </a:defRPr>
            </a:lvl1pPr>
            <a:lvl2pPr marL="325892" algn="l" defTabSz="325892" rtl="0" eaLnBrk="1" latinLnBrk="0" hangingPunct="1">
              <a:defRPr sz="1283" kern="1200">
                <a:solidFill>
                  <a:schemeClr val="tx1"/>
                </a:solidFill>
                <a:latin typeface="+mn-lt"/>
                <a:ea typeface="+mn-ea"/>
                <a:cs typeface="+mn-cs"/>
              </a:defRPr>
            </a:lvl2pPr>
            <a:lvl3pPr marL="651784" algn="l" defTabSz="325892" rtl="0" eaLnBrk="1" latinLnBrk="0" hangingPunct="1">
              <a:defRPr sz="1283" kern="1200">
                <a:solidFill>
                  <a:schemeClr val="tx1"/>
                </a:solidFill>
                <a:latin typeface="+mn-lt"/>
                <a:ea typeface="+mn-ea"/>
                <a:cs typeface="+mn-cs"/>
              </a:defRPr>
            </a:lvl3pPr>
            <a:lvl4pPr marL="977676" algn="l" defTabSz="325892" rtl="0" eaLnBrk="1" latinLnBrk="0" hangingPunct="1">
              <a:defRPr sz="1283" kern="1200">
                <a:solidFill>
                  <a:schemeClr val="tx1"/>
                </a:solidFill>
                <a:latin typeface="+mn-lt"/>
                <a:ea typeface="+mn-ea"/>
                <a:cs typeface="+mn-cs"/>
              </a:defRPr>
            </a:lvl4pPr>
            <a:lvl5pPr marL="1303569" algn="l" defTabSz="325892" rtl="0" eaLnBrk="1" latinLnBrk="0" hangingPunct="1">
              <a:defRPr sz="1283" kern="1200">
                <a:solidFill>
                  <a:schemeClr val="tx1"/>
                </a:solidFill>
                <a:latin typeface="+mn-lt"/>
                <a:ea typeface="+mn-ea"/>
                <a:cs typeface="+mn-cs"/>
              </a:defRPr>
            </a:lvl5pPr>
            <a:lvl6pPr marL="1629461" algn="l" defTabSz="325892" rtl="0" eaLnBrk="1" latinLnBrk="0" hangingPunct="1">
              <a:defRPr sz="1283" kern="1200">
                <a:solidFill>
                  <a:schemeClr val="tx1"/>
                </a:solidFill>
                <a:latin typeface="+mn-lt"/>
                <a:ea typeface="+mn-ea"/>
                <a:cs typeface="+mn-cs"/>
              </a:defRPr>
            </a:lvl6pPr>
            <a:lvl7pPr marL="1955353" algn="l" defTabSz="325892" rtl="0" eaLnBrk="1" latinLnBrk="0" hangingPunct="1">
              <a:defRPr sz="1283" kern="1200">
                <a:solidFill>
                  <a:schemeClr val="tx1"/>
                </a:solidFill>
                <a:latin typeface="+mn-lt"/>
                <a:ea typeface="+mn-ea"/>
                <a:cs typeface="+mn-cs"/>
              </a:defRPr>
            </a:lvl7pPr>
            <a:lvl8pPr marL="2281245" algn="l" defTabSz="325892" rtl="0" eaLnBrk="1" latinLnBrk="0" hangingPunct="1">
              <a:defRPr sz="1283" kern="1200">
                <a:solidFill>
                  <a:schemeClr val="tx1"/>
                </a:solidFill>
                <a:latin typeface="+mn-lt"/>
                <a:ea typeface="+mn-ea"/>
                <a:cs typeface="+mn-cs"/>
              </a:defRPr>
            </a:lvl8pPr>
            <a:lvl9pPr marL="2607137" algn="l" defTabSz="325892" rtl="0" eaLnBrk="1" latinLnBrk="0" hangingPunct="1">
              <a:defRPr sz="1283" kern="1200">
                <a:solidFill>
                  <a:schemeClr val="tx1"/>
                </a:solidFill>
                <a:latin typeface="+mn-lt"/>
                <a:ea typeface="+mn-ea"/>
                <a:cs typeface="+mn-cs"/>
              </a:defRPr>
            </a:lvl9pPr>
          </a:lstStyle>
          <a:p>
            <a:fld id="{CB2079F2-58AF-ED44-82D7-E04B2F6FD686}" type="slidenum">
              <a:rPr lang="en-US" sz="1291"/>
              <a:pPr/>
              <a:t>9</a:t>
            </a:fld>
            <a:endParaRPr lang="en-US" sz="1291" dirty="0"/>
          </a:p>
        </p:txBody>
      </p:sp>
      <p:pic>
        <p:nvPicPr>
          <p:cNvPr id="5" name="Picture Placeholder 4">
            <a:extLst>
              <a:ext uri="{FF2B5EF4-FFF2-40B4-BE49-F238E27FC236}">
                <a16:creationId xmlns:a16="http://schemas.microsoft.com/office/drawing/2014/main" id="{3FBE0605-9C4C-0E96-8453-E039158ABDB8}"/>
              </a:ext>
            </a:extLst>
          </p:cNvPr>
          <p:cNvPicPr>
            <a:picLocks noGrp="1" noChangeAspect="1"/>
          </p:cNvPicPr>
          <p:nvPr>
            <p:ph type="pic" sz="quarter" idx="21"/>
          </p:nvPr>
        </p:nvPicPr>
        <p:blipFill>
          <a:blip r:embed="rId2" cstate="email">
            <a:extLst>
              <a:ext uri="{28A0092B-C50C-407E-A947-70E740481C1C}">
                <a14:useLocalDpi xmlns:a14="http://schemas.microsoft.com/office/drawing/2010/main"/>
              </a:ext>
            </a:extLst>
          </a:blip>
          <a:srcRect t="11056" b="11056"/>
          <a:stretch/>
        </p:blipFill>
        <p:spPr>
          <a:xfrm>
            <a:off x="0" y="0"/>
            <a:ext cx="5875886" cy="6858000"/>
          </a:xfrm>
        </p:spPr>
      </p:pic>
      <p:grpSp>
        <p:nvGrpSpPr>
          <p:cNvPr id="7" name="Group 6">
            <a:extLst>
              <a:ext uri="{FF2B5EF4-FFF2-40B4-BE49-F238E27FC236}">
                <a16:creationId xmlns:a16="http://schemas.microsoft.com/office/drawing/2014/main" id="{7B4CCD5B-19A2-B6FE-2AF8-2BB2B99893D7}"/>
              </a:ext>
            </a:extLst>
          </p:cNvPr>
          <p:cNvGrpSpPr/>
          <p:nvPr/>
        </p:nvGrpSpPr>
        <p:grpSpPr>
          <a:xfrm>
            <a:off x="1426203" y="4802140"/>
            <a:ext cx="5074615" cy="2369127"/>
            <a:chOff x="-1871944" y="1778846"/>
            <a:chExt cx="1736764" cy="810823"/>
          </a:xfrm>
          <a:solidFill>
            <a:schemeClr val="bg1">
              <a:alpha val="56867"/>
            </a:schemeClr>
          </a:solidFill>
        </p:grpSpPr>
        <p:sp>
          <p:nvSpPr>
            <p:cNvPr id="9" name="Freeform 8">
              <a:extLst>
                <a:ext uri="{FF2B5EF4-FFF2-40B4-BE49-F238E27FC236}">
                  <a16:creationId xmlns:a16="http://schemas.microsoft.com/office/drawing/2014/main" id="{2CD61FCC-2629-BD2A-3143-315461E4EFC7}"/>
                </a:ext>
              </a:extLst>
            </p:cNvPr>
            <p:cNvSpPr/>
            <p:nvPr userDrawn="1"/>
          </p:nvSpPr>
          <p:spPr>
            <a:xfrm>
              <a:off x="-1393423" y="1778846"/>
              <a:ext cx="327920" cy="313711"/>
            </a:xfrm>
            <a:custGeom>
              <a:avLst/>
              <a:gdLst>
                <a:gd name="connsiteX0" fmla="*/ 0 w 327920"/>
                <a:gd name="connsiteY0" fmla="*/ 89287 h 313711"/>
                <a:gd name="connsiteX1" fmla="*/ 327921 w 327920"/>
                <a:gd name="connsiteY1" fmla="*/ 0 h 313711"/>
                <a:gd name="connsiteX2" fmla="*/ 327921 w 327920"/>
                <a:gd name="connsiteY2" fmla="*/ 260622 h 313711"/>
                <a:gd name="connsiteX3" fmla="*/ 131168 w 327920"/>
                <a:gd name="connsiteY3" fmla="*/ 313712 h 313711"/>
                <a:gd name="connsiteX4" fmla="*/ 0 w 327920"/>
                <a:gd name="connsiteY4" fmla="*/ 89287 h 313711"/>
                <a:gd name="connsiteX5" fmla="*/ 0 w 327920"/>
                <a:gd name="connsiteY5" fmla="*/ 89287 h 31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920" h="313711">
                  <a:moveTo>
                    <a:pt x="0" y="89287"/>
                  </a:moveTo>
                  <a:cubicBezTo>
                    <a:pt x="99591" y="38611"/>
                    <a:pt x="211327" y="7239"/>
                    <a:pt x="327921" y="0"/>
                  </a:cubicBezTo>
                  <a:lnTo>
                    <a:pt x="327921" y="260622"/>
                  </a:lnTo>
                  <a:cubicBezTo>
                    <a:pt x="257479" y="267861"/>
                    <a:pt x="191894" y="287167"/>
                    <a:pt x="131168" y="313712"/>
                  </a:cubicBezTo>
                  <a:lnTo>
                    <a:pt x="0" y="89287"/>
                  </a:lnTo>
                  <a:lnTo>
                    <a:pt x="0" y="89287"/>
                  </a:lnTo>
                  <a:close/>
                </a:path>
              </a:pathLst>
            </a:custGeom>
            <a:grpFill/>
            <a:ln w="24289"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26CCD12F-7C7F-F473-1AE2-D18DCDFC5008}"/>
                </a:ext>
              </a:extLst>
            </p:cNvPr>
            <p:cNvSpPr/>
            <p:nvPr userDrawn="1"/>
          </p:nvSpPr>
          <p:spPr>
            <a:xfrm>
              <a:off x="-1731060" y="1923636"/>
              <a:ext cx="371643" cy="369214"/>
            </a:xfrm>
            <a:custGeom>
              <a:avLst/>
              <a:gdLst>
                <a:gd name="connsiteX0" fmla="*/ 0 w 371643"/>
                <a:gd name="connsiteY0" fmla="*/ 241317 h 369214"/>
                <a:gd name="connsiteX1" fmla="*/ 240475 w 371643"/>
                <a:gd name="connsiteY1" fmla="*/ 0 h 369214"/>
                <a:gd name="connsiteX2" fmla="*/ 371643 w 371643"/>
                <a:gd name="connsiteY2" fmla="*/ 224424 h 369214"/>
                <a:gd name="connsiteX3" fmla="*/ 228330 w 371643"/>
                <a:gd name="connsiteY3" fmla="*/ 369214 h 369214"/>
                <a:gd name="connsiteX4" fmla="*/ 0 w 371643"/>
                <a:gd name="connsiteY4" fmla="*/ 241317 h 369214"/>
                <a:gd name="connsiteX5" fmla="*/ 0 w 371643"/>
                <a:gd name="connsiteY5" fmla="*/ 241317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0" y="241317"/>
                  </a:moveTo>
                  <a:cubicBezTo>
                    <a:pt x="63155" y="147203"/>
                    <a:pt x="145742" y="65155"/>
                    <a:pt x="240475" y="0"/>
                  </a:cubicBezTo>
                  <a:lnTo>
                    <a:pt x="371643" y="224424"/>
                  </a:lnTo>
                  <a:cubicBezTo>
                    <a:pt x="315775" y="265448"/>
                    <a:pt x="267195" y="313712"/>
                    <a:pt x="228330" y="369214"/>
                  </a:cubicBezTo>
                  <a:lnTo>
                    <a:pt x="0" y="241317"/>
                  </a:lnTo>
                  <a:lnTo>
                    <a:pt x="0" y="241317"/>
                  </a:lnTo>
                  <a:close/>
                </a:path>
              </a:pathLst>
            </a:custGeom>
            <a:grpFill/>
            <a:ln w="24289"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E244C6DB-C5B1-034D-F4B1-37E7C152521E}"/>
                </a:ext>
              </a:extLst>
            </p:cNvPr>
            <p:cNvSpPr/>
            <p:nvPr userDrawn="1"/>
          </p:nvSpPr>
          <p:spPr>
            <a:xfrm>
              <a:off x="-1871944" y="2261479"/>
              <a:ext cx="313346" cy="328190"/>
            </a:xfrm>
            <a:custGeom>
              <a:avLst/>
              <a:gdLst>
                <a:gd name="connsiteX0" fmla="*/ 0 w 313346"/>
                <a:gd name="connsiteY0" fmla="*/ 328190 h 328190"/>
                <a:gd name="connsiteX1" fmla="*/ 87445 w 313346"/>
                <a:gd name="connsiteY1" fmla="*/ 0 h 328190"/>
                <a:gd name="connsiteX2" fmla="*/ 313346 w 313346"/>
                <a:gd name="connsiteY2" fmla="*/ 130311 h 328190"/>
                <a:gd name="connsiteX3" fmla="*/ 262336 w 313346"/>
                <a:gd name="connsiteY3" fmla="*/ 328190 h 328190"/>
                <a:gd name="connsiteX4" fmla="*/ 0 w 313346"/>
                <a:gd name="connsiteY4" fmla="*/ 328190 h 328190"/>
                <a:gd name="connsiteX5" fmla="*/ 0 w 313346"/>
                <a:gd name="connsiteY5" fmla="*/ 328190 h 32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3346" h="328190">
                  <a:moveTo>
                    <a:pt x="0" y="328190"/>
                  </a:moveTo>
                  <a:cubicBezTo>
                    <a:pt x="7287" y="212359"/>
                    <a:pt x="36436" y="101353"/>
                    <a:pt x="87445" y="0"/>
                  </a:cubicBezTo>
                  <a:lnTo>
                    <a:pt x="313346" y="130311"/>
                  </a:lnTo>
                  <a:cubicBezTo>
                    <a:pt x="286627" y="190640"/>
                    <a:pt x="267195" y="258209"/>
                    <a:pt x="262336" y="328190"/>
                  </a:cubicBezTo>
                  <a:lnTo>
                    <a:pt x="0" y="328190"/>
                  </a:lnTo>
                  <a:lnTo>
                    <a:pt x="0" y="328190"/>
                  </a:lnTo>
                  <a:close/>
                </a:path>
              </a:pathLst>
            </a:custGeom>
            <a:grpFill/>
            <a:ln w="24289"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445006C7-250C-B496-2D5D-B1B36DE238EE}"/>
                </a:ext>
              </a:extLst>
            </p:cNvPr>
            <p:cNvSpPr/>
            <p:nvPr userDrawn="1"/>
          </p:nvSpPr>
          <p:spPr>
            <a:xfrm>
              <a:off x="-450955" y="2254240"/>
              <a:ext cx="315775" cy="325777"/>
            </a:xfrm>
            <a:custGeom>
              <a:avLst/>
              <a:gdLst>
                <a:gd name="connsiteX0" fmla="*/ 225901 w 315775"/>
                <a:gd name="connsiteY0" fmla="*/ 0 h 325777"/>
                <a:gd name="connsiteX1" fmla="*/ 315775 w 315775"/>
                <a:gd name="connsiteY1" fmla="*/ 325777 h 325777"/>
                <a:gd name="connsiteX2" fmla="*/ 53439 w 315775"/>
                <a:gd name="connsiteY2" fmla="*/ 325777 h 325777"/>
                <a:gd name="connsiteX3" fmla="*/ 0 w 315775"/>
                <a:gd name="connsiteY3" fmla="*/ 130311 h 325777"/>
                <a:gd name="connsiteX4" fmla="*/ 225901 w 315775"/>
                <a:gd name="connsiteY4" fmla="*/ 0 h 325777"/>
                <a:gd name="connsiteX5" fmla="*/ 225901 w 315775"/>
                <a:gd name="connsiteY5" fmla="*/ 0 h 32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5775" h="325777">
                  <a:moveTo>
                    <a:pt x="225901" y="0"/>
                  </a:moveTo>
                  <a:cubicBezTo>
                    <a:pt x="276911" y="98940"/>
                    <a:pt x="308488" y="209945"/>
                    <a:pt x="315775" y="325777"/>
                  </a:cubicBezTo>
                  <a:lnTo>
                    <a:pt x="53439" y="325777"/>
                  </a:lnTo>
                  <a:cubicBezTo>
                    <a:pt x="46152" y="255796"/>
                    <a:pt x="26719" y="190640"/>
                    <a:pt x="0" y="130311"/>
                  </a:cubicBezTo>
                  <a:lnTo>
                    <a:pt x="225901" y="0"/>
                  </a:lnTo>
                  <a:lnTo>
                    <a:pt x="225901" y="0"/>
                  </a:lnTo>
                  <a:close/>
                </a:path>
              </a:pathLst>
            </a:custGeom>
            <a:grpFill/>
            <a:ln w="24289"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F37F7C84-04E3-3BCD-D1E6-0D3E937F0EB2}"/>
                </a:ext>
              </a:extLst>
            </p:cNvPr>
            <p:cNvSpPr/>
            <p:nvPr userDrawn="1"/>
          </p:nvSpPr>
          <p:spPr>
            <a:xfrm>
              <a:off x="-652566" y="1918810"/>
              <a:ext cx="371643" cy="369214"/>
            </a:xfrm>
            <a:custGeom>
              <a:avLst/>
              <a:gdLst>
                <a:gd name="connsiteX0" fmla="*/ 128739 w 371643"/>
                <a:gd name="connsiteY0" fmla="*/ 0 h 369214"/>
                <a:gd name="connsiteX1" fmla="*/ 371643 w 371643"/>
                <a:gd name="connsiteY1" fmla="*/ 238903 h 369214"/>
                <a:gd name="connsiteX2" fmla="*/ 145742 w 371643"/>
                <a:gd name="connsiteY2" fmla="*/ 369214 h 369214"/>
                <a:gd name="connsiteX3" fmla="*/ 0 w 371643"/>
                <a:gd name="connsiteY3" fmla="*/ 226838 h 369214"/>
                <a:gd name="connsiteX4" fmla="*/ 128739 w 371643"/>
                <a:gd name="connsiteY4" fmla="*/ 0 h 369214"/>
                <a:gd name="connsiteX5" fmla="*/ 128739 w 371643"/>
                <a:gd name="connsiteY5" fmla="*/ 0 h 36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643" h="369214">
                  <a:moveTo>
                    <a:pt x="128739" y="0"/>
                  </a:moveTo>
                  <a:cubicBezTo>
                    <a:pt x="223472" y="62742"/>
                    <a:pt x="306059" y="144790"/>
                    <a:pt x="371643" y="238903"/>
                  </a:cubicBezTo>
                  <a:lnTo>
                    <a:pt x="145742" y="369214"/>
                  </a:lnTo>
                  <a:cubicBezTo>
                    <a:pt x="104449" y="313712"/>
                    <a:pt x="55868" y="265448"/>
                    <a:pt x="0" y="226838"/>
                  </a:cubicBezTo>
                  <a:lnTo>
                    <a:pt x="128739" y="0"/>
                  </a:lnTo>
                  <a:lnTo>
                    <a:pt x="128739" y="0"/>
                  </a:lnTo>
                  <a:close/>
                </a:path>
              </a:pathLst>
            </a:custGeom>
            <a:grpFill/>
            <a:ln w="24289"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6A44057-FCF5-C933-62C3-1203C8E7CF49}"/>
                </a:ext>
              </a:extLst>
            </p:cNvPr>
            <p:cNvSpPr/>
            <p:nvPr userDrawn="1"/>
          </p:nvSpPr>
          <p:spPr>
            <a:xfrm>
              <a:off x="-951338" y="1778846"/>
              <a:ext cx="330349" cy="308885"/>
            </a:xfrm>
            <a:custGeom>
              <a:avLst/>
              <a:gdLst>
                <a:gd name="connsiteX0" fmla="*/ 0 w 330349"/>
                <a:gd name="connsiteY0" fmla="*/ 0 h 308885"/>
                <a:gd name="connsiteX1" fmla="*/ 330350 w 330349"/>
                <a:gd name="connsiteY1" fmla="*/ 84461 h 308885"/>
                <a:gd name="connsiteX2" fmla="*/ 199181 w 330349"/>
                <a:gd name="connsiteY2" fmla="*/ 308885 h 308885"/>
                <a:gd name="connsiteX3" fmla="*/ 0 w 330349"/>
                <a:gd name="connsiteY3" fmla="*/ 258209 h 308885"/>
                <a:gd name="connsiteX4" fmla="*/ 0 w 330349"/>
                <a:gd name="connsiteY4" fmla="*/ 0 h 308885"/>
                <a:gd name="connsiteX5" fmla="*/ 0 w 330349"/>
                <a:gd name="connsiteY5" fmla="*/ 0 h 30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0349" h="308885">
                  <a:moveTo>
                    <a:pt x="0" y="0"/>
                  </a:moveTo>
                  <a:cubicBezTo>
                    <a:pt x="116594" y="7239"/>
                    <a:pt x="228330" y="36197"/>
                    <a:pt x="330350" y="84461"/>
                  </a:cubicBezTo>
                  <a:lnTo>
                    <a:pt x="199181" y="308885"/>
                  </a:lnTo>
                  <a:cubicBezTo>
                    <a:pt x="138455" y="282340"/>
                    <a:pt x="70442" y="263035"/>
                    <a:pt x="0" y="258209"/>
                  </a:cubicBezTo>
                  <a:lnTo>
                    <a:pt x="0" y="0"/>
                  </a:lnTo>
                  <a:lnTo>
                    <a:pt x="0" y="0"/>
                  </a:lnTo>
                  <a:close/>
                </a:path>
              </a:pathLst>
            </a:custGeom>
            <a:grpFill/>
            <a:ln w="24289"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BCC1460D-FC2B-752B-08C5-51FD1A60F072}"/>
              </a:ext>
            </a:extLst>
          </p:cNvPr>
          <p:cNvSpPr txBox="1"/>
          <p:nvPr/>
        </p:nvSpPr>
        <p:spPr>
          <a:xfrm>
            <a:off x="11494889" y="2974206"/>
            <a:ext cx="576060" cy="3782729"/>
          </a:xfrm>
          <a:prstGeom prst="rect">
            <a:avLst/>
          </a:prstGeom>
          <a:solidFill>
            <a:schemeClr val="bg1"/>
          </a:solidFill>
        </p:spPr>
        <p:txBody>
          <a:bodyPr wrap="square" rtlCol="0">
            <a:spAutoFit/>
          </a:bodyPr>
          <a:lstStyle/>
          <a:p>
            <a:endParaRPr lang="en-IE" dirty="0"/>
          </a:p>
        </p:txBody>
      </p:sp>
      <p:sp>
        <p:nvSpPr>
          <p:cNvPr id="10" name="Text Placeholder 9">
            <a:extLst>
              <a:ext uri="{FF2B5EF4-FFF2-40B4-BE49-F238E27FC236}">
                <a16:creationId xmlns:a16="http://schemas.microsoft.com/office/drawing/2014/main" id="{F8251304-71BA-DB4B-935B-6BA8C2444400}"/>
              </a:ext>
            </a:extLst>
          </p:cNvPr>
          <p:cNvSpPr>
            <a:spLocks noGrp="1"/>
          </p:cNvSpPr>
          <p:nvPr>
            <p:ph type="body" sz="quarter" idx="48"/>
          </p:nvPr>
        </p:nvSpPr>
        <p:spPr>
          <a:xfrm>
            <a:off x="6287532" y="1767017"/>
            <a:ext cx="5474540" cy="4261028"/>
          </a:xfrm>
        </p:spPr>
        <p:txBody>
          <a:bodyPr/>
          <a:lstStyle/>
          <a:p>
            <a:pPr algn="just">
              <a:spcAft>
                <a:spcPts val="600"/>
              </a:spcAft>
            </a:pPr>
            <a:r>
              <a:rPr lang="en-GB" sz="2200" dirty="0"/>
              <a:t>This section focuses on the Triple Bottom Line (TBL) approach—a foundational concept in sustainable business. </a:t>
            </a:r>
          </a:p>
          <a:p>
            <a:pPr algn="just">
              <a:spcAft>
                <a:spcPts val="600"/>
              </a:spcAft>
            </a:pPr>
            <a:r>
              <a:rPr lang="en-GB" sz="2200" dirty="0"/>
              <a:t>Participants will gain a comprehensive understanding of TBL by examining how economic, social, and environmental factors collectively shape business success. </a:t>
            </a:r>
          </a:p>
          <a:p>
            <a:pPr algn="just">
              <a:spcAft>
                <a:spcPts val="600"/>
              </a:spcAft>
            </a:pPr>
            <a:r>
              <a:rPr lang="en-GB" sz="2200" dirty="0"/>
              <a:t>Emphasising on the broader implications of TBL adoption, encouraging participants to recognise the interconnectedness of their decisions with economic prosperity, societal impact, and environmental considerations. </a:t>
            </a:r>
            <a:endParaRPr lang="en-US" sz="2200" dirty="0"/>
          </a:p>
        </p:txBody>
      </p:sp>
    </p:spTree>
    <p:extLst>
      <p:ext uri="{BB962C8B-B14F-4D97-AF65-F5344CB8AC3E}">
        <p14:creationId xmlns:p14="http://schemas.microsoft.com/office/powerpoint/2010/main" val="3996798459"/>
      </p:ext>
    </p:extLst>
  </p:cSld>
  <p:clrMapOvr>
    <a:masterClrMapping/>
  </p:clrMapOvr>
</p:sld>
</file>

<file path=ppt/theme/theme1.xml><?xml version="1.0" encoding="utf-8"?>
<a:theme xmlns:a="http://schemas.openxmlformats.org/drawingml/2006/main" name="Office Theme">
  <a:themeElements>
    <a:clrScheme name="Red Violet">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gazine Layout 01 - AE_CA_v4" id="{F9D5F4D5-9454-45C5-AFC0-38A7887A0E87}" vid="{A7535069-094F-4B33-8094-ED35EDC7CF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02E0EF7D44C04B9FA644DBFF45FF6A" ma:contentTypeVersion="13" ma:contentTypeDescription="Create a new document." ma:contentTypeScope="" ma:versionID="206b9469efed5238e3299da57cdc015e">
  <xsd:schema xmlns:xsd="http://www.w3.org/2001/XMLSchema" xmlns:xs="http://www.w3.org/2001/XMLSchema" xmlns:p="http://schemas.microsoft.com/office/2006/metadata/properties" xmlns:ns2="876de33e-aaa5-4507-9b92-b84e676ded0d" xmlns:ns3="ef88797d-310b-4d46-ad9c-0c23fa0c8d45" targetNamespace="http://schemas.microsoft.com/office/2006/metadata/properties" ma:root="true" ma:fieldsID="281ed500249cd3fe925a7af84a8b56c4" ns2:_="" ns3:_="">
    <xsd:import namespace="876de33e-aaa5-4507-9b92-b84e676ded0d"/>
    <xsd:import namespace="ef88797d-310b-4d46-ad9c-0c23fa0c8d4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EventHashCode" minOccurs="0"/>
                <xsd:element ref="ns3:MediaServiceGenerationTime" minOccurs="0"/>
                <xsd:element ref="ns3:MediaServiceAutoKeyPoints" minOccurs="0"/>
                <xsd:element ref="ns3:MediaServiceKeyPoints"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6de33e-aaa5-4507-9b92-b84e676ded0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ef88797d-310b-4d46-ad9c-0c23fa0c8d4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fals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ef88797d-310b-4d46-ad9c-0c23fa0c8d4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F83B94A-925B-4414-927F-DFD616E23C3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6de33e-aaa5-4507-9b92-b84e676ded0d"/>
    <ds:schemaRef ds:uri="ef88797d-310b-4d46-ad9c-0c23fa0c8d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69AD2B3-D789-4FC7-A14D-89ADA76B73A8}">
  <ds:schemaRefs>
    <ds:schemaRef ds:uri="http://schemas.microsoft.com/office/2006/metadata/properties"/>
    <ds:schemaRef ds:uri="http://schemas.microsoft.com/office/infopath/2007/PartnerControls"/>
    <ds:schemaRef ds:uri="ef88797d-310b-4d46-ad9c-0c23fa0c8d45"/>
  </ds:schemaRefs>
</ds:datastoreItem>
</file>

<file path=customXml/itemProps3.xml><?xml version="1.0" encoding="utf-8"?>
<ds:datastoreItem xmlns:ds="http://schemas.openxmlformats.org/officeDocument/2006/customXml" ds:itemID="{B39800E7-4362-4A70-9B48-B5AE1C9F476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Magazine layout</Template>
  <TotalTime>12372</TotalTime>
  <Words>5091</Words>
  <Application>Microsoft Office PowerPoint</Application>
  <PresentationFormat>Widescreen</PresentationFormat>
  <Paragraphs>289</Paragraphs>
  <Slides>65</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65</vt:i4>
      </vt:variant>
    </vt:vector>
  </HeadingPairs>
  <TitlesOfParts>
    <vt:vector size="69"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Front cover</dc:title>
  <dc:creator>Samantha Carty</dc:creator>
  <cp:lastModifiedBy>aine hamill</cp:lastModifiedBy>
  <cp:revision>428</cp:revision>
  <dcterms:created xsi:type="dcterms:W3CDTF">2021-06-15T11:45:52Z</dcterms:created>
  <dcterms:modified xsi:type="dcterms:W3CDTF">2025-09-23T11:07:51Z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0x0101005F02E0EF7D44C04B9FA644DBFF45FF6A</vt:lpwstr>
  </property>
</Properties>
</file>