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5"/>
  </p:notesMasterIdLst>
  <p:handoutMasterIdLst>
    <p:handoutMasterId r:id="rId66"/>
  </p:handoutMasterIdLst>
  <p:sldIdLst>
    <p:sldId id="693" r:id="rId5"/>
    <p:sldId id="761" r:id="rId6"/>
    <p:sldId id="678" r:id="rId7"/>
    <p:sldId id="682" r:id="rId8"/>
    <p:sldId id="689" r:id="rId9"/>
    <p:sldId id="777" r:id="rId10"/>
    <p:sldId id="703" r:id="rId11"/>
    <p:sldId id="736" r:id="rId12"/>
    <p:sldId id="711" r:id="rId13"/>
    <p:sldId id="762" r:id="rId14"/>
    <p:sldId id="763" r:id="rId15"/>
    <p:sldId id="764" r:id="rId16"/>
    <p:sldId id="775" r:id="rId17"/>
    <p:sldId id="776" r:id="rId18"/>
    <p:sldId id="778" r:id="rId19"/>
    <p:sldId id="765" r:id="rId20"/>
    <p:sldId id="766" r:id="rId21"/>
    <p:sldId id="802" r:id="rId22"/>
    <p:sldId id="683" r:id="rId23"/>
    <p:sldId id="687" r:id="rId24"/>
    <p:sldId id="779" r:id="rId25"/>
    <p:sldId id="780" r:id="rId26"/>
    <p:sldId id="781" r:id="rId27"/>
    <p:sldId id="782" r:id="rId28"/>
    <p:sldId id="783" r:id="rId29"/>
    <p:sldId id="770" r:id="rId30"/>
    <p:sldId id="803" r:id="rId31"/>
    <p:sldId id="771" r:id="rId32"/>
    <p:sldId id="758" r:id="rId33"/>
    <p:sldId id="748" r:id="rId34"/>
    <p:sldId id="746" r:id="rId35"/>
    <p:sldId id="772" r:id="rId36"/>
    <p:sldId id="784" r:id="rId37"/>
    <p:sldId id="773" r:id="rId38"/>
    <p:sldId id="804" r:id="rId39"/>
    <p:sldId id="716" r:id="rId40"/>
    <p:sldId id="785" r:id="rId41"/>
    <p:sldId id="733" r:id="rId42"/>
    <p:sldId id="786" r:id="rId43"/>
    <p:sldId id="787" r:id="rId44"/>
    <p:sldId id="755" r:id="rId45"/>
    <p:sldId id="774" r:id="rId46"/>
    <p:sldId id="805" r:id="rId47"/>
    <p:sldId id="738" r:id="rId48"/>
    <p:sldId id="788" r:id="rId49"/>
    <p:sldId id="791" r:id="rId50"/>
    <p:sldId id="792" r:id="rId51"/>
    <p:sldId id="793" r:id="rId52"/>
    <p:sldId id="794" r:id="rId53"/>
    <p:sldId id="795" r:id="rId54"/>
    <p:sldId id="796" r:id="rId55"/>
    <p:sldId id="797" r:id="rId56"/>
    <p:sldId id="790" r:id="rId57"/>
    <p:sldId id="806" r:id="rId58"/>
    <p:sldId id="807" r:id="rId59"/>
    <p:sldId id="798" r:id="rId60"/>
    <p:sldId id="799" r:id="rId61"/>
    <p:sldId id="800" r:id="rId62"/>
    <p:sldId id="801" r:id="rId63"/>
    <p:sldId id="692" r:id="rId64"/>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C2F"/>
    <a:srgbClr val="60BA47"/>
    <a:srgbClr val="0F486D"/>
    <a:srgbClr val="DB176A"/>
    <a:srgbClr val="F99F27"/>
    <a:srgbClr val="E87A33"/>
    <a:srgbClr val="1D93D1"/>
    <a:srgbClr val="2094D2"/>
    <a:srgbClr val="11496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505" autoAdjust="0"/>
  </p:normalViewPr>
  <p:slideViewPr>
    <p:cSldViewPr snapToGrid="0" snapToObjects="1">
      <p:cViewPr varScale="1">
        <p:scale>
          <a:sx n="63" d="100"/>
          <a:sy n="63" d="100"/>
        </p:scale>
        <p:origin x="916"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5/16/2025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5/16/2025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Master-Textstile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05113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16613" b="11083"/>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5949977"/>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836447"/>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275488538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1355834" y="-14053"/>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4341852" y="686003"/>
            <a:ext cx="356400" cy="1503743"/>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8640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53590AB-1F67-4AFD-072E-F2A1E00BF451}"/>
              </a:ext>
            </a:extLst>
          </p:cNvPr>
          <p:cNvGraphicFramePr>
            <a:graphicFrameLocks noChangeAspect="1"/>
          </p:cNvGraphicFramePr>
          <p:nvPr userDrawn="1">
            <p:custDataLst>
              <p:tags r:id="rId20"/>
            </p:custDataLst>
            <p:extLst>
              <p:ext uri="{D42A27DB-BD31-4B8C-83A1-F6EECF244321}">
                <p14:modId xmlns:p14="http://schemas.microsoft.com/office/powerpoint/2010/main" val="4127636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1" imgW="538" imgH="540" progId="TCLayout.ActiveDocument.1">
                  <p:embed/>
                </p:oleObj>
              </mc:Choice>
              <mc:Fallback>
                <p:oleObj name="think-cell Folie" r:id="rId21" imgW="538" imgH="540"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Klicken Sie hier, um den Master-Titelstil zu bearbeiten</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Ethische und grüne Bildung für junges Unternehmertum</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1" r:id="rId5"/>
    <p:sldLayoutId id="2147483703" r:id="rId6"/>
    <p:sldLayoutId id="2147483700" r:id="rId7"/>
    <p:sldLayoutId id="2147483723" r:id="rId8"/>
    <p:sldLayoutId id="2147483740" r:id="rId9"/>
    <p:sldLayoutId id="2147483698" r:id="rId10"/>
    <p:sldLayoutId id="2147483695" r:id="rId11"/>
    <p:sldLayoutId id="2147483735" r:id="rId12"/>
    <p:sldLayoutId id="2147483734" r:id="rId13"/>
    <p:sldLayoutId id="2147483739" r:id="rId14"/>
    <p:sldLayoutId id="2147483708" r:id="rId15"/>
    <p:sldLayoutId id="2147483733" r:id="rId16"/>
    <p:sldLayoutId id="2147483737" r:id="rId17"/>
    <p:sldLayoutId id="2147483702"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17.jpe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hyperlink" Target="https://www.facebook.com/bluelobsterapp/" TargetMode="Externa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hyperlink" Target="https://fairpreneurs.eu/fairpreneurs-case-study-compendium-curriculum/" TargetMode="External"/><Relationship Id="rId2" Type="http://schemas.openxmlformats.org/officeDocument/2006/relationships/hyperlink" Target="https://www.facebook.com/bluelobsterapp/" TargetMode="Externa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21.jpe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iris.thegiin.org/" TargetMode="External"/><Relationship Id="rId2" Type="http://schemas.openxmlformats.org/officeDocument/2006/relationships/image" Target="../media/image24.jpg"/><Relationship Id="rId1" Type="http://schemas.openxmlformats.org/officeDocument/2006/relationships/slideLayout" Target="../slideLayouts/slideLayout4.xml"/><Relationship Id="rId5" Type="http://schemas.openxmlformats.org/officeDocument/2006/relationships/hyperlink" Target="https://online.hbs.edu/blog/post/what-is-impact-measurement" TargetMode="External"/><Relationship Id="rId4" Type="http://schemas.openxmlformats.org/officeDocument/2006/relationships/hyperlink" Target="https://www.socialvalueireland.ie/post/the-basics-of-impact-measurement-a-beginner-s-guide"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https://www.greenbuoyconsulting.com/blog/the-ultimate-guide-to-sustainability-goals" TargetMode="External"/><Relationship Id="rId2" Type="http://schemas.openxmlformats.org/officeDocument/2006/relationships/image" Target="../media/image24.jpg"/><Relationship Id="rId1" Type="http://schemas.openxmlformats.org/officeDocument/2006/relationships/slideLayout" Target="../slideLayouts/slideLayout4.xml"/><Relationship Id="rId5" Type="http://schemas.openxmlformats.org/officeDocument/2006/relationships/hyperlink" Target="https://sciencebasedtargets.org/" TargetMode="External"/><Relationship Id="rId4" Type="http://schemas.openxmlformats.org/officeDocument/2006/relationships/hyperlink" Target="https://www.linkedin.com/pulse/decoding-labyrinth-your-guide-sustainability-reporting-frameworks-rwyo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sdgs.un.org/goals/goal13" TargetMode="External"/><Relationship Id="rId2" Type="http://schemas.openxmlformats.org/officeDocument/2006/relationships/hyperlink" Target="https://sdgs.un.org/goals/goal12" TargetMode="Externa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hyperlink" Target="https://sdgs.un.org/goals/goal17"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arbonbetter.com/story/esg-reporting-frameworks/" TargetMode="External"/><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hyperlink" Target="https://sgb.ac.ke/navigating-ifrs-sustainability-standards-guid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1.jpeg"/><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sdgs.un.org/goals/goal8" TargetMode="External"/><Relationship Id="rId2" Type="http://schemas.openxmlformats.org/officeDocument/2006/relationships/hyperlink" Target="https://sdgs.un.org/goals/goal17" TargetMode="Externa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hyperlink" Target="https://sdgs.un.org/goals/goal12"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s://simplystakeholders.com/stakeholder-communication/" TargetMode="External"/><Relationship Id="rId2" Type="http://schemas.openxmlformats.org/officeDocument/2006/relationships/image" Target="../media/image24.jpg"/><Relationship Id="rId1" Type="http://schemas.openxmlformats.org/officeDocument/2006/relationships/slideLayout" Target="../slideLayouts/slideLayout4.xml"/><Relationship Id="rId5" Type="http://schemas.openxmlformats.org/officeDocument/2006/relationships/hyperlink" Target="https://www.future500.org/" TargetMode="External"/><Relationship Id="rId4" Type="http://schemas.openxmlformats.org/officeDocument/2006/relationships/hyperlink" Target="https://www.iriscarbon.com/why-effective-stakeholder-engagement-matters-insights-for-business-growth/"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s://www.ecophysiscy.com/website/index.php/en/" TargetMode="External"/><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hyperlink" Target="https://www.ecophysiscy.com/website/index.php/en/" TargetMode="External"/><Relationship Id="rId2" Type="http://schemas.openxmlformats.org/officeDocument/2006/relationships/image" Target="../media/image56.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s://sdgs.un.org/goals/goal13"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hyperlink" Target="https://sdgs.un.org/goals/goal17"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hyperlink" Target="https://www.scoreapp.com/templates/discover-your-sustainability-score/" TargetMode="External"/><Relationship Id="rId2" Type="http://schemas.openxmlformats.org/officeDocument/2006/relationships/image" Target="../media/image24.jpg"/><Relationship Id="rId1" Type="http://schemas.openxmlformats.org/officeDocument/2006/relationships/slideLayout" Target="../slideLayouts/slideLayout4.xml"/><Relationship Id="rId5" Type="http://schemas.openxmlformats.org/officeDocument/2006/relationships/hyperlink" Target="https://www.sopact.com/guides/social-impact-assessment" TargetMode="External"/><Relationship Id="rId4" Type="http://schemas.openxmlformats.org/officeDocument/2006/relationships/hyperlink" Target="https://bscdesigner.com/sustainability-scorecard.ht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8.sv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16.jpe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8E6768C-DCBA-BAE1-DE1C-EBBFF9843A70}"/>
              </a:ext>
            </a:extLst>
          </p:cNvPr>
          <p:cNvGraphicFramePr>
            <a:graphicFrameLocks noChangeAspect="1"/>
          </p:cNvGraphicFramePr>
          <p:nvPr>
            <p:custDataLst>
              <p:tags r:id="rId1"/>
            </p:custDataLst>
            <p:extLst>
              <p:ext uri="{D42A27DB-BD31-4B8C-83A1-F6EECF244321}">
                <p14:modId xmlns:p14="http://schemas.microsoft.com/office/powerpoint/2010/main" val="394661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Placeholder 6">
            <a:extLst>
              <a:ext uri="{FF2B5EF4-FFF2-40B4-BE49-F238E27FC236}">
                <a16:creationId xmlns:a16="http://schemas.microsoft.com/office/drawing/2014/main" id="{3FDADF09-7E24-A0C8-14B7-13C9C3B0693F}"/>
              </a:ext>
            </a:extLst>
          </p:cNvPr>
          <p:cNvPicPr>
            <a:picLocks noGrp="1" noChangeAspect="1"/>
          </p:cNvPicPr>
          <p:nvPr>
            <p:ph type="pic" sz="quarter" idx="44"/>
          </p:nvPr>
        </p:nvPicPr>
        <p:blipFill rotWithShape="1">
          <a:blip r:embed="rId6" cstate="email">
            <a:extLst>
              <a:ext uri="{28A0092B-C50C-407E-A947-70E740481C1C}">
                <a14:useLocalDpi xmlns:a14="http://schemas.microsoft.com/office/drawing/2010/main"/>
              </a:ext>
            </a:extLst>
          </a:blip>
          <a:srcRect l="23750" r="23750"/>
          <a:stretch/>
        </p:blipFill>
        <p:spPr>
          <a:xfrm>
            <a:off x="5718175" y="14288"/>
            <a:ext cx="5534025" cy="6880225"/>
          </a:xfrm>
        </p:spPr>
      </p:pic>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75886" y="4259417"/>
            <a:ext cx="4532141" cy="1258512"/>
          </a:xfrm>
        </p:spPr>
        <p:txBody>
          <a:bodyPr>
            <a:normAutofit fontScale="70000" lnSpcReduction="20000"/>
          </a:bodyPr>
          <a:lstStyle/>
          <a:p>
            <a:pPr>
              <a:lnSpc>
                <a:spcPts val="3054"/>
              </a:lnSpc>
            </a:pPr>
            <a:r>
              <a:rPr lang="en-GB" sz="3600" b="0" dirty="0"/>
              <a:t>Messung und </a:t>
            </a:r>
            <a:r>
              <a:rPr lang="en-GB" sz="3600" b="0" dirty="0" err="1"/>
              <a:t>Kommunikation</a:t>
            </a:r>
            <a:r>
              <a:rPr lang="en-GB" sz="3600" b="0" dirty="0"/>
              <a:t> des Impacts Ihres Unternehmens</a:t>
            </a:r>
            <a:endParaRPr lang="en-US" sz="32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b="1" dirty="0"/>
              <a:t>MODUL 8</a:t>
            </a:r>
          </a:p>
        </p:txBody>
      </p:sp>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b="1" dirty="0" err="1"/>
              <a:t>www.fairpreneurs.eu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12CBA52-9586-E192-0B65-E51B3A647D25}"/>
              </a:ext>
            </a:extLst>
          </p:cNvPr>
          <p:cNvSpPr txBox="1"/>
          <p:nvPr/>
        </p:nvSpPr>
        <p:spPr>
          <a:xfrm>
            <a:off x="252700" y="6535761"/>
            <a:ext cx="4000500"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Diese Studie ist unter der CC BY-NC-SA-Lizenz verfügbar.</a:t>
            </a:r>
          </a:p>
        </p:txBody>
      </p:sp>
      <p:sp>
        <p:nvSpPr>
          <p:cNvPr id="4" name="TextBox 3">
            <a:extLst>
              <a:ext uri="{FF2B5EF4-FFF2-40B4-BE49-F238E27FC236}">
                <a16:creationId xmlns:a16="http://schemas.microsoft.com/office/drawing/2014/main" id="{E06FAFE9-48A0-8B5B-199E-5701E7059D41}"/>
              </a:ext>
            </a:extLst>
          </p:cNvPr>
          <p:cNvSpPr txBox="1"/>
          <p:nvPr/>
        </p:nvSpPr>
        <p:spPr>
          <a:xfrm>
            <a:off x="2704665" y="5999595"/>
            <a:ext cx="2942108"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GB" sz="700" dirty="0">
                <a:solidFill>
                  <a:srgbClr val="11496E"/>
                </a:solidFill>
                <a:latin typeface="Calibri" panose="020F0502020204030204" pitchFamily="34" charset="0"/>
                <a:ea typeface="Open Sans" panose="020B0606030504020204" pitchFamily="34" charset="0"/>
                <a:cs typeface="Calibri" panose="020F0502020204030204" pitchFamily="34" charset="0"/>
              </a:rPr>
              <a:t>Kofinanziert von der Europäischen Union. Die geäußerten Ansichten und Meinungen sind jedoch ausschließlich die des Autors bzw. der Autoren und spiegeln nicht unbedingt die der Europäischen Union oder der Stiftung für die Entwicklung des Bildungswesens wider. Weder die Europäische Union noch die Einrichtung, die den Zuschuss gewährt, können für </a:t>
            </a:r>
            <a:r>
              <a:rPr lang="en-GB" sz="700" dirty="0" err="1">
                <a:solidFill>
                  <a:srgbClr val="11496E"/>
                </a:solidFill>
                <a:latin typeface="Calibri" panose="020F0502020204030204" pitchFamily="34" charset="0"/>
                <a:ea typeface="Open Sans" panose="020B0606030504020204" pitchFamily="34" charset="0"/>
                <a:cs typeface="Calibri" panose="020F0502020204030204" pitchFamily="34" charset="0"/>
              </a:rPr>
              <a:t>diese</a:t>
            </a:r>
            <a:r>
              <a:rPr lang="en-GB" sz="700" dirty="0">
                <a:solidFill>
                  <a:srgbClr val="11496E"/>
                </a:solidFill>
                <a:latin typeface="Calibri" panose="020F0502020204030204" pitchFamily="34" charset="0"/>
                <a:ea typeface="Open Sans" panose="020B0606030504020204" pitchFamily="34" charset="0"/>
                <a:cs typeface="Calibri" panose="020F0502020204030204" pitchFamily="34" charset="0"/>
              </a:rPr>
              <a:t> </a:t>
            </a:r>
            <a:r>
              <a:rPr lang="en-GB" sz="700" dirty="0" err="1">
                <a:solidFill>
                  <a:srgbClr val="11496E"/>
                </a:solidFill>
                <a:latin typeface="Calibri" panose="020F0502020204030204" pitchFamily="34" charset="0"/>
                <a:ea typeface="Open Sans" panose="020B0606030504020204" pitchFamily="34" charset="0"/>
                <a:cs typeface="Calibri" panose="020F0502020204030204" pitchFamily="34" charset="0"/>
              </a:rPr>
              <a:t>verantwortlich</a:t>
            </a:r>
            <a:r>
              <a:rPr lang="en-GB" sz="700" dirty="0">
                <a:solidFill>
                  <a:srgbClr val="11496E"/>
                </a:solidFill>
                <a:latin typeface="Calibri" panose="020F0502020204030204" pitchFamily="34" charset="0"/>
                <a:ea typeface="Open Sans" panose="020B0606030504020204" pitchFamily="34" charset="0"/>
                <a:cs typeface="Calibri" panose="020F0502020204030204" pitchFamily="34" charset="0"/>
              </a:rPr>
              <a:t> </a:t>
            </a:r>
            <a:r>
              <a:rPr lang="en-GB" sz="700" dirty="0" err="1">
                <a:solidFill>
                  <a:srgbClr val="11496E"/>
                </a:solidFill>
                <a:latin typeface="Calibri" panose="020F0502020204030204" pitchFamily="34" charset="0"/>
                <a:ea typeface="Open Sans" panose="020B0606030504020204" pitchFamily="34" charset="0"/>
                <a:cs typeface="Calibri" panose="020F0502020204030204" pitchFamily="34" charset="0"/>
              </a:rPr>
              <a:t>gemacht</a:t>
            </a:r>
            <a:r>
              <a:rPr lang="en-GB" sz="700" dirty="0">
                <a:solidFill>
                  <a:srgbClr val="11496E"/>
                </a:solidFill>
                <a:latin typeface="Calibri" panose="020F0502020204030204" pitchFamily="34" charset="0"/>
                <a:ea typeface="Open Sans" panose="020B0606030504020204" pitchFamily="34" charset="0"/>
                <a:cs typeface="Calibri" panose="020F0502020204030204" pitchFamily="34" charset="0"/>
              </a:rPr>
              <a:t> </a:t>
            </a:r>
            <a:r>
              <a:rPr lang="en-GB" sz="700" dirty="0" err="1">
                <a:solidFill>
                  <a:srgbClr val="11496E"/>
                </a:solidFill>
                <a:latin typeface="Calibri" panose="020F0502020204030204" pitchFamily="34" charset="0"/>
                <a:ea typeface="Open Sans" panose="020B0606030504020204" pitchFamily="34" charset="0"/>
                <a:cs typeface="Calibri" panose="020F0502020204030204" pitchFamily="34" charset="0"/>
              </a:rPr>
              <a:t>werden</a:t>
            </a:r>
            <a:r>
              <a:rPr lang="en-GB" sz="700" dirty="0">
                <a:solidFill>
                  <a:srgbClr val="11496E"/>
                </a:solidFill>
                <a:latin typeface="Calibri" panose="020F0502020204030204" pitchFamily="34" charset="0"/>
                <a:ea typeface="Open Sans" panose="020B0606030504020204" pitchFamily="34" charset="0"/>
                <a:cs typeface="Calibri" panose="020F0502020204030204" pitchFamily="34" charset="0"/>
              </a:rPr>
              <a:t>. 2022-1-PL01-KA220-YOU-000087822</a:t>
            </a:r>
            <a:endParaRPr lang="en-IE" sz="7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86631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36C44EE-133B-93E5-2B23-8EC754C45B01}"/>
              </a:ext>
            </a:extLst>
          </p:cNvPr>
          <p:cNvGraphicFramePr>
            <a:graphicFrameLocks noChangeAspect="1"/>
          </p:cNvGraphicFramePr>
          <p:nvPr>
            <p:custDataLst>
              <p:tags r:id="rId1"/>
            </p:custDataLst>
            <p:extLst>
              <p:ext uri="{D42A27DB-BD31-4B8C-83A1-F6EECF244321}">
                <p14:modId xmlns:p14="http://schemas.microsoft.com/office/powerpoint/2010/main" val="630915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Male engineer with flashlight inspecting steel cylinder">
            <a:extLst>
              <a:ext uri="{FF2B5EF4-FFF2-40B4-BE49-F238E27FC236}">
                <a16:creationId xmlns:a16="http://schemas.microsoft.com/office/drawing/2014/main" id="{CE6732DA-4973-26B2-4BFB-2EE1850C1D69}"/>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50" r="21450"/>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36943" y="762917"/>
            <a:ext cx="6281529" cy="614105"/>
          </a:xfrm>
        </p:spPr>
        <p:txBody>
          <a:bodyPr/>
          <a:lstStyle/>
          <a:p>
            <a:r>
              <a:rPr lang="en-IE" sz="3200" dirty="0"/>
              <a:t>STRATEGISCHE AUSRICHTUNG</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6944" y="1660742"/>
            <a:ext cx="4939670" cy="4811641"/>
          </a:xfrm>
        </p:spPr>
        <p:txBody>
          <a:bodyPr/>
          <a:lstStyle/>
          <a:p>
            <a:pPr algn="just"/>
            <a:r>
              <a:rPr lang="en-GB" sz="2000" dirty="0"/>
              <a:t>Die strategische Ausrichtung beinhaltet die Integration von Wirkungsmetriken in die allgemeinen Unternehmensstrategien und -ziele. </a:t>
            </a:r>
          </a:p>
          <a:p>
            <a:pPr algn="just"/>
            <a:endParaRPr lang="en-GB" sz="2000" dirty="0"/>
          </a:p>
          <a:p>
            <a:pPr algn="just"/>
            <a:r>
              <a:rPr lang="en-GB" sz="2000" dirty="0"/>
              <a:t>Dadurch wird sichergestellt, dass die Nachhaltigkeitsbemühungen in das Kerngeschäft integriert sind und nicht als separate Initiativen betrachtet werden.</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10</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3748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VORTEILE DER STRATEGISCHEN AUSRICHTUNG</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436330"/>
            <a:ext cx="10483429" cy="4979054"/>
          </a:xfrm>
        </p:spPr>
        <p:txBody>
          <a:bodyPr/>
          <a:lstStyle/>
          <a:p>
            <a:pPr algn="just"/>
            <a:r>
              <a:rPr lang="en-GB" sz="2000" b="1" dirty="0"/>
              <a:t>Gesteigerte Effektivität: </a:t>
            </a:r>
            <a:r>
              <a:rPr lang="en-GB" sz="2000" dirty="0"/>
              <a:t>Wenn die Wirkungskennzahlen mit den Unternehmenszielen übereinstimmen, werden sie zu einem integralen Bestandteil der Entscheidungsprozesse. Wenn beispielsweise ein Einzelhandelsunternehmen seinen ökologischen Fußabdruck verringern möchte, können Metriken zur nachhaltigen Beschaffung und Verpackung bei Beschaffungsentscheidungen helfen.</a:t>
            </a:r>
          </a:p>
          <a:p>
            <a:pPr algn="just"/>
            <a:endParaRPr lang="en-GB" sz="2000" dirty="0"/>
          </a:p>
          <a:p>
            <a:pPr algn="just"/>
            <a:r>
              <a:rPr lang="en-GB" sz="2000" b="1" dirty="0"/>
              <a:t>Ressourcenallokation: </a:t>
            </a:r>
            <a:r>
              <a:rPr lang="en-GB" sz="2000" dirty="0"/>
              <a:t>Unternehmen können ihre Ressourcen und Investitionen auf Initiativen konzentrieren, die sich am stärksten auf die Nachhaltigkeitskennzahlen auswirken und mit den strategischen Zielen übereinstimmen.</a:t>
            </a:r>
          </a:p>
          <a:p>
            <a:pPr algn="just"/>
            <a:endParaRPr lang="en-GB" sz="2000" dirty="0"/>
          </a:p>
          <a:p>
            <a:pPr algn="just"/>
            <a:r>
              <a:rPr lang="en-GB" sz="2000" b="1" dirty="0"/>
              <a:t>Einbindung der Stakeholder: </a:t>
            </a:r>
            <a:r>
              <a:rPr lang="en-GB" sz="2000" dirty="0"/>
              <a:t>Die strategische Ausrichtung der Wirkungsmetriken verbessert die Kommunikation mit den Stakeholdern. Sie demonstriert einen kohärenten Ansatz für Nachhaltigkeit und unterstreicht das Engagement des Unternehmens für eine langfristige Wertschöpfung.</a:t>
            </a:r>
          </a:p>
        </p:txBody>
      </p:sp>
    </p:spTree>
    <p:extLst>
      <p:ext uri="{BB962C8B-B14F-4D97-AF65-F5344CB8AC3E}">
        <p14:creationId xmlns:p14="http://schemas.microsoft.com/office/powerpoint/2010/main" val="173776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IE" dirty="0"/>
              <a:t>UMSETZUNGSPROBLEME</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436330"/>
            <a:ext cx="10483429" cy="4979054"/>
          </a:xfrm>
        </p:spPr>
        <p:txBody>
          <a:bodyPr/>
          <a:lstStyle/>
          <a:p>
            <a:pPr algn="just"/>
            <a:r>
              <a:rPr lang="en-GB" b="1" dirty="0"/>
              <a:t>Komplexität</a:t>
            </a:r>
            <a:r>
              <a:rPr lang="en-GB" dirty="0"/>
              <a:t>: Die Integration von Wirkungsmetriken in bestehende Systeme und Prozesse kann eine Herausforderung sein, insbesondere für große Organisationen mit vielfältigen Aktivitäten.</a:t>
            </a:r>
          </a:p>
          <a:p>
            <a:pPr algn="just"/>
            <a:endParaRPr lang="en-GB" dirty="0"/>
          </a:p>
          <a:p>
            <a:pPr algn="just"/>
            <a:r>
              <a:rPr lang="en-GB" b="1" dirty="0"/>
              <a:t>Datenverfügbarkeit: </a:t>
            </a:r>
            <a:r>
              <a:rPr lang="en-GB" dirty="0"/>
              <a:t>Eine verlässliche Datenerhebung und -verwaltung ist für eine aussagekräftige Wirkungsmessung unerlässlich. Für Unternehmen kann es schwierig sein, auf relevante Datenquellen zuzugreifen oder robuste Datenerfassungsprozesse zu etablieren.</a:t>
            </a:r>
          </a:p>
          <a:p>
            <a:pPr algn="just"/>
            <a:endParaRPr lang="en-GB" dirty="0"/>
          </a:p>
          <a:p>
            <a:pPr algn="just"/>
            <a:r>
              <a:rPr lang="en-GB" b="1" dirty="0"/>
              <a:t>Kontinuierliche Verbesserung: </a:t>
            </a:r>
            <a:r>
              <a:rPr lang="en-GB" dirty="0"/>
              <a:t>So wie sich die Geschäftsstrategien entwickeln, müssen auch die Messgrößen angepasst werden. Durch eine kontinuierliche Überprüfung und Anpassung der Kennzahlen wird sichergestellt, dass sie relevant bleiben und mit den sich ändernden Prioritäten und externen Erwartungen in Einklang stehen.</a:t>
            </a:r>
          </a:p>
        </p:txBody>
      </p:sp>
    </p:spTree>
    <p:extLst>
      <p:ext uri="{BB962C8B-B14F-4D97-AF65-F5344CB8AC3E}">
        <p14:creationId xmlns:p14="http://schemas.microsoft.com/office/powerpoint/2010/main" val="401441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7E76E37-8DBE-F9EB-3132-E75BDDEFBA2A}"/>
              </a:ext>
            </a:extLst>
          </p:cNvPr>
          <p:cNvGraphicFramePr>
            <a:graphicFrameLocks noChangeAspect="1"/>
          </p:cNvGraphicFramePr>
          <p:nvPr>
            <p:custDataLst>
              <p:tags r:id="rId1"/>
            </p:custDataLst>
            <p:extLst>
              <p:ext uri="{D42A27DB-BD31-4B8C-83A1-F6EECF244321}">
                <p14:modId xmlns:p14="http://schemas.microsoft.com/office/powerpoint/2010/main" val="1525938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1C101F4B-2981-179B-4AE6-1370B936FDBB}"/>
              </a:ext>
            </a:extLst>
          </p:cNvPr>
          <p:cNvSpPr>
            <a:spLocks noGrp="1"/>
          </p:cNvSpPr>
          <p:nvPr>
            <p:ph type="body" sz="quarter" idx="48"/>
          </p:nvPr>
        </p:nvSpPr>
        <p:spPr>
          <a:xfrm>
            <a:off x="6490656" y="2183491"/>
            <a:ext cx="4939670" cy="3889855"/>
          </a:xfrm>
        </p:spPr>
        <p:txBody>
          <a:bodyPr/>
          <a:lstStyle/>
          <a:p>
            <a:pPr algn="just"/>
            <a:r>
              <a:rPr lang="en-GB" sz="2400" b="1" dirty="0">
                <a:solidFill>
                  <a:srgbClr val="F36C2F"/>
                </a:solidFill>
                <a:hlinkClick r:id="rId5">
                  <a:extLst>
                    <a:ext uri="{A12FA001-AC4F-418D-AE19-62706E023703}">
                      <ahyp:hlinkClr xmlns:ahyp="http://schemas.microsoft.com/office/drawing/2018/hyperlinkcolor" val="tx"/>
                    </a:ext>
                  </a:extLst>
                </a:hlinkClick>
              </a:rPr>
              <a:t>Blue Lobster </a:t>
            </a:r>
            <a:r>
              <a:rPr lang="en-GB" sz="2400" dirty="0"/>
              <a:t>konzentriert sich auf Wirkungskennzahlen und eine effektive Kommunikation mit den Stakeholdern, um seine Nachhaltigkeitsleistungen zu messen und zu verbreiten. </a:t>
            </a:r>
            <a:endParaRPr lang="en-IE" sz="2400" dirty="0"/>
          </a:p>
        </p:txBody>
      </p:sp>
      <p:pic>
        <p:nvPicPr>
          <p:cNvPr id="10" name="Picture 9">
            <a:extLst>
              <a:ext uri="{FF2B5EF4-FFF2-40B4-BE49-F238E27FC236}">
                <a16:creationId xmlns:a16="http://schemas.microsoft.com/office/drawing/2014/main" id="{18B94D49-0F75-E0BD-20A1-2067651E9BB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975600" y="4596052"/>
            <a:ext cx="1847080" cy="1847080"/>
          </a:xfrm>
          <a:prstGeom prst="rect">
            <a:avLst/>
          </a:prstGeom>
        </p:spPr>
      </p:pic>
      <p:pic>
        <p:nvPicPr>
          <p:cNvPr id="2" name="Picture Placeholder 7">
            <a:extLst>
              <a:ext uri="{FF2B5EF4-FFF2-40B4-BE49-F238E27FC236}">
                <a16:creationId xmlns:a16="http://schemas.microsoft.com/office/drawing/2014/main" id="{BBCDFD55-F32D-E7B5-1DF9-D788996EDE36}"/>
              </a:ext>
            </a:extLst>
          </p:cNvPr>
          <p:cNvPicPr>
            <a:picLocks noGrp="1" noChangeAspect="1"/>
          </p:cNvPicPr>
          <p:nvPr>
            <p:ph type="pic" sz="quarter" idx="21"/>
          </p:nvPr>
        </p:nvPicPr>
        <p:blipFill>
          <a:blip r:embed="rId7" cstate="email">
            <a:extLst>
              <a:ext uri="{28A0092B-C50C-407E-A947-70E740481C1C}">
                <a14:useLocalDpi xmlns:a14="http://schemas.microsoft.com/office/drawing/2010/main"/>
              </a:ext>
            </a:extLst>
          </a:blip>
          <a:srcRect l="25667" r="25667"/>
          <a:stretch/>
        </p:blipFill>
        <p:spPr>
          <a:xfrm>
            <a:off x="884238" y="0"/>
            <a:ext cx="4994275" cy="6858000"/>
          </a:xfrm>
        </p:spPr>
      </p:pic>
      <p:sp>
        <p:nvSpPr>
          <p:cNvPr id="3" name="Text Placeholder 2">
            <a:extLst>
              <a:ext uri="{FF2B5EF4-FFF2-40B4-BE49-F238E27FC236}">
                <a16:creationId xmlns:a16="http://schemas.microsoft.com/office/drawing/2014/main" id="{2B811805-C8CD-3EEB-A2AF-AAF7948AB406}"/>
              </a:ext>
            </a:extLst>
          </p:cNvPr>
          <p:cNvSpPr>
            <a:spLocks noGrp="1"/>
          </p:cNvSpPr>
          <p:nvPr>
            <p:ph type="body" sz="quarter" idx="30"/>
          </p:nvPr>
        </p:nvSpPr>
        <p:spPr>
          <a:xfrm>
            <a:off x="4890795" y="414868"/>
            <a:ext cx="6776598" cy="1166798"/>
          </a:xfrm>
        </p:spPr>
        <p:txBody>
          <a:bodyPr/>
          <a:lstStyle/>
          <a:p>
            <a:r>
              <a:rPr lang="en-IE" dirty="0"/>
              <a:t>BEST PRACTICE: BLUE LOBSTER</a:t>
            </a:r>
          </a:p>
        </p:txBody>
      </p:sp>
    </p:spTree>
    <p:extLst>
      <p:ext uri="{BB962C8B-B14F-4D97-AF65-F5344CB8AC3E}">
        <p14:creationId xmlns:p14="http://schemas.microsoft.com/office/powerpoint/2010/main" val="156132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95160B-5F9F-011A-3C5F-17B918255048}"/>
              </a:ext>
            </a:extLst>
          </p:cNvPr>
          <p:cNvSpPr>
            <a:spLocks noGrp="1"/>
          </p:cNvSpPr>
          <p:nvPr>
            <p:ph type="body" sz="quarter" idx="48"/>
          </p:nvPr>
        </p:nvSpPr>
        <p:spPr>
          <a:xfrm>
            <a:off x="6503666" y="711200"/>
            <a:ext cx="4939670" cy="3860577"/>
          </a:xfrm>
        </p:spPr>
        <p:txBody>
          <a:bodyPr/>
          <a:lstStyle/>
          <a:p>
            <a:pPr algn="just"/>
            <a:r>
              <a:rPr lang="en-GB" sz="2000" dirty="0"/>
              <a:t>Ihr Ansatz zur Definition und Berichterstattung von Wirkungskennzahlen stellt ein Modell für Unternehmen dar, die Transparenz in ihrer Nachhaltigkeitsleistung anstreben. </a:t>
            </a:r>
          </a:p>
          <a:p>
            <a:pPr algn="just"/>
            <a:endParaRPr lang="en-GB" sz="2000" dirty="0"/>
          </a:p>
          <a:p>
            <a:pPr algn="just"/>
            <a:r>
              <a:rPr lang="en-GB" sz="2000" b="1" dirty="0">
                <a:solidFill>
                  <a:srgbClr val="F36C2F"/>
                </a:solidFill>
                <a:hlinkClick r:id="rId2">
                  <a:extLst>
                    <a:ext uri="{A12FA001-AC4F-418D-AE19-62706E023703}">
                      <ahyp:hlinkClr xmlns:ahyp="http://schemas.microsoft.com/office/drawing/2018/hyperlinkcolor" val="tx"/>
                    </a:ext>
                  </a:extLst>
                </a:hlinkClick>
              </a:rPr>
              <a:t>Blue Lobster </a:t>
            </a:r>
            <a:r>
              <a:rPr lang="en-GB" sz="2000" dirty="0"/>
              <a:t>ist ein Beispiel für bewährte Praktiken bei der Bewertung und Kommunikation der Nachhaltigkeitsbemühungen eines Unternehmens, indem es eine rigorose Messung der Auswirkungen und ein aktives Engagement mit den Interessengruppen hervorhebt.</a:t>
            </a:r>
          </a:p>
          <a:p>
            <a:pPr algn="just"/>
            <a:endParaRPr lang="en-GB" sz="2000" dirty="0"/>
          </a:p>
          <a:p>
            <a:pPr algn="just"/>
            <a:r>
              <a:rPr lang="en-GB" sz="2000" dirty="0"/>
              <a:t>Wenn Sie mehr über die Bewertung der Auswirkungen </a:t>
            </a:r>
            <a:r>
              <a:rPr lang="en-GB" sz="2000" b="1" dirty="0">
                <a:solidFill>
                  <a:srgbClr val="F36C2F"/>
                </a:solidFill>
                <a:hlinkClick r:id="rId2">
                  <a:extLst>
                    <a:ext uri="{A12FA001-AC4F-418D-AE19-62706E023703}">
                      <ahyp:hlinkClr xmlns:ahyp="http://schemas.microsoft.com/office/drawing/2018/hyperlinkcolor" val="tx"/>
                    </a:ext>
                  </a:extLst>
                </a:hlinkClick>
              </a:rPr>
              <a:t>von Blue Lobster </a:t>
            </a:r>
            <a:r>
              <a:rPr lang="en-GB" sz="2000" dirty="0"/>
              <a:t>erfahren möchten, besuchen Sie unser </a:t>
            </a:r>
            <a:r>
              <a:rPr lang="en-GB" sz="2000" b="1" dirty="0">
                <a:hlinkClick r:id="rId3"/>
              </a:rPr>
              <a:t>Kompendium der Fallstudien</a:t>
            </a:r>
            <a:r>
              <a:rPr lang="en-GB" sz="2000" dirty="0"/>
              <a:t>. </a:t>
            </a:r>
            <a:endParaRPr lang="en-IE" sz="2000" dirty="0"/>
          </a:p>
        </p:txBody>
      </p:sp>
      <p:pic>
        <p:nvPicPr>
          <p:cNvPr id="2" name="Picture Placeholder 5">
            <a:extLst>
              <a:ext uri="{FF2B5EF4-FFF2-40B4-BE49-F238E27FC236}">
                <a16:creationId xmlns:a16="http://schemas.microsoft.com/office/drawing/2014/main" id="{0AC64DD4-2119-A3F0-AD8D-7D9D9FBCD355}"/>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21450" r="21450"/>
          <a:stretch/>
        </p:blipFill>
        <p:spPr>
          <a:xfrm>
            <a:off x="0" y="0"/>
            <a:ext cx="5875338" cy="6858000"/>
          </a:xfrm>
        </p:spPr>
      </p:pic>
    </p:spTree>
    <p:extLst>
      <p:ext uri="{BB962C8B-B14F-4D97-AF65-F5344CB8AC3E}">
        <p14:creationId xmlns:p14="http://schemas.microsoft.com/office/powerpoint/2010/main" val="1224673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FD2E8FF-69AC-C419-E981-2F0833D5EE4E}"/>
              </a:ext>
            </a:extLst>
          </p:cNvPr>
          <p:cNvGraphicFramePr>
            <a:graphicFrameLocks noChangeAspect="1"/>
          </p:cNvGraphicFramePr>
          <p:nvPr>
            <p:custDataLst>
              <p:tags r:id="rId1"/>
            </p:custDataLst>
            <p:extLst>
              <p:ext uri="{D42A27DB-BD31-4B8C-83A1-F6EECF244321}">
                <p14:modId xmlns:p14="http://schemas.microsoft.com/office/powerpoint/2010/main" val="842642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descr="Two cute robots">
            <a:extLst>
              <a:ext uri="{FF2B5EF4-FFF2-40B4-BE49-F238E27FC236}">
                <a16:creationId xmlns:a16="http://schemas.microsoft.com/office/drawing/2014/main" id="{33A77DC9-DC1C-E2D0-6DD8-8AC0684F4DC0}"/>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29518" r="29518"/>
          <a:stretch/>
        </p:blipFill>
        <p:spPr>
          <a:xfrm>
            <a:off x="0" y="0"/>
            <a:ext cx="4994275" cy="6858000"/>
          </a:xfrm>
        </p:spPr>
      </p:pic>
      <p:sp>
        <p:nvSpPr>
          <p:cNvPr id="3" name="Text Placeholder 2">
            <a:extLst>
              <a:ext uri="{FF2B5EF4-FFF2-40B4-BE49-F238E27FC236}">
                <a16:creationId xmlns:a16="http://schemas.microsoft.com/office/drawing/2014/main" id="{08C485CD-8D56-BEB8-7E36-64AFF84A7214}"/>
              </a:ext>
            </a:extLst>
          </p:cNvPr>
          <p:cNvSpPr>
            <a:spLocks noGrp="1"/>
          </p:cNvSpPr>
          <p:nvPr>
            <p:ph type="body" sz="quarter" idx="30"/>
          </p:nvPr>
        </p:nvSpPr>
        <p:spPr>
          <a:xfrm>
            <a:off x="4323529" y="317364"/>
            <a:ext cx="6776598" cy="842867"/>
          </a:xfrm>
        </p:spPr>
        <p:txBody>
          <a:bodyPr/>
          <a:lstStyle/>
          <a:p>
            <a:r>
              <a:rPr lang="en-IE" sz="3200" dirty="0"/>
              <a:t>PRAKTISCHE ÜBUNG</a:t>
            </a:r>
          </a:p>
        </p:txBody>
      </p:sp>
      <p:sp>
        <p:nvSpPr>
          <p:cNvPr id="4" name="Text Placeholder 3">
            <a:extLst>
              <a:ext uri="{FF2B5EF4-FFF2-40B4-BE49-F238E27FC236}">
                <a16:creationId xmlns:a16="http://schemas.microsoft.com/office/drawing/2014/main" id="{FC9717C2-3A7B-6022-511D-87F6FB77E0CD}"/>
              </a:ext>
            </a:extLst>
          </p:cNvPr>
          <p:cNvSpPr>
            <a:spLocks noGrp="1"/>
          </p:cNvSpPr>
          <p:nvPr>
            <p:ph type="body" sz="quarter" idx="48"/>
          </p:nvPr>
        </p:nvSpPr>
        <p:spPr>
          <a:xfrm>
            <a:off x="5300133" y="1337733"/>
            <a:ext cx="6680200" cy="5202903"/>
          </a:xfrm>
          <a:solidFill>
            <a:schemeClr val="bg1"/>
          </a:solidFill>
        </p:spPr>
        <p:txBody>
          <a:bodyPr/>
          <a:lstStyle/>
          <a:p>
            <a:pPr algn="just"/>
            <a:r>
              <a:rPr lang="en-GB" sz="1600" b="1" dirty="0"/>
              <a:t>Entwicklung maßgeschneiderter Wirkungsmetriken für ein Startup-Unternehmen im Bereich der erneuerbaren Energien:</a:t>
            </a:r>
          </a:p>
          <a:p>
            <a:pPr algn="just"/>
            <a:r>
              <a:rPr lang="en-GB" sz="1600" b="1" dirty="0"/>
              <a:t>Definieren Sie Ziele: </a:t>
            </a:r>
            <a:r>
              <a:rPr lang="en-GB" sz="1600" dirty="0"/>
              <a:t>Definieren Sie zunächst die Unternehmensziele im Zusammenhang mit der Nachhaltigkeit, z. B. die Verringerung der Kohlenstoffemissionen oder die verstärkte Nutzung erneuerbarer Energien.</a:t>
            </a:r>
          </a:p>
          <a:p>
            <a:pPr algn="just"/>
            <a:endParaRPr lang="en-GB" sz="1600" dirty="0"/>
          </a:p>
          <a:p>
            <a:pPr algn="just"/>
            <a:r>
              <a:rPr lang="en-GB" sz="1600" b="1" dirty="0"/>
              <a:t>Metriken auswählen: </a:t>
            </a:r>
            <a:r>
              <a:rPr lang="en-GB" sz="1600" dirty="0"/>
              <a:t>Ermitteln Sie spezifische Messgrößen, die mit diesen Zielen übereinstimmen, wie z. B. den prozentualen Anteil von Energie aus erneuerbaren Quellen oder Indikatoren für die Auswirkungen auf die Gemeinschaft.</a:t>
            </a:r>
          </a:p>
          <a:p>
            <a:pPr algn="just"/>
            <a:endParaRPr lang="en-GB" sz="1600" dirty="0"/>
          </a:p>
          <a:p>
            <a:pPr algn="just"/>
            <a:r>
              <a:rPr lang="en-GB" sz="1600" b="1" dirty="0"/>
              <a:t>Sammeln Sie Daten: </a:t>
            </a:r>
            <a:r>
              <a:rPr lang="en-GB" sz="1600" dirty="0"/>
              <a:t>Sammeln Sie relevante Datenquellen, die für die Messung dieser Kennzahlen benötigt werden, wie z. B. Aufzeichnungen über die Energieproduktion oder Berichte über den Einsatz in der Gemeinde.</a:t>
            </a:r>
          </a:p>
          <a:p>
            <a:pPr algn="just"/>
            <a:endParaRPr lang="en-GB" sz="1600" dirty="0"/>
          </a:p>
          <a:p>
            <a:pPr algn="just"/>
            <a:r>
              <a:rPr lang="en-GB" sz="1600" b="1" dirty="0"/>
              <a:t>Auswirkungen analysieren: </a:t>
            </a:r>
            <a:r>
              <a:rPr lang="en-GB" sz="1600" dirty="0"/>
              <a:t>Analysieren Sie die gesammelten Daten, um den aktuellen Stand und die Auswirkungen der Geschäftsaktivitäten auf die Nachhaltigkeitsziele zu verstehen.</a:t>
            </a:r>
          </a:p>
          <a:p>
            <a:pPr algn="just"/>
            <a:endParaRPr lang="en-GB" sz="1600" dirty="0"/>
          </a:p>
          <a:p>
            <a:endParaRPr lang="en-IE" sz="1600" dirty="0"/>
          </a:p>
        </p:txBody>
      </p:sp>
    </p:spTree>
    <p:extLst>
      <p:ext uri="{BB962C8B-B14F-4D97-AF65-F5344CB8AC3E}">
        <p14:creationId xmlns:p14="http://schemas.microsoft.com/office/powerpoint/2010/main" val="3919919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ANPASSUNG AN DIE ZIELE FÜR NACHHALTIGE ENTWICKLUNG (SDGS)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2103595"/>
            <a:ext cx="10483429" cy="4979054"/>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8 (Menschenwürdige Arbeit und Wirtschaftswachstum): </a:t>
            </a:r>
            <a:r>
              <a:rPr lang="en-GB" dirty="0"/>
              <a:t>Förderung nachhaltiger Geschäftspraktiken durch die Definition von Wirkungskennzahlen, die Wirtschaftswachstum und menschenwürdige Arbeitsmöglichkeiten unterstützen.</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12 (Verantwortungsbewusster Konsum und Produktion): </a:t>
            </a:r>
            <a:r>
              <a:rPr lang="en-GB" dirty="0"/>
              <a:t>Förderung von verantwortungsvollem Konsum und nachhaltiger Ressourcennutzung durch die Einführung von maßgeschneiderten Wirkungskennzahlen.</a:t>
            </a:r>
          </a:p>
        </p:txBody>
      </p:sp>
      <p:pic>
        <p:nvPicPr>
          <p:cNvPr id="4" name="Picture 2">
            <a:extLst>
              <a:ext uri="{FF2B5EF4-FFF2-40B4-BE49-F238E27FC236}">
                <a16:creationId xmlns:a16="http://schemas.microsoft.com/office/drawing/2014/main" id="{51BAC3BE-534D-74C2-A5FB-C61F06D89F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81733" y="632065"/>
            <a:ext cx="1180189" cy="118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69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ANGLEICHUNG AN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1337475"/>
            <a:ext cx="10483429" cy="4979054"/>
          </a:xfrm>
        </p:spPr>
        <p:txBody>
          <a:bodyPr/>
          <a:lstStyle/>
          <a:p>
            <a:pPr algn="just"/>
            <a:r>
              <a:rPr lang="en-GB" sz="2000" b="1" dirty="0"/>
              <a:t>1.2 Kreativität: </a:t>
            </a:r>
            <a:r>
              <a:rPr lang="en-GB" sz="2000" dirty="0"/>
              <a:t>Entwicklung kreativer und zielgerichteter Ideen bei der Auswahl und Anwendung von Wirkungsmetriken.</a:t>
            </a:r>
          </a:p>
          <a:p>
            <a:pPr algn="just"/>
            <a:endParaRPr lang="en-GB" sz="900" dirty="0"/>
          </a:p>
          <a:p>
            <a:pPr algn="just"/>
            <a:r>
              <a:rPr lang="en-GB" sz="2000" b="1" dirty="0"/>
              <a:t>1.5 Ethisches und nachhaltiges Denken: </a:t>
            </a:r>
            <a:r>
              <a:rPr lang="en-GB" sz="2000" dirty="0"/>
              <a:t>Bewertung der Auswirkungen von Geschäftspraktiken und Förderung eines nachhaltigen Managements durch maßgeschneiderte Wirkungsmetriken.</a:t>
            </a:r>
          </a:p>
          <a:p>
            <a:pPr algn="just"/>
            <a:endParaRPr lang="en-GB" sz="900" dirty="0"/>
          </a:p>
          <a:p>
            <a:pPr algn="just"/>
            <a:r>
              <a:rPr lang="en-GB" sz="2000" b="1" dirty="0"/>
              <a:t>2.1 Selbstwahrnehmung und Selbstwirksamkeit: </a:t>
            </a:r>
            <a:r>
              <a:rPr lang="en-GB" sz="2000" dirty="0"/>
              <a:t>Übernahme der Verantwortung für die Festlegung von Wirkungskennzahlen im Einklang mit den Unternehmenszielen.</a:t>
            </a:r>
          </a:p>
          <a:p>
            <a:pPr algn="just"/>
            <a:endParaRPr lang="en-GB" sz="900" dirty="0"/>
          </a:p>
          <a:p>
            <a:pPr algn="just"/>
            <a:r>
              <a:rPr lang="en-GB" sz="2000" b="1" dirty="0"/>
              <a:t>2.5 Andere mobilisieren: </a:t>
            </a:r>
            <a:r>
              <a:rPr lang="en-GB" sz="2000" dirty="0"/>
              <a:t>Förderung der Zusammenarbeit bei der Auswahl und Anwendung von Wirkungsmetriken, die eine nachhaltige Entwicklung fördern.</a:t>
            </a:r>
          </a:p>
          <a:p>
            <a:pPr algn="just"/>
            <a:endParaRPr lang="en-GB" sz="900" dirty="0"/>
          </a:p>
          <a:p>
            <a:pPr algn="just"/>
            <a:r>
              <a:rPr lang="en-GB" sz="2000" b="1" dirty="0"/>
              <a:t>3.1 Die Initiative ergreifen: </a:t>
            </a:r>
            <a:r>
              <a:rPr lang="en-GB" sz="2000" dirty="0"/>
              <a:t>Identifizierung von Möglichkeiten zur Wirkungsmessung und Festlegung strategischer Ziele mit Wirkungsmetriken.</a:t>
            </a:r>
          </a:p>
          <a:p>
            <a:pPr algn="just"/>
            <a:endParaRPr lang="en-GB" sz="900" dirty="0"/>
          </a:p>
          <a:p>
            <a:pPr algn="just"/>
            <a:r>
              <a:rPr lang="en-GB" sz="2000" b="1" dirty="0"/>
              <a:t>3.3 Umgang mit Unsicherheit, Mehrdeutigkeit und Risiken: </a:t>
            </a:r>
            <a:r>
              <a:rPr lang="en-GB" sz="2000" dirty="0"/>
              <a:t>Bewältigung der Herausforderungen bei der Definition von Wirkungsmetriken und der effektiven Messung der geschäftlichen Auswirkungen.</a:t>
            </a:r>
          </a:p>
        </p:txBody>
      </p:sp>
      <p:pic>
        <p:nvPicPr>
          <p:cNvPr id="5" name="Picture 4">
            <a:extLst>
              <a:ext uri="{FF2B5EF4-FFF2-40B4-BE49-F238E27FC236}">
                <a16:creationId xmlns:a16="http://schemas.microsoft.com/office/drawing/2014/main" id="{E28A5762-04FB-AF08-FC6B-F11DC2091E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5143" y="541471"/>
            <a:ext cx="1286608" cy="715512"/>
          </a:xfrm>
          <a:prstGeom prst="rect">
            <a:avLst/>
          </a:prstGeom>
        </p:spPr>
      </p:pic>
    </p:spTree>
    <p:extLst>
      <p:ext uri="{BB962C8B-B14F-4D97-AF65-F5344CB8AC3E}">
        <p14:creationId xmlns:p14="http://schemas.microsoft.com/office/powerpoint/2010/main" val="327791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40F1F-D253-B2F9-3444-8A67F2B87ADD}"/>
              </a:ext>
            </a:extLst>
          </p:cNvPr>
          <p:cNvPicPr>
            <a:picLocks noGrp="1" noChangeAspect="1"/>
          </p:cNvPicPr>
          <p:nvPr>
            <p:ph type="pic" sz="quarter" idx="21"/>
          </p:nvPr>
        </p:nvPicPr>
        <p:blipFill>
          <a:blip r:embed="rId2"/>
          <a:srcRect l="17594" r="17594"/>
          <a:stretch>
            <a:fillRect/>
          </a:stretch>
        </p:blipFill>
        <p:spPr/>
      </p:pic>
      <p:sp>
        <p:nvSpPr>
          <p:cNvPr id="3" name="Text Placeholder 2">
            <a:extLst>
              <a:ext uri="{FF2B5EF4-FFF2-40B4-BE49-F238E27FC236}">
                <a16:creationId xmlns:a16="http://schemas.microsoft.com/office/drawing/2014/main" id="{BA1F6C42-5074-B2C1-AF69-17463D894EAC}"/>
              </a:ext>
            </a:extLst>
          </p:cNvPr>
          <p:cNvSpPr>
            <a:spLocks noGrp="1"/>
          </p:cNvSpPr>
          <p:nvPr>
            <p:ph type="body" sz="quarter" idx="30"/>
          </p:nvPr>
        </p:nvSpPr>
        <p:spPr/>
        <p:txBody>
          <a:bodyPr/>
          <a:lstStyle/>
          <a:p>
            <a:r>
              <a:rPr lang="en-IE" dirty="0"/>
              <a:t>WEITERE RESSOURCEN</a:t>
            </a:r>
          </a:p>
        </p:txBody>
      </p:sp>
      <p:sp>
        <p:nvSpPr>
          <p:cNvPr id="4" name="Text Placeholder 3">
            <a:extLst>
              <a:ext uri="{FF2B5EF4-FFF2-40B4-BE49-F238E27FC236}">
                <a16:creationId xmlns:a16="http://schemas.microsoft.com/office/drawing/2014/main" id="{D18AE894-0916-BF47-CF5A-96BAFD5A9675}"/>
              </a:ext>
            </a:extLst>
          </p:cNvPr>
          <p:cNvSpPr>
            <a:spLocks noGrp="1"/>
          </p:cNvSpPr>
          <p:nvPr>
            <p:ph type="body" sz="quarter" idx="48"/>
          </p:nvPr>
        </p:nvSpPr>
        <p:spPr>
          <a:xfrm>
            <a:off x="6490656" y="2064957"/>
            <a:ext cx="4939670" cy="3889855"/>
          </a:xfrm>
        </p:spPr>
        <p:txBody>
          <a:bodyPr/>
          <a:lstStyle/>
          <a:p>
            <a:r>
              <a:rPr lang="en-GB" sz="2400" b="1" dirty="0">
                <a:solidFill>
                  <a:srgbClr val="60BA47"/>
                </a:solidFill>
                <a:hlinkClick r:id="rId3">
                  <a:extLst>
                    <a:ext uri="{A12FA001-AC4F-418D-AE19-62706E023703}">
                      <ahyp:hlinkClr xmlns:ahyp="http://schemas.microsoft.com/office/drawing/2018/hyperlinkcolor" val="tx"/>
                    </a:ext>
                  </a:extLst>
                </a:hlinkClick>
              </a:rPr>
              <a:t>Standards für Wirkungsberichterstattung und Investitionen (IRIS)</a:t>
            </a:r>
            <a:endParaRPr lang="en-GB" sz="2400" b="1" dirty="0">
              <a:solidFill>
                <a:srgbClr val="60BA47"/>
              </a:solidFill>
            </a:endParaRPr>
          </a:p>
          <a:p>
            <a:endParaRPr lang="en-GB" sz="2400" b="1" dirty="0">
              <a:solidFill>
                <a:srgbClr val="60BA47"/>
              </a:solidFill>
            </a:endParaRPr>
          </a:p>
          <a:p>
            <a:r>
              <a:rPr lang="en-GB" sz="2400" b="1" i="0" dirty="0">
                <a:solidFill>
                  <a:srgbClr val="60BA47"/>
                </a:solidFill>
                <a:effectLst/>
                <a:highlight>
                  <a:srgbClr val="FFFFFF"/>
                </a:highlight>
                <a:hlinkClick r:id="rId4">
                  <a:extLst>
                    <a:ext uri="{A12FA001-AC4F-418D-AE19-62706E023703}">
                      <ahyp:hlinkClr xmlns:ahyp="http://schemas.microsoft.com/office/drawing/2018/hyperlinkcolor" val="tx"/>
                    </a:ext>
                  </a:extLst>
                </a:hlinkClick>
              </a:rPr>
              <a:t>Die Grundlagen der Wirkungsmessung: Ein Leitfaden für Einsteiger</a:t>
            </a:r>
            <a:endParaRPr lang="en-GB" sz="2400" b="1" i="0" dirty="0">
              <a:solidFill>
                <a:srgbClr val="60BA47"/>
              </a:solidFill>
              <a:effectLst/>
              <a:highlight>
                <a:srgbClr val="FFFFFF"/>
              </a:highlight>
            </a:endParaRPr>
          </a:p>
          <a:p>
            <a:endParaRPr lang="en-GB" sz="2400" b="1" dirty="0">
              <a:solidFill>
                <a:srgbClr val="444444"/>
              </a:solidFill>
              <a:highlight>
                <a:srgbClr val="FFFFFF"/>
              </a:highlight>
            </a:endParaRPr>
          </a:p>
          <a:p>
            <a:r>
              <a:rPr lang="en-IE" sz="2400" b="1" dirty="0">
                <a:solidFill>
                  <a:srgbClr val="60BA47"/>
                </a:solidFill>
                <a:highlight>
                  <a:srgbClr val="FFFFFF"/>
                </a:highlight>
                <a:hlinkClick r:id="rId5">
                  <a:extLst>
                    <a:ext uri="{A12FA001-AC4F-418D-AE19-62706E023703}">
                      <ahyp:hlinkClr xmlns:ahyp="http://schemas.microsoft.com/office/drawing/2018/hyperlinkcolor" val="tx"/>
                    </a:ext>
                  </a:extLst>
                </a:hlinkClick>
              </a:rPr>
              <a:t>Was ist Wirkungsmessung?</a:t>
            </a:r>
            <a:endParaRPr lang="en-IE" sz="2400" b="1" dirty="0">
              <a:solidFill>
                <a:srgbClr val="60BA47"/>
              </a:solidFill>
              <a:highlight>
                <a:srgbClr val="FFFFFF"/>
              </a:highlight>
            </a:endParaRPr>
          </a:p>
          <a:p>
            <a:endParaRPr lang="en-GB" sz="2000" b="1" i="0" dirty="0">
              <a:solidFill>
                <a:srgbClr val="444444"/>
              </a:solidFill>
              <a:effectLst/>
              <a:highlight>
                <a:srgbClr val="FFFFFF"/>
              </a:highlight>
            </a:endParaRPr>
          </a:p>
          <a:p>
            <a:endParaRPr lang="en-IE" b="1" dirty="0"/>
          </a:p>
        </p:txBody>
      </p:sp>
    </p:spTree>
    <p:extLst>
      <p:ext uri="{BB962C8B-B14F-4D97-AF65-F5344CB8AC3E}">
        <p14:creationId xmlns:p14="http://schemas.microsoft.com/office/powerpoint/2010/main" val="66199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2D288F3-9EE7-5196-653A-25B9EC3B36F7}"/>
              </a:ext>
            </a:extLst>
          </p:cNvPr>
          <p:cNvGraphicFramePr>
            <a:graphicFrameLocks noChangeAspect="1"/>
          </p:cNvGraphicFramePr>
          <p:nvPr>
            <p:custDataLst>
              <p:tags r:id="rId1"/>
            </p:custDataLst>
            <p:extLst>
              <p:ext uri="{D42A27DB-BD31-4B8C-83A1-F6EECF244321}">
                <p14:modId xmlns:p14="http://schemas.microsoft.com/office/powerpoint/2010/main" val="3111182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19</a:t>
            </a:fld>
            <a:endParaRPr lang="en-US" dirty="0"/>
          </a:p>
        </p:txBody>
      </p:sp>
      <p:pic>
        <p:nvPicPr>
          <p:cNvPr id="2" name="Picture Placeholder 12">
            <a:extLst>
              <a:ext uri="{FF2B5EF4-FFF2-40B4-BE49-F238E27FC236}">
                <a16:creationId xmlns:a16="http://schemas.microsoft.com/office/drawing/2014/main" id="{2711EFD8-3B42-10F6-5337-97C08C7EC134}"/>
              </a:ext>
            </a:extLst>
          </p:cNvPr>
          <p:cNvPicPr>
            <a:picLocks noGrp="1" noChangeAspect="1"/>
          </p:cNvPicPr>
          <p:nvPr>
            <p:ph type="pic" sz="quarter" idx="23"/>
          </p:nvPr>
        </p:nvPicPr>
        <p:blipFill>
          <a:blip r:embed="rId5" cstate="email">
            <a:extLst>
              <a:ext uri="{28A0092B-C50C-407E-A947-70E740481C1C}">
                <a14:useLocalDpi xmlns:a14="http://schemas.microsoft.com/office/drawing/2010/main"/>
              </a:ext>
            </a:extLst>
          </a:blip>
          <a:srcRect t="16950" b="16950"/>
          <a:stretch>
            <a:fillRect/>
          </a:stretch>
        </p:blipFill>
        <p:spPr>
          <a:xfrm>
            <a:off x="773113" y="566738"/>
            <a:ext cx="4656137" cy="2052637"/>
          </a:xfrm>
        </p:spPr>
      </p:pic>
      <p:pic>
        <p:nvPicPr>
          <p:cNvPr id="5" name="Picture Placeholder 16">
            <a:extLst>
              <a:ext uri="{FF2B5EF4-FFF2-40B4-BE49-F238E27FC236}">
                <a16:creationId xmlns:a16="http://schemas.microsoft.com/office/drawing/2014/main" id="{269262F6-B3B5-8FAE-180B-5C8644500227}"/>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15217" r="15217"/>
          <a:stretch>
            <a:fillRect/>
          </a:stretch>
        </p:blipFill>
        <p:spPr>
          <a:xfrm>
            <a:off x="5675313" y="546100"/>
            <a:ext cx="5883275" cy="5640388"/>
          </a:xfrm>
        </p:spPr>
      </p:pic>
      <p:pic>
        <p:nvPicPr>
          <p:cNvPr id="7" name="Picture Placeholder 14">
            <a:extLst>
              <a:ext uri="{FF2B5EF4-FFF2-40B4-BE49-F238E27FC236}">
                <a16:creationId xmlns:a16="http://schemas.microsoft.com/office/drawing/2014/main" id="{7BC3AD25-70D9-C762-0F37-E2A6B808F2D5}"/>
              </a:ext>
            </a:extLst>
          </p:cNvPr>
          <p:cNvPicPr>
            <a:picLocks noGrp="1" noChangeAspect="1"/>
          </p:cNvPicPr>
          <p:nvPr>
            <p:ph type="pic" sz="quarter" idx="22"/>
          </p:nvPr>
        </p:nvPicPr>
        <p:blipFill>
          <a:blip r:embed="rId7" cstate="email">
            <a:extLst>
              <a:ext uri="{28A0092B-C50C-407E-A947-70E740481C1C}">
                <a14:useLocalDpi xmlns:a14="http://schemas.microsoft.com/office/drawing/2010/main"/>
              </a:ext>
            </a:extLst>
          </a:blip>
          <a:srcRect l="3558" r="3558"/>
          <a:stretch>
            <a:fillRect/>
          </a:stretch>
        </p:blipFill>
        <p:spPr>
          <a:xfrm>
            <a:off x="773113" y="2843213"/>
            <a:ext cx="4656137" cy="3343275"/>
          </a:xfrm>
        </p:spPr>
      </p:pic>
      <p:grpSp>
        <p:nvGrpSpPr>
          <p:cNvPr id="18" name="Group 17">
            <a:extLst>
              <a:ext uri="{FF2B5EF4-FFF2-40B4-BE49-F238E27FC236}">
                <a16:creationId xmlns:a16="http://schemas.microsoft.com/office/drawing/2014/main" id="{7740FAE1-2E8A-BBC1-A4F8-99E701F4D28E}"/>
              </a:ext>
            </a:extLst>
          </p:cNvPr>
          <p:cNvGrpSpPr/>
          <p:nvPr/>
        </p:nvGrpSpPr>
        <p:grpSpPr>
          <a:xfrm>
            <a:off x="2745248"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8" y="2444488"/>
            <a:ext cx="5996322" cy="223473"/>
          </a:xfrm>
        </p:spPr>
        <p:txBody>
          <a:bodyPr/>
          <a:lstStyle/>
          <a:p>
            <a:r>
              <a:rPr lang="en-US" sz="2000" dirty="0"/>
              <a:t>Definition von Wirkungsmetriken</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567808" y="2902379"/>
            <a:ext cx="7023992" cy="223986"/>
          </a:xfrm>
        </p:spPr>
        <p:txBody>
          <a:bodyPr/>
          <a:lstStyle/>
          <a:p>
            <a:r>
              <a:rPr lang="en-US" sz="2000" dirty="0"/>
              <a:t>Festlegung von Grundlinien und Zielvorgaben</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sz="2000" dirty="0"/>
              <a:t>Verwendung von Rahmenwerken und Standards</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567808" y="3818674"/>
            <a:ext cx="7023992" cy="223215"/>
          </a:xfrm>
        </p:spPr>
        <p:txBody>
          <a:bodyPr/>
          <a:lstStyle/>
          <a:p>
            <a:r>
              <a:rPr lang="en-US" sz="2000" dirty="0"/>
              <a:t>Kommunikation und Interaktion mit Ihren Stakeholdern</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567808" y="4276565"/>
            <a:ext cx="6737727" cy="223215"/>
          </a:xfrm>
        </p:spPr>
        <p:txBody>
          <a:bodyPr/>
          <a:lstStyle/>
          <a:p>
            <a:r>
              <a:rPr lang="en-US" sz="2000" dirty="0"/>
              <a:t>Kontinuierliche Verbesserung und Anpassungsfähigkeit</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INHALTSVERZEICHNIS</a:t>
            </a:r>
          </a:p>
        </p:txBody>
      </p:sp>
    </p:spTree>
    <p:extLst>
      <p:ext uri="{BB962C8B-B14F-4D97-AF65-F5344CB8AC3E}">
        <p14:creationId xmlns:p14="http://schemas.microsoft.com/office/powerpoint/2010/main" val="632383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art arrow in the center of dartboard">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902" b="6902"/>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09465"/>
            <a:ext cx="3304955" cy="2850370"/>
          </a:xfrm>
        </p:spPr>
        <p:txBody>
          <a:bodyPr/>
          <a:lstStyle/>
          <a:p>
            <a:r>
              <a:rPr lang="en-GB" b="1" dirty="0"/>
              <a:t>FESTLEGUNG VON AUSGANGSWERTEN UND ZIELEN </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02</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person on a computer">
            <a:extLst>
              <a:ext uri="{FF2B5EF4-FFF2-40B4-BE49-F238E27FC236}">
                <a16:creationId xmlns:a16="http://schemas.microsoft.com/office/drawing/2014/main" id="{6D94F10D-051F-DE9C-52ED-05FC5FD8B351}"/>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905" r="25905"/>
          <a:stretch>
            <a:fillRect/>
          </a:stretch>
        </p:blipFill>
        <p:spPr/>
      </p:pic>
      <p:sp>
        <p:nvSpPr>
          <p:cNvPr id="3" name="Text Placeholder 2">
            <a:extLst>
              <a:ext uri="{FF2B5EF4-FFF2-40B4-BE49-F238E27FC236}">
                <a16:creationId xmlns:a16="http://schemas.microsoft.com/office/drawing/2014/main" id="{A8B20341-DD33-EE2F-BF9E-8B0AF87630A5}"/>
              </a:ext>
            </a:extLst>
          </p:cNvPr>
          <p:cNvSpPr>
            <a:spLocks noGrp="1"/>
          </p:cNvSpPr>
          <p:nvPr>
            <p:ph type="body" sz="quarter" idx="30"/>
          </p:nvPr>
        </p:nvSpPr>
        <p:spPr>
          <a:xfrm>
            <a:off x="5240867" y="407386"/>
            <a:ext cx="4951851" cy="845139"/>
          </a:xfrm>
        </p:spPr>
        <p:txBody>
          <a:bodyPr/>
          <a:lstStyle/>
          <a:p>
            <a:r>
              <a:rPr lang="en-US" sz="2800" dirty="0"/>
              <a:t>DEFINITION DER BASELINE </a:t>
            </a:r>
          </a:p>
        </p:txBody>
      </p:sp>
      <p:sp>
        <p:nvSpPr>
          <p:cNvPr id="4" name="Text Placeholder 3">
            <a:extLst>
              <a:ext uri="{FF2B5EF4-FFF2-40B4-BE49-F238E27FC236}">
                <a16:creationId xmlns:a16="http://schemas.microsoft.com/office/drawing/2014/main" id="{A2785D16-BF05-F3F3-2E65-C7B21EC5F2BB}"/>
              </a:ext>
            </a:extLst>
          </p:cNvPr>
          <p:cNvSpPr>
            <a:spLocks noGrp="1"/>
          </p:cNvSpPr>
          <p:nvPr>
            <p:ph type="body" sz="quarter" idx="48"/>
          </p:nvPr>
        </p:nvSpPr>
        <p:spPr>
          <a:xfrm>
            <a:off x="5240867" y="1312333"/>
            <a:ext cx="6126269" cy="4715711"/>
          </a:xfrm>
        </p:spPr>
        <p:txBody>
          <a:bodyPr/>
          <a:lstStyle/>
          <a:p>
            <a:pPr algn="just"/>
            <a:r>
              <a:rPr lang="en-GB" sz="1600" dirty="0"/>
              <a:t>Baselines sind grundlegende Bezugspunkte, die Unternehmen festlegen, um ihre aktuellen Leistungen und Auswirkungen in verschiedenen Bereichen wie Soziales, Umwelt und Wirtschaft zu messen. </a:t>
            </a:r>
          </a:p>
          <a:p>
            <a:pPr algn="just"/>
            <a:endParaRPr lang="en-GB" sz="1600" dirty="0"/>
          </a:p>
          <a:p>
            <a:pPr algn="just"/>
            <a:r>
              <a:rPr lang="en-GB" sz="1600" dirty="0"/>
              <a:t>Durch die Festlegung von Ausgangswerten können Unternehmen beurteilen, wo sie derzeit in Bezug auf ihre Nachhaltigkeitsziele stehen. </a:t>
            </a:r>
          </a:p>
          <a:p>
            <a:pPr algn="just"/>
            <a:endParaRPr lang="en-GB" sz="1600" dirty="0"/>
          </a:p>
          <a:p>
            <a:pPr algn="just"/>
            <a:r>
              <a:rPr lang="en-GB" sz="1600" dirty="0"/>
              <a:t>Diese erste Messung dient als Benchmark, anhand derer Fortschritte und Verbesserungen im Laufe der Zeit gemessen werden können. </a:t>
            </a:r>
          </a:p>
          <a:p>
            <a:pPr algn="just"/>
            <a:endParaRPr lang="en-GB" sz="1600" dirty="0"/>
          </a:p>
          <a:p>
            <a:pPr algn="just"/>
            <a:r>
              <a:rPr lang="en-GB" sz="1600" dirty="0"/>
              <a:t>Klare Ausgangswerte geben nicht nur Aufschluss über die Ausgangssituation, sondern ermöglichen es den Unternehmen auch, die Wirksamkeit ihrer Nachhaltigkeitsinitiativen und -strategien zu verfolgen.</a:t>
            </a:r>
          </a:p>
        </p:txBody>
      </p:sp>
    </p:spTree>
    <p:extLst>
      <p:ext uri="{BB962C8B-B14F-4D97-AF65-F5344CB8AC3E}">
        <p14:creationId xmlns:p14="http://schemas.microsoft.com/office/powerpoint/2010/main" val="4053310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cientist viewing DNA test results on a computer screen in the laboratory">
            <a:extLst>
              <a:ext uri="{FF2B5EF4-FFF2-40B4-BE49-F238E27FC236}">
                <a16:creationId xmlns:a16="http://schemas.microsoft.com/office/drawing/2014/main" id="{6A16041F-B46F-044C-FDCA-B5210CFE9EC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8396" r="18396"/>
          <a:stretch>
            <a:fillRect/>
          </a:stretch>
        </p:blipFill>
        <p:spPr/>
      </p:pic>
      <p:sp>
        <p:nvSpPr>
          <p:cNvPr id="3" name="Text Placeholder 2">
            <a:extLst>
              <a:ext uri="{FF2B5EF4-FFF2-40B4-BE49-F238E27FC236}">
                <a16:creationId xmlns:a16="http://schemas.microsoft.com/office/drawing/2014/main" id="{A8B20341-DD33-EE2F-BF9E-8B0AF87630A5}"/>
              </a:ext>
            </a:extLst>
          </p:cNvPr>
          <p:cNvSpPr>
            <a:spLocks noGrp="1"/>
          </p:cNvSpPr>
          <p:nvPr>
            <p:ph type="body" sz="quarter" idx="30"/>
          </p:nvPr>
        </p:nvSpPr>
        <p:spPr>
          <a:xfrm>
            <a:off x="5240867" y="407386"/>
            <a:ext cx="4951851" cy="845139"/>
          </a:xfrm>
        </p:spPr>
        <p:txBody>
          <a:bodyPr/>
          <a:lstStyle/>
          <a:p>
            <a:r>
              <a:rPr lang="en-US" dirty="0"/>
              <a:t>ZIELSEINSTELLUNG </a:t>
            </a:r>
          </a:p>
        </p:txBody>
      </p:sp>
      <p:sp>
        <p:nvSpPr>
          <p:cNvPr id="4" name="Text Placeholder 3">
            <a:extLst>
              <a:ext uri="{FF2B5EF4-FFF2-40B4-BE49-F238E27FC236}">
                <a16:creationId xmlns:a16="http://schemas.microsoft.com/office/drawing/2014/main" id="{A2785D16-BF05-F3F3-2E65-C7B21EC5F2BB}"/>
              </a:ext>
            </a:extLst>
          </p:cNvPr>
          <p:cNvSpPr>
            <a:spLocks noGrp="1"/>
          </p:cNvSpPr>
          <p:nvPr>
            <p:ph type="body" sz="quarter" idx="48"/>
          </p:nvPr>
        </p:nvSpPr>
        <p:spPr>
          <a:xfrm>
            <a:off x="5240867" y="1312333"/>
            <a:ext cx="6126269" cy="4715711"/>
          </a:xfrm>
        </p:spPr>
        <p:txBody>
          <a:bodyPr/>
          <a:lstStyle/>
          <a:p>
            <a:pPr algn="just"/>
            <a:r>
              <a:rPr lang="en-GB" sz="1800" dirty="0"/>
              <a:t>Bei der Festlegung von Zielen geht es um die Definition spezifischer, messbarer Ziele, die Unternehmen innerhalb eines bestimmten Zeitrahmens erreichen wollen.</a:t>
            </a:r>
          </a:p>
          <a:p>
            <a:pPr algn="just"/>
            <a:endParaRPr lang="en-GB" sz="1800" dirty="0"/>
          </a:p>
          <a:p>
            <a:pPr algn="just"/>
            <a:r>
              <a:rPr lang="en-GB" sz="1800" dirty="0"/>
              <a:t>Ziele sind entscheidend, um den Fortschritt voranzutreiben und die Bemühungen auf die gewünschten Nachhaltigkeitsergebnisse zu konzentrieren. Diese Ziele sind so gestaltet, dass sie erreichbar und dennoch ehrgeizig sind. Sie bieten einen Fahrplan für Organisationen, um ihre Leistung in Bereichen wie der Verringerung der Kohlenstoffemissionen, dem verstärkten Einsatz erneuerbarer Energien, der Verbesserung der Abfallbewirtschaftung und der Förderung der sozialen Inklusion zu verbessern. </a:t>
            </a:r>
          </a:p>
          <a:p>
            <a:pPr algn="just"/>
            <a:endParaRPr lang="en-GB" sz="1800" dirty="0"/>
          </a:p>
          <a:p>
            <a:pPr algn="just"/>
            <a:r>
              <a:rPr lang="en-GB" sz="1800" dirty="0"/>
              <a:t>Gut definierte Ziele verdeutlichen nicht nur die Prioritäten, sondern motivieren auch die Beteiligten und richten die Bemühungen auf die Ziele der nachhaltigen Entwicklung aus.</a:t>
            </a:r>
          </a:p>
        </p:txBody>
      </p:sp>
    </p:spTree>
    <p:extLst>
      <p:ext uri="{BB962C8B-B14F-4D97-AF65-F5344CB8AC3E}">
        <p14:creationId xmlns:p14="http://schemas.microsoft.com/office/powerpoint/2010/main" val="438015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raffic light trails at night">
            <a:extLst>
              <a:ext uri="{FF2B5EF4-FFF2-40B4-BE49-F238E27FC236}">
                <a16:creationId xmlns:a16="http://schemas.microsoft.com/office/drawing/2014/main" id="{FC6239EF-3899-7FD5-423B-51E9379CDC4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A8B20341-DD33-EE2F-BF9E-8B0AF87630A5}"/>
              </a:ext>
            </a:extLst>
          </p:cNvPr>
          <p:cNvSpPr>
            <a:spLocks noGrp="1"/>
          </p:cNvSpPr>
          <p:nvPr>
            <p:ph type="body" sz="quarter" idx="30"/>
          </p:nvPr>
        </p:nvSpPr>
        <p:spPr>
          <a:xfrm>
            <a:off x="5240867" y="407386"/>
            <a:ext cx="5875886" cy="845139"/>
          </a:xfrm>
        </p:spPr>
        <p:txBody>
          <a:bodyPr/>
          <a:lstStyle/>
          <a:p>
            <a:r>
              <a:rPr lang="en-GB" dirty="0"/>
              <a:t>STÄNDIGE VERBESSERUNG</a:t>
            </a:r>
            <a:endParaRPr lang="en-US" dirty="0"/>
          </a:p>
        </p:txBody>
      </p:sp>
      <p:sp>
        <p:nvSpPr>
          <p:cNvPr id="4" name="Text Placeholder 3">
            <a:extLst>
              <a:ext uri="{FF2B5EF4-FFF2-40B4-BE49-F238E27FC236}">
                <a16:creationId xmlns:a16="http://schemas.microsoft.com/office/drawing/2014/main" id="{A2785D16-BF05-F3F3-2E65-C7B21EC5F2BB}"/>
              </a:ext>
            </a:extLst>
          </p:cNvPr>
          <p:cNvSpPr>
            <a:spLocks noGrp="1"/>
          </p:cNvSpPr>
          <p:nvPr>
            <p:ph type="body" sz="quarter" idx="48"/>
          </p:nvPr>
        </p:nvSpPr>
        <p:spPr>
          <a:xfrm>
            <a:off x="5240867" y="1312333"/>
            <a:ext cx="6126269" cy="4715711"/>
          </a:xfrm>
        </p:spPr>
        <p:txBody>
          <a:bodyPr/>
          <a:lstStyle/>
          <a:p>
            <a:pPr algn="just"/>
            <a:r>
              <a:rPr lang="en-GB" sz="2000" dirty="0"/>
              <a:t>Grundlinien und Ziele bilden die Grundlage für einen Kreislauf der kontinuierlichen Verbesserung in Unternehmen. </a:t>
            </a:r>
          </a:p>
          <a:p>
            <a:pPr algn="just"/>
            <a:endParaRPr lang="en-GB" sz="2000" dirty="0"/>
          </a:p>
          <a:p>
            <a:pPr algn="just"/>
            <a:r>
              <a:rPr lang="en-GB" sz="2000" dirty="0"/>
              <a:t>Dieser Prozess beinhaltet die regelmäßige Bewertung der Leistung anhand festgelegter Basiswerte, die Verfeinerung der Strategien auf der Grundlage der gewonnenen Erkenntnisse und die Festlegung neuer Ziele für weitere Fortschritte. </a:t>
            </a:r>
          </a:p>
          <a:p>
            <a:pPr algn="just"/>
            <a:endParaRPr lang="en-GB" sz="2000" dirty="0"/>
          </a:p>
          <a:p>
            <a:pPr algn="just"/>
            <a:r>
              <a:rPr lang="en-GB" sz="2000" dirty="0"/>
              <a:t>Kontinuierliche Verbesserungen stellen sicher, dass Unternehmen anpassungsfähig bleiben und auf die sich entwickelnden Herausforderungen und Chancen der Nachhaltigkeit reagieren können. Durch die Verbesserung ihrer Nachhaltigkeitspraktiken können Organisationen positive Auswirkungen fördern, ihren Wettbewerbsvorteil stärken und einen sinnvollen Beitrag zur globalen Nachhaltigkeitsagenda leisten. </a:t>
            </a:r>
          </a:p>
          <a:p>
            <a:pPr algn="just"/>
            <a:endParaRPr lang="en-GB" sz="2000" dirty="0"/>
          </a:p>
        </p:txBody>
      </p:sp>
    </p:spTree>
    <p:extLst>
      <p:ext uri="{BB962C8B-B14F-4D97-AF65-F5344CB8AC3E}">
        <p14:creationId xmlns:p14="http://schemas.microsoft.com/office/powerpoint/2010/main" val="3046611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29B66243-2C3A-85BD-C811-29D8FFD596BE}"/>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5804" r="23232"/>
          <a:stretch/>
        </p:blipFill>
        <p:spPr>
          <a:xfrm>
            <a:off x="0" y="0"/>
            <a:ext cx="4993772" cy="6858000"/>
          </a:xfrm>
        </p:spPr>
      </p:pic>
      <p:sp>
        <p:nvSpPr>
          <p:cNvPr id="3" name="Text Placeholder 2">
            <a:extLst>
              <a:ext uri="{FF2B5EF4-FFF2-40B4-BE49-F238E27FC236}">
                <a16:creationId xmlns:a16="http://schemas.microsoft.com/office/drawing/2014/main" id="{7C98255A-1F42-93CE-400E-E78AEC1A6886}"/>
              </a:ext>
            </a:extLst>
          </p:cNvPr>
          <p:cNvSpPr>
            <a:spLocks noGrp="1"/>
          </p:cNvSpPr>
          <p:nvPr>
            <p:ph type="body" sz="quarter" idx="30"/>
          </p:nvPr>
        </p:nvSpPr>
        <p:spPr>
          <a:xfrm>
            <a:off x="4602928" y="467864"/>
            <a:ext cx="6776598" cy="842867"/>
          </a:xfrm>
        </p:spPr>
        <p:txBody>
          <a:bodyPr/>
          <a:lstStyle/>
          <a:p>
            <a:r>
              <a:rPr lang="en-IE" dirty="0"/>
              <a:t>PRAKTISCHE ÜBUNG</a:t>
            </a:r>
          </a:p>
        </p:txBody>
      </p:sp>
      <p:sp>
        <p:nvSpPr>
          <p:cNvPr id="4" name="Text Placeholder 3">
            <a:extLst>
              <a:ext uri="{FF2B5EF4-FFF2-40B4-BE49-F238E27FC236}">
                <a16:creationId xmlns:a16="http://schemas.microsoft.com/office/drawing/2014/main" id="{79500E4D-45E7-244A-9CCC-E83823380B07}"/>
              </a:ext>
            </a:extLst>
          </p:cNvPr>
          <p:cNvSpPr>
            <a:spLocks noGrp="1"/>
          </p:cNvSpPr>
          <p:nvPr>
            <p:ph type="body" sz="quarter" idx="48"/>
          </p:nvPr>
        </p:nvSpPr>
        <p:spPr>
          <a:xfrm>
            <a:off x="5300134" y="1566332"/>
            <a:ext cx="6206393" cy="4380013"/>
          </a:xfrm>
        </p:spPr>
        <p:txBody>
          <a:bodyPr/>
          <a:lstStyle/>
          <a:p>
            <a:pPr algn="just"/>
            <a:r>
              <a:rPr lang="en-GB" sz="1800" b="1" dirty="0"/>
              <a:t>Baseline-Entwicklung:</a:t>
            </a:r>
            <a:r>
              <a:rPr lang="en-GB" sz="1800" dirty="0"/>
              <a:t> Die Teilnehmer werden sich an der Entwicklung von Baselines für die wichtigsten Wirkungskennzahlen auf der Grundlage realer Geschäftsszenarien beteiligen. Diese Übung beinhaltet:</a:t>
            </a:r>
          </a:p>
          <a:p>
            <a:pPr algn="just"/>
            <a:endParaRPr lang="en-GB" sz="1800" dirty="0"/>
          </a:p>
          <a:p>
            <a:pPr marL="285750" indent="-285750" algn="just">
              <a:buFont typeface="Arial" panose="020B0604020202020204" pitchFamily="34" charset="0"/>
              <a:buChar char="•"/>
            </a:pPr>
            <a:r>
              <a:rPr lang="en-GB" sz="1800" dirty="0"/>
              <a:t>Analyse historischer Daten, aktueller Praktiken und Branchen-Benchmarks, um aussagekräftige Ausgangspunkte für die Wirkungsmessung festzulegen.</a:t>
            </a:r>
          </a:p>
          <a:p>
            <a:pPr marL="285750" indent="-285750" algn="just">
              <a:buFont typeface="Arial" panose="020B0604020202020204" pitchFamily="34" charset="0"/>
              <a:buChar char="•"/>
            </a:pPr>
            <a:endParaRPr lang="en-GB" sz="1800" dirty="0"/>
          </a:p>
          <a:p>
            <a:pPr marL="285750" indent="-285750" algn="just">
              <a:buFont typeface="Arial" panose="020B0604020202020204" pitchFamily="34" charset="0"/>
              <a:buChar char="•"/>
            </a:pPr>
            <a:r>
              <a:rPr lang="en-GB" sz="1800" dirty="0"/>
              <a:t>Ermittlung relevanter Messgrößen wie Verringerung des CO2-Fußabdrucks, Verbesserung der Energieeffizienz, Abfallverringerung und Indikatoren für soziale Auswirkungen.</a:t>
            </a:r>
          </a:p>
          <a:p>
            <a:pPr marL="285750" indent="-285750" algn="just">
              <a:buFont typeface="Arial" panose="020B0604020202020204" pitchFamily="34" charset="0"/>
              <a:buChar char="•"/>
            </a:pPr>
            <a:endParaRPr lang="en-GB" sz="1800" dirty="0"/>
          </a:p>
          <a:p>
            <a:pPr marL="285750" indent="-285750" algn="just">
              <a:buFont typeface="Arial" panose="020B0604020202020204" pitchFamily="34" charset="0"/>
              <a:buChar char="•"/>
            </a:pPr>
            <a:r>
              <a:rPr lang="en-GB" sz="1800" dirty="0"/>
              <a:t>Verwendung datengestützter Ansätze zur Quantifizierung des aktuellen Leistungsniveaus und zur Ermittlung verbesserungswürdiger Bereiche.</a:t>
            </a:r>
          </a:p>
        </p:txBody>
      </p:sp>
    </p:spTree>
    <p:extLst>
      <p:ext uri="{BB962C8B-B14F-4D97-AF65-F5344CB8AC3E}">
        <p14:creationId xmlns:p14="http://schemas.microsoft.com/office/powerpoint/2010/main" val="17573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5592CB36-7E7C-3734-A384-19373CD2164D}"/>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7304" r="21732"/>
          <a:stretch/>
        </p:blipFill>
        <p:spPr>
          <a:xfrm>
            <a:off x="0" y="0"/>
            <a:ext cx="4993772" cy="6858000"/>
          </a:xfrm>
        </p:spPr>
      </p:pic>
      <p:sp>
        <p:nvSpPr>
          <p:cNvPr id="3" name="Text Placeholder 2">
            <a:extLst>
              <a:ext uri="{FF2B5EF4-FFF2-40B4-BE49-F238E27FC236}">
                <a16:creationId xmlns:a16="http://schemas.microsoft.com/office/drawing/2014/main" id="{7C98255A-1F42-93CE-400E-E78AEC1A6886}"/>
              </a:ext>
            </a:extLst>
          </p:cNvPr>
          <p:cNvSpPr>
            <a:spLocks noGrp="1"/>
          </p:cNvSpPr>
          <p:nvPr>
            <p:ph type="body" sz="quarter" idx="30"/>
          </p:nvPr>
        </p:nvSpPr>
        <p:spPr>
          <a:xfrm>
            <a:off x="4602928" y="467864"/>
            <a:ext cx="6776598" cy="842867"/>
          </a:xfrm>
        </p:spPr>
        <p:txBody>
          <a:bodyPr/>
          <a:lstStyle/>
          <a:p>
            <a:r>
              <a:rPr lang="en-IE" dirty="0"/>
              <a:t>PRAKTISCHE ÜBUNG</a:t>
            </a:r>
          </a:p>
        </p:txBody>
      </p:sp>
      <p:sp>
        <p:nvSpPr>
          <p:cNvPr id="4" name="Text Placeholder 3">
            <a:extLst>
              <a:ext uri="{FF2B5EF4-FFF2-40B4-BE49-F238E27FC236}">
                <a16:creationId xmlns:a16="http://schemas.microsoft.com/office/drawing/2014/main" id="{79500E4D-45E7-244A-9CCC-E83823380B07}"/>
              </a:ext>
            </a:extLst>
          </p:cNvPr>
          <p:cNvSpPr>
            <a:spLocks noGrp="1"/>
          </p:cNvSpPr>
          <p:nvPr>
            <p:ph type="body" sz="quarter" idx="48"/>
          </p:nvPr>
        </p:nvSpPr>
        <p:spPr>
          <a:xfrm>
            <a:off x="5300134" y="1566332"/>
            <a:ext cx="6206393" cy="4380013"/>
          </a:xfrm>
        </p:spPr>
        <p:txBody>
          <a:bodyPr/>
          <a:lstStyle/>
          <a:p>
            <a:pPr algn="just"/>
            <a:r>
              <a:rPr lang="en-GB" sz="2000" b="1" dirty="0"/>
              <a:t>Zielsetzung: </a:t>
            </a:r>
            <a:r>
              <a:rPr lang="en-GB" sz="2000" dirty="0"/>
              <a:t>Die Teilnehmer definieren Ziele, die die gewünschten positiven Auswirkungen widerspiegeln und mit den Unternehmenszielen und den Zielen für nachhaltige Entwicklung (SDGs) übereinstimmen. Diese Übung beinhaltet:</a:t>
            </a:r>
          </a:p>
          <a:p>
            <a:pPr algn="just"/>
            <a:endParaRPr lang="en-GB" sz="2000" dirty="0"/>
          </a:p>
          <a:p>
            <a:pPr algn="just"/>
            <a:r>
              <a:rPr lang="en-GB" sz="2000" dirty="0"/>
              <a:t>Anwendung der SMART-Kriterien (Spezifisch, Messbar, Erreichbar, Relevant, Zeitgebunden), um klare, quantifizierbare und umsetzbare Ziele zu setzen.</a:t>
            </a:r>
          </a:p>
          <a:p>
            <a:pPr algn="just"/>
            <a:endParaRPr lang="en-GB" sz="2000" dirty="0"/>
          </a:p>
          <a:p>
            <a:pPr algn="just"/>
            <a:r>
              <a:rPr lang="en-GB" sz="2000" dirty="0"/>
              <a:t>Abstimmung der Ziele mit Unternehmensstrategien und Nachhaltigkeitsprioritäten, um sinnvolle Veränderungen voranzutreiben.</a:t>
            </a:r>
          </a:p>
          <a:p>
            <a:pPr algn="just"/>
            <a:endParaRPr lang="en-GB" sz="2000" dirty="0"/>
          </a:p>
          <a:p>
            <a:pPr algn="just"/>
            <a:r>
              <a:rPr lang="en-GB" sz="2000" dirty="0"/>
              <a:t>Berücksichtigung der Erwartungen der Interessengruppen und externer Benchmarks, um sicherzustellen, dass die Ziele ehrgeizig, aber realistisch sind.</a:t>
            </a:r>
          </a:p>
        </p:txBody>
      </p:sp>
    </p:spTree>
    <p:extLst>
      <p:ext uri="{BB962C8B-B14F-4D97-AF65-F5344CB8AC3E}">
        <p14:creationId xmlns:p14="http://schemas.microsoft.com/office/powerpoint/2010/main" val="1247655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AUSRICHTUNG AUF DIE ZIELE FÜR NACHHALTIGE ENTWICKLUNG (SDGS) UND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2103595"/>
            <a:ext cx="10483429" cy="4979054"/>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8 (Menschenwürdige Arbeit und Wirtschaftswachstum): </a:t>
            </a:r>
            <a:r>
              <a:rPr lang="en-GB" sz="2000" dirty="0"/>
              <a:t>Festlegung von Zielen für nachhaltiges Wirtschaftswachstum und menschenwürdige Arbeit.</a:t>
            </a:r>
          </a:p>
          <a:p>
            <a:pPr algn="just"/>
            <a:endParaRPr lang="en-GB" sz="1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12 (Verantwortungsbewusster Konsum und Produktion): </a:t>
            </a:r>
            <a:r>
              <a:rPr lang="en-GB" sz="2000" dirty="0"/>
              <a:t>Festlegung von Ausgangswerten zur Förderung verantwortungsvoller Konsum- und Produktionspraktiken.</a:t>
            </a:r>
          </a:p>
          <a:p>
            <a:pPr algn="just"/>
            <a:endParaRPr lang="en-GB" sz="1000" b="1" dirty="0"/>
          </a:p>
          <a:p>
            <a:pPr algn="just"/>
            <a:r>
              <a:rPr lang="en-GB" sz="2000" b="1" dirty="0" err="1"/>
              <a:t>EntreComp </a:t>
            </a:r>
            <a:r>
              <a:rPr lang="en-GB" sz="2000" b="1" dirty="0"/>
              <a:t>(Kompetenzrahmen für Unternehmertum)</a:t>
            </a:r>
          </a:p>
          <a:p>
            <a:pPr algn="just"/>
            <a:endParaRPr lang="en-GB" sz="1000" dirty="0"/>
          </a:p>
          <a:p>
            <a:pPr algn="just"/>
            <a:r>
              <a:rPr lang="en-GB" sz="2000" b="1" dirty="0"/>
              <a:t>1.2 Kreativität: </a:t>
            </a:r>
            <a:r>
              <a:rPr lang="en-GB" sz="2000" dirty="0"/>
              <a:t>Entwicklung von SMART-Zielen, die spezifisch, messbar, erreichbar, relevant und zeitgebunden sind.</a:t>
            </a:r>
          </a:p>
          <a:p>
            <a:pPr algn="just"/>
            <a:endParaRPr lang="en-GB" sz="1000" dirty="0"/>
          </a:p>
          <a:p>
            <a:pPr algn="just"/>
            <a:r>
              <a:rPr lang="en-GB" sz="2000" b="1" dirty="0"/>
              <a:t>3.1 Die Initiative ergreifen: </a:t>
            </a:r>
            <a:r>
              <a:rPr lang="en-GB" sz="2000" dirty="0"/>
              <a:t>Initiierung des Prozesses der Festlegung von Ausgangswerten und Zielen für die Folgenabschätzung.</a:t>
            </a:r>
          </a:p>
          <a:p>
            <a:pPr algn="just"/>
            <a:endParaRPr lang="en-GB" sz="1000" b="1" dirty="0"/>
          </a:p>
          <a:p>
            <a:pPr algn="just"/>
            <a:r>
              <a:rPr lang="en-GB" sz="2000" b="1" dirty="0"/>
              <a:t>2.5 Andere mobilisieren: </a:t>
            </a:r>
            <a:r>
              <a:rPr lang="en-GB" sz="2000" dirty="0"/>
              <a:t>Einbindung von Interessengruppen in den Zielsetzungsprozess, um kontinuierliche Verbesserungen voranzutreiben.</a:t>
            </a:r>
          </a:p>
        </p:txBody>
      </p:sp>
      <p:pic>
        <p:nvPicPr>
          <p:cNvPr id="4" name="Picture 2">
            <a:extLst>
              <a:ext uri="{FF2B5EF4-FFF2-40B4-BE49-F238E27FC236}">
                <a16:creationId xmlns:a16="http://schemas.microsoft.com/office/drawing/2014/main" id="{2F47252D-F3CB-E8AE-23CD-FB95058535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39562" y="1103397"/>
            <a:ext cx="926189" cy="9261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23AA363-738A-68E3-63FA-21FD06B67E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94405" y="183715"/>
            <a:ext cx="1286608" cy="715512"/>
          </a:xfrm>
          <a:prstGeom prst="rect">
            <a:avLst/>
          </a:prstGeom>
        </p:spPr>
      </p:pic>
    </p:spTree>
    <p:extLst>
      <p:ext uri="{BB962C8B-B14F-4D97-AF65-F5344CB8AC3E}">
        <p14:creationId xmlns:p14="http://schemas.microsoft.com/office/powerpoint/2010/main" val="1997677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40F1F-D253-B2F9-3444-8A67F2B87ADD}"/>
              </a:ext>
            </a:extLst>
          </p:cNvPr>
          <p:cNvPicPr>
            <a:picLocks noGrp="1" noChangeAspect="1"/>
          </p:cNvPicPr>
          <p:nvPr>
            <p:ph type="pic" sz="quarter" idx="21"/>
          </p:nvPr>
        </p:nvPicPr>
        <p:blipFill>
          <a:blip r:embed="rId2"/>
          <a:srcRect l="17594" r="17594"/>
          <a:stretch>
            <a:fillRect/>
          </a:stretch>
        </p:blipFill>
        <p:spPr/>
      </p:pic>
      <p:sp>
        <p:nvSpPr>
          <p:cNvPr id="3" name="Text Placeholder 2">
            <a:extLst>
              <a:ext uri="{FF2B5EF4-FFF2-40B4-BE49-F238E27FC236}">
                <a16:creationId xmlns:a16="http://schemas.microsoft.com/office/drawing/2014/main" id="{BA1F6C42-5074-B2C1-AF69-17463D894EAC}"/>
              </a:ext>
            </a:extLst>
          </p:cNvPr>
          <p:cNvSpPr>
            <a:spLocks noGrp="1"/>
          </p:cNvSpPr>
          <p:nvPr>
            <p:ph type="body" sz="quarter" idx="30"/>
          </p:nvPr>
        </p:nvSpPr>
        <p:spPr/>
        <p:txBody>
          <a:bodyPr/>
          <a:lstStyle/>
          <a:p>
            <a:r>
              <a:rPr lang="en-IE" dirty="0"/>
              <a:t>WEITERE RESSOURCEN</a:t>
            </a:r>
          </a:p>
        </p:txBody>
      </p:sp>
      <p:sp>
        <p:nvSpPr>
          <p:cNvPr id="4" name="Text Placeholder 3">
            <a:extLst>
              <a:ext uri="{FF2B5EF4-FFF2-40B4-BE49-F238E27FC236}">
                <a16:creationId xmlns:a16="http://schemas.microsoft.com/office/drawing/2014/main" id="{D18AE894-0916-BF47-CF5A-96BAFD5A9675}"/>
              </a:ext>
            </a:extLst>
          </p:cNvPr>
          <p:cNvSpPr>
            <a:spLocks noGrp="1"/>
          </p:cNvSpPr>
          <p:nvPr>
            <p:ph type="body" sz="quarter" idx="48"/>
          </p:nvPr>
        </p:nvSpPr>
        <p:spPr>
          <a:xfrm>
            <a:off x="6490656" y="2064957"/>
            <a:ext cx="4939670" cy="3889855"/>
          </a:xfrm>
        </p:spPr>
        <p:txBody>
          <a:bodyPr/>
          <a:lstStyle/>
          <a:p>
            <a:r>
              <a:rPr lang="en-GB" sz="2400" b="1" dirty="0">
                <a:solidFill>
                  <a:srgbClr val="60BA47"/>
                </a:solidFill>
                <a:hlinkClick r:id="rId3"/>
              </a:rPr>
              <a:t>Der ultimative Leitfaden zu Nachhaltigkeitszielen</a:t>
            </a:r>
            <a:endParaRPr lang="en-GB" sz="2400" b="1" dirty="0">
              <a:solidFill>
                <a:srgbClr val="60BA47"/>
              </a:solidFill>
            </a:endParaRPr>
          </a:p>
          <a:p>
            <a:endParaRPr lang="en-GB" sz="2400" b="1" dirty="0">
              <a:solidFill>
                <a:srgbClr val="60BA47"/>
              </a:solidFill>
            </a:endParaRPr>
          </a:p>
          <a:p>
            <a:r>
              <a:rPr lang="en-GB" sz="2400" b="1" i="0" dirty="0">
                <a:solidFill>
                  <a:srgbClr val="60BA47"/>
                </a:solidFill>
                <a:effectLst/>
                <a:highlight>
                  <a:srgbClr val="FFFFFF"/>
                </a:highlight>
                <a:hlinkClick r:id="rId4"/>
              </a:rPr>
              <a:t>Das Labyrinth entschlüsseln: Ihr Leitfaden für die Nachhaltigkeitsberichterstattung</a:t>
            </a:r>
            <a:endParaRPr lang="en-GB" sz="2400" b="1" i="0" dirty="0">
              <a:solidFill>
                <a:srgbClr val="60BA47"/>
              </a:solidFill>
              <a:effectLst/>
              <a:highlight>
                <a:srgbClr val="FFFFFF"/>
              </a:highlight>
            </a:endParaRPr>
          </a:p>
          <a:p>
            <a:endParaRPr lang="en-GB" sz="2400" b="1" dirty="0">
              <a:solidFill>
                <a:srgbClr val="444444"/>
              </a:solidFill>
              <a:highlight>
                <a:srgbClr val="FFFFFF"/>
              </a:highlight>
            </a:endParaRPr>
          </a:p>
          <a:p>
            <a:r>
              <a:rPr lang="en-IE" sz="2400" b="1" dirty="0">
                <a:solidFill>
                  <a:srgbClr val="60BA47"/>
                </a:solidFill>
                <a:highlight>
                  <a:srgbClr val="FFFFFF"/>
                </a:highlight>
                <a:hlinkClick r:id="rId5"/>
              </a:rPr>
              <a:t>Wissenschaftsbasierte Ziele: Ehrgeizige Klimamaßnahmen von Unternehmen vorantreiben</a:t>
            </a:r>
            <a:endParaRPr lang="en-IE" sz="2400" b="1" dirty="0">
              <a:solidFill>
                <a:srgbClr val="60BA47"/>
              </a:solidFill>
              <a:highlight>
                <a:srgbClr val="FFFFFF"/>
              </a:highlight>
            </a:endParaRPr>
          </a:p>
          <a:p>
            <a:endParaRPr lang="en-GB" sz="2000" b="1" i="0" dirty="0">
              <a:solidFill>
                <a:srgbClr val="444444"/>
              </a:solidFill>
              <a:effectLst/>
              <a:highlight>
                <a:srgbClr val="FFFFFF"/>
              </a:highlight>
            </a:endParaRPr>
          </a:p>
          <a:p>
            <a:endParaRPr lang="en-IE" b="1" dirty="0"/>
          </a:p>
        </p:txBody>
      </p:sp>
    </p:spTree>
    <p:extLst>
      <p:ext uri="{BB962C8B-B14F-4D97-AF65-F5344CB8AC3E}">
        <p14:creationId xmlns:p14="http://schemas.microsoft.com/office/powerpoint/2010/main" val="4089740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bstract render of glass nodes and mesh">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424" b="6424"/>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NUTZUNG VON RAHMENWERKEN UND STANDARDS</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03</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92639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438431"/>
            <a:ext cx="10483431" cy="804265"/>
          </a:xfrm>
        </p:spPr>
        <p:txBody>
          <a:bodyPr/>
          <a:lstStyle/>
          <a:p>
            <a:r>
              <a:rPr lang="en-GB" dirty="0"/>
              <a:t>RAHMENANWENDUNG</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228469"/>
            <a:ext cx="10483429" cy="4853284"/>
          </a:xfrm>
        </p:spPr>
        <p:txBody>
          <a:bodyPr/>
          <a:lstStyle/>
          <a:p>
            <a:pPr algn="just"/>
            <a:r>
              <a:rPr lang="en-GB" sz="2200" dirty="0"/>
              <a:t>Rahmenwerke zur Wirkungsmessung sind wichtige Instrumente, die Unternehmen strukturierte Methoden zur Bewertung und Kommunikation ihrer Auswirkungen auf Umwelt, Gesellschaft und Unternehmensführung (ESG) an die Hand geben.</a:t>
            </a:r>
          </a:p>
          <a:p>
            <a:pPr algn="just"/>
            <a:endParaRPr lang="en-GB" sz="2200" dirty="0"/>
          </a:p>
          <a:p>
            <a:pPr algn="just"/>
            <a:r>
              <a:rPr lang="en-GB" sz="2200" dirty="0"/>
              <a:t>Diese Rahmenwerke helfen den Unternehmen, ihre Praktiken mit den globalen Nachhaltigkeitszielen, wie den Zielen für nachhaltige Entwicklung der Vereinten Nationen (SDGs), in Einklang zu bringen und die Konsistenz bei der Messung und Berichterstattung ihrer Auswirkungen zu gewährleisten. </a:t>
            </a:r>
          </a:p>
          <a:p>
            <a:pPr algn="just"/>
            <a:endParaRPr lang="en-GB" sz="2200" dirty="0"/>
          </a:p>
          <a:p>
            <a:pPr algn="just"/>
            <a:r>
              <a:rPr lang="en-GB" sz="2200" dirty="0"/>
              <a:t>Zum Verständnis und zur Anwendung von Rahmenwerken zur Wirkungsmessung gehört die Auswahl geeigneter Messgrößen, die Erhebung relevanter Daten und die Analyse der Ergebnisse, um die Wirksamkeit von Nachhaltigkeitsinitiativen zu bewerten. Rahmenwerke wie die Global Reporting Initiative (GRI) bieten beispielsweise umfassende Leitlinien für die Berichterstattung über ESG-Auswirkungen in verschiedenen Sektoren und gewährleisten Transparenz und Vergleichbarkeit von Nachhaltigkeitsleistungskennzahlen.</a:t>
            </a:r>
          </a:p>
        </p:txBody>
      </p:sp>
    </p:spTree>
    <p:extLst>
      <p:ext uri="{BB962C8B-B14F-4D97-AF65-F5344CB8AC3E}">
        <p14:creationId xmlns:p14="http://schemas.microsoft.com/office/powerpoint/2010/main" val="122263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268C672-696E-763B-52D8-3857DC2BE287}"/>
              </a:ext>
            </a:extLst>
          </p:cNvPr>
          <p:cNvGraphicFramePr>
            <a:graphicFrameLocks noChangeAspect="1"/>
          </p:cNvGraphicFramePr>
          <p:nvPr>
            <p:custDataLst>
              <p:tags r:id="rId1"/>
            </p:custDataLst>
            <p:extLst>
              <p:ext uri="{D42A27DB-BD31-4B8C-83A1-F6EECF244321}">
                <p14:modId xmlns:p14="http://schemas.microsoft.com/office/powerpoint/2010/main" val="3851859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34667" y="2030137"/>
            <a:ext cx="5105400" cy="4271810"/>
          </a:xfrm>
        </p:spPr>
        <p:txBody>
          <a:bodyPr/>
          <a:lstStyle/>
          <a:p>
            <a:pPr algn="just"/>
            <a:r>
              <a:rPr lang="en-GB" sz="2000" dirty="0"/>
              <a:t>Die Messung und Kommunikation der sozialen und ökologischen Auswirkungen eines Unternehmens ist von entscheidender Bedeutung, um sein Engagement für Nachhaltigkeit, Transparenz und Verantwortlichkeit zu demonstrieren. </a:t>
            </a:r>
          </a:p>
          <a:p>
            <a:pPr algn="just"/>
            <a:endParaRPr lang="en-GB" sz="2000" dirty="0"/>
          </a:p>
          <a:p>
            <a:pPr algn="just"/>
            <a:r>
              <a:rPr lang="en-GB" sz="2000" dirty="0"/>
              <a:t>Die wirksame Vermittlung der positiven Veränderungen, die ein Unternehmen in diesen Bereichen vornimmt, kann seinen Ruf verbessern, sozial bewusste Kunden und Investoren anziehen und den langfristigen Erfolg fördern.</a:t>
            </a:r>
          </a:p>
        </p:txBody>
      </p:sp>
      <p:pic>
        <p:nvPicPr>
          <p:cNvPr id="2" name="Picture Placeholder 8">
            <a:extLst>
              <a:ext uri="{FF2B5EF4-FFF2-40B4-BE49-F238E27FC236}">
                <a16:creationId xmlns:a16="http://schemas.microsoft.com/office/drawing/2014/main" id="{4BE987A9-7594-5B99-2364-7376BED5FE87}"/>
              </a:ext>
            </a:extLst>
          </p:cNvPr>
          <p:cNvPicPr>
            <a:picLocks noGrp="1" noChangeAspect="1"/>
          </p:cNvPicPr>
          <p:nvPr>
            <p:ph type="pic" sz="quarter" idx="21"/>
          </p:nvPr>
        </p:nvPicPr>
        <p:blipFill rotWithShape="1">
          <a:blip r:embed="rId6" cstate="email">
            <a:extLst>
              <a:ext uri="{28A0092B-C50C-407E-A947-70E740481C1C}">
                <a14:useLocalDpi xmlns:a14="http://schemas.microsoft.com/office/drawing/2010/main"/>
              </a:ext>
            </a:extLst>
          </a:blip>
          <a:srcRect l="25725" r="25725"/>
          <a:stretch/>
        </p:blipFill>
        <p:spPr>
          <a:xfrm>
            <a:off x="884238" y="0"/>
            <a:ext cx="4994275"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EINFÜHRUNG</a:t>
            </a:r>
          </a:p>
        </p:txBody>
      </p:sp>
    </p:spTree>
    <p:extLst>
      <p:ext uri="{BB962C8B-B14F-4D97-AF65-F5344CB8AC3E}">
        <p14:creationId xmlns:p14="http://schemas.microsoft.com/office/powerpoint/2010/main" val="292468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77126" y="861458"/>
            <a:ext cx="5526846" cy="614105"/>
          </a:xfrm>
        </p:spPr>
        <p:txBody>
          <a:bodyPr/>
          <a:lstStyle/>
          <a:p>
            <a:r>
              <a:rPr lang="en-US" dirty="0"/>
              <a:t>BERICHTSSTANDARDS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64970" y="1752600"/>
            <a:ext cx="4939670" cy="4719783"/>
          </a:xfrm>
        </p:spPr>
        <p:txBody>
          <a:bodyPr/>
          <a:lstStyle/>
          <a:p>
            <a:pPr algn="just"/>
            <a:r>
              <a:rPr lang="en-GB" sz="2000" dirty="0"/>
              <a:t>Die Vertrautheit mit weithin anerkannten Standards für die Nachhaltigkeitsberichterstattung ist für Unternehmen, die ihre ESG-Auswirkungen wirksam kommunizieren wollen, von entscheidender Bedeutung. </a:t>
            </a:r>
          </a:p>
          <a:p>
            <a:pPr algn="just"/>
            <a:endParaRPr lang="en-GB" sz="2000" dirty="0"/>
          </a:p>
          <a:p>
            <a:pPr algn="just"/>
            <a:r>
              <a:rPr lang="en-GB" sz="2000" dirty="0"/>
              <a:t>Standards wie die Global Reporting Initiative (GRI) und das Sustainability Accounting Standards Board (SASB) bieten strukturierte Rahmen und Leitlinien für eine transparente Berichterstattung über die Nachhaltigkeitsleistung. </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30</a:t>
            </a:fld>
            <a:endParaRPr lang="en-US" sz="1291" dirty="0"/>
          </a:p>
        </p:txBody>
      </p:sp>
      <p:pic>
        <p:nvPicPr>
          <p:cNvPr id="5" name="Picture Placeholder 4" descr="Magnifying glass showing decling performance">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702407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C644E-3BDB-BE26-327F-6EB1B2F033C4}"/>
              </a:ext>
            </a:extLst>
          </p:cNvPr>
          <p:cNvSpPr>
            <a:spLocks noGrp="1"/>
          </p:cNvSpPr>
          <p:nvPr>
            <p:ph type="body" sz="quarter" idx="49"/>
          </p:nvPr>
        </p:nvSpPr>
        <p:spPr>
          <a:xfrm>
            <a:off x="3867660" y="465311"/>
            <a:ext cx="7160276" cy="730066"/>
          </a:xfrm>
        </p:spPr>
        <p:txBody>
          <a:bodyPr/>
          <a:lstStyle/>
          <a:p>
            <a:r>
              <a:rPr lang="en-GB" sz="3600" dirty="0"/>
              <a:t>Die Global Reporting Initiative (GRI)</a:t>
            </a:r>
            <a:endParaRPr lang="en-IE" dirty="0"/>
          </a:p>
        </p:txBody>
      </p:sp>
      <p:sp>
        <p:nvSpPr>
          <p:cNvPr id="3" name="Text Placeholder 2">
            <a:extLst>
              <a:ext uri="{FF2B5EF4-FFF2-40B4-BE49-F238E27FC236}">
                <a16:creationId xmlns:a16="http://schemas.microsoft.com/office/drawing/2014/main" id="{06CA7140-FA10-8887-3971-BE0BA0CB5742}"/>
              </a:ext>
            </a:extLst>
          </p:cNvPr>
          <p:cNvSpPr>
            <a:spLocks noGrp="1"/>
          </p:cNvSpPr>
          <p:nvPr>
            <p:ph type="body" sz="quarter" idx="50"/>
          </p:nvPr>
        </p:nvSpPr>
        <p:spPr>
          <a:xfrm>
            <a:off x="3879841" y="1098334"/>
            <a:ext cx="7160273" cy="945874"/>
          </a:xfrm>
        </p:spPr>
        <p:txBody>
          <a:bodyPr/>
          <a:lstStyle/>
          <a:p>
            <a:pPr algn="just"/>
            <a:r>
              <a:rPr lang="en-GB" sz="2000" dirty="0"/>
              <a:t>Die Global Reporting Initiative (GRI) ist für ihren umfassenden Ansatz der Nachhaltigkeitsberichterstattung bekannt. Sie bietet standardisierte Kennzahlen und Angaben, die wirtschaftliche, ökologische und soziale Auswirkungen abdecken. Die GRI-Leitlinien helfen Unternehmen, relevante Informationen über ihren Managementansatz, ihre Politik und ihre Leistungsindikatoren im Bereich der Nachhaltigkeit offenzulegen.</a:t>
            </a:r>
          </a:p>
        </p:txBody>
      </p:sp>
      <p:sp>
        <p:nvSpPr>
          <p:cNvPr id="4" name="Text Placeholder 3">
            <a:extLst>
              <a:ext uri="{FF2B5EF4-FFF2-40B4-BE49-F238E27FC236}">
                <a16:creationId xmlns:a16="http://schemas.microsoft.com/office/drawing/2014/main" id="{9E77E1B6-93C5-1D40-00E9-C0509079BEF2}"/>
              </a:ext>
            </a:extLst>
          </p:cNvPr>
          <p:cNvSpPr>
            <a:spLocks noGrp="1"/>
          </p:cNvSpPr>
          <p:nvPr>
            <p:ph type="body" sz="quarter" idx="51"/>
          </p:nvPr>
        </p:nvSpPr>
        <p:spPr>
          <a:xfrm>
            <a:off x="3879841" y="3429000"/>
            <a:ext cx="7160276" cy="730066"/>
          </a:xfrm>
        </p:spPr>
        <p:txBody>
          <a:bodyPr/>
          <a:lstStyle/>
          <a:p>
            <a:r>
              <a:rPr lang="en-GB" sz="3600" dirty="0"/>
              <a:t>Normenausschuss für Nachhaltigkeitsrechnung (SASB)</a:t>
            </a:r>
            <a:endParaRPr lang="en-IE" dirty="0"/>
          </a:p>
        </p:txBody>
      </p:sp>
      <p:sp>
        <p:nvSpPr>
          <p:cNvPr id="5" name="Text Placeholder 4">
            <a:extLst>
              <a:ext uri="{FF2B5EF4-FFF2-40B4-BE49-F238E27FC236}">
                <a16:creationId xmlns:a16="http://schemas.microsoft.com/office/drawing/2014/main" id="{AFFF572B-3D16-8DCC-DA9F-26EADD2831AD}"/>
              </a:ext>
            </a:extLst>
          </p:cNvPr>
          <p:cNvSpPr>
            <a:spLocks noGrp="1"/>
          </p:cNvSpPr>
          <p:nvPr>
            <p:ph type="body" sz="quarter" idx="52"/>
          </p:nvPr>
        </p:nvSpPr>
        <p:spPr>
          <a:xfrm>
            <a:off x="3879844" y="4648041"/>
            <a:ext cx="7160273" cy="945874"/>
          </a:xfrm>
        </p:spPr>
        <p:txBody>
          <a:bodyPr/>
          <a:lstStyle/>
          <a:p>
            <a:pPr algn="just"/>
            <a:r>
              <a:rPr lang="en-GB" sz="2000" dirty="0"/>
              <a:t>Das Sustainability Accounting Standards Board (SASB) konzentriert sich auf branchenspezifische Standards, die es Unternehmen ermöglichen, finanziell wesentliche Nachhaltigkeitsinformationen zu berichten. Die SASB-Standards sind branchenspezifisch konzipiert und helfen Unternehmen, ESG-Faktoren offenzulegen, die für die finanzielle Leistung ihrer Branche am wichtigsten sind.</a:t>
            </a:r>
            <a:endParaRPr lang="en-IE" sz="2000" dirty="0"/>
          </a:p>
        </p:txBody>
      </p:sp>
      <p:pic>
        <p:nvPicPr>
          <p:cNvPr id="13" name="Picture Placeholder 12" descr="Businessman using digital tablet in meeting">
            <a:extLst>
              <a:ext uri="{FF2B5EF4-FFF2-40B4-BE49-F238E27FC236}">
                <a16:creationId xmlns:a16="http://schemas.microsoft.com/office/drawing/2014/main" id="{3DB03EB3-8EB9-BE08-0FF5-1495EF6338CF}"/>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72" r="11872"/>
          <a:stretch>
            <a:fillRect/>
          </a:stretch>
        </p:blipFill>
        <p:spPr/>
      </p:pic>
      <p:pic>
        <p:nvPicPr>
          <p:cNvPr id="11" name="Picture Placeholder 10" descr="Fashion designers working together in their studio">
            <a:extLst>
              <a:ext uri="{FF2B5EF4-FFF2-40B4-BE49-F238E27FC236}">
                <a16:creationId xmlns:a16="http://schemas.microsoft.com/office/drawing/2014/main" id="{492C06B4-9FC6-8214-EAB1-8E3D787C5563}"/>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72" r="11872"/>
          <a:stretch>
            <a:fillRect/>
          </a:stretch>
        </p:blipFill>
        <p:spPr/>
      </p:pic>
    </p:spTree>
    <p:extLst>
      <p:ext uri="{BB962C8B-B14F-4D97-AF65-F5344CB8AC3E}">
        <p14:creationId xmlns:p14="http://schemas.microsoft.com/office/powerpoint/2010/main" val="293024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77126" y="366998"/>
            <a:ext cx="5526846" cy="614105"/>
          </a:xfrm>
        </p:spPr>
        <p:txBody>
          <a:bodyPr/>
          <a:lstStyle/>
          <a:p>
            <a:r>
              <a:rPr lang="en-US" dirty="0"/>
              <a:t>KOMMUNIKATIONSFÄHIGKEIT</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64970" y="1168400"/>
            <a:ext cx="4939670" cy="5694519"/>
          </a:xfrm>
        </p:spPr>
        <p:txBody>
          <a:bodyPr/>
          <a:lstStyle/>
          <a:p>
            <a:pPr algn="just"/>
            <a:r>
              <a:rPr lang="en-GB" sz="2000" dirty="0"/>
              <a:t>Die Entwicklung wirksamer Kommunikationsfähigkeiten bei der Anwendung von Rahmenwerken ist für Unternehmen von entscheidender Bedeutung, um ihre Wirkungsdaten klar und überzeugend darzustellen. </a:t>
            </a:r>
          </a:p>
          <a:p>
            <a:pPr algn="just"/>
            <a:endParaRPr lang="en-GB" sz="2000" dirty="0"/>
          </a:p>
          <a:p>
            <a:pPr algn="just"/>
            <a:r>
              <a:rPr lang="en-GB" sz="2000" dirty="0"/>
              <a:t>Eine wirksame Kommunikation von Wirkungsdaten informiert nicht nur die Stakeholder über die Nachhaltigkeitsbemühungen des Unternehmens, sondern stärkt auch den Ruf der Organisation als verantwortungsbewusster Unternehmensbürger.</a:t>
            </a:r>
          </a:p>
          <a:p>
            <a:pPr algn="just"/>
            <a:endParaRPr lang="en-GB" sz="2000" dirty="0"/>
          </a:p>
          <a:p>
            <a:pPr algn="just"/>
            <a:r>
              <a:rPr lang="en-GB" sz="2000" dirty="0"/>
              <a:t>Zu einer effektiven Kommunikation von Wirkungsdaten gehört es, komplexe Nachhaltigkeitskennzahlen in aussagekräftige Erkenntnisse zu übersetzen, die bei verschiedenen Interessengruppen wie Investoren, Kunden, Mitarbeitern und der Gesellschaft Anklang finden. </a:t>
            </a:r>
          </a:p>
          <a:p>
            <a:pPr algn="just"/>
            <a:endParaRPr lang="en-GB"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32</a:t>
            </a:fld>
            <a:endParaRPr lang="en-US" sz="1291" dirty="0"/>
          </a:p>
        </p:txBody>
      </p:sp>
      <p:pic>
        <p:nvPicPr>
          <p:cNvPr id="5" name="Picture Placeholder 4" descr="Teacher pointing at laptop screen to young student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29403" t="-72" r="13491" b="72"/>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313065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D53D79AC-32C2-8064-165C-8752B736BAE3}"/>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376" r="22660"/>
          <a:stretch/>
        </p:blipFill>
        <p:spPr>
          <a:xfrm>
            <a:off x="0" y="0"/>
            <a:ext cx="4993772" cy="6858000"/>
          </a:xfrm>
        </p:spPr>
      </p:pic>
      <p:sp>
        <p:nvSpPr>
          <p:cNvPr id="3" name="Text Placeholder 2">
            <a:extLst>
              <a:ext uri="{FF2B5EF4-FFF2-40B4-BE49-F238E27FC236}">
                <a16:creationId xmlns:a16="http://schemas.microsoft.com/office/drawing/2014/main" id="{5E1BCFAA-E21E-B98A-9F90-EB2B10B3B6CE}"/>
              </a:ext>
            </a:extLst>
          </p:cNvPr>
          <p:cNvSpPr>
            <a:spLocks noGrp="1"/>
          </p:cNvSpPr>
          <p:nvPr>
            <p:ph type="body" sz="quarter" idx="30"/>
          </p:nvPr>
        </p:nvSpPr>
        <p:spPr>
          <a:xfrm>
            <a:off x="4509795" y="317364"/>
            <a:ext cx="6776598" cy="842867"/>
          </a:xfrm>
        </p:spPr>
        <p:txBody>
          <a:bodyPr/>
          <a:lstStyle/>
          <a:p>
            <a:r>
              <a:rPr lang="en-IE" dirty="0"/>
              <a:t>PRAKTISCHE ÜBUNG</a:t>
            </a:r>
          </a:p>
        </p:txBody>
      </p:sp>
      <p:sp>
        <p:nvSpPr>
          <p:cNvPr id="4" name="Text Placeholder 3">
            <a:extLst>
              <a:ext uri="{FF2B5EF4-FFF2-40B4-BE49-F238E27FC236}">
                <a16:creationId xmlns:a16="http://schemas.microsoft.com/office/drawing/2014/main" id="{CE4B4EA2-F636-66F5-499B-14BD3C906471}"/>
              </a:ext>
            </a:extLst>
          </p:cNvPr>
          <p:cNvSpPr>
            <a:spLocks noGrp="1"/>
          </p:cNvSpPr>
          <p:nvPr>
            <p:ph type="body" sz="quarter" idx="48"/>
          </p:nvPr>
        </p:nvSpPr>
        <p:spPr>
          <a:xfrm>
            <a:off x="5325533" y="1566335"/>
            <a:ext cx="6265660" cy="4396946"/>
          </a:xfrm>
        </p:spPr>
        <p:txBody>
          <a:bodyPr/>
          <a:lstStyle/>
          <a:p>
            <a:pPr algn="just"/>
            <a:r>
              <a:rPr lang="en-GB" sz="1800" b="1" dirty="0"/>
              <a:t>Anwendung des Rahmens: </a:t>
            </a:r>
            <a:r>
              <a:rPr lang="en-GB" sz="1800" dirty="0"/>
              <a:t>Die Teilnehmer wenden Rahmenwerke zur Wirkungsmessung an, um Geschäftsaktivitäten zu bewerten. </a:t>
            </a:r>
          </a:p>
          <a:p>
            <a:pPr algn="just"/>
            <a:endParaRPr lang="en-GB" sz="1800" b="1" dirty="0"/>
          </a:p>
          <a:p>
            <a:pPr algn="just"/>
            <a:r>
              <a:rPr lang="en-GB" sz="1800" b="1" dirty="0"/>
              <a:t>Auswahl von Rahmenwerken: </a:t>
            </a:r>
            <a:r>
              <a:rPr lang="en-GB" sz="1800" dirty="0"/>
              <a:t>Auswahl von Rahmenwerken wie GRI und SASB, die mit den Unternehmenszielen und Branchenstandards übereinstimmen.</a:t>
            </a:r>
          </a:p>
          <a:p>
            <a:pPr algn="just"/>
            <a:endParaRPr lang="en-GB" sz="1800" b="1" dirty="0"/>
          </a:p>
          <a:p>
            <a:pPr algn="just"/>
            <a:r>
              <a:rPr lang="en-GB" sz="1800" b="1" dirty="0"/>
              <a:t>Datenerfassung und -analyse: </a:t>
            </a:r>
            <a:r>
              <a:rPr lang="en-GB" sz="1800" dirty="0"/>
              <a:t>Sammlung relevanter Daten unter Verwendung des gewählten Rahmens, einschließlich quantitativer Kennzahlen (z. B. Kohlenstoffemissionen, Energieverbrauch) und qualitativer Erkenntnisse (z. B. Bewertungen der sozialen Auswirkungen).</a:t>
            </a:r>
          </a:p>
          <a:p>
            <a:pPr algn="just"/>
            <a:endParaRPr lang="en-GB" sz="1800" b="1" dirty="0"/>
          </a:p>
          <a:p>
            <a:pPr algn="just"/>
            <a:r>
              <a:rPr lang="en-GB" sz="1800" b="1" dirty="0"/>
              <a:t>Strategische Ausrichtung auf die SDGs: </a:t>
            </a:r>
            <a:r>
              <a:rPr lang="en-GB" sz="1800" dirty="0"/>
              <a:t>Interpretation der Ergebnisse, um sicherzustellen, dass die Geschäftspraktiken mit den spezifischen SDGs übereinstimmen, wobei die globalen Auswirkungen im Vordergrund stehen.</a:t>
            </a:r>
          </a:p>
          <a:p>
            <a:endParaRPr lang="en-IE" sz="1600" dirty="0"/>
          </a:p>
        </p:txBody>
      </p:sp>
    </p:spTree>
    <p:extLst>
      <p:ext uri="{BB962C8B-B14F-4D97-AF65-F5344CB8AC3E}">
        <p14:creationId xmlns:p14="http://schemas.microsoft.com/office/powerpoint/2010/main" val="1027508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ANPASSUNG AN DIE ZIELE FÜR NACHHALTIGE ENTWICKLUNG (SDGS)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2103595"/>
            <a:ext cx="10483429" cy="4979054"/>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12 (Verantwortungsvoller Konsum und Produktion): </a:t>
            </a:r>
            <a:r>
              <a:rPr lang="en-GB" dirty="0"/>
              <a:t>Nutzung von Rahmenwerken zur Förderung nachhaltiger Praktiken und transparenter Berichterstattung.</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13 (Klimapolitik)</a:t>
            </a:r>
            <a:r>
              <a:rPr lang="en-GB" b="1" dirty="0"/>
              <a:t>: </a:t>
            </a:r>
            <a:r>
              <a:rPr lang="en-GB" dirty="0"/>
              <a:t>Bewertung der Umweltauswirkungen zur Abschwächung der Auswirkungen des Klimawandels.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17 (Partnerschaften für die Ziele): </a:t>
            </a:r>
            <a:r>
              <a:rPr lang="en-GB" dirty="0"/>
              <a:t>Zusammenarbeit mit Interessengruppen durch glaubwürdige Kommunikation der Auswirkungen.</a:t>
            </a:r>
          </a:p>
        </p:txBody>
      </p:sp>
      <p:pic>
        <p:nvPicPr>
          <p:cNvPr id="4" name="Picture 2">
            <a:extLst>
              <a:ext uri="{FF2B5EF4-FFF2-40B4-BE49-F238E27FC236}">
                <a16:creationId xmlns:a16="http://schemas.microsoft.com/office/drawing/2014/main" id="{7BED7034-627E-4065-AC96-F920BF0A690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51067" y="470568"/>
            <a:ext cx="1138484" cy="113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5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40F1F-D253-B2F9-3444-8A67F2B87ADD}"/>
              </a:ext>
            </a:extLst>
          </p:cNvPr>
          <p:cNvPicPr>
            <a:picLocks noGrp="1" noChangeAspect="1"/>
          </p:cNvPicPr>
          <p:nvPr>
            <p:ph type="pic" sz="quarter" idx="21"/>
          </p:nvPr>
        </p:nvPicPr>
        <p:blipFill>
          <a:blip r:embed="rId2"/>
          <a:srcRect l="17594" r="17594"/>
          <a:stretch>
            <a:fillRect/>
          </a:stretch>
        </p:blipFill>
        <p:spPr/>
      </p:pic>
      <p:sp>
        <p:nvSpPr>
          <p:cNvPr id="3" name="Text Placeholder 2">
            <a:extLst>
              <a:ext uri="{FF2B5EF4-FFF2-40B4-BE49-F238E27FC236}">
                <a16:creationId xmlns:a16="http://schemas.microsoft.com/office/drawing/2014/main" id="{BA1F6C42-5074-B2C1-AF69-17463D894EAC}"/>
              </a:ext>
            </a:extLst>
          </p:cNvPr>
          <p:cNvSpPr>
            <a:spLocks noGrp="1"/>
          </p:cNvSpPr>
          <p:nvPr>
            <p:ph type="body" sz="quarter" idx="30"/>
          </p:nvPr>
        </p:nvSpPr>
        <p:spPr/>
        <p:txBody>
          <a:bodyPr/>
          <a:lstStyle/>
          <a:p>
            <a:r>
              <a:rPr lang="en-IE" dirty="0"/>
              <a:t>WEITERE RESSOURCEN</a:t>
            </a:r>
          </a:p>
        </p:txBody>
      </p:sp>
      <p:sp>
        <p:nvSpPr>
          <p:cNvPr id="4" name="Text Placeholder 3">
            <a:extLst>
              <a:ext uri="{FF2B5EF4-FFF2-40B4-BE49-F238E27FC236}">
                <a16:creationId xmlns:a16="http://schemas.microsoft.com/office/drawing/2014/main" id="{D18AE894-0916-BF47-CF5A-96BAFD5A9675}"/>
              </a:ext>
            </a:extLst>
          </p:cNvPr>
          <p:cNvSpPr>
            <a:spLocks noGrp="1"/>
          </p:cNvSpPr>
          <p:nvPr>
            <p:ph type="body" sz="quarter" idx="48"/>
          </p:nvPr>
        </p:nvSpPr>
        <p:spPr>
          <a:xfrm>
            <a:off x="6490656" y="2064957"/>
            <a:ext cx="4939670" cy="3889855"/>
          </a:xfrm>
        </p:spPr>
        <p:txBody>
          <a:bodyPr/>
          <a:lstStyle/>
          <a:p>
            <a:r>
              <a:rPr lang="en-GB" sz="2400" b="1" dirty="0">
                <a:solidFill>
                  <a:srgbClr val="60BA47"/>
                </a:solidFill>
                <a:hlinkClick r:id="rId3"/>
              </a:rPr>
              <a:t>Rahmenwerke, Standards und Protokolle für die Nachhaltigkeitsberichterstattung: Ein vollständiger Leitfaden</a:t>
            </a:r>
            <a:endParaRPr lang="en-GB" sz="2400" b="1" dirty="0">
              <a:solidFill>
                <a:srgbClr val="60BA47"/>
              </a:solidFill>
            </a:endParaRPr>
          </a:p>
          <a:p>
            <a:endParaRPr lang="en-GB" sz="2400" b="1" dirty="0">
              <a:solidFill>
                <a:srgbClr val="60BA47"/>
              </a:solidFill>
            </a:endParaRPr>
          </a:p>
          <a:p>
            <a:r>
              <a:rPr lang="en-GB" sz="2400" b="1" i="0" dirty="0">
                <a:solidFill>
                  <a:srgbClr val="60BA47"/>
                </a:solidFill>
                <a:effectLst/>
                <a:highlight>
                  <a:srgbClr val="FFFFFF"/>
                </a:highlight>
                <a:hlinkClick r:id="rId4"/>
              </a:rPr>
              <a:t>Navigieren durch die IFRS-Nachhaltigkeitsstandards: Ein vollständiger Leitfaden</a:t>
            </a:r>
            <a:endParaRPr lang="en-IE" sz="1800" b="1" dirty="0"/>
          </a:p>
        </p:txBody>
      </p:sp>
    </p:spTree>
    <p:extLst>
      <p:ext uri="{BB962C8B-B14F-4D97-AF65-F5344CB8AC3E}">
        <p14:creationId xmlns:p14="http://schemas.microsoft.com/office/powerpoint/2010/main" val="2174411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ople watching a laptop">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KOMMUNIKATION UND ENGAGEMENT MIT IHREN STAKEHOLDERN</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up of a pen writing on a chart">
            <a:extLst>
              <a:ext uri="{FF2B5EF4-FFF2-40B4-BE49-F238E27FC236}">
                <a16:creationId xmlns:a16="http://schemas.microsoft.com/office/drawing/2014/main" id="{948A24E9-64DB-ABC4-5A4E-B1C80EC8C6DD}"/>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8689" r="18689"/>
          <a:stretch>
            <a:fillRect/>
          </a:stretch>
        </p:blipFill>
        <p:spPr/>
      </p:pic>
      <p:sp>
        <p:nvSpPr>
          <p:cNvPr id="3" name="Text Placeholder 2">
            <a:extLst>
              <a:ext uri="{FF2B5EF4-FFF2-40B4-BE49-F238E27FC236}">
                <a16:creationId xmlns:a16="http://schemas.microsoft.com/office/drawing/2014/main" id="{38BE2526-4284-56D0-77A8-9C840010176D}"/>
              </a:ext>
            </a:extLst>
          </p:cNvPr>
          <p:cNvSpPr>
            <a:spLocks noGrp="1"/>
          </p:cNvSpPr>
          <p:nvPr>
            <p:ph type="body" sz="quarter" idx="30"/>
          </p:nvPr>
        </p:nvSpPr>
        <p:spPr>
          <a:xfrm>
            <a:off x="5080000" y="324389"/>
            <a:ext cx="4951851" cy="845139"/>
          </a:xfrm>
        </p:spPr>
        <p:txBody>
          <a:bodyPr/>
          <a:lstStyle/>
          <a:p>
            <a:r>
              <a:rPr lang="en-US" dirty="0"/>
              <a:t>STAKEHOLDERANALYSE</a:t>
            </a:r>
          </a:p>
        </p:txBody>
      </p:sp>
      <p:sp>
        <p:nvSpPr>
          <p:cNvPr id="4" name="Text Placeholder 3">
            <a:extLst>
              <a:ext uri="{FF2B5EF4-FFF2-40B4-BE49-F238E27FC236}">
                <a16:creationId xmlns:a16="http://schemas.microsoft.com/office/drawing/2014/main" id="{E6FEC50A-A359-2C00-7AE2-E38792D2D3F0}"/>
              </a:ext>
            </a:extLst>
          </p:cNvPr>
          <p:cNvSpPr>
            <a:spLocks noGrp="1"/>
          </p:cNvSpPr>
          <p:nvPr>
            <p:ph type="body" sz="quarter" idx="48"/>
          </p:nvPr>
        </p:nvSpPr>
        <p:spPr>
          <a:xfrm>
            <a:off x="5342465" y="1169528"/>
            <a:ext cx="5994401" cy="4664911"/>
          </a:xfrm>
        </p:spPr>
        <p:txBody>
          <a:bodyPr/>
          <a:lstStyle/>
          <a:p>
            <a:pPr algn="just"/>
            <a:r>
              <a:rPr lang="en-GB" sz="2000" dirty="0"/>
              <a:t>Stakeholder zu verstehen bedeutet, zu erkennen, dass es sich um Einzelpersonen oder Gruppen handelt, die von Ihren Geschäftsaktivitäten betroffen sind oder diese beeinflussen können. </a:t>
            </a:r>
          </a:p>
          <a:p>
            <a:pPr algn="just"/>
            <a:endParaRPr lang="en-GB" sz="2000" dirty="0"/>
          </a:p>
          <a:p>
            <a:pPr algn="just"/>
            <a:r>
              <a:rPr lang="en-GB" sz="2000" dirty="0"/>
              <a:t>Zu den wichtigsten Stakeholdern gehören Kunden, Mitarbeiter, Investoren, Gemeindemitglieder, Lieferanten und Aufsichtsbehörden, die jeweils unterschiedliche Rollen, Interessen und Einflussmöglichkeiten haben. </a:t>
            </a:r>
          </a:p>
          <a:p>
            <a:pPr algn="just"/>
            <a:endParaRPr lang="en-GB" sz="2000" dirty="0"/>
          </a:p>
          <a:p>
            <a:pPr algn="just"/>
            <a:r>
              <a:rPr lang="en-GB" sz="2000" dirty="0"/>
              <a:t>Bei der Kategorisierung der Stakeholder werden Instrumente wie Stakeholder-Maps eingesetzt, um ihre Interessen und ihren Einfluss zu ermitteln und sich auf diejenigen zu konzentrieren, die den größten Einfluss haben oder am stärksten betroffen sind, um eine effiziente Ressourcenzuweisung und ein effektives Engagement zu gewährleisten.</a:t>
            </a:r>
          </a:p>
        </p:txBody>
      </p:sp>
    </p:spTree>
    <p:extLst>
      <p:ext uri="{BB962C8B-B14F-4D97-AF65-F5344CB8AC3E}">
        <p14:creationId xmlns:p14="http://schemas.microsoft.com/office/powerpoint/2010/main" val="1033116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564746"/>
            <a:ext cx="5342288" cy="614105"/>
          </a:xfrm>
        </p:spPr>
        <p:txBody>
          <a:bodyPr/>
          <a:lstStyle/>
          <a:p>
            <a:r>
              <a:rPr lang="en-US" sz="2800" dirty="0"/>
              <a:t>MASSGESCHNEIDERTES MESSAGING</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397413"/>
            <a:ext cx="5188476" cy="4811641"/>
          </a:xfrm>
        </p:spPr>
        <p:txBody>
          <a:bodyPr/>
          <a:lstStyle/>
          <a:p>
            <a:pPr algn="just"/>
            <a:r>
              <a:rPr lang="en-GB" sz="1600" dirty="0"/>
              <a:t>Die Formulierung klarer, prägnanter und überzeugender Botschaften, die auf die verschiedenen Interessengruppen zugeschnitten sind, erhöht die Relevanz und Wirkung. Konsistenz über alle Kommunikationskanäle hinweg schafft Vertrauen und Glaubwürdigkeit. </a:t>
            </a:r>
          </a:p>
          <a:p>
            <a:pPr algn="just"/>
            <a:endParaRPr lang="en-GB" sz="1600" dirty="0"/>
          </a:p>
          <a:p>
            <a:pPr algn="just"/>
            <a:r>
              <a:rPr lang="en-GB" sz="1600" dirty="0"/>
              <a:t>Techniken wie das AIDA-Modell (Attention, Interest, Desire, Action) dienen als Leitfaden für die Gestaltung von Botschaften, um Aufmerksamkeit zu erregen, Interesse zu wecken, den Wunsch nach Engagement zu wecken und zum Handeln aufzufordern. </a:t>
            </a:r>
          </a:p>
          <a:p>
            <a:pPr algn="just"/>
            <a:endParaRPr lang="en-GB" sz="1600" dirty="0"/>
          </a:p>
          <a:p>
            <a:pPr algn="just"/>
            <a:r>
              <a:rPr lang="en-GB" sz="1600" dirty="0"/>
              <a:t>Storytelling-Techniken machen Botschaften durch die Hervorhebung von Beispielen und Erfolgen aus dem wirklichen Leben nachvollziehbarer und einprägsamer.</a:t>
            </a:r>
            <a:endParaRPr lang="en-US" sz="16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38</a:t>
            </a:fld>
            <a:endParaRPr lang="en-US" sz="1291" dirty="0"/>
          </a:p>
        </p:txBody>
      </p:sp>
      <p:pic>
        <p:nvPicPr>
          <p:cNvPr id="5" name="Picture Placeholder 4" descr="Empty speech bubble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668832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assroom of students raising their hands in front of a teacher">
            <a:extLst>
              <a:ext uri="{FF2B5EF4-FFF2-40B4-BE49-F238E27FC236}">
                <a16:creationId xmlns:a16="http://schemas.microsoft.com/office/drawing/2014/main" id="{FE1ECEE1-7891-4E4B-C228-79623BA222D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822" r="20822"/>
          <a:stretch>
            <a:fillRect/>
          </a:stretch>
        </p:blipFill>
        <p:spPr/>
      </p:pic>
      <p:sp>
        <p:nvSpPr>
          <p:cNvPr id="3" name="Text Placeholder 2">
            <a:extLst>
              <a:ext uri="{FF2B5EF4-FFF2-40B4-BE49-F238E27FC236}">
                <a16:creationId xmlns:a16="http://schemas.microsoft.com/office/drawing/2014/main" id="{38BE2526-4284-56D0-77A8-9C840010176D}"/>
              </a:ext>
            </a:extLst>
          </p:cNvPr>
          <p:cNvSpPr>
            <a:spLocks noGrp="1"/>
          </p:cNvSpPr>
          <p:nvPr>
            <p:ph type="body" sz="quarter" idx="30"/>
          </p:nvPr>
        </p:nvSpPr>
        <p:spPr>
          <a:xfrm>
            <a:off x="4969933" y="335511"/>
            <a:ext cx="5875886" cy="845139"/>
          </a:xfrm>
        </p:spPr>
        <p:txBody>
          <a:bodyPr/>
          <a:lstStyle/>
          <a:p>
            <a:r>
              <a:rPr lang="en-US" dirty="0"/>
              <a:t>ENGAGEMENTSTRATEGIEN </a:t>
            </a:r>
          </a:p>
        </p:txBody>
      </p:sp>
      <p:sp>
        <p:nvSpPr>
          <p:cNvPr id="4" name="Text Placeholder 3">
            <a:extLst>
              <a:ext uri="{FF2B5EF4-FFF2-40B4-BE49-F238E27FC236}">
                <a16:creationId xmlns:a16="http://schemas.microsoft.com/office/drawing/2014/main" id="{E6FEC50A-A359-2C00-7AE2-E38792D2D3F0}"/>
              </a:ext>
            </a:extLst>
          </p:cNvPr>
          <p:cNvSpPr>
            <a:spLocks noGrp="1"/>
          </p:cNvSpPr>
          <p:nvPr>
            <p:ph type="body" sz="quarter" idx="48"/>
          </p:nvPr>
        </p:nvSpPr>
        <p:spPr>
          <a:xfrm>
            <a:off x="4969933" y="1169528"/>
            <a:ext cx="6620934" cy="4664911"/>
          </a:xfrm>
        </p:spPr>
        <p:txBody>
          <a:bodyPr/>
          <a:lstStyle/>
          <a:p>
            <a:pPr algn="just"/>
            <a:r>
              <a:rPr lang="en-GB" sz="1600" dirty="0"/>
              <a:t>Der Aufbau von Beziehungen zu Interessengruppen erfordert proaktive, nicht reaktive Interaktionen. Regelmäßige Kontaktaufnahme schafft Vertrauen und hält die Kommunikation offen. </a:t>
            </a:r>
          </a:p>
          <a:p>
            <a:pPr algn="just"/>
            <a:endParaRPr lang="en-GB" sz="1600" dirty="0"/>
          </a:p>
          <a:p>
            <a:pPr algn="just"/>
            <a:r>
              <a:rPr lang="en-GB" sz="1600" dirty="0"/>
              <a:t>Transparenz und Rechenschaftspflicht fördern das Vertrauen, indem Informationen ehrlich weitergegeben werden und das Unternehmen zur Rechenschaft gezogen wird. Die Förderung des Dialogs trägt zum Verständnis der Anliegen der Stakeholder bei und schafft gegenseitigen Respekt.</a:t>
            </a:r>
          </a:p>
          <a:p>
            <a:pPr algn="just"/>
            <a:endParaRPr lang="en-GB" sz="1600" dirty="0"/>
          </a:p>
          <a:p>
            <a:pPr algn="just"/>
            <a:r>
              <a:rPr lang="en-GB" sz="1600" dirty="0"/>
              <a:t>Zu den Ansätzen gehören regelmäßige Aktualisierungen durch Newsletter, Berichte und Sitzungen. In Feedback-Sitzungen werden Beiträge von Interessengruppen gesammelt, um Praktiken und Strategien zu verbessern. </a:t>
            </a:r>
          </a:p>
          <a:p>
            <a:pPr algn="just"/>
            <a:endParaRPr lang="en-GB" sz="1600" dirty="0"/>
          </a:p>
          <a:p>
            <a:pPr algn="just"/>
            <a:r>
              <a:rPr lang="en-GB" sz="1600" dirty="0"/>
              <a:t>Auf Gemeindeversammlungen werden die lokalen Interessengruppen einbezogen, ihre Anliegen angesprochen und die Auswirkungen erörtert. Stakeholder-Panels beziehen wichtige Interessengruppen in die Entscheidungsfindung ein und stellen sicher, dass ihre Stimmen gehört werden.</a:t>
            </a:r>
          </a:p>
        </p:txBody>
      </p:sp>
    </p:spTree>
    <p:extLst>
      <p:ext uri="{BB962C8B-B14F-4D97-AF65-F5344CB8AC3E}">
        <p14:creationId xmlns:p14="http://schemas.microsoft.com/office/powerpoint/2010/main" val="213928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E2549E0-B44A-5F68-C6C7-39FA324B3858}"/>
              </a:ext>
            </a:extLst>
          </p:cNvPr>
          <p:cNvGraphicFramePr>
            <a:graphicFrameLocks noChangeAspect="1"/>
          </p:cNvGraphicFramePr>
          <p:nvPr>
            <p:custDataLst>
              <p:tags r:id="rId1"/>
            </p:custDataLst>
            <p:extLst>
              <p:ext uri="{D42A27DB-BD31-4B8C-83A1-F6EECF244321}">
                <p14:modId xmlns:p14="http://schemas.microsoft.com/office/powerpoint/2010/main" val="3831321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descr="Businessperson on a computer">
            <a:extLst>
              <a:ext uri="{FF2B5EF4-FFF2-40B4-BE49-F238E27FC236}">
                <a16:creationId xmlns:a16="http://schemas.microsoft.com/office/drawing/2014/main" id="{1CD8C829-EB4E-5AC1-222A-7D8DC3779652}"/>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l="1123" r="1123"/>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5" y="1160888"/>
            <a:ext cx="3487173" cy="2850370"/>
          </a:xfrm>
        </p:spPr>
        <p:txBody>
          <a:bodyPr/>
          <a:lstStyle/>
          <a:p>
            <a:r>
              <a:rPr lang="en-GB" b="1" dirty="0"/>
              <a:t>DEFINITION VON WIRKUNGSMETRIKEN</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3330B87B-37C3-6E44-E6C8-B751449643BC}"/>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590" r="22446"/>
          <a:stretch/>
        </p:blipFill>
        <p:spPr>
          <a:xfrm>
            <a:off x="0" y="0"/>
            <a:ext cx="4993772" cy="6858000"/>
          </a:xfrm>
        </p:spPr>
      </p:pic>
      <p:sp>
        <p:nvSpPr>
          <p:cNvPr id="3" name="Text Placeholder 2">
            <a:extLst>
              <a:ext uri="{FF2B5EF4-FFF2-40B4-BE49-F238E27FC236}">
                <a16:creationId xmlns:a16="http://schemas.microsoft.com/office/drawing/2014/main" id="{07FDC386-B902-7803-E624-0586BD34DA19}"/>
              </a:ext>
            </a:extLst>
          </p:cNvPr>
          <p:cNvSpPr>
            <a:spLocks noGrp="1"/>
          </p:cNvSpPr>
          <p:nvPr>
            <p:ph type="body" sz="quarter" idx="30"/>
          </p:nvPr>
        </p:nvSpPr>
        <p:spPr>
          <a:xfrm>
            <a:off x="4458995" y="383198"/>
            <a:ext cx="6776598" cy="842867"/>
          </a:xfrm>
        </p:spPr>
        <p:txBody>
          <a:bodyPr/>
          <a:lstStyle/>
          <a:p>
            <a:r>
              <a:rPr lang="en-IE" dirty="0"/>
              <a:t>PRAKTISCHE ÜBUNG</a:t>
            </a:r>
          </a:p>
        </p:txBody>
      </p:sp>
      <p:sp>
        <p:nvSpPr>
          <p:cNvPr id="4" name="Text Placeholder 3">
            <a:extLst>
              <a:ext uri="{FF2B5EF4-FFF2-40B4-BE49-F238E27FC236}">
                <a16:creationId xmlns:a16="http://schemas.microsoft.com/office/drawing/2014/main" id="{7EBF7F32-96CC-3056-5ABF-E117A3C033B3}"/>
              </a:ext>
            </a:extLst>
          </p:cNvPr>
          <p:cNvSpPr>
            <a:spLocks noGrp="1"/>
          </p:cNvSpPr>
          <p:nvPr>
            <p:ph type="body" sz="quarter" idx="48"/>
          </p:nvPr>
        </p:nvSpPr>
        <p:spPr>
          <a:xfrm>
            <a:off x="5418667" y="1524001"/>
            <a:ext cx="6146800" cy="4346146"/>
          </a:xfrm>
        </p:spPr>
        <p:txBody>
          <a:bodyPr/>
          <a:lstStyle/>
          <a:p>
            <a:pPr algn="just"/>
            <a:r>
              <a:rPr lang="en-GB" sz="1800" b="1" dirty="0"/>
              <a:t>Ermitteln Sie die wichtigsten Interessengruppen, die für Ihr Unternehmen oder Projekt relevant sind.</a:t>
            </a:r>
          </a:p>
          <a:p>
            <a:pPr algn="just"/>
            <a:endParaRPr lang="en-GB" sz="1800" dirty="0"/>
          </a:p>
          <a:p>
            <a:pPr algn="just"/>
            <a:r>
              <a:rPr lang="en-GB" sz="1800" b="1" dirty="0"/>
              <a:t>Schritte: </a:t>
            </a:r>
          </a:p>
          <a:p>
            <a:pPr marL="285750" indent="-285750" algn="just">
              <a:buFont typeface="Arial" panose="020B0604020202020204" pitchFamily="34" charset="0"/>
              <a:buChar char="•"/>
            </a:pPr>
            <a:r>
              <a:rPr lang="en-GB" sz="1800" dirty="0"/>
              <a:t>Führen Sie alle potenziellen Stakeholder auf, die von Ihren Geschäftsaktivitäten betroffen sein oder diese beeinflussen können. </a:t>
            </a:r>
          </a:p>
          <a:p>
            <a:pPr marL="285750" indent="-285750" algn="just">
              <a:buFont typeface="Arial" panose="020B0604020202020204" pitchFamily="34" charset="0"/>
              <a:buChar char="•"/>
            </a:pPr>
            <a:r>
              <a:rPr lang="en-GB" sz="1800" dirty="0"/>
              <a:t>Analysieren Sie die Interessen, Erwartungen und den Einfluss der einzelnen Stakeholder. </a:t>
            </a:r>
          </a:p>
          <a:p>
            <a:pPr marL="285750" indent="-285750" algn="just">
              <a:buFont typeface="Arial" panose="020B0604020202020204" pitchFamily="34" charset="0"/>
              <a:buChar char="•"/>
            </a:pPr>
            <a:r>
              <a:rPr lang="en-GB" sz="1800" dirty="0"/>
              <a:t>Nutzen Sie diese Informationen, um die Stakeholder nach ihrer Bedeutung und Relevanz für Ihre Unternehmensziele zu kategorisieren.</a:t>
            </a:r>
          </a:p>
          <a:p>
            <a:pPr algn="just"/>
            <a:endParaRPr lang="en-GB" sz="1800" dirty="0"/>
          </a:p>
          <a:p>
            <a:pPr algn="just"/>
            <a:r>
              <a:rPr lang="en-GB" sz="1800" b="1" dirty="0"/>
              <a:t>Ergebnis: </a:t>
            </a:r>
            <a:r>
              <a:rPr lang="en-GB" sz="1800" dirty="0"/>
              <a:t>Erstellen Sie eine Stakeholder-Karte, die Ihre Analyse visuell darstellt. Fügen Sie einen kurzen Analysebericht bei, in dem die Interessen und Erwartungen der einzelnen Stakeholder-Kategorien detailliert beschrieben werden.</a:t>
            </a:r>
            <a:endParaRPr lang="en-US" sz="1800" dirty="0"/>
          </a:p>
        </p:txBody>
      </p:sp>
    </p:spTree>
    <p:extLst>
      <p:ext uri="{BB962C8B-B14F-4D97-AF65-F5344CB8AC3E}">
        <p14:creationId xmlns:p14="http://schemas.microsoft.com/office/powerpoint/2010/main" val="477474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ANPASSUNG AN DIE ZIELE FÜR NACHHALTIGE ENTWICKLUNG</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38301"/>
            <a:ext cx="10483429" cy="4777084"/>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17: Partnerschaft für die Ziele</a:t>
            </a:r>
            <a:r>
              <a:rPr lang="en-GB" b="1" dirty="0"/>
              <a:t>: </a:t>
            </a:r>
            <a:r>
              <a:rPr lang="en-GB" dirty="0"/>
              <a:t>Zusammenarbeit mit Stakeholdern zur Förderung von Transparenz und Rechenschaftspflicht in der Wirkungsberichterstattung.</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8: Menschenwürdige Arbeit und Wirtschaftswachstum</a:t>
            </a:r>
            <a:r>
              <a:rPr lang="en-GB" b="1" dirty="0"/>
              <a:t>: </a:t>
            </a:r>
            <a:r>
              <a:rPr lang="en-GB" dirty="0"/>
              <a:t>Durch die Einbeziehung von Interessengruppen zur Unterstützung der lokalen wirtschaftlichen Entwicklung und der Möglichkeiten für menschenwürdige Arbeit.</a:t>
            </a:r>
          </a:p>
          <a:p>
            <a:pPr algn="just"/>
            <a:endParaRPr lang="en-GB" b="1"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Verantwortungsbewusster Konsum und Produktion</a:t>
            </a:r>
            <a:r>
              <a:rPr lang="en-GB" b="1" dirty="0"/>
              <a:t>: </a:t>
            </a:r>
            <a:r>
              <a:rPr lang="en-GB" dirty="0"/>
              <a:t>Durch die Unterstützung nachhaltiger Praktiken bei der Einbindung von Stakeholdern zur Minimierung der Umweltauswirkungen und zur Förderung eines verantwortungsvollen Konsums.</a:t>
            </a:r>
          </a:p>
        </p:txBody>
      </p:sp>
      <p:pic>
        <p:nvPicPr>
          <p:cNvPr id="4" name="Picture 2">
            <a:extLst>
              <a:ext uri="{FF2B5EF4-FFF2-40B4-BE49-F238E27FC236}">
                <a16:creationId xmlns:a16="http://schemas.microsoft.com/office/drawing/2014/main" id="{91E0F03F-9220-2771-4480-80DF470CF5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51067" y="470568"/>
            <a:ext cx="1138484" cy="113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13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ENTRECOMP-AUSRICHTUNG</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38301"/>
            <a:ext cx="10483429" cy="4777084"/>
          </a:xfrm>
        </p:spPr>
        <p:txBody>
          <a:bodyPr/>
          <a:lstStyle/>
          <a:p>
            <a:pPr algn="just"/>
            <a:r>
              <a:rPr lang="en-GB" sz="2000" b="1" dirty="0"/>
              <a:t>1.2 Kreativität: </a:t>
            </a:r>
            <a:r>
              <a:rPr lang="en-GB" sz="2000" dirty="0"/>
              <a:t>Entwicklung innovativer Kommunikationsstrategien, um Stakeholder wirksam einzubinden und die Transparenz der Wirkungsberichterstattung zu fördern.</a:t>
            </a:r>
          </a:p>
          <a:p>
            <a:pPr algn="just"/>
            <a:endParaRPr lang="en-GB" sz="900" dirty="0"/>
          </a:p>
          <a:p>
            <a:pPr algn="just"/>
            <a:r>
              <a:rPr lang="en-GB" sz="2000" b="1" dirty="0"/>
              <a:t>1.5 Ethisches und nachhaltiges Denken: </a:t>
            </a:r>
            <a:r>
              <a:rPr lang="en-GB" sz="2000" dirty="0"/>
              <a:t>Integration ethischer Überlegungen in die Einbindung von Stakeholdern, um nachhaltige Geschäftsbeziehungen zu schaffen.</a:t>
            </a:r>
          </a:p>
          <a:p>
            <a:pPr algn="just"/>
            <a:endParaRPr lang="en-GB" sz="900" dirty="0"/>
          </a:p>
          <a:p>
            <a:pPr algn="just"/>
            <a:r>
              <a:rPr lang="en-GB" sz="2000" b="1" dirty="0"/>
              <a:t>2.1 Selbstwahrnehmung und Selbstwirksamkeit: </a:t>
            </a:r>
            <a:r>
              <a:rPr lang="en-GB" sz="2000" dirty="0"/>
              <a:t>Aufbau von Selbstvertrauen und Anpassungsfähigkeit in Bezug auf den Kommunikationsstil, um verschiedene Interessengruppen effektiv einzubinden.</a:t>
            </a:r>
          </a:p>
          <a:p>
            <a:pPr algn="just"/>
            <a:endParaRPr lang="en-GB" sz="900" b="1" dirty="0"/>
          </a:p>
          <a:p>
            <a:pPr algn="just"/>
            <a:r>
              <a:rPr lang="en-GB" sz="2000" b="1" dirty="0"/>
              <a:t>2.5 Andere mobilisieren: </a:t>
            </a:r>
            <a:r>
              <a:rPr lang="en-GB" sz="2000" dirty="0"/>
              <a:t>Stakeholder durch wirksame Kommunikations- und Engagementstrategien zur aktiven Teilnahme an Initiativen zur Wirkungsberichterstattung motivieren.</a:t>
            </a:r>
          </a:p>
          <a:p>
            <a:pPr algn="just"/>
            <a:endParaRPr lang="en-GB" sz="900" b="1" dirty="0"/>
          </a:p>
          <a:p>
            <a:pPr algn="just"/>
            <a:r>
              <a:rPr lang="en-GB" sz="2000" b="1" dirty="0"/>
              <a:t>3.1 Die Initiative ergreifen: </a:t>
            </a:r>
            <a:r>
              <a:rPr lang="en-GB" sz="2000" dirty="0"/>
              <a:t>Proaktives Erkennen von Möglichkeiten zur Einbindung von Stakeholdern und Treffen fundierter Entscheidungen zur Verbesserung der Berichterstattung über die Auswirkungen auf das Unternehmen.</a:t>
            </a:r>
          </a:p>
        </p:txBody>
      </p:sp>
      <p:pic>
        <p:nvPicPr>
          <p:cNvPr id="4" name="Picture 3">
            <a:extLst>
              <a:ext uri="{FF2B5EF4-FFF2-40B4-BE49-F238E27FC236}">
                <a16:creationId xmlns:a16="http://schemas.microsoft.com/office/drawing/2014/main" id="{A3E103F8-F1AF-D71C-D267-36C6EA41C1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00733" y="508376"/>
            <a:ext cx="1668613" cy="927954"/>
          </a:xfrm>
          <a:prstGeom prst="rect">
            <a:avLst/>
          </a:prstGeom>
        </p:spPr>
      </p:pic>
    </p:spTree>
    <p:extLst>
      <p:ext uri="{BB962C8B-B14F-4D97-AF65-F5344CB8AC3E}">
        <p14:creationId xmlns:p14="http://schemas.microsoft.com/office/powerpoint/2010/main" val="1552879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40F1F-D253-B2F9-3444-8A67F2B87ADD}"/>
              </a:ext>
            </a:extLst>
          </p:cNvPr>
          <p:cNvPicPr>
            <a:picLocks noGrp="1" noChangeAspect="1"/>
          </p:cNvPicPr>
          <p:nvPr>
            <p:ph type="pic" sz="quarter" idx="21"/>
          </p:nvPr>
        </p:nvPicPr>
        <p:blipFill>
          <a:blip r:embed="rId2"/>
          <a:srcRect l="17594" r="17594"/>
          <a:stretch>
            <a:fillRect/>
          </a:stretch>
        </p:blipFill>
        <p:spPr/>
      </p:pic>
      <p:sp>
        <p:nvSpPr>
          <p:cNvPr id="3" name="Text Placeholder 2">
            <a:extLst>
              <a:ext uri="{FF2B5EF4-FFF2-40B4-BE49-F238E27FC236}">
                <a16:creationId xmlns:a16="http://schemas.microsoft.com/office/drawing/2014/main" id="{BA1F6C42-5074-B2C1-AF69-17463D894EAC}"/>
              </a:ext>
            </a:extLst>
          </p:cNvPr>
          <p:cNvSpPr>
            <a:spLocks noGrp="1"/>
          </p:cNvSpPr>
          <p:nvPr>
            <p:ph type="body" sz="quarter" idx="30"/>
          </p:nvPr>
        </p:nvSpPr>
        <p:spPr/>
        <p:txBody>
          <a:bodyPr/>
          <a:lstStyle/>
          <a:p>
            <a:r>
              <a:rPr lang="en-IE" dirty="0"/>
              <a:t>WEITERE RESSOURCEN</a:t>
            </a:r>
          </a:p>
        </p:txBody>
      </p:sp>
      <p:sp>
        <p:nvSpPr>
          <p:cNvPr id="4" name="Text Placeholder 3">
            <a:extLst>
              <a:ext uri="{FF2B5EF4-FFF2-40B4-BE49-F238E27FC236}">
                <a16:creationId xmlns:a16="http://schemas.microsoft.com/office/drawing/2014/main" id="{D18AE894-0916-BF47-CF5A-96BAFD5A9675}"/>
              </a:ext>
            </a:extLst>
          </p:cNvPr>
          <p:cNvSpPr>
            <a:spLocks noGrp="1"/>
          </p:cNvSpPr>
          <p:nvPr>
            <p:ph type="body" sz="quarter" idx="48"/>
          </p:nvPr>
        </p:nvSpPr>
        <p:spPr>
          <a:xfrm>
            <a:off x="6490656" y="2064957"/>
            <a:ext cx="4939670" cy="3889855"/>
          </a:xfrm>
        </p:spPr>
        <p:txBody>
          <a:bodyPr/>
          <a:lstStyle/>
          <a:p>
            <a:r>
              <a:rPr lang="en-GB" sz="2400" b="1" dirty="0">
                <a:solidFill>
                  <a:srgbClr val="60BA47"/>
                </a:solidFill>
                <a:hlinkClick r:id="rId3"/>
              </a:rPr>
              <a:t>Kommunikation mit Interessengruppen: Vorteile, bewährte Praktiken und Management</a:t>
            </a:r>
            <a:endParaRPr lang="en-GB" sz="2400" b="1" dirty="0">
              <a:solidFill>
                <a:srgbClr val="60BA47"/>
              </a:solidFill>
            </a:endParaRPr>
          </a:p>
          <a:p>
            <a:endParaRPr lang="en-GB" sz="2400" b="1" dirty="0">
              <a:solidFill>
                <a:srgbClr val="60BA47"/>
              </a:solidFill>
            </a:endParaRPr>
          </a:p>
          <a:p>
            <a:r>
              <a:rPr lang="en-GB" sz="2400" b="1" i="0" dirty="0">
                <a:solidFill>
                  <a:srgbClr val="60BA47"/>
                </a:solidFill>
                <a:effectLst/>
                <a:highlight>
                  <a:srgbClr val="FFFFFF"/>
                </a:highlight>
                <a:hlinkClick r:id="rId4"/>
              </a:rPr>
              <a:t>Warum effektives Stakeholder-Engagement wichtig ist: Einsichten für das Unternehmenswachstum?</a:t>
            </a:r>
            <a:endParaRPr lang="en-GB" sz="2400" b="1" i="0" dirty="0">
              <a:solidFill>
                <a:srgbClr val="60BA47"/>
              </a:solidFill>
              <a:effectLst/>
              <a:highlight>
                <a:srgbClr val="FFFFFF"/>
              </a:highlight>
            </a:endParaRPr>
          </a:p>
          <a:p>
            <a:endParaRPr lang="en-GB" sz="2400" b="1" dirty="0">
              <a:solidFill>
                <a:srgbClr val="444444"/>
              </a:solidFill>
              <a:highlight>
                <a:srgbClr val="FFFFFF"/>
              </a:highlight>
            </a:endParaRPr>
          </a:p>
          <a:p>
            <a:r>
              <a:rPr lang="en-IE" sz="2400" b="1" dirty="0">
                <a:solidFill>
                  <a:srgbClr val="60BA47"/>
                </a:solidFill>
                <a:highlight>
                  <a:srgbClr val="FFFFFF"/>
                </a:highlight>
                <a:hlinkClick r:id="rId5"/>
              </a:rPr>
              <a:t>Future500: Vertrauen zwischen Unternehmen und Menschen schaffen</a:t>
            </a:r>
            <a:endParaRPr lang="en-IE" sz="2400" b="1" dirty="0">
              <a:solidFill>
                <a:srgbClr val="60BA47"/>
              </a:solidFill>
              <a:highlight>
                <a:srgbClr val="FFFFFF"/>
              </a:highlight>
            </a:endParaRPr>
          </a:p>
          <a:p>
            <a:endParaRPr lang="en-IE" sz="2000" b="1" dirty="0">
              <a:solidFill>
                <a:srgbClr val="60BA47"/>
              </a:solidFill>
              <a:highlight>
                <a:srgbClr val="FFFFFF"/>
              </a:highlight>
            </a:endParaRPr>
          </a:p>
          <a:p>
            <a:endParaRPr lang="en-GB" sz="2000" b="1" i="0" dirty="0">
              <a:solidFill>
                <a:srgbClr val="444444"/>
              </a:solidFill>
              <a:effectLst/>
              <a:highlight>
                <a:srgbClr val="FFFFFF"/>
              </a:highlight>
            </a:endParaRPr>
          </a:p>
          <a:p>
            <a:endParaRPr lang="en-IE" b="1" dirty="0"/>
          </a:p>
        </p:txBody>
      </p:sp>
    </p:spTree>
    <p:extLst>
      <p:ext uri="{BB962C8B-B14F-4D97-AF65-F5344CB8AC3E}">
        <p14:creationId xmlns:p14="http://schemas.microsoft.com/office/powerpoint/2010/main" val="2578774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lose up of carpenter varnishing a piece of wood">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09465"/>
            <a:ext cx="3294945" cy="2850370"/>
          </a:xfrm>
        </p:spPr>
        <p:txBody>
          <a:bodyPr/>
          <a:lstStyle/>
          <a:p>
            <a:r>
              <a:rPr lang="en-GB" b="1" dirty="0"/>
              <a:t>EINFÜHRUNG VON KONTINUIERLICHER VERBESSERUNG UND ANPASSUNGS-FÄHIGKEIT</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89638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man bonding with child">
            <a:extLst>
              <a:ext uri="{FF2B5EF4-FFF2-40B4-BE49-F238E27FC236}">
                <a16:creationId xmlns:a16="http://schemas.microsoft.com/office/drawing/2014/main" id="{7C31DEF9-89CF-13C6-00E6-94B00F5A047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570686"/>
            <a:ext cx="4951851" cy="845139"/>
          </a:xfrm>
        </p:spPr>
        <p:txBody>
          <a:bodyPr/>
          <a:lstStyle/>
          <a:p>
            <a:r>
              <a:rPr lang="en-IE" dirty="0"/>
              <a:t>KONTINUIERLICHE VERBESSERUNG</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2125133"/>
            <a:ext cx="5989536" cy="3902911"/>
          </a:xfrm>
        </p:spPr>
        <p:txBody>
          <a:bodyPr/>
          <a:lstStyle/>
          <a:p>
            <a:pPr algn="just"/>
            <a:r>
              <a:rPr lang="en-GB" sz="2000" dirty="0"/>
              <a:t>Kontinuierliche Verbesserung bedeutet, dass Geschäftsprozesse systematisch überprüft und verbessert werden, um im Laufe der Zeit positive Auswirkungen zu erzielen. Sie gewährleistet, dass Unternehmen wettbewerbsfähig und reaktionsschnell bleiben, indem sie die Effizienz optimieren und Innovationen schaffen. </a:t>
            </a:r>
          </a:p>
          <a:p>
            <a:pPr algn="just"/>
            <a:endParaRPr lang="en-GB" sz="2000" dirty="0"/>
          </a:p>
          <a:p>
            <a:pPr algn="just"/>
            <a:r>
              <a:rPr lang="en-GB" sz="2000" dirty="0"/>
              <a:t>Methoden wie Plan-Do-Check-Act (PDCA), Lean und Six Sigma bieten strukturierte Ansätze für die Ermittlung von Verbesserungsmöglichkeiten, die Umsetzung von Änderungen und die kontinuierliche Verbesserung der Abläufe.</a:t>
            </a:r>
            <a:endParaRPr lang="en-IE" sz="2000" dirty="0"/>
          </a:p>
        </p:txBody>
      </p:sp>
    </p:spTree>
    <p:extLst>
      <p:ext uri="{BB962C8B-B14F-4D97-AF65-F5344CB8AC3E}">
        <p14:creationId xmlns:p14="http://schemas.microsoft.com/office/powerpoint/2010/main" val="3126822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man looking at tablet">
            <a:extLst>
              <a:ext uri="{FF2B5EF4-FFF2-40B4-BE49-F238E27FC236}">
                <a16:creationId xmlns:a16="http://schemas.microsoft.com/office/drawing/2014/main" id="{52BAB66F-F80A-60DC-3797-071FEE3B40A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570686"/>
            <a:ext cx="4951851" cy="845139"/>
          </a:xfrm>
        </p:spPr>
        <p:txBody>
          <a:bodyPr/>
          <a:lstStyle/>
          <a:p>
            <a:r>
              <a:rPr lang="en-GB" sz="3600" dirty="0"/>
              <a:t>PLAN-DO-CHECK-ACT (PDCA)</a:t>
            </a:r>
            <a:endParaRPr lang="en-IE" dirty="0"/>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2125133"/>
            <a:ext cx="5989536" cy="3902911"/>
          </a:xfrm>
        </p:spPr>
        <p:txBody>
          <a:bodyPr/>
          <a:lstStyle/>
          <a:p>
            <a:pPr algn="just"/>
            <a:r>
              <a:rPr lang="en-GB" sz="1800" dirty="0"/>
              <a:t>Diese Methode hilft den Unternehmen, sich schrittweise zu verbessern, indem sie vier einfache Schritte befolgen. </a:t>
            </a:r>
          </a:p>
          <a:p>
            <a:pPr algn="just"/>
            <a:endParaRPr lang="en-GB" sz="1800" dirty="0"/>
          </a:p>
          <a:p>
            <a:pPr algn="just"/>
            <a:r>
              <a:rPr lang="en-GB" sz="1800" dirty="0"/>
              <a:t>In </a:t>
            </a:r>
            <a:r>
              <a:rPr lang="en-GB" sz="1800" b="1" dirty="0">
                <a:solidFill>
                  <a:srgbClr val="F36C2F"/>
                </a:solidFill>
              </a:rPr>
              <a:t>der Planungsphase </a:t>
            </a:r>
            <a:r>
              <a:rPr lang="en-GB" sz="1800" dirty="0"/>
              <a:t>ermitteln Sie zunächst einen Bereich, der verbessert werden muss, und entwickeln einen Plan. </a:t>
            </a:r>
            <a:r>
              <a:rPr lang="en-GB" sz="1800" b="1" dirty="0">
                <a:solidFill>
                  <a:srgbClr val="F36C2F"/>
                </a:solidFill>
              </a:rPr>
              <a:t>In der Durchführungsphase </a:t>
            </a:r>
            <a:r>
              <a:rPr lang="en-GB" sz="1800" dirty="0"/>
              <a:t>probieren Sie den Plan in kleinem Rahmen aus, um zu sehen, wie er funktioniert. In der </a:t>
            </a:r>
            <a:r>
              <a:rPr lang="en-GB" sz="1800" b="1" dirty="0">
                <a:solidFill>
                  <a:srgbClr val="F36C2F"/>
                </a:solidFill>
              </a:rPr>
              <a:t>Kontrollphase </a:t>
            </a:r>
            <a:r>
              <a:rPr lang="en-GB" sz="1800" dirty="0"/>
              <a:t>werden die Ergebnisse überprüft, um festzustellen, ob der Plan funktioniert hat. </a:t>
            </a:r>
          </a:p>
          <a:p>
            <a:pPr algn="just"/>
            <a:endParaRPr lang="en-GB" sz="1800" dirty="0"/>
          </a:p>
          <a:p>
            <a:pPr algn="just"/>
            <a:r>
              <a:rPr lang="en-GB" sz="1800" dirty="0"/>
              <a:t>In der </a:t>
            </a:r>
            <a:r>
              <a:rPr lang="en-GB" sz="1800" b="1" dirty="0">
                <a:solidFill>
                  <a:srgbClr val="F36C2F"/>
                </a:solidFill>
              </a:rPr>
              <a:t>Handlungsphase </a:t>
            </a:r>
            <a:r>
              <a:rPr lang="en-GB" sz="1800" dirty="0"/>
              <a:t>schließlich nehmen Sie alle notwendigen Anpassungen vor und machen die Änderungen zum Bestandteil Ihres Standardprozesses, wenn sie erfolgreich waren. PDCA ist eine beliebte Methode, um kontinuierliche Verbesserungen zu gewährleisten.</a:t>
            </a:r>
            <a:endParaRPr lang="en-IE" sz="1800" dirty="0"/>
          </a:p>
        </p:txBody>
      </p:sp>
    </p:spTree>
    <p:extLst>
      <p:ext uri="{BB962C8B-B14F-4D97-AF65-F5344CB8AC3E}">
        <p14:creationId xmlns:p14="http://schemas.microsoft.com/office/powerpoint/2010/main" val="872489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thernet cables connected to a networking patch">
            <a:extLst>
              <a:ext uri="{FF2B5EF4-FFF2-40B4-BE49-F238E27FC236}">
                <a16:creationId xmlns:a16="http://schemas.microsoft.com/office/drawing/2014/main" id="{E49370E7-AA54-3543-AF93-A69F44C74CE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7164" r="7164"/>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570686"/>
            <a:ext cx="4951851" cy="845139"/>
          </a:xfrm>
        </p:spPr>
        <p:txBody>
          <a:bodyPr/>
          <a:lstStyle/>
          <a:p>
            <a:r>
              <a:rPr lang="en-GB" sz="3600" b="1" dirty="0"/>
              <a:t>LEAN</a:t>
            </a:r>
            <a:endParaRPr lang="en-IE" dirty="0"/>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2125133"/>
            <a:ext cx="5989536" cy="3902911"/>
          </a:xfrm>
        </p:spPr>
        <p:txBody>
          <a:bodyPr/>
          <a:lstStyle/>
          <a:p>
            <a:pPr algn="just"/>
            <a:r>
              <a:rPr lang="en-GB" sz="2000" dirty="0"/>
              <a:t>Lean konzentriert sich darauf, Ihre Prozesse effizienter zu gestalten, indem Verschwendung vermieden wird. Es geht darum, die Art und Weise, wie die Arbeit erledigt wird, zu untersuchen und Wege zur Rationalisierung zu finden. </a:t>
            </a:r>
          </a:p>
          <a:p>
            <a:pPr algn="just"/>
            <a:endParaRPr lang="en-GB" sz="2000" dirty="0"/>
          </a:p>
          <a:p>
            <a:pPr algn="just"/>
            <a:r>
              <a:rPr lang="en-GB" sz="2000" b="1" dirty="0">
                <a:solidFill>
                  <a:srgbClr val="F36C2F"/>
                </a:solidFill>
              </a:rPr>
              <a:t>Mit Hilfe der Wertstromanalyse </a:t>
            </a:r>
            <a:r>
              <a:rPr lang="en-GB" sz="2000" dirty="0"/>
              <a:t>können Sie zum Beispiel feststellen, welche Teile Ihres Prozesses keinen Mehrwert schaffen und daher eliminiert werden sollten. Der 5S-Ansatz (Sortieren, Ordnen, Glänzen, Standardisieren, Aufrechterhalten) hilft, Arbeitsbereiche organisiert und effizient zu halten. </a:t>
            </a:r>
            <a:r>
              <a:rPr lang="en-GB" sz="2000" b="1" dirty="0">
                <a:solidFill>
                  <a:srgbClr val="F36C2F"/>
                </a:solidFill>
              </a:rPr>
              <a:t>Kaizen </a:t>
            </a:r>
            <a:r>
              <a:rPr lang="en-GB" sz="2000" dirty="0"/>
              <a:t>ermutigt jeden im Unternehmen, kleine, kontinuierliche Verbesserungen vorzunehmen.</a:t>
            </a:r>
            <a:endParaRPr lang="en-IE" sz="2000" dirty="0"/>
          </a:p>
        </p:txBody>
      </p:sp>
    </p:spTree>
    <p:extLst>
      <p:ext uri="{BB962C8B-B14F-4D97-AF65-F5344CB8AC3E}">
        <p14:creationId xmlns:p14="http://schemas.microsoft.com/office/powerpoint/2010/main" val="1242355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up of person painting">
            <a:extLst>
              <a:ext uri="{FF2B5EF4-FFF2-40B4-BE49-F238E27FC236}">
                <a16:creationId xmlns:a16="http://schemas.microsoft.com/office/drawing/2014/main" id="{72037C7D-42B1-FA82-62E5-B9B6A939FC7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570686"/>
            <a:ext cx="4951851" cy="845139"/>
          </a:xfrm>
        </p:spPr>
        <p:txBody>
          <a:bodyPr/>
          <a:lstStyle/>
          <a:p>
            <a:r>
              <a:rPr lang="en-GB" sz="3600" b="1" dirty="0"/>
              <a:t>SIX SIGMA</a:t>
            </a:r>
            <a:endParaRPr lang="en-IE" dirty="0"/>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557867"/>
            <a:ext cx="5989536" cy="4470177"/>
          </a:xfrm>
        </p:spPr>
        <p:txBody>
          <a:bodyPr/>
          <a:lstStyle/>
          <a:p>
            <a:pPr algn="just"/>
            <a:r>
              <a:rPr lang="en-GB" sz="2000" dirty="0"/>
              <a:t>Bei Six Sigma geht es um die Verbesserung der Qualität durch die Reduzierung von Fehlern und Schwankungen. </a:t>
            </a:r>
          </a:p>
          <a:p>
            <a:pPr algn="just"/>
            <a:endParaRPr lang="en-GB" sz="2000" dirty="0"/>
          </a:p>
          <a:p>
            <a:pPr algn="just"/>
            <a:r>
              <a:rPr lang="en-GB" sz="2000" dirty="0"/>
              <a:t>Es verwendet eine strukturierte Methode namens </a:t>
            </a:r>
            <a:r>
              <a:rPr lang="en-GB" sz="2000" b="1" dirty="0">
                <a:solidFill>
                  <a:srgbClr val="F36C2F"/>
                </a:solidFill>
              </a:rPr>
              <a:t>DMAIC </a:t>
            </a:r>
            <a:r>
              <a:rPr lang="en-GB" sz="2000" dirty="0"/>
              <a:t>(Definieren, Messen, Analysieren, Verbessern, Kontrollieren), um Probleme zu lösen und Prozesse zu verbessern. </a:t>
            </a:r>
          </a:p>
          <a:p>
            <a:pPr algn="just"/>
            <a:endParaRPr lang="en-GB" sz="2000" dirty="0"/>
          </a:p>
          <a:p>
            <a:pPr algn="just"/>
            <a:r>
              <a:rPr lang="en-GB" sz="2000" dirty="0"/>
              <a:t>Dazu gehören die Definition des Problems, die Messung der aktuellen Leistung, die Analyse der Daten, um die Ursachen der Probleme zu finden, die Verbesserung des Prozesses auf der Grundlage dieser Analyse und die Kontrolle des Prozesses, um die Verbesserungen aufrechtzuerhalten. </a:t>
            </a:r>
          </a:p>
          <a:p>
            <a:pPr algn="just"/>
            <a:endParaRPr lang="en-GB" sz="2000" dirty="0"/>
          </a:p>
          <a:p>
            <a:pPr algn="just"/>
            <a:r>
              <a:rPr lang="en-GB" sz="2000" dirty="0"/>
              <a:t>Six Sigma verwendet auch verschiedene statistische Instrumente, um den Fortschritt zu verfolgen und sicherzustellen, dass die Änderungen wirksam sind.</a:t>
            </a:r>
            <a:endParaRPr lang="en-IE" sz="2000" dirty="0"/>
          </a:p>
        </p:txBody>
      </p:sp>
    </p:spTree>
    <p:extLst>
      <p:ext uri="{BB962C8B-B14F-4D97-AF65-F5344CB8AC3E}">
        <p14:creationId xmlns:p14="http://schemas.microsoft.com/office/powerpoint/2010/main" val="3778505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multi colored wooden stick figures">
            <a:extLst>
              <a:ext uri="{FF2B5EF4-FFF2-40B4-BE49-F238E27FC236}">
                <a16:creationId xmlns:a16="http://schemas.microsoft.com/office/drawing/2014/main" id="{9C420C0A-2EA6-051B-D63A-990B4E70D17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300" r="20300"/>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829956"/>
            <a:ext cx="4951851" cy="845139"/>
          </a:xfrm>
        </p:spPr>
        <p:txBody>
          <a:bodyPr/>
          <a:lstStyle/>
          <a:p>
            <a:r>
              <a:rPr lang="en-IE" dirty="0"/>
              <a:t>ANPASSUNGSFÄHIGKEIT</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955801"/>
            <a:ext cx="5989536" cy="4072244"/>
          </a:xfrm>
        </p:spPr>
        <p:txBody>
          <a:bodyPr/>
          <a:lstStyle/>
          <a:p>
            <a:pPr algn="just"/>
            <a:r>
              <a:rPr lang="en-GB" sz="2000" dirty="0"/>
              <a:t>Anpassungsfähigkeit bezieht sich auf die Fähigkeit von Unternehmen, Strategien und Praktiken als Reaktion auf sich verändernde Bedingungen anzupassen. Sie versetzt Organisationen in die Lage, ihre Relevanz und Nachhaltigkeit inmitten einer sich verändernden Marktdynamik, technologischen Fortschritten und regulatorischen Rahmenbedingungen zu erhalten. </a:t>
            </a:r>
          </a:p>
          <a:p>
            <a:pPr algn="just"/>
            <a:endParaRPr lang="en-GB" sz="2000" dirty="0"/>
          </a:p>
          <a:p>
            <a:pPr algn="just"/>
            <a:r>
              <a:rPr lang="en-GB" sz="2000" dirty="0"/>
              <a:t>Strategien wie die Szenarioplanung und ein solides Risikomanagement sind unerlässlich, um Unwägbarkeiten zu antizipieren und wirksam auf sie zu reagieren, die Flexibilität zu fördern und eine Innovationskultur innerhalb der Organisation zu schaffen.</a:t>
            </a:r>
            <a:endParaRPr lang="en-IE" sz="2000" dirty="0"/>
          </a:p>
        </p:txBody>
      </p:sp>
    </p:spTree>
    <p:extLst>
      <p:ext uri="{BB962C8B-B14F-4D97-AF65-F5344CB8AC3E}">
        <p14:creationId xmlns:p14="http://schemas.microsoft.com/office/powerpoint/2010/main" val="132226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740137"/>
            <a:ext cx="10483431" cy="804265"/>
          </a:xfrm>
        </p:spPr>
        <p:txBody>
          <a:bodyPr/>
          <a:lstStyle/>
          <a:p>
            <a:r>
              <a:rPr lang="en-US" dirty="0"/>
              <a:t>EINFÜHRUNG IN DIE DEFINITION VON WIRKUNGSMETRIKEN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752600"/>
            <a:ext cx="10483429" cy="4065099"/>
          </a:xfrm>
        </p:spPr>
        <p:txBody>
          <a:bodyPr/>
          <a:lstStyle/>
          <a:p>
            <a:pPr algn="just"/>
            <a:r>
              <a:rPr lang="en-GB" dirty="0"/>
              <a:t>Wir werden die grundlegende Rolle von Wirkungskennzahlen für nachhaltige Geschäftspraktiken untersuchen. Wirkungskennzahlen sind wichtige Instrumente, mit denen Unternehmen ihre sozialen, ökologischen und wirtschaftlichen Beiträge quantitativ und qualitativ messen können.</a:t>
            </a:r>
          </a:p>
          <a:p>
            <a:pPr algn="just"/>
            <a:endParaRPr lang="en-GB" dirty="0"/>
          </a:p>
          <a:p>
            <a:pPr algn="just"/>
            <a:r>
              <a:rPr lang="en-GB" dirty="0"/>
              <a:t>Diese Einheit konzentriert sich auf das Verständnis, die Auswahl und die wirksame Anwendung dieser Messgrößen, um sie mit den Unternehmenszielen in Einklang zu bringen und einen sinnvollen Beitrag zu den Zielen der nachhaltigen Entwicklung zu leisten.</a:t>
            </a:r>
            <a:endParaRPr lang="en-US" dirty="0"/>
          </a:p>
        </p:txBody>
      </p:sp>
      <p:sp>
        <p:nvSpPr>
          <p:cNvPr id="4" name="Freeform 210">
            <a:extLst>
              <a:ext uri="{FF2B5EF4-FFF2-40B4-BE49-F238E27FC236}">
                <a16:creationId xmlns:a16="http://schemas.microsoft.com/office/drawing/2014/main" id="{A830145C-9B30-1A7A-DE65-FD287565F738}"/>
              </a:ext>
            </a:extLst>
          </p:cNvPr>
          <p:cNvSpPr/>
          <p:nvPr/>
        </p:nvSpPr>
        <p:spPr>
          <a:xfrm>
            <a:off x="10987324" y="7842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5" name="Freeform 211">
            <a:extLst>
              <a:ext uri="{FF2B5EF4-FFF2-40B4-BE49-F238E27FC236}">
                <a16:creationId xmlns:a16="http://schemas.microsoft.com/office/drawing/2014/main" id="{CD422A9D-DA8B-BA62-603A-C32472211C4B}"/>
              </a:ext>
            </a:extLst>
          </p:cNvPr>
          <p:cNvSpPr/>
          <p:nvPr/>
        </p:nvSpPr>
        <p:spPr>
          <a:xfrm>
            <a:off x="11178941" y="6234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sp>
        <p:nvSpPr>
          <p:cNvPr id="6" name="Freeform 209">
            <a:extLst>
              <a:ext uri="{FF2B5EF4-FFF2-40B4-BE49-F238E27FC236}">
                <a16:creationId xmlns:a16="http://schemas.microsoft.com/office/drawing/2014/main" id="{66E5E61F-011A-2F21-A800-616194CBB871}"/>
              </a:ext>
            </a:extLst>
          </p:cNvPr>
          <p:cNvSpPr/>
          <p:nvPr/>
        </p:nvSpPr>
        <p:spPr>
          <a:xfrm>
            <a:off x="10887146" y="3513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F486D"/>
          </a:solidFill>
          <a:ln w="9028" cap="flat">
            <a:noFill/>
            <a:prstDash val="solid"/>
            <a:miter/>
          </a:ln>
        </p:spPr>
        <p:txBody>
          <a:bodyPr rtlCol="0" anchor="ctr"/>
          <a:lstStyle/>
          <a:p>
            <a:endParaRPr lang="en-US"/>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sian student writing on blackboard with chalk in classroom">
            <a:extLst>
              <a:ext uri="{FF2B5EF4-FFF2-40B4-BE49-F238E27FC236}">
                <a16:creationId xmlns:a16="http://schemas.microsoft.com/office/drawing/2014/main" id="{5B0051DF-BD65-B771-C499-68F906162529}"/>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829956"/>
            <a:ext cx="4951851" cy="845139"/>
          </a:xfrm>
        </p:spPr>
        <p:txBody>
          <a:bodyPr/>
          <a:lstStyle/>
          <a:p>
            <a:r>
              <a:rPr lang="en-IE" dirty="0"/>
              <a:t>ANPASSUNGSFÄHIGKEIT</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955801"/>
            <a:ext cx="5989536" cy="4072244"/>
          </a:xfrm>
        </p:spPr>
        <p:txBody>
          <a:bodyPr/>
          <a:lstStyle/>
          <a:p>
            <a:pPr algn="just"/>
            <a:r>
              <a:rPr lang="en-GB" sz="2000" dirty="0"/>
              <a:t>Eine wesentliche Strategie zur Verbesserung der Anpassungsfähigkeit ist die </a:t>
            </a:r>
            <a:r>
              <a:rPr lang="en-GB" sz="2000" b="1" dirty="0">
                <a:solidFill>
                  <a:srgbClr val="F36C2F"/>
                </a:solidFill>
              </a:rPr>
              <a:t>Szenarienplanung</a:t>
            </a:r>
            <a:r>
              <a:rPr lang="en-GB" sz="2000" dirty="0"/>
              <a:t>. Bei diesem Ansatz werden verschiedene Zukunftsszenarien durchgespielt und darauf vorbereitet. </a:t>
            </a:r>
          </a:p>
          <a:p>
            <a:pPr algn="just"/>
            <a:endParaRPr lang="en-GB" sz="2000" dirty="0"/>
          </a:p>
          <a:p>
            <a:pPr algn="just"/>
            <a:r>
              <a:rPr lang="en-GB" sz="2000" dirty="0"/>
              <a:t>Durch die Berücksichtigung verschiedener möglicher Ergebnisse können Unternehmen Risiken und Chancen erkennen, flexible Strategien entwickeln und fundierte Entscheidungen treffen. </a:t>
            </a:r>
          </a:p>
          <a:p>
            <a:pPr algn="just"/>
            <a:endParaRPr lang="en-GB" sz="2000" dirty="0"/>
          </a:p>
          <a:p>
            <a:pPr algn="just"/>
            <a:r>
              <a:rPr lang="en-GB" sz="2000" dirty="0"/>
              <a:t>Diese proaktive Planung hilft Organisationen, Veränderungen zu antizipieren und effektiv darauf zu reagieren, so dass sie auf mehrere mögliche Zukünfte vorbereitet sind.</a:t>
            </a:r>
            <a:endParaRPr lang="en-IE" sz="2000" dirty="0"/>
          </a:p>
        </p:txBody>
      </p:sp>
    </p:spTree>
    <p:extLst>
      <p:ext uri="{BB962C8B-B14F-4D97-AF65-F5344CB8AC3E}">
        <p14:creationId xmlns:p14="http://schemas.microsoft.com/office/powerpoint/2010/main" val="4282525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n reading notes">
            <a:extLst>
              <a:ext uri="{FF2B5EF4-FFF2-40B4-BE49-F238E27FC236}">
                <a16:creationId xmlns:a16="http://schemas.microsoft.com/office/drawing/2014/main" id="{E10676C7-BA74-7850-04E2-433D9E459F56}"/>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829955"/>
            <a:ext cx="4951851" cy="845139"/>
          </a:xfrm>
        </p:spPr>
        <p:txBody>
          <a:bodyPr/>
          <a:lstStyle/>
          <a:p>
            <a:r>
              <a:rPr lang="en-IE" dirty="0"/>
              <a:t>ANPASSUNGSFÄHIGKEIT</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955801"/>
            <a:ext cx="5989536" cy="4072244"/>
          </a:xfrm>
        </p:spPr>
        <p:txBody>
          <a:bodyPr/>
          <a:lstStyle/>
          <a:p>
            <a:pPr algn="just"/>
            <a:r>
              <a:rPr lang="en-GB" sz="2000" b="1" dirty="0">
                <a:solidFill>
                  <a:srgbClr val="F36C2F"/>
                </a:solidFill>
              </a:rPr>
              <a:t>Das Risikomanagement </a:t>
            </a:r>
            <a:r>
              <a:rPr lang="en-GB" sz="2000" dirty="0"/>
              <a:t>ist eine weitere wichtige Komponente der Anpassungsfähigkeit. Dabei handelt es sich um einen Prozess, der die Ermittlung potenzieller Risiken, die Bewertung ihrer Wahrscheinlichkeit und ihrer Auswirkungen sowie die Entwicklung von Strategien zu ihrer Verringerung umfasst. </a:t>
            </a:r>
          </a:p>
          <a:p>
            <a:pPr algn="just"/>
            <a:endParaRPr lang="en-GB" sz="2000" dirty="0"/>
          </a:p>
          <a:p>
            <a:pPr algn="just"/>
            <a:r>
              <a:rPr lang="en-GB" sz="2000" dirty="0"/>
              <a:t>Ein wirksames Risikomanagement setzt voraus, dass die Unternehmen die Risiken ständig überwachen und ihre Strategien bei Bedarf anpassen. Diese kontinuierliche Überwachung hilft den Organisationen, Bedrohungen anzugehen, bevor sie zu kritischen Problemen werden, und so Stabilität und Nachhaltigkeit zu wahren.</a:t>
            </a:r>
            <a:endParaRPr lang="en-IE" sz="2000" dirty="0"/>
          </a:p>
        </p:txBody>
      </p:sp>
    </p:spTree>
    <p:extLst>
      <p:ext uri="{BB962C8B-B14F-4D97-AF65-F5344CB8AC3E}">
        <p14:creationId xmlns:p14="http://schemas.microsoft.com/office/powerpoint/2010/main" val="3971944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octor using touchscreen computer monitor to view a microscope slide">
            <a:extLst>
              <a:ext uri="{FF2B5EF4-FFF2-40B4-BE49-F238E27FC236}">
                <a16:creationId xmlns:a16="http://schemas.microsoft.com/office/drawing/2014/main" id="{CADFED83-993F-9F87-F465-27281A7CBD61}"/>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8524" r="34368"/>
          <a:stretch/>
        </p:blipFill>
        <p:spPr>
          <a:xfrm>
            <a:off x="-1355834" y="-14053"/>
            <a:ext cx="5875886" cy="6858000"/>
          </a:xfrm>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829955"/>
            <a:ext cx="4951851" cy="845139"/>
          </a:xfrm>
        </p:spPr>
        <p:txBody>
          <a:bodyPr/>
          <a:lstStyle/>
          <a:p>
            <a:r>
              <a:rPr lang="en-IE" dirty="0"/>
              <a:t>ANPASSUNGSFÄHIGKEIT</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955801"/>
            <a:ext cx="5989536" cy="4072244"/>
          </a:xfrm>
        </p:spPr>
        <p:txBody>
          <a:bodyPr/>
          <a:lstStyle/>
          <a:p>
            <a:pPr algn="just"/>
            <a:r>
              <a:rPr lang="en-GB" sz="1800" dirty="0"/>
              <a:t>Auch das </a:t>
            </a:r>
            <a:r>
              <a:rPr lang="en-GB" sz="1800" b="1" dirty="0">
                <a:solidFill>
                  <a:srgbClr val="F36C2F"/>
                </a:solidFill>
              </a:rPr>
              <a:t>Änderungsmanagement </a:t>
            </a:r>
            <a:r>
              <a:rPr lang="en-GB" sz="1800" dirty="0"/>
              <a:t>spielt eine wichtige Rolle bei der Schaffung von Anpassungsfähigkeit. Dieser strukturierte Ansatz hilft Organisationen, reibungslos durch Übergänge zu navigieren. Eine klare Kommunikation ist von entscheidender Bedeutung, da sie die Gründe für Veränderungen und deren Vorteile erläutert. </a:t>
            </a:r>
          </a:p>
          <a:p>
            <a:pPr algn="just"/>
            <a:endParaRPr lang="en-GB" sz="1800" dirty="0"/>
          </a:p>
          <a:p>
            <a:pPr algn="just"/>
            <a:r>
              <a:rPr lang="en-GB" sz="1800" dirty="0"/>
              <a:t>Durch Schulungen und Unterstützung wird sichergestellt, dass die Mitarbeiter für neue Verfahren oder Systeme gut gerüstet sind. </a:t>
            </a:r>
          </a:p>
          <a:p>
            <a:pPr algn="just"/>
            <a:endParaRPr lang="en-GB" sz="1800" dirty="0"/>
          </a:p>
          <a:p>
            <a:pPr algn="just"/>
            <a:r>
              <a:rPr lang="en-GB" sz="1800" dirty="0"/>
              <a:t>Darüber hinaus trägt das Einholen von Feedback dazu bei, Bedenken auszuräumen und den Veränderungsprozess zu verbessern, so dass die Übergänge leichter zu bewältigen und effektiver sind.</a:t>
            </a:r>
            <a:endParaRPr lang="en-IE" sz="1800" dirty="0"/>
          </a:p>
        </p:txBody>
      </p:sp>
    </p:spTree>
    <p:extLst>
      <p:ext uri="{BB962C8B-B14F-4D97-AF65-F5344CB8AC3E}">
        <p14:creationId xmlns:p14="http://schemas.microsoft.com/office/powerpoint/2010/main" val="3772262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ne glowing light up arrow among other down arrows on green pastel color background">
            <a:extLst>
              <a:ext uri="{FF2B5EF4-FFF2-40B4-BE49-F238E27FC236}">
                <a16:creationId xmlns:a16="http://schemas.microsoft.com/office/drawing/2014/main" id="{386E30C3-F33A-14F5-8811-717EF1B4CAE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7873" r="17873"/>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4978399" y="305247"/>
            <a:ext cx="6475734" cy="845139"/>
          </a:xfrm>
        </p:spPr>
        <p:txBody>
          <a:bodyPr/>
          <a:lstStyle/>
          <a:p>
            <a:r>
              <a:rPr lang="en-GB" sz="3200" dirty="0"/>
              <a:t>BEWERTUNG UND VERBESSERUNG DER NACHHALTIGKEITSLEISTUNG</a:t>
            </a:r>
            <a:endParaRPr lang="en-IE" sz="3200" dirty="0"/>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164666" y="1752599"/>
            <a:ext cx="6103200" cy="4893734"/>
          </a:xfrm>
          <a:solidFill>
            <a:schemeClr val="bg1"/>
          </a:solidFill>
        </p:spPr>
        <p:txBody>
          <a:bodyPr/>
          <a:lstStyle/>
          <a:p>
            <a:pPr algn="just">
              <a:lnSpc>
                <a:spcPct val="107000"/>
              </a:lnSpc>
              <a:spcAft>
                <a:spcPts val="800"/>
              </a:spcAft>
              <a:tabLst>
                <a:tab pos="103632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Um die Nachhaltigkeitsleistung zu messen und zu verbessern, nutzen Organisationen wichtige Instrumente wie </a:t>
            </a:r>
            <a:r>
              <a:rPr lang="en-GB" sz="18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Nachhaltigkeits-Scorecards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und </a:t>
            </a:r>
            <a:r>
              <a:rPr lang="en-GB" sz="18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Folgenabschätzungen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tabLst>
                <a:tab pos="103632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Nachhaltigkeits-Scorecards erfassen wichtige Messgrößen wie Energieverbrauch, Abfallmanagement und soziale Auswirkungen. Sie helfen dabei, die Leistung mit Branchenstandards zu vergleichen und bieten den Interessengruppen eine transparente Berichterstattung.</a:t>
            </a:r>
          </a:p>
          <a:p>
            <a:pPr algn="just">
              <a:lnSpc>
                <a:spcPct val="107000"/>
              </a:lnSpc>
              <a:spcAft>
                <a:spcPts val="800"/>
              </a:spcAft>
              <a:tabLst>
                <a:tab pos="103632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Folgenabschätzungen bewerten die umfassenderen Auswirkungen von Unternehmenstätigkeiten. </a:t>
            </a:r>
            <a:r>
              <a:rPr lang="en-GB" sz="18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Umweltverträglichkeitsprüfungen (UVP)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konzentrieren sich auf Umweltauswirkungen wie Emissionen, </a:t>
            </a:r>
            <a:r>
              <a:rPr lang="en-GB" sz="18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Sozialverträglichkeitsprüfungen (SVB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berücksichtigen die Auswirkungen auf die Gemeinschaft, und wirtschaftliche Folgenabschätzungen prüfen finanzielle Vorteile und Kosten.</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747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4B004E8-910A-99FC-6056-AFE0FC340FA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32578" r="32578"/>
          <a:stretch/>
        </p:blipFill>
        <p:spPr>
          <a:xfrm>
            <a:off x="884606" y="0"/>
            <a:ext cx="4993772" cy="6858000"/>
          </a:xfrm>
        </p:spPr>
      </p:pic>
      <p:sp>
        <p:nvSpPr>
          <p:cNvPr id="3" name="Text Placeholder 2">
            <a:extLst>
              <a:ext uri="{FF2B5EF4-FFF2-40B4-BE49-F238E27FC236}">
                <a16:creationId xmlns:a16="http://schemas.microsoft.com/office/drawing/2014/main" id="{2B811805-C8CD-3EEB-A2AF-AAF7948AB406}"/>
              </a:ext>
            </a:extLst>
          </p:cNvPr>
          <p:cNvSpPr>
            <a:spLocks noGrp="1"/>
          </p:cNvSpPr>
          <p:nvPr>
            <p:ph type="body" sz="quarter" idx="30"/>
          </p:nvPr>
        </p:nvSpPr>
        <p:spPr>
          <a:xfrm>
            <a:off x="4890795" y="414868"/>
            <a:ext cx="6776598" cy="1166798"/>
          </a:xfrm>
        </p:spPr>
        <p:txBody>
          <a:bodyPr/>
          <a:lstStyle/>
          <a:p>
            <a:r>
              <a:rPr lang="en-IE" dirty="0"/>
              <a:t>BEST PRACTICE: </a:t>
            </a:r>
            <a:r>
              <a:rPr lang="en-GB" dirty="0"/>
              <a:t>ECOPHYSIS BIENEN- UND NATURZENTRUM </a:t>
            </a:r>
            <a:endParaRPr lang="en-IE" dirty="0"/>
          </a:p>
        </p:txBody>
      </p:sp>
      <p:sp>
        <p:nvSpPr>
          <p:cNvPr id="4" name="Text Placeholder 3">
            <a:extLst>
              <a:ext uri="{FF2B5EF4-FFF2-40B4-BE49-F238E27FC236}">
                <a16:creationId xmlns:a16="http://schemas.microsoft.com/office/drawing/2014/main" id="{1C101F4B-2981-179B-4AE6-1370B936FDBB}"/>
              </a:ext>
            </a:extLst>
          </p:cNvPr>
          <p:cNvSpPr>
            <a:spLocks noGrp="1"/>
          </p:cNvSpPr>
          <p:nvPr>
            <p:ph type="body" sz="quarter" idx="48"/>
          </p:nvPr>
        </p:nvSpPr>
        <p:spPr>
          <a:xfrm>
            <a:off x="6655917" y="2073424"/>
            <a:ext cx="4651477" cy="3889855"/>
          </a:xfrm>
        </p:spPr>
        <p:txBody>
          <a:bodyPr/>
          <a:lstStyle/>
          <a:p>
            <a:pPr algn="just"/>
            <a:r>
              <a:rPr lang="en-GB" sz="2400" b="1" dirty="0">
                <a:solidFill>
                  <a:srgbClr val="F36C2F"/>
                </a:solidFill>
                <a:hlinkClick r:id="rId3">
                  <a:extLst>
                    <a:ext uri="{A12FA001-AC4F-418D-AE19-62706E023703}">
                      <ahyp:hlinkClr xmlns:ahyp="http://schemas.microsoft.com/office/drawing/2018/hyperlinkcolor" val="tx"/>
                    </a:ext>
                  </a:extLst>
                </a:hlinkClick>
              </a:rPr>
              <a:t>Das Ecophysis Bee &amp; Nature Centre </a:t>
            </a:r>
            <a:r>
              <a:rPr lang="en-GB" sz="2400" dirty="0"/>
              <a:t>ist ein Beispiel dafür, wie Unternehmen durch kontinuierliche Verbesserung und Anpassungsfähigkeit ihre Bemühungen um Nachhaltigkeit vorantreiben können. </a:t>
            </a:r>
          </a:p>
        </p:txBody>
      </p:sp>
      <p:pic>
        <p:nvPicPr>
          <p:cNvPr id="10" name="Picture 9">
            <a:extLst>
              <a:ext uri="{FF2B5EF4-FFF2-40B4-BE49-F238E27FC236}">
                <a16:creationId xmlns:a16="http://schemas.microsoft.com/office/drawing/2014/main" id="{18B94D49-0F75-E0BD-20A1-2067651E9BB6}"/>
              </a:ext>
            </a:extLst>
          </p:cNvPr>
          <p:cNvPicPr>
            <a:picLocks noChangeAspect="1"/>
          </p:cNvPicPr>
          <p:nvPr/>
        </p:nvPicPr>
        <p:blipFill>
          <a:blip r:embed="rId4"/>
          <a:srcRect/>
          <a:stretch/>
        </p:blipFill>
        <p:spPr>
          <a:xfrm>
            <a:off x="7865534" y="4477379"/>
            <a:ext cx="2397413" cy="1341670"/>
          </a:xfrm>
          <a:prstGeom prst="rect">
            <a:avLst/>
          </a:prstGeom>
        </p:spPr>
      </p:pic>
    </p:spTree>
    <p:extLst>
      <p:ext uri="{BB962C8B-B14F-4D97-AF65-F5344CB8AC3E}">
        <p14:creationId xmlns:p14="http://schemas.microsoft.com/office/powerpoint/2010/main" val="3597997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1534956-A195-8EF9-96A7-073A2427271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9501" r="29501"/>
          <a:stretch/>
        </p:blipFill>
        <p:spPr>
          <a:xfrm>
            <a:off x="0" y="0"/>
            <a:ext cx="5875886" cy="6858000"/>
          </a:xfrm>
        </p:spPr>
      </p:pic>
      <p:sp>
        <p:nvSpPr>
          <p:cNvPr id="4" name="Text Placeholder 3">
            <a:extLst>
              <a:ext uri="{FF2B5EF4-FFF2-40B4-BE49-F238E27FC236}">
                <a16:creationId xmlns:a16="http://schemas.microsoft.com/office/drawing/2014/main" id="{CF95160B-5F9F-011A-3C5F-17B918255048}"/>
              </a:ext>
            </a:extLst>
          </p:cNvPr>
          <p:cNvSpPr>
            <a:spLocks noGrp="1"/>
          </p:cNvSpPr>
          <p:nvPr>
            <p:ph type="body" sz="quarter" idx="48"/>
          </p:nvPr>
        </p:nvSpPr>
        <p:spPr>
          <a:xfrm>
            <a:off x="6503666" y="711200"/>
            <a:ext cx="4939670" cy="3860577"/>
          </a:xfrm>
        </p:spPr>
        <p:txBody>
          <a:bodyPr/>
          <a:lstStyle/>
          <a:p>
            <a:pPr algn="just"/>
            <a:r>
              <a:rPr lang="en-GB" sz="2200" dirty="0"/>
              <a:t>Sie entwickeln ihre Praktiken aktiv weiter, um die Umweltergebnisse zu verbessern, und verpflichten sich zu ständiger Anpassung als Reaktion auf Herausforderungen und Chancen. </a:t>
            </a:r>
          </a:p>
          <a:p>
            <a:pPr algn="just"/>
            <a:endParaRPr lang="en-GB" sz="2200" dirty="0"/>
          </a:p>
          <a:p>
            <a:pPr algn="just"/>
            <a:r>
              <a:rPr lang="en-GB" sz="2200" dirty="0"/>
              <a:t>Durch die Integration von Feedback und die Weiterentwicklung seiner Strategien zeigt das </a:t>
            </a:r>
            <a:r>
              <a:rPr lang="en-GB" sz="2200" b="1" dirty="0">
                <a:solidFill>
                  <a:srgbClr val="F36C2F"/>
                </a:solidFill>
                <a:hlinkClick r:id="rId3">
                  <a:extLst>
                    <a:ext uri="{A12FA001-AC4F-418D-AE19-62706E023703}">
                      <ahyp:hlinkClr xmlns:ahyp="http://schemas.microsoft.com/office/drawing/2018/hyperlinkcolor" val="tx"/>
                    </a:ext>
                  </a:extLst>
                </a:hlinkClick>
              </a:rPr>
              <a:t>Ecophysis Bee &amp; Nature Centre </a:t>
            </a:r>
            <a:r>
              <a:rPr lang="en-GB" sz="2200" dirty="0"/>
              <a:t>effektive Wege auf, um die Nachhaltigkeitsleistung im Laufe der Zeit zu erhalten und zu verbessern.</a:t>
            </a:r>
          </a:p>
          <a:p>
            <a:pPr algn="just"/>
            <a:endParaRPr lang="en-GB" sz="2200" dirty="0"/>
          </a:p>
          <a:p>
            <a:pPr algn="just"/>
            <a:r>
              <a:rPr lang="en-GB" sz="2200" dirty="0"/>
              <a:t>Erfahren Sie mehr über den Ansatz </a:t>
            </a:r>
            <a:r>
              <a:rPr lang="en-GB" sz="2200" b="1" dirty="0">
                <a:solidFill>
                  <a:srgbClr val="F36C2F"/>
                </a:solidFill>
                <a:hlinkClick r:id="rId3">
                  <a:extLst>
                    <a:ext uri="{A12FA001-AC4F-418D-AE19-62706E023703}">
                      <ahyp:hlinkClr xmlns:ahyp="http://schemas.microsoft.com/office/drawing/2018/hyperlinkcolor" val="tx"/>
                    </a:ext>
                  </a:extLst>
                </a:hlinkClick>
              </a:rPr>
              <a:t>des Ecophysis Bee &amp; Nature Centre </a:t>
            </a:r>
            <a:r>
              <a:rPr lang="en-GB" sz="2200" dirty="0"/>
              <a:t>zur kontinuierlichen Verbesserung und Anpassungsfähigkeit, indem Sie unser </a:t>
            </a:r>
            <a:r>
              <a:rPr lang="en-GB" sz="2200" b="1" dirty="0">
                <a:hlinkClick r:id="rId4"/>
              </a:rPr>
              <a:t>Kompendium der Fallstudien </a:t>
            </a:r>
            <a:r>
              <a:rPr lang="en-GB" sz="2200" dirty="0"/>
              <a:t>besuchen. </a:t>
            </a:r>
          </a:p>
        </p:txBody>
      </p:sp>
    </p:spTree>
    <p:extLst>
      <p:ext uri="{BB962C8B-B14F-4D97-AF65-F5344CB8AC3E}">
        <p14:creationId xmlns:p14="http://schemas.microsoft.com/office/powerpoint/2010/main" val="4119488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97E177E5-59A5-27D0-8DFD-3D85BBB189A6}"/>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662" r="22374"/>
          <a:stretch/>
        </p:blipFill>
        <p:spPr>
          <a:xfrm>
            <a:off x="0" y="0"/>
            <a:ext cx="4993772" cy="6858000"/>
          </a:xfrm>
        </p:spPr>
      </p:pic>
      <p:sp>
        <p:nvSpPr>
          <p:cNvPr id="3" name="Text Placeholder 2">
            <a:extLst>
              <a:ext uri="{FF2B5EF4-FFF2-40B4-BE49-F238E27FC236}">
                <a16:creationId xmlns:a16="http://schemas.microsoft.com/office/drawing/2014/main" id="{07FDC386-B902-7803-E624-0586BD34DA19}"/>
              </a:ext>
            </a:extLst>
          </p:cNvPr>
          <p:cNvSpPr>
            <a:spLocks noGrp="1"/>
          </p:cNvSpPr>
          <p:nvPr>
            <p:ph type="body" sz="quarter" idx="30"/>
          </p:nvPr>
        </p:nvSpPr>
        <p:spPr>
          <a:xfrm>
            <a:off x="4458995" y="383198"/>
            <a:ext cx="6776598" cy="842867"/>
          </a:xfrm>
        </p:spPr>
        <p:txBody>
          <a:bodyPr/>
          <a:lstStyle/>
          <a:p>
            <a:r>
              <a:rPr lang="en-IE" dirty="0"/>
              <a:t>PRAKTISCHE ÜBUNG</a:t>
            </a:r>
          </a:p>
        </p:txBody>
      </p:sp>
      <p:sp>
        <p:nvSpPr>
          <p:cNvPr id="4" name="Text Placeholder 3">
            <a:extLst>
              <a:ext uri="{FF2B5EF4-FFF2-40B4-BE49-F238E27FC236}">
                <a16:creationId xmlns:a16="http://schemas.microsoft.com/office/drawing/2014/main" id="{7EBF7F32-96CC-3056-5ABF-E117A3C033B3}"/>
              </a:ext>
            </a:extLst>
          </p:cNvPr>
          <p:cNvSpPr>
            <a:spLocks noGrp="1"/>
          </p:cNvSpPr>
          <p:nvPr>
            <p:ph type="body" sz="quarter" idx="48"/>
          </p:nvPr>
        </p:nvSpPr>
        <p:spPr>
          <a:xfrm>
            <a:off x="5503334" y="1524001"/>
            <a:ext cx="5884333" cy="4346146"/>
          </a:xfrm>
        </p:spPr>
        <p:txBody>
          <a:bodyPr/>
          <a:lstStyle/>
          <a:p>
            <a:pPr algn="just"/>
            <a:r>
              <a:rPr lang="en-GB" sz="1800" b="1" dirty="0"/>
              <a:t>Bewertung der Nachhaltigkeitsleistung</a:t>
            </a:r>
          </a:p>
          <a:p>
            <a:pPr algn="just"/>
            <a:r>
              <a:rPr lang="en-GB" sz="1800" b="1" dirty="0"/>
              <a:t>Zielsetzung: </a:t>
            </a:r>
            <a:r>
              <a:rPr lang="en-GB" sz="1800" dirty="0"/>
              <a:t>Bewertung der Nachhaltigkeitsleistung eines Unternehmens anhand von Scorecards.</a:t>
            </a:r>
          </a:p>
          <a:p>
            <a:pPr algn="just"/>
            <a:endParaRPr lang="en-GB" sz="1800" dirty="0"/>
          </a:p>
          <a:p>
            <a:pPr algn="just"/>
            <a:r>
              <a:rPr lang="en-GB" sz="1800" b="1" dirty="0"/>
              <a:t>Schritte:</a:t>
            </a:r>
          </a:p>
          <a:p>
            <a:pPr algn="just"/>
            <a:r>
              <a:rPr lang="en-GB" sz="1800" b="1" dirty="0"/>
              <a:t>Wählen Sie ein Unternehmen: </a:t>
            </a:r>
            <a:r>
              <a:rPr lang="en-GB" sz="1800" dirty="0"/>
              <a:t>Wählen Sie ein Unternehmen für die Bewertung aus.</a:t>
            </a:r>
          </a:p>
          <a:p>
            <a:pPr algn="just"/>
            <a:r>
              <a:rPr lang="en-GB" sz="1800" b="1" dirty="0"/>
              <a:t>Sammeln Sie Daten: </a:t>
            </a:r>
            <a:r>
              <a:rPr lang="en-GB" sz="1800" dirty="0"/>
              <a:t>Sammeln Sie Informationen über Energieverbrauch, Abfall und soziale Auswirkungen.</a:t>
            </a:r>
          </a:p>
          <a:p>
            <a:pPr algn="just"/>
            <a:r>
              <a:rPr lang="en-GB" sz="1800" b="1" dirty="0"/>
              <a:t>Verwenden Sie Scorecards: </a:t>
            </a:r>
            <a:r>
              <a:rPr lang="en-GB" sz="1800" dirty="0"/>
              <a:t>Messen Sie die Leistung mit Nachhaltigkeits-Scorecards, einschließlich KPIs und Benchmarking.</a:t>
            </a:r>
          </a:p>
          <a:p>
            <a:pPr algn="just"/>
            <a:r>
              <a:rPr lang="en-GB" sz="1800" b="1" dirty="0"/>
              <a:t>Identifizieren Sie verbesserungswürdige Bereiche: </a:t>
            </a:r>
            <a:r>
              <a:rPr lang="en-GB" sz="1800" dirty="0"/>
              <a:t>Analysieren Sie die Daten, um Schwachstellen zu finden.</a:t>
            </a:r>
          </a:p>
          <a:p>
            <a:pPr algn="just"/>
            <a:r>
              <a:rPr lang="en-GB" sz="1800" b="1" dirty="0"/>
              <a:t>Entwickeln Sie einen Aktionsplan: </a:t>
            </a:r>
            <a:r>
              <a:rPr lang="en-GB" sz="1800" dirty="0"/>
              <a:t>Erstellen Sie einen Plan mit Zielen, Maßnahmen, einem Zeitplan und Messgrößen für Verbesserungen.</a:t>
            </a:r>
            <a:endParaRPr lang="en-US" sz="1800" dirty="0"/>
          </a:p>
        </p:txBody>
      </p:sp>
    </p:spTree>
    <p:extLst>
      <p:ext uri="{BB962C8B-B14F-4D97-AF65-F5344CB8AC3E}">
        <p14:creationId xmlns:p14="http://schemas.microsoft.com/office/powerpoint/2010/main" val="1387948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ANPASSUNG AN DIE ZIELE FÜR NACHHALTIGE ENTWICKLUNG</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38301"/>
            <a:ext cx="10483429" cy="4777084"/>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Industrie, Innovation und Infrastruktur: </a:t>
            </a:r>
            <a:r>
              <a:rPr lang="en-GB" dirty="0">
                <a:solidFill>
                  <a:srgbClr val="0F486D"/>
                </a:solidFill>
              </a:rPr>
              <a:t>Durch die kontinuierliche Verbesserung von Nachhaltigkeitspraktiken fördern Unternehmen Innovationen und verbessern ihre betriebliche Effizienz, was zu einer nachhaltigen industriellen Entwicklung und einer widerstandsfähigen Infrastruktur beiträgt.</a:t>
            </a:r>
          </a:p>
          <a:p>
            <a:pPr algn="just"/>
            <a:endParaRPr lang="en-GB" dirty="0">
              <a:solidFill>
                <a:srgbClr val="0F486D"/>
              </a:solidFill>
            </a:endParaRPr>
          </a:p>
          <a:p>
            <a:pPr algn="just"/>
            <a:r>
              <a:rPr lang="en-GB" b="1" dirty="0">
                <a:solidFill>
                  <a:srgbClr val="0F486D"/>
                </a:solidFill>
                <a:hlinkClick r:id="rId3">
                  <a:extLst>
                    <a:ext uri="{A12FA001-AC4F-418D-AE19-62706E023703}">
                      <ahyp:hlinkClr xmlns:ahyp="http://schemas.microsoft.com/office/drawing/2018/hyperlinkcolor" val="tx"/>
                    </a:ext>
                  </a:extLst>
                </a:hlinkClick>
              </a:rPr>
              <a:t>SDG 13: Klimapolitik: </a:t>
            </a:r>
            <a:r>
              <a:rPr lang="en-GB" dirty="0">
                <a:solidFill>
                  <a:srgbClr val="0F486D"/>
                </a:solidFill>
              </a:rPr>
              <a:t>Durch proaktive Anpassungsfähigkeit und kontinuierliche Verbesserung können Unternehmen die Auswirkungen des Klimawandels besser bewältigen und abmildern und so ihre ökologische Nachhaltigkeit verbessern.</a:t>
            </a:r>
          </a:p>
          <a:p>
            <a:pPr algn="just"/>
            <a:endParaRPr lang="en-GB" dirty="0">
              <a:solidFill>
                <a:srgbClr val="0F486D"/>
              </a:solidFill>
            </a:endParaRPr>
          </a:p>
          <a:p>
            <a:pPr algn="just"/>
            <a:r>
              <a:rPr lang="en-GB" b="1" dirty="0">
                <a:solidFill>
                  <a:srgbClr val="0F486D"/>
                </a:solidFill>
                <a:hlinkClick r:id="rId4">
                  <a:extLst>
                    <a:ext uri="{A12FA001-AC4F-418D-AE19-62706E023703}">
                      <ahyp:hlinkClr xmlns:ahyp="http://schemas.microsoft.com/office/drawing/2018/hyperlinkcolor" val="tx"/>
                    </a:ext>
                  </a:extLst>
                </a:hlinkClick>
              </a:rPr>
              <a:t>SDG 17: Partnerschaft für die Ziele</a:t>
            </a:r>
            <a:r>
              <a:rPr lang="en-GB" b="1" dirty="0">
                <a:solidFill>
                  <a:srgbClr val="0F486D"/>
                </a:solidFill>
              </a:rPr>
              <a:t>: </a:t>
            </a:r>
            <a:r>
              <a:rPr lang="en-GB" dirty="0">
                <a:solidFill>
                  <a:srgbClr val="0F486D"/>
                </a:solidFill>
              </a:rPr>
              <a:t>Durch die Förderung einer Kultur der kontinuierlichen Verbesserung und Anpassungsfähigkeit können Unternehmen Partnerschaften und Kooperationen stärken und so gemeinsame Ziele und wirksame Lösungen für Nachhaltigkeitsprobleme fördern.</a:t>
            </a:r>
            <a:endParaRPr lang="en-GB" dirty="0"/>
          </a:p>
        </p:txBody>
      </p:sp>
      <p:pic>
        <p:nvPicPr>
          <p:cNvPr id="4" name="Picture 2">
            <a:extLst>
              <a:ext uri="{FF2B5EF4-FFF2-40B4-BE49-F238E27FC236}">
                <a16:creationId xmlns:a16="http://schemas.microsoft.com/office/drawing/2014/main" id="{91E0F03F-9220-2771-4480-80DF470CF5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51067" y="470568"/>
            <a:ext cx="1138484" cy="113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790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ENTRECOMP-AUSRICHTUNG</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1436330"/>
            <a:ext cx="10483429" cy="4777084"/>
          </a:xfrm>
        </p:spPr>
        <p:txBody>
          <a:bodyPr/>
          <a:lstStyle/>
          <a:p>
            <a:pPr algn="just"/>
            <a:r>
              <a:rPr lang="en-GB" sz="2000" b="1" dirty="0"/>
              <a:t>1.2 Kreativität:</a:t>
            </a:r>
            <a:r>
              <a:rPr lang="en-GB" sz="2000" dirty="0"/>
              <a:t> Kontinuierliche Verbesserung und Anpassungsfähigkeit fördern innovative Ansätze zur Nachhaltigkeit.</a:t>
            </a:r>
          </a:p>
          <a:p>
            <a:pPr algn="just"/>
            <a:endParaRPr lang="en-GB" sz="2000" dirty="0"/>
          </a:p>
          <a:p>
            <a:pPr algn="just"/>
            <a:r>
              <a:rPr lang="en-GB" sz="2000" b="1" dirty="0"/>
              <a:t>1.5 Ethisches und nachhaltiges Denken:</a:t>
            </a:r>
            <a:r>
              <a:rPr lang="en-GB" sz="2000" dirty="0"/>
              <a:t> Die kontinuierliche Verbesserung stellt sicher, dass die Unternehmen ihre Auswirkungen auf die Nachhaltigkeit und ihre ethischen Praktiken verbessern.</a:t>
            </a:r>
          </a:p>
          <a:p>
            <a:pPr algn="just"/>
            <a:endParaRPr lang="en-GB" sz="2000" dirty="0"/>
          </a:p>
          <a:p>
            <a:pPr algn="just"/>
            <a:r>
              <a:rPr lang="en-GB" sz="2000" b="1" dirty="0"/>
              <a:t>2.1 Selbsterkenntnis:</a:t>
            </a:r>
            <a:r>
              <a:rPr lang="en-GB" sz="2000" dirty="0"/>
              <a:t> Die Anwendung dieser Praktiken zeigt das Engagement für Wachstum und effektive Anpassung.</a:t>
            </a:r>
          </a:p>
          <a:p>
            <a:pPr algn="just"/>
            <a:endParaRPr lang="en-GB" sz="2000" dirty="0"/>
          </a:p>
          <a:p>
            <a:pPr algn="just"/>
            <a:r>
              <a:rPr lang="en-GB" sz="2000" b="1" dirty="0"/>
              <a:t>3.1 Die Initiative ergreifen:</a:t>
            </a:r>
            <a:r>
              <a:rPr lang="en-GB" sz="2000" dirty="0"/>
              <a:t> Die Umsetzung von Verbesserungen erfordert proaktive Entscheidungen und strategische Maßnahmen.</a:t>
            </a:r>
          </a:p>
          <a:p>
            <a:pPr algn="just"/>
            <a:endParaRPr lang="en-GB" sz="2000" dirty="0"/>
          </a:p>
          <a:p>
            <a:pPr algn="just"/>
            <a:r>
              <a:rPr lang="en-GB" sz="2000" b="1" dirty="0"/>
              <a:t>3.3 Umgang mit Ungewissheit:</a:t>
            </a:r>
            <a:r>
              <a:rPr lang="en-GB" sz="2000" dirty="0"/>
              <a:t> Die kontinuierliche Verbesserung hilft den Unternehmen, Risiken und Ungewissheiten wirksam zu bewältigen.</a:t>
            </a:r>
          </a:p>
        </p:txBody>
      </p:sp>
      <p:pic>
        <p:nvPicPr>
          <p:cNvPr id="4" name="Picture 3">
            <a:extLst>
              <a:ext uri="{FF2B5EF4-FFF2-40B4-BE49-F238E27FC236}">
                <a16:creationId xmlns:a16="http://schemas.microsoft.com/office/drawing/2014/main" id="{A3E103F8-F1AF-D71C-D267-36C6EA41C1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00733" y="508376"/>
            <a:ext cx="1668613" cy="927954"/>
          </a:xfrm>
          <a:prstGeom prst="rect">
            <a:avLst/>
          </a:prstGeom>
        </p:spPr>
      </p:pic>
    </p:spTree>
    <p:extLst>
      <p:ext uri="{BB962C8B-B14F-4D97-AF65-F5344CB8AC3E}">
        <p14:creationId xmlns:p14="http://schemas.microsoft.com/office/powerpoint/2010/main" val="3022294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7D597B6-F1E6-9789-CE08-4221D1E273C6}"/>
              </a:ext>
            </a:extLst>
          </p:cNvPr>
          <p:cNvPicPr>
            <a:picLocks noGrp="1" noChangeAspect="1"/>
          </p:cNvPicPr>
          <p:nvPr>
            <p:ph type="pic" sz="quarter" idx="21"/>
          </p:nvPr>
        </p:nvPicPr>
        <p:blipFill rotWithShape="1">
          <a:blip r:embed="rId2"/>
          <a:srcRect l="6056" r="29132"/>
          <a:stretch/>
        </p:blipFill>
        <p:spPr>
          <a:xfrm>
            <a:off x="884606" y="0"/>
            <a:ext cx="4993772" cy="6858000"/>
          </a:xfrm>
        </p:spPr>
      </p:pic>
      <p:sp>
        <p:nvSpPr>
          <p:cNvPr id="3" name="Text Placeholder 2">
            <a:extLst>
              <a:ext uri="{FF2B5EF4-FFF2-40B4-BE49-F238E27FC236}">
                <a16:creationId xmlns:a16="http://schemas.microsoft.com/office/drawing/2014/main" id="{1A9EA2EF-B24D-C21D-4D77-2452AF94D538}"/>
              </a:ext>
            </a:extLst>
          </p:cNvPr>
          <p:cNvSpPr>
            <a:spLocks noGrp="1"/>
          </p:cNvSpPr>
          <p:nvPr>
            <p:ph type="body" sz="quarter" idx="30"/>
          </p:nvPr>
        </p:nvSpPr>
        <p:spPr/>
        <p:txBody>
          <a:bodyPr/>
          <a:lstStyle/>
          <a:p>
            <a:r>
              <a:rPr lang="en-IE" dirty="0"/>
              <a:t>WEITERE RESSOURCEN</a:t>
            </a:r>
          </a:p>
        </p:txBody>
      </p:sp>
      <p:sp>
        <p:nvSpPr>
          <p:cNvPr id="4" name="Text Placeholder 3">
            <a:extLst>
              <a:ext uri="{FF2B5EF4-FFF2-40B4-BE49-F238E27FC236}">
                <a16:creationId xmlns:a16="http://schemas.microsoft.com/office/drawing/2014/main" id="{920D5954-1045-947C-139A-C5F0ADFB7EF6}"/>
              </a:ext>
            </a:extLst>
          </p:cNvPr>
          <p:cNvSpPr>
            <a:spLocks noGrp="1"/>
          </p:cNvSpPr>
          <p:nvPr>
            <p:ph type="body" sz="quarter" idx="48"/>
          </p:nvPr>
        </p:nvSpPr>
        <p:spPr>
          <a:xfrm>
            <a:off x="6524523" y="2233168"/>
            <a:ext cx="4939670" cy="3889855"/>
          </a:xfrm>
        </p:spPr>
        <p:txBody>
          <a:bodyPr/>
          <a:lstStyle/>
          <a:p>
            <a:r>
              <a:rPr lang="en-IE" sz="2400" b="1" dirty="0">
                <a:hlinkClick r:id="rId3"/>
              </a:rPr>
              <a:t>Die Business Sustainability Scorecard</a:t>
            </a:r>
            <a:endParaRPr lang="en-IE" sz="2400" b="1" dirty="0"/>
          </a:p>
          <a:p>
            <a:endParaRPr lang="en-IE" sz="2400" b="1" dirty="0"/>
          </a:p>
          <a:p>
            <a:r>
              <a:rPr lang="en-GB" sz="2400" b="1" dirty="0">
                <a:hlinkClick r:id="rId4"/>
              </a:rPr>
              <a:t>Beispiel einer Balanced Scorecard für Nachhaltigkeit mit KPIs</a:t>
            </a:r>
            <a:endParaRPr lang="en-GB" sz="2400" b="1" dirty="0"/>
          </a:p>
          <a:p>
            <a:endParaRPr lang="en-IE" sz="2400" b="1" dirty="0"/>
          </a:p>
          <a:p>
            <a:r>
              <a:rPr lang="en-IE" sz="2400" b="1" i="0" dirty="0">
                <a:effectLst/>
                <a:highlight>
                  <a:srgbClr val="FFFFFF"/>
                </a:highlight>
                <a:latin typeface="Fraunces"/>
                <a:hlinkClick r:id="rId5"/>
              </a:rPr>
              <a:t>Leitfaden zur sozialen Folgenabschätzung</a:t>
            </a:r>
            <a:endParaRPr lang="en-IE" sz="2400" b="1" i="0" dirty="0">
              <a:effectLst/>
              <a:highlight>
                <a:srgbClr val="FFFFFF"/>
              </a:highlight>
              <a:latin typeface="Fraunces"/>
            </a:endParaRPr>
          </a:p>
          <a:p>
            <a:endParaRPr lang="en-IE" b="1" dirty="0"/>
          </a:p>
        </p:txBody>
      </p:sp>
    </p:spTree>
    <p:extLst>
      <p:ext uri="{BB962C8B-B14F-4D97-AF65-F5344CB8AC3E}">
        <p14:creationId xmlns:p14="http://schemas.microsoft.com/office/powerpoint/2010/main" val="31227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5384F4-7E3A-A976-D79B-121ED36D53F9}"/>
              </a:ext>
            </a:extLst>
          </p:cNvPr>
          <p:cNvSpPr>
            <a:spLocks noGrp="1"/>
          </p:cNvSpPr>
          <p:nvPr>
            <p:ph type="body" sz="quarter" idx="30"/>
          </p:nvPr>
        </p:nvSpPr>
        <p:spPr>
          <a:xfrm>
            <a:off x="4961467" y="559786"/>
            <a:ext cx="4951851" cy="845139"/>
          </a:xfrm>
        </p:spPr>
        <p:txBody>
          <a:bodyPr/>
          <a:lstStyle/>
          <a:p>
            <a:r>
              <a:rPr lang="en-US" dirty="0"/>
              <a:t>WIRKUNGSMETRIKEN</a:t>
            </a:r>
          </a:p>
        </p:txBody>
      </p:sp>
      <p:sp>
        <p:nvSpPr>
          <p:cNvPr id="4" name="Text Placeholder 3">
            <a:extLst>
              <a:ext uri="{FF2B5EF4-FFF2-40B4-BE49-F238E27FC236}">
                <a16:creationId xmlns:a16="http://schemas.microsoft.com/office/drawing/2014/main" id="{1259243E-086A-989C-23F8-1FA4DEC51173}"/>
              </a:ext>
            </a:extLst>
          </p:cNvPr>
          <p:cNvSpPr>
            <a:spLocks noGrp="1"/>
          </p:cNvSpPr>
          <p:nvPr>
            <p:ph type="body" sz="quarter" idx="48"/>
          </p:nvPr>
        </p:nvSpPr>
        <p:spPr>
          <a:xfrm>
            <a:off x="4961467" y="1404925"/>
            <a:ext cx="6405669" cy="4495577"/>
          </a:xfrm>
        </p:spPr>
        <p:txBody>
          <a:bodyPr/>
          <a:lstStyle/>
          <a:p>
            <a:pPr algn="just"/>
            <a:r>
              <a:rPr lang="en-GB" sz="1800" dirty="0"/>
              <a:t>Wirkungsmetriken beziehen sich auf die quantitativen und qualitativen Maßnahmen, die von Unternehmen verwendet werden, um die Auswirkungen ihrer Tätigkeiten auf soziale, ökologische und wirtschaftliche Aspekte zu bewerten. </a:t>
            </a:r>
          </a:p>
          <a:p>
            <a:pPr algn="just"/>
            <a:endParaRPr lang="en-GB" sz="1800" dirty="0"/>
          </a:p>
          <a:p>
            <a:pPr algn="just"/>
            <a:r>
              <a:rPr lang="en-GB" sz="1800" dirty="0"/>
              <a:t>Diese Kennzahlen spielen eine entscheidende Rolle, wenn es darum geht, Unternehmen Einblicke in ihre Nachhaltigkeitsleistung zu verschaffen und ihnen dabei zu helfen, die positiven oder negativen Auswirkungen auf Stakeholder, Gemeinschaften und die Umwelt zu verstehen.</a:t>
            </a:r>
          </a:p>
          <a:p>
            <a:pPr algn="just"/>
            <a:endParaRPr lang="en-GB" sz="1800" dirty="0"/>
          </a:p>
          <a:p>
            <a:pPr algn="just"/>
            <a:r>
              <a:rPr lang="en-GB" sz="1800" b="1" dirty="0"/>
              <a:t>Beispiele für Wirkungsmetriken:</a:t>
            </a:r>
          </a:p>
          <a:p>
            <a:pPr algn="just"/>
            <a:r>
              <a:rPr lang="en-GB" sz="1800" b="1" dirty="0"/>
              <a:t>Umwelt: </a:t>
            </a:r>
            <a:r>
              <a:rPr lang="en-GB" sz="1800" dirty="0"/>
              <a:t>Kohlenstoffemissionen, Wasserverbrauch, Abfallerzeugung, Auswirkungen auf die biologische Vielfalt.</a:t>
            </a:r>
          </a:p>
          <a:p>
            <a:pPr algn="just"/>
            <a:r>
              <a:rPr lang="en-GB" sz="1800" b="1" dirty="0"/>
              <a:t>Soziales: </a:t>
            </a:r>
            <a:r>
              <a:rPr lang="en-GB" sz="1800" dirty="0"/>
              <a:t>Mitarbeiterzufriedenheit, Engagement für die Gemeinschaft, Kennzahlen zu Vielfalt und Integration.</a:t>
            </a:r>
          </a:p>
          <a:p>
            <a:pPr algn="just"/>
            <a:r>
              <a:rPr lang="en-GB" sz="1800" b="1" dirty="0"/>
              <a:t>Wirtschaftlich: </a:t>
            </a:r>
            <a:r>
              <a:rPr lang="en-GB" sz="1800" dirty="0"/>
              <a:t>Einnahmen aus nachhaltigen Produkten, Kosteneinsparungen durch Energieeffizienzmaßnahmen.</a:t>
            </a:r>
          </a:p>
        </p:txBody>
      </p:sp>
      <p:pic>
        <p:nvPicPr>
          <p:cNvPr id="2" name="Picture Placeholder 5" descr="Two colleagues planning on board with sticky notes">
            <a:extLst>
              <a:ext uri="{FF2B5EF4-FFF2-40B4-BE49-F238E27FC236}">
                <a16:creationId xmlns:a16="http://schemas.microsoft.com/office/drawing/2014/main" id="{EA5E2AC7-9A0F-5E0E-549B-2FD98659ED3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a:xfrm>
            <a:off x="-1355725" y="-14288"/>
            <a:ext cx="5875338" cy="6858001"/>
          </a:xfrm>
        </p:spPr>
      </p:pic>
    </p:spTree>
    <p:extLst>
      <p:ext uri="{BB962C8B-B14F-4D97-AF65-F5344CB8AC3E}">
        <p14:creationId xmlns:p14="http://schemas.microsoft.com/office/powerpoint/2010/main" val="385634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Verfolgen Sie unsere Reise hier</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5" y="4544736"/>
            <a:ext cx="2363895" cy="398804"/>
            <a:chOff x="10161196" y="4811882"/>
            <a:chExt cx="1664680" cy="280842"/>
          </a:xfrm>
        </p:grpSpPr>
        <p:grpSp>
          <p:nvGrpSpPr>
            <p:cNvPr id="24" name="Graphic 3">
              <a:extLst>
                <a:ext uri="{FF2B5EF4-FFF2-40B4-BE49-F238E27FC236}">
                  <a16:creationId xmlns:a16="http://schemas.microsoft.com/office/drawing/2014/main" id="{FD47301D-3399-4421-3465-BF8A7A316DE5}"/>
                </a:ext>
              </a:extLst>
            </p:cNvPr>
            <p:cNvGrpSpPr/>
            <p:nvPr/>
          </p:nvGrpSpPr>
          <p:grpSpPr>
            <a:xfrm>
              <a:off x="11199334" y="4811882"/>
              <a:ext cx="280634" cy="280634"/>
              <a:chOff x="1950027" y="2499889"/>
              <a:chExt cx="850463" cy="850463"/>
            </a:xfrm>
          </p:grpSpPr>
          <p:sp>
            <p:nvSpPr>
              <p:cNvPr id="25" name="Freeform 24">
                <a:extLst>
                  <a:ext uri="{FF2B5EF4-FFF2-40B4-BE49-F238E27FC236}">
                    <a16:creationId xmlns:a16="http://schemas.microsoft.com/office/drawing/2014/main" id="{A9193224-6807-444D-7249-8F61F5BCFC5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aphic 3">
                <a:extLst>
                  <a:ext uri="{FF2B5EF4-FFF2-40B4-BE49-F238E27FC236}">
                    <a16:creationId xmlns:a16="http://schemas.microsoft.com/office/drawing/2014/main" id="{5B922720-DC2C-2CF9-1A8F-0BCE629E2466}"/>
                  </a:ext>
                </a:extLst>
              </p:cNvPr>
              <p:cNvGrpSpPr/>
              <p:nvPr/>
            </p:nvGrpSpPr>
            <p:grpSpPr>
              <a:xfrm>
                <a:off x="2107521" y="2657382"/>
                <a:ext cx="535476" cy="535477"/>
                <a:chOff x="2107521" y="2657382"/>
                <a:chExt cx="535476" cy="535477"/>
              </a:xfrm>
              <a:solidFill>
                <a:srgbClr val="FFFFFF"/>
              </a:solidFill>
            </p:grpSpPr>
            <p:sp>
              <p:nvSpPr>
                <p:cNvPr id="27" name="Freeform 26">
                  <a:extLst>
                    <a:ext uri="{FF2B5EF4-FFF2-40B4-BE49-F238E27FC236}">
                      <a16:creationId xmlns:a16="http://schemas.microsoft.com/office/drawing/2014/main" id="{6C544FD8-31D8-F6BE-61AC-FF8DE19E214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1ADF4414-1C17-3249-A86E-8EA6D3E38A10}"/>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8E61610-6FBA-132E-4EE4-31DE5BD4CB3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054FA110-E487-C892-299D-BFFBB8CB5C6B}"/>
                </a:ext>
              </a:extLst>
            </p:cNvPr>
            <p:cNvGrpSpPr/>
            <p:nvPr/>
          </p:nvGrpSpPr>
          <p:grpSpPr>
            <a:xfrm>
              <a:off x="11545242" y="4811882"/>
              <a:ext cx="280634" cy="280634"/>
              <a:chOff x="2998302" y="2499889"/>
              <a:chExt cx="850463" cy="850463"/>
            </a:xfrm>
          </p:grpSpPr>
          <p:sp>
            <p:nvSpPr>
              <p:cNvPr id="34" name="Freeform 33">
                <a:extLst>
                  <a:ext uri="{FF2B5EF4-FFF2-40B4-BE49-F238E27FC236}">
                    <a16:creationId xmlns:a16="http://schemas.microsoft.com/office/drawing/2014/main" id="{39E5341B-3B67-CBE4-63AB-DE5AC6353FF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0A7C4A7B-F1B2-FBFB-77A7-2DABE98F570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sz="3200" dirty="0"/>
              <a:t>Messung und Rechenschaftspflicht</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1800" dirty="0"/>
              <a:t>Wirkungskennzahlen ermöglichen es Unternehmen, ihre Fortschritte bei der Verwirklichung von Nachhaltigkeitszielen zu messen und zu verfolgen. Indem sie ihre Auswirkungen quantifizieren, können sich Unternehmen für ihren ökologischen und sozialen Fußabdruck verantworten.</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04200" y="2390707"/>
            <a:ext cx="7160276" cy="730066"/>
          </a:xfrm>
        </p:spPr>
        <p:txBody>
          <a:bodyPr/>
          <a:lstStyle/>
          <a:p>
            <a:r>
              <a:rPr lang="en-GB" sz="3200" dirty="0"/>
              <a:t>Entscheidungsfindung</a:t>
            </a:r>
            <a:endParaRPr lang="en-IE" sz="3200"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6" y="2920567"/>
            <a:ext cx="7160273" cy="945874"/>
          </a:xfrm>
        </p:spPr>
        <p:txBody>
          <a:bodyPr/>
          <a:lstStyle/>
          <a:p>
            <a:pPr algn="just"/>
            <a:r>
              <a:rPr lang="en-GB" sz="1800" dirty="0"/>
              <a:t>Metriken liefern datengestützte Erkenntnisse, die als Grundlage für strategische Entscheidungen dienen. Beispielsweise kann das Verständnis von Energieverbrauchskennzahlen zu Initiativen führen, die darauf abzielen, Kohlenstoffemissionen zu reduzieren und die Energieeffizienz zu verbessern.</a:t>
            </a:r>
            <a:endParaRPr lang="en-IE" sz="18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04200" y="4329447"/>
            <a:ext cx="7160276" cy="730066"/>
          </a:xfrm>
        </p:spPr>
        <p:txBody>
          <a:bodyPr/>
          <a:lstStyle/>
          <a:p>
            <a:r>
              <a:rPr lang="en-GB" sz="3200" dirty="0"/>
              <a:t>Transparenz und Berichterstattung</a:t>
            </a:r>
            <a:endParaRPr lang="en-IE" sz="3200"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033676"/>
            <a:ext cx="7160273" cy="945874"/>
          </a:xfrm>
        </p:spPr>
        <p:txBody>
          <a:bodyPr/>
          <a:lstStyle/>
          <a:p>
            <a:pPr algn="just"/>
            <a:r>
              <a:rPr lang="en-GB" sz="1800" dirty="0"/>
              <a:t>Stakeholder, darunter Investoren, Verbraucher und Aufsichtsbehörden, fordern zunehmend Transparenz hinsichtlich der Auswirkungen von Unternehmen. Klare und glaubwürdige Wirkungskennzahlen erleichtern eine transparente Berichterstattung und stärken das Vertrauen und den Ruf.</a:t>
            </a:r>
            <a:endParaRPr lang="en-IE" sz="1800" dirty="0"/>
          </a:p>
        </p:txBody>
      </p:sp>
      <p:pic>
        <p:nvPicPr>
          <p:cNvPr id="16" name="Picture Placeholder 15" descr="City lights focused in magnifying glass">
            <a:extLst>
              <a:ext uri="{FF2B5EF4-FFF2-40B4-BE49-F238E27FC236}">
                <a16:creationId xmlns:a16="http://schemas.microsoft.com/office/drawing/2014/main" id="{19CE1838-1333-4EB8-A457-3726C68AFF0F}"/>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11872" r="11872"/>
          <a:stretch>
            <a:fillRect/>
          </a:stretch>
        </p:blipFill>
        <p:spPr>
          <a:ln>
            <a:solidFill>
              <a:schemeClr val="tx1"/>
            </a:solidFill>
          </a:ln>
        </p:spPr>
      </p:pic>
      <p:pic>
        <p:nvPicPr>
          <p:cNvPr id="14" name="Picture Placeholder 13" descr="Empty speech bubbles">
            <a:extLst>
              <a:ext uri="{FF2B5EF4-FFF2-40B4-BE49-F238E27FC236}">
                <a16:creationId xmlns:a16="http://schemas.microsoft.com/office/drawing/2014/main" id="{C6B81367-882E-A517-73EB-1DAA3516466D}"/>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72" r="11872"/>
          <a:stretch>
            <a:fillRect/>
          </a:stretch>
        </p:blipFill>
        <p:spPr>
          <a:ln>
            <a:solidFill>
              <a:schemeClr val="tx1"/>
            </a:solidFill>
          </a:ln>
        </p:spPr>
      </p:pic>
      <p:pic>
        <p:nvPicPr>
          <p:cNvPr id="12" name="Picture Placeholder 11" descr="Close-up of wooden white and yellow ruler">
            <a:extLst>
              <a:ext uri="{FF2B5EF4-FFF2-40B4-BE49-F238E27FC236}">
                <a16:creationId xmlns:a16="http://schemas.microsoft.com/office/drawing/2014/main" id="{BBDF2CB6-03D1-2B61-E4A2-BD53E5CD39D2}"/>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7095" r="7095"/>
          <a:stretch>
            <a:fillRect/>
          </a:stretch>
        </p:blipFill>
        <p:spPr>
          <a:ln>
            <a:solidFill>
              <a:schemeClr val="tx1"/>
            </a:solidFill>
          </a:ln>
        </p:spPr>
      </p:pic>
    </p:spTree>
    <p:extLst>
      <p:ext uri="{BB962C8B-B14F-4D97-AF65-F5344CB8AC3E}">
        <p14:creationId xmlns:p14="http://schemas.microsoft.com/office/powerpoint/2010/main" val="285215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845FAB3-E592-D7AE-9056-ABB33D523A36}"/>
              </a:ext>
            </a:extLst>
          </p:cNvPr>
          <p:cNvGraphicFramePr>
            <a:graphicFrameLocks noChangeAspect="1"/>
          </p:cNvGraphicFramePr>
          <p:nvPr>
            <p:custDataLst>
              <p:tags r:id="rId1"/>
            </p:custDataLst>
            <p:extLst>
              <p:ext uri="{D42A27DB-BD31-4B8C-83A1-F6EECF244321}">
                <p14:modId xmlns:p14="http://schemas.microsoft.com/office/powerpoint/2010/main" val="4150745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Close-up of wooden white and yellow ruler">
            <a:extLst>
              <a:ext uri="{FF2B5EF4-FFF2-40B4-BE49-F238E27FC236}">
                <a16:creationId xmlns:a16="http://schemas.microsoft.com/office/drawing/2014/main" id="{29461435-7B45-BECE-1AF6-3116B65F9A70}"/>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17873" r="17873"/>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683007"/>
            <a:ext cx="5526846" cy="614105"/>
          </a:xfrm>
        </p:spPr>
        <p:txBody>
          <a:bodyPr/>
          <a:lstStyle/>
          <a:p>
            <a:r>
              <a:rPr lang="en-IE" dirty="0"/>
              <a:t>AUSWAHL DER METRIKEN </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6944" y="1660742"/>
            <a:ext cx="4939670" cy="4811641"/>
          </a:xfrm>
        </p:spPr>
        <p:txBody>
          <a:bodyPr/>
          <a:lstStyle/>
          <a:p>
            <a:pPr algn="just"/>
            <a:r>
              <a:rPr lang="en-GB" sz="2000" dirty="0"/>
              <a:t>Bei der Auswahl von Kennzahlen geht es darum, relevante Indikatoren auszuwählen, die die Auswirkungen eines Unternehmens genau widerspiegeln und mit seinen Nachhaltigkeitszielen übereinstimmen. </a:t>
            </a:r>
          </a:p>
          <a:p>
            <a:pPr algn="just"/>
            <a:endParaRPr lang="en-GB" sz="2000" dirty="0"/>
          </a:p>
          <a:p>
            <a:pPr algn="just"/>
            <a:r>
              <a:rPr lang="en-GB" sz="2000" dirty="0"/>
              <a:t>Die Wahl der Kennzahlen hängt von Faktoren wie der Branche, der Unternehmensgröße, dem geografischen Standort und den Erwartungen der Interessengruppen ab.</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8</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7783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ÜBERLEGUNGEN ZUR AUSWAHL DER METRIK</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72255"/>
            <a:ext cx="10483429" cy="4979054"/>
          </a:xfrm>
        </p:spPr>
        <p:txBody>
          <a:bodyPr/>
          <a:lstStyle/>
          <a:p>
            <a:pPr algn="just"/>
            <a:r>
              <a:rPr lang="en-GB" sz="2000" b="1" dirty="0"/>
              <a:t>Relevanz: </a:t>
            </a:r>
            <a:r>
              <a:rPr lang="en-GB" sz="2000" dirty="0"/>
              <a:t>Metriken sollten sich direkt auf die Aktivitäten und Auswirkungen des Unternehmens beziehen. Ein Fertigungsunternehmen könnte beispielsweise Kennzahlen zur Ressourceneffizienz und Abfallvermeidung Priorität einräumen.</a:t>
            </a:r>
          </a:p>
          <a:p>
            <a:pPr algn="just"/>
            <a:endParaRPr lang="en-GB" sz="2000" dirty="0"/>
          </a:p>
          <a:p>
            <a:pPr algn="just"/>
            <a:r>
              <a:rPr lang="en-GB" sz="2000" b="1" dirty="0"/>
              <a:t>Messbarkeit: </a:t>
            </a:r>
            <a:r>
              <a:rPr lang="en-GB" sz="2000" dirty="0"/>
              <a:t>Die Metriken sollten anhand zuverlässiger Datenquellen und Methoden messbar sein. Dadurch wird sichergestellt, dass die gesammelten Daten genau sind und im Laufe der Zeit konsistent nachverfolgt werden können.</a:t>
            </a:r>
          </a:p>
          <a:p>
            <a:pPr algn="just"/>
            <a:endParaRPr lang="en-GB" sz="2000" dirty="0"/>
          </a:p>
          <a:p>
            <a:pPr algn="just"/>
            <a:r>
              <a:rPr lang="en-GB" sz="2000" b="1" dirty="0"/>
              <a:t>Vergleichbarkeit: </a:t>
            </a:r>
            <a:r>
              <a:rPr lang="en-GB" sz="2000" dirty="0"/>
              <a:t>Unternehmen vergleichen ihre Leistungen oft mit denen von Branchenkollegen oder etablierten Standards. Metriken, die eine Vergleichbarkeit ermöglichen, erleichtern eine aussagekräftige Leistungsbeurteilung.</a:t>
            </a:r>
          </a:p>
          <a:p>
            <a:pPr algn="just"/>
            <a:endParaRPr lang="en-GB" sz="2000" dirty="0"/>
          </a:p>
          <a:p>
            <a:pPr algn="just"/>
            <a:r>
              <a:rPr lang="en-GB" sz="2000" b="1" dirty="0"/>
              <a:t>Integration mit Zielen: </a:t>
            </a:r>
            <a:r>
              <a:rPr lang="en-GB" sz="2000" dirty="0"/>
              <a:t>Durch die Abstimmung der Kennzahlen auf die Unternehmensziele wird sichergestellt, dass die Bemühungen zur Messung der Auswirkungen zielgerichtet sind und zu den übergeordneten strategischen Zielen beitragen. Ein Unternehmen, das sich der sozialen Verantwortung verschrieben hat, könnte sich zum Beispiel auf Kennzahlen konzentrieren, die sich auf Investitionen in die Gemeinschaft und das Wohlbefinden der Mitarbeiter beziehen.</a:t>
            </a:r>
          </a:p>
        </p:txBody>
      </p:sp>
    </p:spTree>
    <p:extLst>
      <p:ext uri="{BB962C8B-B14F-4D97-AF65-F5344CB8AC3E}">
        <p14:creationId xmlns:p14="http://schemas.microsoft.com/office/powerpoint/2010/main" val="21721039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Metadata/LabelInfo.xml><?xml version="1.0" encoding="utf-8"?>
<clbl:labelList xmlns:clbl="http://schemas.microsoft.com/office/2020/mipLabelMetadata">
  <clbl:label id="{f7f8f12d-b94b-436d-8303-cf6843bc2c4c}" enabled="1" method="Standard" siteId="{3d44215d-7452-42ba-bfd4-94d4f26cfd84}" contentBits="0" removed="0"/>
</clbl:labelList>
</file>

<file path=docProps/app.xml><?xml version="1.0" encoding="utf-8"?>
<Properties xmlns="http://schemas.openxmlformats.org/officeDocument/2006/extended-properties" xmlns:vt="http://schemas.openxmlformats.org/officeDocument/2006/docPropsVTypes">
  <Template>Magazine layout</Template>
  <TotalTime>0</TotalTime>
  <Words>4518</Words>
  <Application>Microsoft Office PowerPoint</Application>
  <PresentationFormat>Widescreen</PresentationFormat>
  <Paragraphs>353</Paragraphs>
  <Slides>60</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6" baseType="lpstr">
      <vt:lpstr>Arial</vt:lpstr>
      <vt:lpstr>Calibri</vt:lpstr>
      <vt:lpstr>Fraunces</vt:lpstr>
      <vt:lpstr>Montserrat</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docId:37FF4E4149AF7C4570D30EE91A5F559E</cp:keywords>
  <cp:lastModifiedBy>aine hamill</cp:lastModifiedBy>
  <cp:revision>420</cp:revision>
  <dcterms:created xsi:type="dcterms:W3CDTF">2021-06-15T11:45:52Z</dcterms:created>
  <dcterms:modified xsi:type="dcterms:W3CDTF">2025-05-16T14:56:36Z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