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3.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4.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5.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59"/>
  </p:notesMasterIdLst>
  <p:handoutMasterIdLst>
    <p:handoutMasterId r:id="rId60"/>
  </p:handoutMasterIdLst>
  <p:sldIdLst>
    <p:sldId id="693" r:id="rId5"/>
    <p:sldId id="761" r:id="rId6"/>
    <p:sldId id="678" r:id="rId7"/>
    <p:sldId id="682" r:id="rId8"/>
    <p:sldId id="689" r:id="rId9"/>
    <p:sldId id="668" r:id="rId10"/>
    <p:sldId id="762" r:id="rId11"/>
    <p:sldId id="703" r:id="rId12"/>
    <p:sldId id="797" r:id="rId13"/>
    <p:sldId id="798" r:id="rId14"/>
    <p:sldId id="790" r:id="rId15"/>
    <p:sldId id="765" r:id="rId16"/>
    <p:sldId id="766" r:id="rId17"/>
    <p:sldId id="799" r:id="rId18"/>
    <p:sldId id="683" r:id="rId19"/>
    <p:sldId id="687" r:id="rId20"/>
    <p:sldId id="736" r:id="rId21"/>
    <p:sldId id="737" r:id="rId22"/>
    <p:sldId id="767" r:id="rId23"/>
    <p:sldId id="788" r:id="rId24"/>
    <p:sldId id="789" r:id="rId25"/>
    <p:sldId id="791" r:id="rId26"/>
    <p:sldId id="768" r:id="rId27"/>
    <p:sldId id="800" r:id="rId28"/>
    <p:sldId id="716" r:id="rId29"/>
    <p:sldId id="792" r:id="rId30"/>
    <p:sldId id="793" r:id="rId31"/>
    <p:sldId id="794" r:id="rId32"/>
    <p:sldId id="795" r:id="rId33"/>
    <p:sldId id="771" r:id="rId34"/>
    <p:sldId id="772" r:id="rId35"/>
    <p:sldId id="801" r:id="rId36"/>
    <p:sldId id="773" r:id="rId37"/>
    <p:sldId id="749" r:id="rId38"/>
    <p:sldId id="775" r:id="rId39"/>
    <p:sldId id="776" r:id="rId40"/>
    <p:sldId id="777" r:id="rId41"/>
    <p:sldId id="778" r:id="rId42"/>
    <p:sldId id="802" r:id="rId43"/>
    <p:sldId id="779" r:id="rId44"/>
    <p:sldId id="711" r:id="rId45"/>
    <p:sldId id="750" r:id="rId46"/>
    <p:sldId id="780" r:id="rId47"/>
    <p:sldId id="733" r:id="rId48"/>
    <p:sldId id="781" r:id="rId49"/>
    <p:sldId id="782" r:id="rId50"/>
    <p:sldId id="751" r:id="rId51"/>
    <p:sldId id="783" r:id="rId52"/>
    <p:sldId id="785" r:id="rId53"/>
    <p:sldId id="796" r:id="rId54"/>
    <p:sldId id="786" r:id="rId55"/>
    <p:sldId id="787" r:id="rId56"/>
    <p:sldId id="803" r:id="rId57"/>
    <p:sldId id="692" r:id="rId58"/>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6C2F"/>
    <a:srgbClr val="0F486D"/>
    <a:srgbClr val="DB176A"/>
    <a:srgbClr val="F99F27"/>
    <a:srgbClr val="E87A33"/>
    <a:srgbClr val="60BA47"/>
    <a:srgbClr val="1D93D1"/>
    <a:srgbClr val="2094D2"/>
    <a:srgbClr val="11496E"/>
    <a:srgbClr val="2626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860" autoAdjust="0"/>
    <p:restoredTop sz="93934"/>
  </p:normalViewPr>
  <p:slideViewPr>
    <p:cSldViewPr snapToGrid="0" snapToObjects="1">
      <p:cViewPr varScale="1">
        <p:scale>
          <a:sx n="63" d="100"/>
          <a:sy n="63" d="100"/>
        </p:scale>
        <p:origin x="924" y="32"/>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5/16/2025</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5/16/2025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Master-Textstile bearbeiten</a:t>
            </a:r>
          </a:p>
          <a:p>
            <a:pPr lvl="1"/>
            <a:r>
              <a:rPr lang="en-US"/>
              <a:t>Zweite Ebene</a:t>
            </a:r>
          </a:p>
          <a:p>
            <a:pPr lvl="2"/>
            <a:r>
              <a:rPr lang="en-US"/>
              <a:t>Dritte Ebene</a:t>
            </a:r>
          </a:p>
          <a:p>
            <a:pPr lvl="3"/>
            <a:r>
              <a:rPr lang="en-US"/>
              <a:t>Vierte Ebene</a:t>
            </a:r>
          </a:p>
          <a:p>
            <a:pPr lvl="4"/>
            <a:r>
              <a:rPr lang="en-US"/>
              <a:t>Fünfte Ebene</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38078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785620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40511335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7013891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0903822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6406494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8783891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3876870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25762385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4906443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C2493589-430F-B785-BC26-0C4DA22CEB55}"/>
              </a:ext>
            </a:extLst>
          </p:cNvPr>
          <p:cNvSpPr/>
          <p:nvPr userDrawn="1"/>
        </p:nvSpPr>
        <p:spPr>
          <a:xfrm>
            <a:off x="894621" y="3354"/>
            <a:ext cx="4052477" cy="3893456"/>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11496E"/>
          </a:solidFill>
          <a:ln w="30808" cap="flat">
            <a:noFill/>
            <a:prstDash val="solid"/>
            <a:miter/>
          </a:ln>
        </p:spPr>
        <p:txBody>
          <a:bodyPr rtlCol="0" anchor="ctr"/>
          <a:lstStyle/>
          <a:p>
            <a:endParaRPr lang="en-US" sz="2069"/>
          </a:p>
        </p:txBody>
      </p:sp>
      <p:sp>
        <p:nvSpPr>
          <p:cNvPr id="11" name="Freeform 10">
            <a:extLst>
              <a:ext uri="{FF2B5EF4-FFF2-40B4-BE49-F238E27FC236}">
                <a16:creationId xmlns:a16="http://schemas.microsoft.com/office/drawing/2014/main" id="{0121DBA3-08D2-1337-EDEB-01D14E7869BC}"/>
              </a:ext>
            </a:extLst>
          </p:cNvPr>
          <p:cNvSpPr/>
          <p:nvPr userDrawn="1"/>
        </p:nvSpPr>
        <p:spPr>
          <a:xfrm>
            <a:off x="8058541" y="4455275"/>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094D2"/>
          </a:solidFill>
          <a:ln w="30808" cap="flat">
            <a:noFill/>
            <a:prstDash val="solid"/>
            <a:miter/>
          </a:ln>
        </p:spPr>
        <p:txBody>
          <a:bodyPr rtlCol="0" anchor="ctr"/>
          <a:lstStyle/>
          <a:p>
            <a:endParaRPr lang="en-US" sz="2069"/>
          </a:p>
        </p:txBody>
      </p:sp>
      <p:sp>
        <p:nvSpPr>
          <p:cNvPr id="163" name="Picture Placeholder 166">
            <a:extLst>
              <a:ext uri="{FF2B5EF4-FFF2-40B4-BE49-F238E27FC236}">
                <a16:creationId xmlns:a16="http://schemas.microsoft.com/office/drawing/2014/main" id="{8576E01D-F3B8-44FF-FE85-6D11D63B2D77}"/>
              </a:ext>
            </a:extLst>
          </p:cNvPr>
          <p:cNvSpPr>
            <a:spLocks noGrp="1"/>
          </p:cNvSpPr>
          <p:nvPr>
            <p:ph type="pic" sz="quarter" idx="44"/>
          </p:nvPr>
        </p:nvSpPr>
        <p:spPr>
          <a:xfrm>
            <a:off x="446723" y="3355"/>
            <a:ext cx="11251935" cy="4624906"/>
          </a:xfrm>
          <a:custGeom>
            <a:avLst/>
            <a:gdLst>
              <a:gd name="connsiteX0" fmla="*/ 0 w 11251935"/>
              <a:gd name="connsiteY0" fmla="*/ 0 h 4624906"/>
              <a:gd name="connsiteX1" fmla="*/ 447898 w 11251935"/>
              <a:gd name="connsiteY1" fmla="*/ 0 h 4624906"/>
              <a:gd name="connsiteX2" fmla="*/ 447898 w 11251935"/>
              <a:gd name="connsiteY2" fmla="*/ 3893455 h 4624906"/>
              <a:gd name="connsiteX3" fmla="*/ 4500376 w 11251935"/>
              <a:gd name="connsiteY3" fmla="*/ 3893455 h 4624906"/>
              <a:gd name="connsiteX4" fmla="*/ 4500376 w 11251935"/>
              <a:gd name="connsiteY4" fmla="*/ 0 h 4624906"/>
              <a:gd name="connsiteX5" fmla="*/ 11251935 w 11251935"/>
              <a:gd name="connsiteY5" fmla="*/ 0 h 4624906"/>
              <a:gd name="connsiteX6" fmla="*/ 11251935 w 11251935"/>
              <a:gd name="connsiteY6" fmla="*/ 4451920 h 4624906"/>
              <a:gd name="connsiteX7" fmla="*/ 7611818 w 11251935"/>
              <a:gd name="connsiteY7" fmla="*/ 4451920 h 4624906"/>
              <a:gd name="connsiteX8" fmla="*/ 7611818 w 11251935"/>
              <a:gd name="connsiteY8" fmla="*/ 4624906 h 4624906"/>
              <a:gd name="connsiteX9" fmla="*/ 0 w 11251935"/>
              <a:gd name="connsiteY9" fmla="*/ 4624906 h 462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51935" h="4624906">
                <a:moveTo>
                  <a:pt x="0" y="0"/>
                </a:moveTo>
                <a:lnTo>
                  <a:pt x="447898" y="0"/>
                </a:lnTo>
                <a:lnTo>
                  <a:pt x="447898" y="3893455"/>
                </a:lnTo>
                <a:lnTo>
                  <a:pt x="4500376" y="3893455"/>
                </a:lnTo>
                <a:lnTo>
                  <a:pt x="4500376" y="0"/>
                </a:lnTo>
                <a:lnTo>
                  <a:pt x="11251935" y="0"/>
                </a:lnTo>
                <a:lnTo>
                  <a:pt x="11251935" y="4451920"/>
                </a:lnTo>
                <a:lnTo>
                  <a:pt x="7611818" y="4451920"/>
                </a:lnTo>
                <a:lnTo>
                  <a:pt x="7611818" y="4624906"/>
                </a:lnTo>
                <a:lnTo>
                  <a:pt x="0" y="4624906"/>
                </a:lnTo>
                <a:close/>
              </a:path>
            </a:pathLst>
          </a:custGeom>
          <a:solidFill>
            <a:schemeClr val="bg1">
              <a:lumMod val="95000"/>
            </a:schemeClr>
          </a:solidFill>
        </p:spPr>
        <p:txBody>
          <a:bodyPr wrap="square" anchor="ctr">
            <a:noAutofit/>
          </a:bodyPr>
          <a:lstStyle>
            <a:lvl1pPr marL="0" indent="0" algn="ctr">
              <a:buNone/>
              <a:defRPr sz="800">
                <a:solidFill>
                  <a:schemeClr val="bg1"/>
                </a:solidFill>
                <a:latin typeface="Calibri" panose="020F0502020204030204" pitchFamily="34" charset="0"/>
                <a:cs typeface="Calibri" panose="020F0502020204030204" pitchFamily="34" charset="0"/>
              </a:defRPr>
            </a:lvl1pPr>
          </a:lstStyle>
          <a:p>
            <a:endParaRPr lang="en-US" dirty="0"/>
          </a:p>
        </p:txBody>
      </p:sp>
      <p:sp>
        <p:nvSpPr>
          <p:cNvPr id="164" name="Text Placeholder 32">
            <a:extLst>
              <a:ext uri="{FF2B5EF4-FFF2-40B4-BE49-F238E27FC236}">
                <a16:creationId xmlns:a16="http://schemas.microsoft.com/office/drawing/2014/main" id="{D873B4E1-BB2E-A4A5-029F-705A8A4C5835}"/>
              </a:ext>
            </a:extLst>
          </p:cNvPr>
          <p:cNvSpPr>
            <a:spLocks noGrp="1"/>
          </p:cNvSpPr>
          <p:nvPr>
            <p:ph type="body" sz="quarter" idx="16" hasCustomPrompt="1"/>
          </p:nvPr>
        </p:nvSpPr>
        <p:spPr>
          <a:xfrm>
            <a:off x="1148454" y="1582704"/>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Teach Digital</a:t>
            </a:r>
            <a:endParaRPr lang="en-US" dirty="0"/>
          </a:p>
        </p:txBody>
      </p:sp>
      <p:sp>
        <p:nvSpPr>
          <p:cNvPr id="165" name="Text Placeholder 32">
            <a:extLst>
              <a:ext uri="{FF2B5EF4-FFF2-40B4-BE49-F238E27FC236}">
                <a16:creationId xmlns:a16="http://schemas.microsoft.com/office/drawing/2014/main" id="{F19478BD-F969-6302-9A72-BF3E6ECE4F6E}"/>
              </a:ext>
            </a:extLst>
          </p:cNvPr>
          <p:cNvSpPr>
            <a:spLocks noGrp="1"/>
          </p:cNvSpPr>
          <p:nvPr>
            <p:ph type="body" sz="quarter" idx="19" hasCustomPrompt="1"/>
          </p:nvPr>
        </p:nvSpPr>
        <p:spPr>
          <a:xfrm>
            <a:off x="1190579" y="892241"/>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166" name="Group 165">
            <a:extLst>
              <a:ext uri="{FF2B5EF4-FFF2-40B4-BE49-F238E27FC236}">
                <a16:creationId xmlns:a16="http://schemas.microsoft.com/office/drawing/2014/main" id="{2E4788F7-99D7-85BC-5AD1-DA1225E1B491}"/>
              </a:ext>
            </a:extLst>
          </p:cNvPr>
          <p:cNvGrpSpPr/>
          <p:nvPr userDrawn="1"/>
        </p:nvGrpSpPr>
        <p:grpSpPr>
          <a:xfrm>
            <a:off x="9333752" y="5720940"/>
            <a:ext cx="2471731" cy="613729"/>
            <a:chOff x="0" y="0"/>
            <a:chExt cx="2301694" cy="571500"/>
          </a:xfrm>
        </p:grpSpPr>
        <p:sp>
          <p:nvSpPr>
            <p:cNvPr id="167" name="Rectangle 166">
              <a:extLst>
                <a:ext uri="{FF2B5EF4-FFF2-40B4-BE49-F238E27FC236}">
                  <a16:creationId xmlns:a16="http://schemas.microsoft.com/office/drawing/2014/main" id="{F8218784-1DCA-E334-CD2A-CDF24C656E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68" name="Picture 167">
              <a:extLst>
                <a:ext uri="{FF2B5EF4-FFF2-40B4-BE49-F238E27FC236}">
                  <a16:creationId xmlns:a16="http://schemas.microsoft.com/office/drawing/2014/main" id="{123C7833-E4B5-2FA7-9F14-F11A62842E9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169" name="Text Placeholder 23">
            <a:extLst>
              <a:ext uri="{FF2B5EF4-FFF2-40B4-BE49-F238E27FC236}">
                <a16:creationId xmlns:a16="http://schemas.microsoft.com/office/drawing/2014/main" id="{006CB6A6-08BD-0663-44FE-4284A729F169}"/>
              </a:ext>
            </a:extLst>
          </p:cNvPr>
          <p:cNvSpPr>
            <a:spLocks noGrp="1"/>
          </p:cNvSpPr>
          <p:nvPr>
            <p:ph type="body" sz="quarter" idx="45" hasCustomPrompt="1"/>
          </p:nvPr>
        </p:nvSpPr>
        <p:spPr>
          <a:xfrm>
            <a:off x="8058541" y="4502526"/>
            <a:ext cx="3640117" cy="731140"/>
          </a:xfrm>
          <a:prstGeom prst="rect">
            <a:avLst/>
          </a:prstGeom>
        </p:spPr>
        <p:txBody>
          <a:bodyPr anchor="ctr">
            <a:normAutofit/>
          </a:bodyPr>
          <a:lstStyle>
            <a:lvl1pPr marL="0" indent="0" algn="r">
              <a:buNone/>
              <a:defRPr sz="2800" baseline="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170" name="Graphic 169">
            <a:extLst>
              <a:ext uri="{FF2B5EF4-FFF2-40B4-BE49-F238E27FC236}">
                <a16:creationId xmlns:a16="http://schemas.microsoft.com/office/drawing/2014/main" id="{F00D2B51-D8DE-CEB2-F866-1C8AC41EA2F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55016" y="4266900"/>
            <a:ext cx="5331686" cy="2701388"/>
          </a:xfrm>
          <a:prstGeom prst="rect">
            <a:avLst/>
          </a:prstGeom>
        </p:spPr>
      </p:pic>
    </p:spTree>
    <p:extLst>
      <p:ext uri="{BB962C8B-B14F-4D97-AF65-F5344CB8AC3E}">
        <p14:creationId xmlns:p14="http://schemas.microsoft.com/office/powerpoint/2010/main" val="288380653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2031599" y="304623"/>
            <a:ext cx="8128800" cy="4355963"/>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dirty="0"/>
          </a:p>
        </p:txBody>
      </p:sp>
      <p:sp>
        <p:nvSpPr>
          <p:cNvPr id="19" name="Picture Placeholder 18">
            <a:extLst>
              <a:ext uri="{FF2B5EF4-FFF2-40B4-BE49-F238E27FC236}">
                <a16:creationId xmlns:a16="http://schemas.microsoft.com/office/drawing/2014/main" id="{98E42465-1BA7-D440-A53F-E8A7AD1B0B47}"/>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p:spPr>
        <p:txBody>
          <a:bodyPr>
            <a:noAutofit/>
          </a:bodyPr>
          <a:lstStyle>
            <a:lvl1pPr marL="0" indent="0" algn="ctr">
              <a:buNone/>
              <a:defRPr sz="3600" b="1" i="0">
                <a:solidFill>
                  <a:srgbClr val="2094D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p:spPr>
        <p:txBody>
          <a:bodyPr numCol="1" spcCol="288000" anchor="t">
            <a:noAutofit/>
          </a:bodyPr>
          <a:lstStyle>
            <a:lvl1pPr marL="0" indent="0" algn="ctr">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2" name="Freeform 11">
            <a:extLst>
              <a:ext uri="{FF2B5EF4-FFF2-40B4-BE49-F238E27FC236}">
                <a16:creationId xmlns:a16="http://schemas.microsoft.com/office/drawing/2014/main" id="{876A0E4F-42D6-3BCC-D4C8-6C9C25EF98D8}"/>
              </a:ext>
            </a:extLst>
          </p:cNvPr>
          <p:cNvSpPr/>
          <p:nvPr userDrawn="1"/>
        </p:nvSpPr>
        <p:spPr>
          <a:xfrm rot="5400000">
            <a:off x="5898016" y="-3867945"/>
            <a:ext cx="395965" cy="8128801"/>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rot="5400000">
            <a:off x="1487813" y="-531820"/>
            <a:ext cx="4845505" cy="782113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0" name="Freeform 9">
            <a:extLst>
              <a:ext uri="{FF2B5EF4-FFF2-40B4-BE49-F238E27FC236}">
                <a16:creationId xmlns:a16="http://schemas.microsoft.com/office/drawing/2014/main" id="{F80F3863-DD6C-BFD9-A0C7-6C4A0B06DFF1}"/>
              </a:ext>
            </a:extLst>
          </p:cNvPr>
          <p:cNvSpPr/>
          <p:nvPr userDrawn="1"/>
        </p:nvSpPr>
        <p:spPr>
          <a:xfrm rot="10800000">
            <a:off x="7731196" y="959550"/>
            <a:ext cx="395965" cy="4841948"/>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3717891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24003"/>
            <a:ext cx="12192000" cy="4142935"/>
          </a:xfrm>
          <a:prstGeom prst="rect">
            <a:avLst/>
          </a:pr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4"/>
            <a:ext cx="4403214" cy="1216478"/>
          </a:xfrm>
        </p:spPr>
        <p:txBody>
          <a:bodyPr>
            <a:noAutofit/>
          </a:bodyPr>
          <a:lstStyle>
            <a:lvl1pPr marL="0" indent="0" algn="l">
              <a:buNone/>
              <a:defRPr sz="3600" b="1" i="0" spc="0">
                <a:solidFill>
                  <a:srgbClr val="2094D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216479"/>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8" name="Picture Placeholder 27">
            <a:extLst>
              <a:ext uri="{FF2B5EF4-FFF2-40B4-BE49-F238E27FC236}">
                <a16:creationId xmlns:a16="http://schemas.microsoft.com/office/drawing/2014/main" id="{30018A5E-BD0C-FB4B-BF50-C125A1DB3922}"/>
              </a:ext>
            </a:extLst>
          </p:cNvPr>
          <p:cNvSpPr>
            <a:spLocks noGrp="1"/>
          </p:cNvSpPr>
          <p:nvPr>
            <p:ph type="pic" sz="quarter" idx="21"/>
          </p:nvPr>
        </p:nvSpPr>
        <p:spPr>
          <a:xfrm>
            <a:off x="5302086" y="553828"/>
            <a:ext cx="6130153" cy="1964833"/>
          </a:xfrm>
          <a:custGeom>
            <a:avLst/>
            <a:gdLst>
              <a:gd name="connsiteX0" fmla="*/ 0 w 6130153"/>
              <a:gd name="connsiteY0" fmla="*/ 0 h 1964833"/>
              <a:gd name="connsiteX1" fmla="*/ 6130153 w 6130153"/>
              <a:gd name="connsiteY1" fmla="*/ 0 h 1964833"/>
              <a:gd name="connsiteX2" fmla="*/ 6130153 w 6130153"/>
              <a:gd name="connsiteY2" fmla="*/ 231958 h 1964833"/>
              <a:gd name="connsiteX3" fmla="*/ 5992823 w 6130153"/>
              <a:gd name="connsiteY3" fmla="*/ 231958 h 1964833"/>
              <a:gd name="connsiteX4" fmla="*/ 5992823 w 6130153"/>
              <a:gd name="connsiteY4" fmla="*/ 1671959 h 1964833"/>
              <a:gd name="connsiteX5" fmla="*/ 6130153 w 6130153"/>
              <a:gd name="connsiteY5" fmla="*/ 1671959 h 1964833"/>
              <a:gd name="connsiteX6" fmla="*/ 6130153 w 6130153"/>
              <a:gd name="connsiteY6" fmla="*/ 1964833 h 1964833"/>
              <a:gd name="connsiteX7" fmla="*/ 0 w 6130153"/>
              <a:gd name="connsiteY7" fmla="*/ 1964833 h 19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0153" h="1964833">
                <a:moveTo>
                  <a:pt x="0" y="0"/>
                </a:moveTo>
                <a:lnTo>
                  <a:pt x="6130153" y="0"/>
                </a:lnTo>
                <a:lnTo>
                  <a:pt x="6130153" y="231958"/>
                </a:lnTo>
                <a:lnTo>
                  <a:pt x="5992823" y="231958"/>
                </a:lnTo>
                <a:lnTo>
                  <a:pt x="5992823" y="1671959"/>
                </a:lnTo>
                <a:lnTo>
                  <a:pt x="6130153" y="1671959"/>
                </a:lnTo>
                <a:lnTo>
                  <a:pt x="6130153" y="1964833"/>
                </a:lnTo>
                <a:lnTo>
                  <a:pt x="0" y="196483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350EA441-1AA7-7946-82C6-35FEB2BA56F2}"/>
              </a:ext>
            </a:extLst>
          </p:cNvPr>
          <p:cNvSpPr>
            <a:spLocks noGrp="1"/>
          </p:cNvSpPr>
          <p:nvPr>
            <p:ph type="pic" sz="quarter" idx="23"/>
          </p:nvPr>
        </p:nvSpPr>
        <p:spPr>
          <a:xfrm>
            <a:off x="730112" y="553828"/>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A3EC1EBA-930B-364B-8FFD-A3A37D85E041}"/>
              </a:ext>
            </a:extLst>
          </p:cNvPr>
          <p:cNvSpPr>
            <a:spLocks noGrp="1"/>
          </p:cNvSpPr>
          <p:nvPr>
            <p:ph type="pic" sz="quarter" idx="49"/>
          </p:nvPr>
        </p:nvSpPr>
        <p:spPr>
          <a:xfrm>
            <a:off x="730112" y="2749084"/>
            <a:ext cx="6130153" cy="196483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3" name="Picture Placeholder 2">
            <a:extLst>
              <a:ext uri="{FF2B5EF4-FFF2-40B4-BE49-F238E27FC236}">
                <a16:creationId xmlns:a16="http://schemas.microsoft.com/office/drawing/2014/main" id="{72415A37-99DF-6D48-A82B-08B0B77A1BCF}"/>
              </a:ext>
            </a:extLst>
          </p:cNvPr>
          <p:cNvSpPr>
            <a:spLocks noGrp="1"/>
          </p:cNvSpPr>
          <p:nvPr>
            <p:ph type="pic" sz="quarter" idx="50"/>
          </p:nvPr>
        </p:nvSpPr>
        <p:spPr>
          <a:xfrm>
            <a:off x="7154359" y="2749084"/>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2" name="Freeform 11">
            <a:extLst>
              <a:ext uri="{FF2B5EF4-FFF2-40B4-BE49-F238E27FC236}">
                <a16:creationId xmlns:a16="http://schemas.microsoft.com/office/drawing/2014/main" id="{A996230D-CF63-CBC6-1E2D-92C66546C3C0}"/>
              </a:ext>
            </a:extLst>
          </p:cNvPr>
          <p:cNvSpPr/>
          <p:nvPr userDrawn="1"/>
        </p:nvSpPr>
        <p:spPr>
          <a:xfrm>
            <a:off x="11298975" y="782187"/>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2094D2"/>
          </a:solidFill>
          <a:ln w="28891" cap="flat">
            <a:noFill/>
            <a:prstDash val="solid"/>
            <a:miter/>
          </a:ln>
        </p:spPr>
        <p:txBody>
          <a:bodyPr rtlCol="0" anchor="ctr"/>
          <a:lstStyle/>
          <a:p>
            <a:endParaRPr lang="en-US"/>
          </a:p>
        </p:txBody>
      </p:sp>
      <p:sp>
        <p:nvSpPr>
          <p:cNvPr id="14" name="Rectangle 13">
            <a:extLst>
              <a:ext uri="{FF2B5EF4-FFF2-40B4-BE49-F238E27FC236}">
                <a16:creationId xmlns:a16="http://schemas.microsoft.com/office/drawing/2014/main" id="{9D191051-AA2C-1936-0640-761B63AE64DB}"/>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51886" y="904551"/>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7764C767-0A40-C041-96CE-FAE9BC9F5FCA}"/>
              </a:ext>
            </a:extLst>
          </p:cNvPr>
          <p:cNvSpPr/>
          <p:nvPr userDrawn="1"/>
        </p:nvSpPr>
        <p:spPr>
          <a:xfrm>
            <a:off x="1151886" y="5087772"/>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51885" y="2990169"/>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3879838" y="417338"/>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3892019" y="112055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3879838" y="2492212"/>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3892019" y="3195428"/>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3892019" y="4567087"/>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3904200" y="527030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Picture Placeholder 2">
            <a:extLst>
              <a:ext uri="{FF2B5EF4-FFF2-40B4-BE49-F238E27FC236}">
                <a16:creationId xmlns:a16="http://schemas.microsoft.com/office/drawing/2014/main" id="{1AE122C5-B93C-2443-9586-190A159CBB8C}"/>
              </a:ext>
            </a:extLst>
          </p:cNvPr>
          <p:cNvSpPr>
            <a:spLocks noGrp="1"/>
          </p:cNvSpPr>
          <p:nvPr>
            <p:ph type="pic" sz="quarter" idx="23"/>
          </p:nvPr>
        </p:nvSpPr>
        <p:spPr>
          <a:xfrm>
            <a:off x="1449252" y="4604263"/>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49252" y="25066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49252" y="409057"/>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39708" y="1479990"/>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39707" y="4141054"/>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3867660" y="992777"/>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3879841" y="1695992"/>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3867660" y="3643097"/>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3879841" y="434631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37074" y="3657545"/>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37074" y="984496"/>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Tree>
    <p:extLst>
      <p:ext uri="{BB962C8B-B14F-4D97-AF65-F5344CB8AC3E}">
        <p14:creationId xmlns:p14="http://schemas.microsoft.com/office/powerpoint/2010/main" val="166251792"/>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7" y="2527915"/>
            <a:ext cx="5322123" cy="2538354"/>
          </a:xfr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6200000">
            <a:off x="7429317" y="1458731"/>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2907206"/>
            <a:ext cx="4755412" cy="287935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0" name="Freeform 9">
            <a:extLst>
              <a:ext uri="{FF2B5EF4-FFF2-40B4-BE49-F238E27FC236}">
                <a16:creationId xmlns:a16="http://schemas.microsoft.com/office/drawing/2014/main" id="{2B1E4B41-A82F-C5DA-18F5-D70EDA69CE5B}"/>
              </a:ext>
            </a:extLst>
          </p:cNvPr>
          <p:cNvSpPr/>
          <p:nvPr userDrawn="1"/>
        </p:nvSpPr>
        <p:spPr>
          <a:xfrm rot="16200000">
            <a:off x="10518124" y="1071057"/>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60BA47"/>
          </a:solidFill>
          <a:ln w="28891" cap="flat">
            <a:noFill/>
            <a:prstDash val="solid"/>
            <a:miter/>
          </a:ln>
        </p:spPr>
        <p:txBody>
          <a:bodyPr rtlCol="0" anchor="ctr"/>
          <a:lstStyle/>
          <a:p>
            <a:endParaRPr lang="en-US"/>
          </a:p>
        </p:txBody>
      </p:sp>
      <p:sp>
        <p:nvSpPr>
          <p:cNvPr id="2" name="Rectangle 1">
            <a:extLst>
              <a:ext uri="{FF2B5EF4-FFF2-40B4-BE49-F238E27FC236}">
                <a16:creationId xmlns:a16="http://schemas.microsoft.com/office/drawing/2014/main" id="{A212208F-070A-C29F-9730-152229B52846}"/>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7" name="Freeform 6">
            <a:extLst>
              <a:ext uri="{FF2B5EF4-FFF2-40B4-BE49-F238E27FC236}">
                <a16:creationId xmlns:a16="http://schemas.microsoft.com/office/drawing/2014/main" id="{2AEDC40B-20B0-6CBF-07B9-38AD956F9569}"/>
              </a:ext>
            </a:extLst>
          </p:cNvPr>
          <p:cNvSpPr/>
          <p:nvPr userDrawn="1"/>
        </p:nvSpPr>
        <p:spPr>
          <a:xfrm rot="5400000">
            <a:off x="5923002" y="-4332045"/>
            <a:ext cx="345989" cy="9007026"/>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9783117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671400" y="759425"/>
            <a:ext cx="4997879" cy="804265"/>
          </a:xfrm>
        </p:spPr>
        <p:txBody>
          <a:bodyPr>
            <a:noAutofit/>
          </a:bodyPr>
          <a:lstStyle>
            <a:lvl1pPr marL="0" indent="0" algn="l">
              <a:buNone/>
              <a:defRPr sz="3600" b="1" i="0">
                <a:solidFill>
                  <a:srgbClr val="1D93D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671403" y="1698298"/>
            <a:ext cx="4997878" cy="4439577"/>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638CDF72-CF42-F501-B043-5C5AA4F9EE94}"/>
              </a:ext>
            </a:extLst>
          </p:cNvPr>
          <p:cNvGrpSpPr/>
          <p:nvPr userDrawn="1"/>
        </p:nvGrpSpPr>
        <p:grpSpPr>
          <a:xfrm rot="16200000">
            <a:off x="8887162" y="1476548"/>
            <a:ext cx="4506008" cy="2103668"/>
            <a:chOff x="-1871944" y="1778846"/>
            <a:chExt cx="1736764" cy="810823"/>
          </a:xfrm>
        </p:grpSpPr>
        <p:sp>
          <p:nvSpPr>
            <p:cNvPr id="5" name="Freeform 4">
              <a:extLst>
                <a:ext uri="{FF2B5EF4-FFF2-40B4-BE49-F238E27FC236}">
                  <a16:creationId xmlns:a16="http://schemas.microsoft.com/office/drawing/2014/main" id="{48D7C512-6CC3-75FA-DAE1-0F065A820FD5}"/>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16D240B-65D5-454E-6465-0864F402A41A}"/>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45FB591F-0067-FC58-3E99-6A5395A4A5A1}"/>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6584D181-B420-D56F-2968-A3906A4FD588}"/>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1D0B637-2DD6-43A1-F272-960E3B76F6BF}"/>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2074882B-4DAE-FEBC-BE2B-4FE4B4C1BBAC}"/>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pic>
        <p:nvPicPr>
          <p:cNvPr id="13" name="Picture 12">
            <a:extLst>
              <a:ext uri="{FF2B5EF4-FFF2-40B4-BE49-F238E27FC236}">
                <a16:creationId xmlns:a16="http://schemas.microsoft.com/office/drawing/2014/main" id="{ABE364F3-EEEA-05DC-3D3A-D8D60D0628C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8315" t="15976" r="16613" b="11083"/>
          <a:stretch/>
        </p:blipFill>
        <p:spPr>
          <a:xfrm>
            <a:off x="2707143" y="1768709"/>
            <a:ext cx="9484857" cy="5294310"/>
          </a:xfrm>
          <a:prstGeom prst="rect">
            <a:avLst/>
          </a:prstGeom>
        </p:spPr>
      </p:pic>
      <p:sp>
        <p:nvSpPr>
          <p:cNvPr id="14" name="Picture Placeholder 17">
            <a:extLst>
              <a:ext uri="{FF2B5EF4-FFF2-40B4-BE49-F238E27FC236}">
                <a16:creationId xmlns:a16="http://schemas.microsoft.com/office/drawing/2014/main" id="{80248A5E-A387-6397-D985-E177350CBE3B}"/>
              </a:ext>
            </a:extLst>
          </p:cNvPr>
          <p:cNvSpPr>
            <a:spLocks noGrp="1"/>
          </p:cNvSpPr>
          <p:nvPr>
            <p:ph type="pic" sz="quarter" idx="10"/>
          </p:nvPr>
        </p:nvSpPr>
        <p:spPr>
          <a:xfrm>
            <a:off x="5965381" y="1969393"/>
            <a:ext cx="6226619" cy="3853972"/>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20733800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B051E9A9-9385-52A1-75D8-5A4E87878770}"/>
              </a:ext>
            </a:extLst>
          </p:cNvPr>
          <p:cNvSpPr/>
          <p:nvPr userDrawn="1"/>
        </p:nvSpPr>
        <p:spPr>
          <a:xfrm>
            <a:off x="-2988" y="3102429"/>
            <a:ext cx="12194988" cy="2454896"/>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grpSp>
        <p:nvGrpSpPr>
          <p:cNvPr id="6" name="Group 5">
            <a:extLst>
              <a:ext uri="{FF2B5EF4-FFF2-40B4-BE49-F238E27FC236}">
                <a16:creationId xmlns:a16="http://schemas.microsoft.com/office/drawing/2014/main" id="{D2759D8F-66C9-8774-46CC-589C1386D13E}"/>
              </a:ext>
            </a:extLst>
          </p:cNvPr>
          <p:cNvGrpSpPr/>
          <p:nvPr userDrawn="1"/>
        </p:nvGrpSpPr>
        <p:grpSpPr>
          <a:xfrm>
            <a:off x="9456007" y="5829539"/>
            <a:ext cx="2735993" cy="679345"/>
            <a:chOff x="0" y="0"/>
            <a:chExt cx="2301694" cy="571500"/>
          </a:xfrm>
        </p:grpSpPr>
        <p:sp>
          <p:nvSpPr>
            <p:cNvPr id="7" name="Rectangle 6">
              <a:extLst>
                <a:ext uri="{FF2B5EF4-FFF2-40B4-BE49-F238E27FC236}">
                  <a16:creationId xmlns:a16="http://schemas.microsoft.com/office/drawing/2014/main" id="{4A4A8FB1-8F11-0141-5DE0-6281C24D84D4}"/>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8" name="Picture 7">
              <a:extLst>
                <a:ext uri="{FF2B5EF4-FFF2-40B4-BE49-F238E27FC236}">
                  <a16:creationId xmlns:a16="http://schemas.microsoft.com/office/drawing/2014/main" id="{54142550-A084-D565-B045-9AB6CF6BB51F}"/>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2" name="Graphic 1">
            <a:extLst>
              <a:ext uri="{FF2B5EF4-FFF2-40B4-BE49-F238E27FC236}">
                <a16:creationId xmlns:a16="http://schemas.microsoft.com/office/drawing/2014/main" id="{6DE9B32D-A619-D8AC-EFCE-F8697733799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13789"/>
            <a:ext cx="6096000" cy="3088640"/>
          </a:xfrm>
          <a:prstGeom prst="rect">
            <a:avLst/>
          </a:prstGeom>
        </p:spPr>
      </p:pic>
      <p:sp>
        <p:nvSpPr>
          <p:cNvPr id="3" name="Text Placeholder 32">
            <a:extLst>
              <a:ext uri="{FF2B5EF4-FFF2-40B4-BE49-F238E27FC236}">
                <a16:creationId xmlns:a16="http://schemas.microsoft.com/office/drawing/2014/main" id="{64ABFF8E-C771-1252-E347-4145D5AF72F7}"/>
              </a:ext>
            </a:extLst>
          </p:cNvPr>
          <p:cNvSpPr>
            <a:spLocks noGrp="1"/>
          </p:cNvSpPr>
          <p:nvPr>
            <p:ph type="body" sz="quarter" idx="30" hasCustomPrompt="1"/>
          </p:nvPr>
        </p:nvSpPr>
        <p:spPr>
          <a:xfrm>
            <a:off x="852791" y="3709852"/>
            <a:ext cx="6346032" cy="804265"/>
          </a:xfrm>
        </p:spPr>
        <p:txBody>
          <a:bodyPr>
            <a:noAutofit/>
          </a:bodyPr>
          <a:lstStyle>
            <a:lvl1pPr marL="0" indent="0" algn="l">
              <a:buNone/>
              <a:defRPr sz="3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Follow Our Journey</a:t>
            </a:r>
            <a:endParaRPr lang="en-US" dirty="0"/>
          </a:p>
        </p:txBody>
      </p:sp>
      <p:grpSp>
        <p:nvGrpSpPr>
          <p:cNvPr id="9" name="Group 8">
            <a:extLst>
              <a:ext uri="{FF2B5EF4-FFF2-40B4-BE49-F238E27FC236}">
                <a16:creationId xmlns:a16="http://schemas.microsoft.com/office/drawing/2014/main" id="{9A5B3923-C329-76E3-D521-1B5691B489E3}"/>
              </a:ext>
            </a:extLst>
          </p:cNvPr>
          <p:cNvGrpSpPr/>
          <p:nvPr userDrawn="1"/>
        </p:nvGrpSpPr>
        <p:grpSpPr>
          <a:xfrm rot="16200000">
            <a:off x="8283002" y="1703688"/>
            <a:ext cx="5411064" cy="2526201"/>
            <a:chOff x="-1871944" y="1778846"/>
            <a:chExt cx="1736764" cy="810823"/>
          </a:xfrm>
        </p:grpSpPr>
        <p:sp>
          <p:nvSpPr>
            <p:cNvPr id="10" name="Freeform 9">
              <a:extLst>
                <a:ext uri="{FF2B5EF4-FFF2-40B4-BE49-F238E27FC236}">
                  <a16:creationId xmlns:a16="http://schemas.microsoft.com/office/drawing/2014/main" id="{6C1AD56A-3F65-664F-75AE-547AD26BBCD0}"/>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F0B203D0-4F1F-AF4A-88AA-54E18CD29FEE}"/>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76200723-4FC0-633F-3415-EC13CA112A32}"/>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F93CA007-2D69-244F-05AD-5CBECC817D21}"/>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34AAEEA6-8651-4BAB-D748-309574A2E77E}"/>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F6034C48-69EE-EAE5-44B4-38451FD57241}"/>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728685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BF8474B-2EE8-5D90-EE94-2A449BB5BC14}"/>
              </a:ext>
            </a:extLst>
          </p:cNvPr>
          <p:cNvSpPr/>
          <p:nvPr userDrawn="1"/>
        </p:nvSpPr>
        <p:spPr>
          <a:xfrm>
            <a:off x="0" y="2916349"/>
            <a:ext cx="12172692" cy="2970866"/>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11496E"/>
          </a:solidFill>
          <a:ln w="30808" cap="flat">
            <a:noFill/>
            <a:prstDash val="solid"/>
            <a:miter/>
          </a:ln>
        </p:spPr>
        <p:txBody>
          <a:bodyPr rtlCol="0" anchor="ctr"/>
          <a:lstStyle/>
          <a:p>
            <a:endParaRPr lang="en-US" sz="2069"/>
          </a:p>
        </p:txBody>
      </p:sp>
      <p:sp>
        <p:nvSpPr>
          <p:cNvPr id="178" name="Freeform 177">
            <a:extLst>
              <a:ext uri="{FF2B5EF4-FFF2-40B4-BE49-F238E27FC236}">
                <a16:creationId xmlns:a16="http://schemas.microsoft.com/office/drawing/2014/main" id="{D72AD8ED-B417-EE44-A5AC-AEB6D73B62A7}"/>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094D2"/>
          </a:solidFill>
          <a:ln w="30808" cap="flat">
            <a:noFill/>
            <a:prstDash val="solid"/>
            <a:miter/>
          </a:ln>
        </p:spPr>
        <p:txBody>
          <a:bodyPr rtlCol="0" anchor="ctr"/>
          <a:lstStyle/>
          <a:p>
            <a:endParaRPr lang="en-US" sz="2069"/>
          </a:p>
        </p:txBody>
      </p:sp>
      <p:sp>
        <p:nvSpPr>
          <p:cNvPr id="3" name="Text Placeholder 32">
            <a:extLst>
              <a:ext uri="{FF2B5EF4-FFF2-40B4-BE49-F238E27FC236}">
                <a16:creationId xmlns:a16="http://schemas.microsoft.com/office/drawing/2014/main" id="{99B2260A-8AA6-B70B-8A19-887E4F62A1EA}"/>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FAIRPRENEURS</a:t>
            </a:r>
            <a:endParaRPr lang="en-US" dirty="0"/>
          </a:p>
        </p:txBody>
      </p:sp>
      <p:sp>
        <p:nvSpPr>
          <p:cNvPr id="5" name="Text Placeholder 32">
            <a:extLst>
              <a:ext uri="{FF2B5EF4-FFF2-40B4-BE49-F238E27FC236}">
                <a16:creationId xmlns:a16="http://schemas.microsoft.com/office/drawing/2014/main" id="{E172149E-5E03-96AA-55FE-70298C3C1C77}"/>
              </a:ext>
            </a:extLst>
          </p:cNvPr>
          <p:cNvSpPr>
            <a:spLocks noGrp="1"/>
          </p:cNvSpPr>
          <p:nvPr>
            <p:ph type="body" sz="quarter" idx="19" hasCustomPrompt="1"/>
          </p:nvPr>
        </p:nvSpPr>
        <p:spPr>
          <a:xfrm>
            <a:off x="618012" y="3232383"/>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6" name="Group 5">
            <a:extLst>
              <a:ext uri="{FF2B5EF4-FFF2-40B4-BE49-F238E27FC236}">
                <a16:creationId xmlns:a16="http://schemas.microsoft.com/office/drawing/2014/main" id="{D804B6A4-482D-6C9A-9089-E3658622346A}"/>
              </a:ext>
            </a:extLst>
          </p:cNvPr>
          <p:cNvGrpSpPr/>
          <p:nvPr userDrawn="1"/>
        </p:nvGrpSpPr>
        <p:grpSpPr>
          <a:xfrm>
            <a:off x="162193" y="5973626"/>
            <a:ext cx="2471731" cy="613729"/>
            <a:chOff x="0" y="0"/>
            <a:chExt cx="2301694" cy="571500"/>
          </a:xfrm>
        </p:grpSpPr>
        <p:sp>
          <p:nvSpPr>
            <p:cNvPr id="7" name="Rectangle 6">
              <a:extLst>
                <a:ext uri="{FF2B5EF4-FFF2-40B4-BE49-F238E27FC236}">
                  <a16:creationId xmlns:a16="http://schemas.microsoft.com/office/drawing/2014/main" id="{B32BB417-1319-9691-2C6F-B415DC63CF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8" name="Picture 7">
              <a:extLst>
                <a:ext uri="{FF2B5EF4-FFF2-40B4-BE49-F238E27FC236}">
                  <a16:creationId xmlns:a16="http://schemas.microsoft.com/office/drawing/2014/main" id="{43937D66-6C3E-E846-845F-7150743138EF}"/>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63" name="Graphic 162">
            <a:extLst>
              <a:ext uri="{FF2B5EF4-FFF2-40B4-BE49-F238E27FC236}">
                <a16:creationId xmlns:a16="http://schemas.microsoft.com/office/drawing/2014/main" id="{7BF67B0B-2324-EAFF-41E5-831D9EA25FA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13789"/>
            <a:ext cx="6096000" cy="3088640"/>
          </a:xfrm>
          <a:prstGeom prst="rect">
            <a:avLst/>
          </a:prstGeom>
        </p:spPr>
      </p:pic>
      <p:sp>
        <p:nvSpPr>
          <p:cNvPr id="177" name="Picture Placeholder 176">
            <a:extLst>
              <a:ext uri="{FF2B5EF4-FFF2-40B4-BE49-F238E27FC236}">
                <a16:creationId xmlns:a16="http://schemas.microsoft.com/office/drawing/2014/main" id="{950B8847-22F7-A4AA-BB88-4959C6102C92}"/>
              </a:ext>
            </a:extLst>
          </p:cNvPr>
          <p:cNvSpPr>
            <a:spLocks noGrp="1"/>
          </p:cNvSpPr>
          <p:nvPr>
            <p:ph type="pic" sz="quarter" idx="44" hasCustomPrompt="1"/>
          </p:nvPr>
        </p:nvSpPr>
        <p:spPr>
          <a:xfrm>
            <a:off x="5718875" y="13789"/>
            <a:ext cx="5533754" cy="6880943"/>
          </a:xfrm>
          <a:custGeom>
            <a:avLst/>
            <a:gdLst>
              <a:gd name="connsiteX0" fmla="*/ 0 w 5533754"/>
              <a:gd name="connsiteY0" fmla="*/ 0 h 6880943"/>
              <a:gd name="connsiteX1" fmla="*/ 5533754 w 5533754"/>
              <a:gd name="connsiteY1" fmla="*/ 0 h 6880943"/>
              <a:gd name="connsiteX2" fmla="*/ 5533754 w 5533754"/>
              <a:gd name="connsiteY2" fmla="*/ 5410029 h 6880943"/>
              <a:gd name="connsiteX3" fmla="*/ 2346636 w 5533754"/>
              <a:gd name="connsiteY3" fmla="*/ 5410029 h 6880943"/>
              <a:gd name="connsiteX4" fmla="*/ 2346636 w 5533754"/>
              <a:gd name="connsiteY4" fmla="*/ 6166660 h 6880943"/>
              <a:gd name="connsiteX5" fmla="*/ 5533754 w 5533754"/>
              <a:gd name="connsiteY5" fmla="*/ 6166660 h 6880943"/>
              <a:gd name="connsiteX6" fmla="*/ 5533754 w 5533754"/>
              <a:gd name="connsiteY6" fmla="*/ 6880943 h 6880943"/>
              <a:gd name="connsiteX7" fmla="*/ 0 w 5533754"/>
              <a:gd name="connsiteY7" fmla="*/ 6880943 h 6880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33754" h="6880943">
                <a:moveTo>
                  <a:pt x="0" y="0"/>
                </a:moveTo>
                <a:lnTo>
                  <a:pt x="5533754" y="0"/>
                </a:lnTo>
                <a:lnTo>
                  <a:pt x="5533754" y="5410029"/>
                </a:lnTo>
                <a:lnTo>
                  <a:pt x="2346636" y="5410029"/>
                </a:lnTo>
                <a:lnTo>
                  <a:pt x="2346636" y="6166660"/>
                </a:lnTo>
                <a:lnTo>
                  <a:pt x="5533754" y="6166660"/>
                </a:lnTo>
                <a:lnTo>
                  <a:pt x="5533754" y="6880943"/>
                </a:lnTo>
                <a:lnTo>
                  <a:pt x="0" y="6880943"/>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75" name="Text Placeholder 23">
            <a:extLst>
              <a:ext uri="{FF2B5EF4-FFF2-40B4-BE49-F238E27FC236}">
                <a16:creationId xmlns:a16="http://schemas.microsoft.com/office/drawing/2014/main" id="{F9FE7071-7D7D-13C1-BD08-2F3C5C7F4C51}"/>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37" name="Freeform 36">
            <a:extLst>
              <a:ext uri="{FF2B5EF4-FFF2-40B4-BE49-F238E27FC236}">
                <a16:creationId xmlns:a16="http://schemas.microsoft.com/office/drawing/2014/main" id="{6B74FF8C-D66B-56C5-C502-E2B8E6C67C08}"/>
              </a:ext>
            </a:extLst>
          </p:cNvPr>
          <p:cNvSpPr/>
          <p:nvPr userDrawn="1"/>
        </p:nvSpPr>
        <p:spPr>
          <a:xfrm>
            <a:off x="-2" y="1"/>
            <a:ext cx="12192001" cy="184612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dirty="0"/>
          </a:p>
        </p:txBody>
      </p:sp>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2434100" y="2444488"/>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3567808" y="2444488"/>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2434100" y="2902464"/>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3567808" y="2902379"/>
            <a:ext cx="5715653"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2434100" y="3360440"/>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3567808" y="3360783"/>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2434100" y="3818416"/>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3567808" y="3818674"/>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2434100" y="4276392"/>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3567808" y="4276565"/>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2449647" y="4734368"/>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3583355" y="4734456"/>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2449647" y="5192345"/>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3583355" y="5192345"/>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286" name="Rectangle 285">
            <a:extLst>
              <a:ext uri="{FF2B5EF4-FFF2-40B4-BE49-F238E27FC236}">
                <a16:creationId xmlns:a16="http://schemas.microsoft.com/office/drawing/2014/main" id="{DB242B25-6F94-3545-A2C1-E1A9B68738D1}"/>
              </a:ext>
            </a:extLst>
          </p:cNvPr>
          <p:cNvSpPr/>
          <p:nvPr userDrawn="1"/>
        </p:nvSpPr>
        <p:spPr>
          <a:xfrm>
            <a:off x="2721078" y="5671351"/>
            <a:ext cx="4194233" cy="836447"/>
          </a:xfrm>
          <a:prstGeom prst="rect">
            <a:avLst/>
          </a:prstGeom>
        </p:spPr>
        <p:txBody>
          <a:bodyPr wrap="square">
            <a:spAutoFit/>
          </a:bodyPr>
          <a:lstStyle/>
          <a:p>
            <a:pPr marL="0" marR="0" indent="0" algn="just" defTabSz="293378" rtl="0" eaLnBrk="1" fontAlgn="auto" latinLnBrk="0" hangingPunct="0">
              <a:lnSpc>
                <a:spcPct val="100000"/>
              </a:lnSpc>
              <a:spcBef>
                <a:spcPts val="0"/>
              </a:spcBef>
              <a:spcAft>
                <a:spcPts val="0"/>
              </a:spcAft>
              <a:buClrTx/>
              <a:buSzTx/>
              <a:buFontTx/>
              <a:buNone/>
              <a:tabLst/>
              <a:defRPr/>
            </a:pPr>
            <a:r>
              <a:rPr lang="en-GB" sz="967" dirty="0">
                <a:solidFill>
                  <a:srgbClr val="11496E"/>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967" dirty="0">
              <a:solidFill>
                <a:srgbClr val="11496E"/>
              </a:solidFill>
              <a:latin typeface="Calibri" panose="020F0502020204030204" pitchFamily="34" charset="0"/>
              <a:ea typeface="Open Sans" panose="020B0606030504020204" pitchFamily="34" charset="0"/>
              <a:cs typeface="Calibri" panose="020F0502020204030204" pitchFamily="34" charset="0"/>
            </a:endParaRPr>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2694576" y="821841"/>
            <a:ext cx="3692066" cy="532331"/>
          </a:xfrm>
        </p:spPr>
        <p:txBody>
          <a:bodyPr anchor="ctr">
            <a:noAutofit/>
          </a:bodyPr>
          <a:lstStyle>
            <a:lvl1pPr marL="0" indent="0" algn="l">
              <a:lnSpc>
                <a:spcPts val="3190"/>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grpSp>
        <p:nvGrpSpPr>
          <p:cNvPr id="32" name="Group 31">
            <a:extLst>
              <a:ext uri="{FF2B5EF4-FFF2-40B4-BE49-F238E27FC236}">
                <a16:creationId xmlns:a16="http://schemas.microsoft.com/office/drawing/2014/main" id="{51C2F8C0-A5CA-C542-B154-C949A59DEFE7}"/>
              </a:ext>
            </a:extLst>
          </p:cNvPr>
          <p:cNvGrpSpPr/>
          <p:nvPr userDrawn="1"/>
        </p:nvGrpSpPr>
        <p:grpSpPr>
          <a:xfrm>
            <a:off x="7546237" y="5794892"/>
            <a:ext cx="2735993" cy="679345"/>
            <a:chOff x="0" y="0"/>
            <a:chExt cx="2301694" cy="571500"/>
          </a:xfrm>
        </p:grpSpPr>
        <p:sp>
          <p:nvSpPr>
            <p:cNvPr id="33" name="Rectangle 32">
              <a:extLst>
                <a:ext uri="{FF2B5EF4-FFF2-40B4-BE49-F238E27FC236}">
                  <a16:creationId xmlns:a16="http://schemas.microsoft.com/office/drawing/2014/main" id="{65C3F60E-1A9C-7548-9AF3-F3DC2492698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4" name="Picture 33">
              <a:extLst>
                <a:ext uri="{FF2B5EF4-FFF2-40B4-BE49-F238E27FC236}">
                  <a16:creationId xmlns:a16="http://schemas.microsoft.com/office/drawing/2014/main" id="{50E12723-56AA-9A42-BFE6-5A8D843584E6}"/>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grpSp>
        <p:nvGrpSpPr>
          <p:cNvPr id="2" name="Group 1">
            <a:extLst>
              <a:ext uri="{FF2B5EF4-FFF2-40B4-BE49-F238E27FC236}">
                <a16:creationId xmlns:a16="http://schemas.microsoft.com/office/drawing/2014/main" id="{D2CFE794-58A0-462D-6BE1-7F3815412160}"/>
              </a:ext>
            </a:extLst>
          </p:cNvPr>
          <p:cNvGrpSpPr/>
          <p:nvPr userDrawn="1"/>
        </p:nvGrpSpPr>
        <p:grpSpPr>
          <a:xfrm rot="5400000">
            <a:off x="-823306" y="1564548"/>
            <a:ext cx="3088508" cy="1441896"/>
            <a:chOff x="-1871944" y="1778846"/>
            <a:chExt cx="1736764" cy="810823"/>
          </a:xfrm>
        </p:grpSpPr>
        <p:sp>
          <p:nvSpPr>
            <p:cNvPr id="3" name="Freeform 2">
              <a:extLst>
                <a:ext uri="{FF2B5EF4-FFF2-40B4-BE49-F238E27FC236}">
                  <a16:creationId xmlns:a16="http://schemas.microsoft.com/office/drawing/2014/main" id="{762C12FE-87D4-5472-04C9-E3F4BA0BCC6C}"/>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50D55092-AA96-02A7-A72F-AF8D47FEBF10}"/>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523F1CDA-C420-102F-C9FF-31E563EDDC84}"/>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F5289117-30AA-BAE5-0D17-D06BE1032DA4}"/>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509BCDEC-B15A-1460-3D26-5711E1018869}"/>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FEFD179-2B75-FB68-156B-4CCC63B1ED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a:solidFill>
            <a:srgbClr val="2094D2"/>
          </a:solidFill>
        </p:spPr>
        <p:txBody>
          <a:bodyPr anchor="ctr">
            <a:noAutofit/>
          </a:bodyPr>
          <a:lstStyle>
            <a:lvl1pPr marL="273050" indent="0" algn="l">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9" name="Freeform 8">
            <a:extLst>
              <a:ext uri="{FF2B5EF4-FFF2-40B4-BE49-F238E27FC236}">
                <a16:creationId xmlns:a16="http://schemas.microsoft.com/office/drawing/2014/main" id="{0DF46C80-E1AF-4956-2ABD-90248B67156F}"/>
              </a:ext>
            </a:extLst>
          </p:cNvPr>
          <p:cNvSpPr/>
          <p:nvPr userDrawn="1"/>
        </p:nvSpPr>
        <p:spPr>
          <a:xfrm>
            <a:off x="704606" y="4858346"/>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0"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a:solidFill>
            <a:srgbClr val="2094D2"/>
          </a:solidFill>
        </p:spPr>
        <p:txBody>
          <a:bodyPr anchor="ctr">
            <a:noAutofit/>
          </a:bodyPr>
          <a:lstStyle>
            <a:lvl1pPr marL="273050" indent="0" algn="l">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9" name="Freeform 8">
            <a:extLst>
              <a:ext uri="{FF2B5EF4-FFF2-40B4-BE49-F238E27FC236}">
                <a16:creationId xmlns:a16="http://schemas.microsoft.com/office/drawing/2014/main" id="{0DF46C80-E1AF-4956-2ABD-90248B67156F}"/>
              </a:ext>
            </a:extLst>
          </p:cNvPr>
          <p:cNvSpPr/>
          <p:nvPr userDrawn="1"/>
        </p:nvSpPr>
        <p:spPr>
          <a:xfrm>
            <a:off x="0" y="4858346"/>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037610408"/>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282DA373-D882-C787-AB62-F6768BB001C0}"/>
              </a:ext>
            </a:extLst>
          </p:cNvPr>
          <p:cNvSpPr/>
          <p:nvPr userDrawn="1"/>
        </p:nvSpPr>
        <p:spPr>
          <a:xfrm>
            <a:off x="-2" y="4425687"/>
            <a:ext cx="12222687" cy="1437597"/>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effectLst>
            <a:glow rad="127000">
              <a:srgbClr val="414141"/>
            </a:glow>
          </a:effectLst>
        </p:spPr>
        <p:txBody>
          <a:bodyPr>
            <a:noAutofit/>
          </a:bodyPr>
          <a:lstStyle>
            <a:lvl1pPr marL="0" indent="0" algn="r">
              <a:buNone/>
              <a:defRPr sz="11613" b="1">
                <a:solidFill>
                  <a:srgbClr val="1C1442"/>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0" name="Picture Placeholder 5">
            <a:extLst>
              <a:ext uri="{FF2B5EF4-FFF2-40B4-BE49-F238E27FC236}">
                <a16:creationId xmlns:a16="http://schemas.microsoft.com/office/drawing/2014/main" id="{5A1F1DAD-078A-A73A-851E-3376F966C155}"/>
              </a:ext>
            </a:extLst>
          </p:cNvPr>
          <p:cNvSpPr>
            <a:spLocks noGrp="1"/>
          </p:cNvSpPr>
          <p:nvPr>
            <p:ph type="pic" sz="quarter" idx="19"/>
          </p:nvPr>
        </p:nvSpPr>
        <p:spPr>
          <a:xfrm>
            <a:off x="-1" y="774915"/>
            <a:ext cx="7377194" cy="4244425"/>
          </a:xfrm>
          <a:solidFill>
            <a:schemeClr val="bg1">
              <a:lumMod val="95000"/>
            </a:schemeClr>
          </a:solidFill>
        </p:spPr>
        <p:txBody>
          <a:bodyPr>
            <a:normAutofit/>
          </a:bodyPr>
          <a:lstStyle>
            <a:lvl1pPr marL="0" indent="0" algn="ctr">
              <a:buNone/>
              <a:defRPr sz="1000"/>
            </a:lvl1pPr>
          </a:lstStyle>
          <a:p>
            <a:endParaRPr lang="en-US" dirty="0"/>
          </a:p>
        </p:txBody>
      </p:sp>
      <p:sp>
        <p:nvSpPr>
          <p:cNvPr id="12" name="Text Placeholder 3">
            <a:extLst>
              <a:ext uri="{FF2B5EF4-FFF2-40B4-BE49-F238E27FC236}">
                <a16:creationId xmlns:a16="http://schemas.microsoft.com/office/drawing/2014/main" id="{0320215C-2ADA-6008-9C24-7D5642C2973A}"/>
              </a:ext>
            </a:extLst>
          </p:cNvPr>
          <p:cNvSpPr>
            <a:spLocks noGrp="1"/>
          </p:cNvSpPr>
          <p:nvPr>
            <p:ph type="body" sz="quarter" idx="18" hasCustomPrompt="1"/>
          </p:nvPr>
        </p:nvSpPr>
        <p:spPr>
          <a:xfrm>
            <a:off x="8634200" y="1109465"/>
            <a:ext cx="3113515" cy="2850370"/>
          </a:xfrm>
          <a:effectLst>
            <a:glow rad="127000">
              <a:srgbClr val="414141"/>
            </a:glow>
          </a:effectLst>
        </p:spPr>
        <p:txBody>
          <a:bodyPr>
            <a:noAutofit/>
          </a:bodyPr>
          <a:lstStyle>
            <a:lvl1pPr marL="0" indent="0" algn="l">
              <a:buNone/>
              <a:defRPr sz="2800" b="0">
                <a:solidFill>
                  <a:srgbClr val="11496E"/>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6" name="Text Placeholder 3">
            <a:extLst>
              <a:ext uri="{FF2B5EF4-FFF2-40B4-BE49-F238E27FC236}">
                <a16:creationId xmlns:a16="http://schemas.microsoft.com/office/drawing/2014/main" id="{5EA9094F-CE4B-0154-3FA5-E8699A6251D5}"/>
              </a:ext>
            </a:extLst>
          </p:cNvPr>
          <p:cNvSpPr>
            <a:spLocks noGrp="1"/>
          </p:cNvSpPr>
          <p:nvPr>
            <p:ph type="body" sz="quarter" idx="20" hasCustomPrompt="1"/>
          </p:nvPr>
        </p:nvSpPr>
        <p:spPr>
          <a:xfrm>
            <a:off x="2683500" y="2586073"/>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4" name="Freeform 13">
            <a:extLst>
              <a:ext uri="{FF2B5EF4-FFF2-40B4-BE49-F238E27FC236}">
                <a16:creationId xmlns:a16="http://schemas.microsoft.com/office/drawing/2014/main" id="{510BE810-6A0B-B23F-1263-9C2E2A7EFEC6}"/>
              </a:ext>
            </a:extLst>
          </p:cNvPr>
          <p:cNvSpPr/>
          <p:nvPr userDrawn="1"/>
        </p:nvSpPr>
        <p:spPr>
          <a:xfrm>
            <a:off x="7377192" y="1240767"/>
            <a:ext cx="1062667" cy="86264"/>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60BA47"/>
          </a:solidFill>
          <a:ln w="28891" cap="flat">
            <a:noFill/>
            <a:prstDash val="solid"/>
            <a:miter/>
          </a:ln>
        </p:spPr>
        <p:txBody>
          <a:bodyPr rtlCol="0" anchor="ctr"/>
          <a:lstStyle/>
          <a:p>
            <a:endParaRPr lang="en-US"/>
          </a:p>
        </p:txBody>
      </p:sp>
      <p:sp>
        <p:nvSpPr>
          <p:cNvPr id="17" name="Rectangle 16">
            <a:extLst>
              <a:ext uri="{FF2B5EF4-FFF2-40B4-BE49-F238E27FC236}">
                <a16:creationId xmlns:a16="http://schemas.microsoft.com/office/drawing/2014/main" id="{DC162A94-5E7B-0BAE-1C49-AD7CF1786063}"/>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3094033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94DD511-F818-3742-804D-F48935BFC779}"/>
              </a:ext>
            </a:extLst>
          </p:cNvPr>
          <p:cNvSpPr>
            <a:spLocks noGrp="1"/>
          </p:cNvSpPr>
          <p:nvPr>
            <p:ph type="pic" sz="quarter" idx="21"/>
          </p:nvPr>
        </p:nvSpPr>
        <p:spPr>
          <a:xfrm>
            <a:off x="5674559" y="546533"/>
            <a:ext cx="5884396" cy="5640006"/>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4" name="Picture Placeholder 13">
            <a:extLst>
              <a:ext uri="{FF2B5EF4-FFF2-40B4-BE49-F238E27FC236}">
                <a16:creationId xmlns:a16="http://schemas.microsoft.com/office/drawing/2014/main" id="{084BE7BB-B86A-F14B-AAC9-4DF7A79CCB03}"/>
              </a:ext>
            </a:extLst>
          </p:cNvPr>
          <p:cNvSpPr>
            <a:spLocks noGrp="1"/>
          </p:cNvSpPr>
          <p:nvPr>
            <p:ph type="pic" sz="quarter" idx="22"/>
          </p:nvPr>
        </p:nvSpPr>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1" name="Picture Placeholder 2">
            <a:extLst>
              <a:ext uri="{FF2B5EF4-FFF2-40B4-BE49-F238E27FC236}">
                <a16:creationId xmlns:a16="http://schemas.microsoft.com/office/drawing/2014/main" id="{B0BC1973-E64D-D942-9664-0F5CC3679F56}"/>
              </a:ext>
            </a:extLst>
          </p:cNvPr>
          <p:cNvSpPr>
            <a:spLocks noGrp="1"/>
          </p:cNvSpPr>
          <p:nvPr>
            <p:ph type="pic" sz="quarter" idx="23"/>
          </p:nvPr>
        </p:nvSpPr>
        <p:spPr>
          <a:xfrm>
            <a:off x="773723" y="566733"/>
            <a:ext cx="4654800" cy="205227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0" name="Freeform 9">
            <a:extLst>
              <a:ext uri="{FF2B5EF4-FFF2-40B4-BE49-F238E27FC236}">
                <a16:creationId xmlns:a16="http://schemas.microsoft.com/office/drawing/2014/main" id="{7557E106-B2BD-1152-526A-EEFEA92320E0}"/>
              </a:ext>
            </a:extLst>
          </p:cNvPr>
          <p:cNvSpPr/>
          <p:nvPr userDrawn="1"/>
        </p:nvSpPr>
        <p:spPr>
          <a:xfrm>
            <a:off x="658169" y="4238995"/>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427466" y="993256"/>
            <a:ext cx="4951851" cy="845139"/>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427466" y="2561474"/>
            <a:ext cx="4939670" cy="3466570"/>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6" name="Freeform 5">
            <a:extLst>
              <a:ext uri="{FF2B5EF4-FFF2-40B4-BE49-F238E27FC236}">
                <a16:creationId xmlns:a16="http://schemas.microsoft.com/office/drawing/2014/main" id="{93B65F0E-A741-5E93-629D-5EF7452EDBB9}"/>
              </a:ext>
            </a:extLst>
          </p:cNvPr>
          <p:cNvSpPr/>
          <p:nvPr userDrawn="1"/>
        </p:nvSpPr>
        <p:spPr>
          <a:xfrm>
            <a:off x="5686347" y="742084"/>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900292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1111469"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427466" y="993256"/>
            <a:ext cx="4951851" cy="845139"/>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427466" y="2561474"/>
            <a:ext cx="4939670" cy="3466570"/>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6" name="Freeform 5">
            <a:extLst>
              <a:ext uri="{FF2B5EF4-FFF2-40B4-BE49-F238E27FC236}">
                <a16:creationId xmlns:a16="http://schemas.microsoft.com/office/drawing/2014/main" id="{93B65F0E-A741-5E93-629D-5EF7452EDBB9}"/>
              </a:ext>
            </a:extLst>
          </p:cNvPr>
          <p:cNvSpPr/>
          <p:nvPr userDrawn="1"/>
        </p:nvSpPr>
        <p:spPr>
          <a:xfrm>
            <a:off x="4523294" y="673768"/>
            <a:ext cx="356400" cy="1511916"/>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3212720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oleObject" Target="../embeddings/oleObject1.bin"/><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ags" Target="../tags/tag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0BBE417-9360-6D94-682B-A506E5777736}"/>
              </a:ext>
            </a:extLst>
          </p:cNvPr>
          <p:cNvGraphicFramePr>
            <a:graphicFrameLocks noChangeAspect="1"/>
          </p:cNvGraphicFramePr>
          <p:nvPr userDrawn="1">
            <p:custDataLst>
              <p:tags r:id="rId20"/>
            </p:custDataLst>
            <p:extLst>
              <p:ext uri="{D42A27DB-BD31-4B8C-83A1-F6EECF244321}">
                <p14:modId xmlns:p14="http://schemas.microsoft.com/office/powerpoint/2010/main" val="4904031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21" imgW="538" imgH="540" progId="TCLayout.ActiveDocument.1">
                  <p:embed/>
                </p:oleObj>
              </mc:Choice>
              <mc:Fallback>
                <p:oleObj name="think-cell Folie" r:id="rId21" imgW="538" imgH="540" progId="TCLayout.ActiveDocument.1">
                  <p:embed/>
                  <p:pic>
                    <p:nvPicPr>
                      <p:cNvPr id="0" name=""/>
                      <p:cNvPicPr/>
                      <p:nvPr/>
                    </p:nvPicPr>
                    <p:blipFill>
                      <a:blip r:embed="rId22"/>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Klicken Sie hier, um den Master-Titelstil zu bearbeiten</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Klicken Sie auf , um Mastertextstile zu bearbeiten</a:t>
            </a:r>
          </a:p>
          <a:p>
            <a:pPr lvl="1"/>
            <a:r>
              <a:rPr lang="en-US" dirty="0"/>
              <a:t>Zweite Ebene</a:t>
            </a:r>
          </a:p>
          <a:p>
            <a:pPr lvl="2"/>
            <a:r>
              <a:rPr lang="en-US" dirty="0"/>
              <a:t>Dritte Ebene</a:t>
            </a:r>
          </a:p>
          <a:p>
            <a:pPr lvl="3"/>
            <a:r>
              <a:rPr lang="en-US" dirty="0"/>
              <a:t>Vierte Ebene</a:t>
            </a:r>
          </a:p>
          <a:p>
            <a:pPr lvl="4"/>
            <a:r>
              <a:rPr lang="en-US" dirty="0"/>
              <a:t>Fünfte Ebene</a:t>
            </a:r>
          </a:p>
        </p:txBody>
      </p:sp>
      <p:sp>
        <p:nvSpPr>
          <p:cNvPr id="54" name="Rectangle 53">
            <a:extLst>
              <a:ext uri="{FF2B5EF4-FFF2-40B4-BE49-F238E27FC236}">
                <a16:creationId xmlns:a16="http://schemas.microsoft.com/office/drawing/2014/main" id="{57D94F2C-9C87-2497-E07B-9D9B7EA0E840}"/>
              </a:ext>
            </a:extLst>
          </p:cNvPr>
          <p:cNvSpPr/>
          <p:nvPr userDrawn="1"/>
        </p:nvSpPr>
        <p:spPr>
          <a:xfrm rot="16200000">
            <a:off x="9888467" y="4506185"/>
            <a:ext cx="3778250" cy="184666"/>
          </a:xfrm>
          <a:prstGeom prst="rect">
            <a:avLst/>
          </a:prstGeom>
        </p:spPr>
        <p:txBody>
          <a:bodyPr>
            <a:spAutoFit/>
          </a:bodyPr>
          <a:lstStyle/>
          <a:p>
            <a:pPr algn="l"/>
            <a:r>
              <a:rPr lang="en-US" sz="600" kern="900" spc="230" baseline="0" dirty="0">
                <a:solidFill>
                  <a:srgbClr val="11496E"/>
                </a:solidFill>
                <a:latin typeface="Calibri" panose="020F0502020204030204" pitchFamily="34" charset="0"/>
                <a:cs typeface="Calibri" panose="020F0502020204030204" pitchFamily="34" charset="0"/>
              </a:rPr>
              <a:t>Ethische und grüne Bildung für junges Unternehmertum</a:t>
            </a:r>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736" r:id="rId1"/>
    <p:sldLayoutId id="2147483694" r:id="rId2"/>
    <p:sldLayoutId id="2147483683" r:id="rId3"/>
    <p:sldLayoutId id="2147483697" r:id="rId4"/>
    <p:sldLayoutId id="2147483740" r:id="rId5"/>
    <p:sldLayoutId id="2147483703" r:id="rId6"/>
    <p:sldLayoutId id="2147483700" r:id="rId7"/>
    <p:sldLayoutId id="2147483723" r:id="rId8"/>
    <p:sldLayoutId id="2147483741" r:id="rId9"/>
    <p:sldLayoutId id="2147483698" r:id="rId10"/>
    <p:sldLayoutId id="2147483695" r:id="rId11"/>
    <p:sldLayoutId id="2147483735" r:id="rId12"/>
    <p:sldLayoutId id="2147483734" r:id="rId13"/>
    <p:sldLayoutId id="2147483739" r:id="rId14"/>
    <p:sldLayoutId id="2147483708" r:id="rId15"/>
    <p:sldLayoutId id="2147483733" r:id="rId16"/>
    <p:sldLayoutId id="2147483737" r:id="rId17"/>
    <p:sldLayoutId id="2147483702" r:id="rId18"/>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9.png"/><Relationship Id="rId5" Type="http://schemas.openxmlformats.org/officeDocument/2006/relationships/image" Target="../media/image1.emf"/><Relationship Id="rId4" Type="http://schemas.openxmlformats.org/officeDocument/2006/relationships/oleObject" Target="../embeddings/oleObject2.bin"/></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8.bin"/><Relationship Id="rId7" Type="http://schemas.openxmlformats.org/officeDocument/2006/relationships/hyperlink" Target="https://fairpreneurs.eu/fairpreneurs-case-study-compendium-curriculum/" TargetMode="External"/><Relationship Id="rId2" Type="http://schemas.openxmlformats.org/officeDocument/2006/relationships/slideLayout" Target="../slideLayouts/slideLayout8.xml"/><Relationship Id="rId1" Type="http://schemas.openxmlformats.org/officeDocument/2006/relationships/tags" Target="../tags/tag8.xml"/><Relationship Id="rId6" Type="http://schemas.openxmlformats.org/officeDocument/2006/relationships/hyperlink" Target="https://dabbledoo.com/" TargetMode="External"/><Relationship Id="rId5" Type="http://schemas.openxmlformats.org/officeDocument/2006/relationships/image" Target="../media/image19.jpeg"/><Relationship Id="rId4" Type="http://schemas.openxmlformats.org/officeDocument/2006/relationships/image" Target="../media/image1.e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5.xml"/><Relationship Id="rId1" Type="http://schemas.openxmlformats.org/officeDocument/2006/relationships/tags" Target="../tags/tag9.xml"/><Relationship Id="rId5" Type="http://schemas.openxmlformats.org/officeDocument/2006/relationships/image" Target="../media/image20.jpeg"/><Relationship Id="rId4" Type="http://schemas.openxmlformats.org/officeDocument/2006/relationships/image" Target="../media/image1.emf"/></Relationships>
</file>

<file path=ppt/slides/_rels/slide1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hyperlink" Target="https://sdgs.un.org/goals/goal3" TargetMode="External"/><Relationship Id="rId7" Type="http://schemas.openxmlformats.org/officeDocument/2006/relationships/hyperlink" Target="https://sdgs.un.org/goals/goal12" TargetMode="External"/><Relationship Id="rId2" Type="http://schemas.openxmlformats.org/officeDocument/2006/relationships/hyperlink" Target="https://sdgs.un.org/goals/goal1" TargetMode="External"/><Relationship Id="rId1" Type="http://schemas.openxmlformats.org/officeDocument/2006/relationships/slideLayout" Target="../slideLayouts/slideLayout16.xml"/><Relationship Id="rId6" Type="http://schemas.openxmlformats.org/officeDocument/2006/relationships/hyperlink" Target="https://sdgs.un.org/goals/goal11" TargetMode="External"/><Relationship Id="rId5" Type="http://schemas.openxmlformats.org/officeDocument/2006/relationships/hyperlink" Target="https://sdgs.un.org/goals/goal10" TargetMode="External"/><Relationship Id="rId4" Type="http://schemas.openxmlformats.org/officeDocument/2006/relationships/hyperlink" Target="https://sdgs.un.org/goals/goal8"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8" Type="http://schemas.openxmlformats.org/officeDocument/2006/relationships/hyperlink" Target="https://www.investopedia.com/terms/s/socialresponsibility.asp" TargetMode="External"/><Relationship Id="rId3" Type="http://schemas.openxmlformats.org/officeDocument/2006/relationships/oleObject" Target="../embeddings/oleObject10.bin"/><Relationship Id="rId7" Type="http://schemas.openxmlformats.org/officeDocument/2006/relationships/hyperlink" Target="https://www.ibm.com/topics/corporate-social-responsibility" TargetMode="External"/><Relationship Id="rId2" Type="http://schemas.openxmlformats.org/officeDocument/2006/relationships/slideLayout" Target="../slideLayouts/slideLayout4.xml"/><Relationship Id="rId1" Type="http://schemas.openxmlformats.org/officeDocument/2006/relationships/tags" Target="../tags/tag10.xml"/><Relationship Id="rId6" Type="http://schemas.openxmlformats.org/officeDocument/2006/relationships/hyperlink" Target="https://www.cooleaf.com/guides/making-an-impact-the-benefits-of-corporate-social-responsibility-csr" TargetMode="External"/><Relationship Id="rId5" Type="http://schemas.openxmlformats.org/officeDocument/2006/relationships/image" Target="../media/image23.jpg"/><Relationship Id="rId4" Type="http://schemas.openxmlformats.org/officeDocument/2006/relationships/image" Target="../media/image1.e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1.bin"/><Relationship Id="rId7"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1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1.e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6.xml"/><Relationship Id="rId1" Type="http://schemas.openxmlformats.org/officeDocument/2006/relationships/tags" Target="../tags/tag12.xml"/><Relationship Id="rId5" Type="http://schemas.openxmlformats.org/officeDocument/2006/relationships/image" Target="../media/image27.jpeg"/><Relationship Id="rId4" Type="http://schemas.openxmlformats.org/officeDocument/2006/relationships/image" Target="../media/image1.e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8.xml"/><Relationship Id="rId1" Type="http://schemas.openxmlformats.org/officeDocument/2006/relationships/tags" Target="../tags/tag13.xml"/><Relationship Id="rId5" Type="http://schemas.openxmlformats.org/officeDocument/2006/relationships/image" Target="../media/image28.jpeg"/><Relationship Id="rId4" Type="http://schemas.openxmlformats.org/officeDocument/2006/relationships/image" Target="../media/image1.e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8.xml"/><Relationship Id="rId1" Type="http://schemas.openxmlformats.org/officeDocument/2006/relationships/tags" Target="../tags/tag14.xml"/><Relationship Id="rId5" Type="http://schemas.openxmlformats.org/officeDocument/2006/relationships/image" Target="../media/image29.jpeg"/><Relationship Id="rId4" Type="http://schemas.openxmlformats.org/officeDocument/2006/relationships/image" Target="../media/image1.e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8.xml"/><Relationship Id="rId1" Type="http://schemas.openxmlformats.org/officeDocument/2006/relationships/tags" Target="../tags/tag15.xml"/><Relationship Id="rId5" Type="http://schemas.openxmlformats.org/officeDocument/2006/relationships/image" Target="../media/image30.jpeg"/><Relationship Id="rId4" Type="http://schemas.openxmlformats.org/officeDocument/2006/relationships/image" Target="../media/image1.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notesSlide" Target="../notesSlides/notesSlide4.xml"/><Relationship Id="rId7" Type="http://schemas.openxmlformats.org/officeDocument/2006/relationships/image" Target="../media/image31.png"/><Relationship Id="rId2" Type="http://schemas.openxmlformats.org/officeDocument/2006/relationships/slideLayout" Target="../slideLayouts/slideLayout4.xml"/><Relationship Id="rId1" Type="http://schemas.openxmlformats.org/officeDocument/2006/relationships/tags" Target="../tags/tag16.xml"/><Relationship Id="rId6" Type="http://schemas.openxmlformats.org/officeDocument/2006/relationships/hyperlink" Target="https://www.seed-scholars.com/" TargetMode="External"/><Relationship Id="rId5" Type="http://schemas.openxmlformats.org/officeDocument/2006/relationships/image" Target="../media/image1.emf"/><Relationship Id="rId4" Type="http://schemas.openxmlformats.org/officeDocument/2006/relationships/oleObject" Target="../embeddings/oleObject16.bin"/></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8.xml"/><Relationship Id="rId1" Type="http://schemas.openxmlformats.org/officeDocument/2006/relationships/tags" Target="../tags/tag17.xml"/><Relationship Id="rId6" Type="http://schemas.openxmlformats.org/officeDocument/2006/relationships/hyperlink" Target="https://www.seed-scholars.com/" TargetMode="External"/><Relationship Id="rId5" Type="http://schemas.openxmlformats.org/officeDocument/2006/relationships/image" Target="../media/image33.jpeg"/><Relationship Id="rId4" Type="http://schemas.openxmlformats.org/officeDocument/2006/relationships/image" Target="../media/image1.e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5.xml"/><Relationship Id="rId1" Type="http://schemas.openxmlformats.org/officeDocument/2006/relationships/tags" Target="../tags/tag18.xml"/><Relationship Id="rId5" Type="http://schemas.openxmlformats.org/officeDocument/2006/relationships/image" Target="../media/image20.jpeg"/><Relationship Id="rId4" Type="http://schemas.openxmlformats.org/officeDocument/2006/relationships/image" Target="../media/image1.emf"/></Relationships>
</file>

<file path=ppt/slides/_rels/slide23.xml.rels><?xml version="1.0" encoding="UTF-8" standalone="yes"?>
<Relationships xmlns="http://schemas.openxmlformats.org/package/2006/relationships"><Relationship Id="rId3" Type="http://schemas.openxmlformats.org/officeDocument/2006/relationships/hyperlink" Target="https://sdgs.un.org/goals/goal9" TargetMode="External"/><Relationship Id="rId2" Type="http://schemas.openxmlformats.org/officeDocument/2006/relationships/hyperlink" Target="https://sdgs.un.org/goals/goal8" TargetMode="External"/><Relationship Id="rId1" Type="http://schemas.openxmlformats.org/officeDocument/2006/relationships/slideLayout" Target="../slideLayouts/slideLayout16.xml"/><Relationship Id="rId6" Type="http://schemas.openxmlformats.org/officeDocument/2006/relationships/image" Target="../media/image21.png"/><Relationship Id="rId5" Type="http://schemas.openxmlformats.org/officeDocument/2006/relationships/hyperlink" Target="https://sdgs.un.org/goals/goal13" TargetMode="External"/><Relationship Id="rId4" Type="http://schemas.openxmlformats.org/officeDocument/2006/relationships/hyperlink" Target="https://sdgs.un.org/goals/goal12"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www.researchgate.net/publication/350447341_Corporate_Engagement_with_the_Community_Building_Relationship_Through_CSR" TargetMode="External"/><Relationship Id="rId3" Type="http://schemas.openxmlformats.org/officeDocument/2006/relationships/oleObject" Target="../embeddings/oleObject19.bin"/><Relationship Id="rId7" Type="http://schemas.openxmlformats.org/officeDocument/2006/relationships/hyperlink" Target="https://bthechange.com/corporate-community-engagement-5-essential-considerations-29c80f497775" TargetMode="External"/><Relationship Id="rId2" Type="http://schemas.openxmlformats.org/officeDocument/2006/relationships/slideLayout" Target="../slideLayouts/slideLayout4.xml"/><Relationship Id="rId1" Type="http://schemas.openxmlformats.org/officeDocument/2006/relationships/tags" Target="../tags/tag19.xml"/><Relationship Id="rId6" Type="http://schemas.openxmlformats.org/officeDocument/2006/relationships/hyperlink" Target="https://govos.com/blog/what-is-community-engagement/" TargetMode="External"/><Relationship Id="rId5" Type="http://schemas.openxmlformats.org/officeDocument/2006/relationships/hyperlink" Target="https://granicus.com/blog/why-is-community-engagement-important/" TargetMode="External"/><Relationship Id="rId4" Type="http://schemas.openxmlformats.org/officeDocument/2006/relationships/image" Target="../media/image1.emf"/><Relationship Id="rId9" Type="http://schemas.openxmlformats.org/officeDocument/2006/relationships/image" Target="../media/image23.jpg"/></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6.xml"/><Relationship Id="rId1" Type="http://schemas.openxmlformats.org/officeDocument/2006/relationships/tags" Target="../tags/tag20.xml"/><Relationship Id="rId5" Type="http://schemas.openxmlformats.org/officeDocument/2006/relationships/image" Target="../media/image34.jpeg"/><Relationship Id="rId4" Type="http://schemas.openxmlformats.org/officeDocument/2006/relationships/image" Target="../media/image1.emf"/></Relationships>
</file>

<file path=ppt/slides/_rels/slide2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5.xml"/><Relationship Id="rId1" Type="http://schemas.openxmlformats.org/officeDocument/2006/relationships/tags" Target="../tags/tag21.xml"/><Relationship Id="rId5" Type="http://schemas.openxmlformats.org/officeDocument/2006/relationships/image" Target="../media/image20.jpeg"/><Relationship Id="rId4" Type="http://schemas.openxmlformats.org/officeDocument/2006/relationships/image" Target="../media/image1.emf"/></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3.xml"/><Relationship Id="rId6" Type="http://schemas.openxmlformats.org/officeDocument/2006/relationships/image" Target="../media/image10.jpeg"/><Relationship Id="rId5" Type="http://schemas.openxmlformats.org/officeDocument/2006/relationships/image" Target="../media/image1.emf"/><Relationship Id="rId4" Type="http://schemas.openxmlformats.org/officeDocument/2006/relationships/oleObject" Target="../embeddings/oleObject3.bin"/></Relationships>
</file>

<file path=ppt/slides/_rels/slide30.xml.rels><?xml version="1.0" encoding="UTF-8" standalone="yes"?>
<Relationships xmlns="http://schemas.openxmlformats.org/package/2006/relationships"><Relationship Id="rId3" Type="http://schemas.openxmlformats.org/officeDocument/2006/relationships/hyperlink" Target="https://sdgs.un.org/goals/goal9" TargetMode="External"/><Relationship Id="rId2" Type="http://schemas.openxmlformats.org/officeDocument/2006/relationships/hyperlink" Target="https://sdgs.un.org/goals/goal8" TargetMode="External"/><Relationship Id="rId1" Type="http://schemas.openxmlformats.org/officeDocument/2006/relationships/slideLayout" Target="../slideLayouts/slideLayout16.xml"/><Relationship Id="rId6" Type="http://schemas.openxmlformats.org/officeDocument/2006/relationships/image" Target="../media/image21.png"/><Relationship Id="rId5" Type="http://schemas.openxmlformats.org/officeDocument/2006/relationships/hyperlink" Target="https://sdgs.un.org/goals/goal17" TargetMode="External"/><Relationship Id="rId4" Type="http://schemas.openxmlformats.org/officeDocument/2006/relationships/hyperlink" Target="https://sdgs.un.org/goals/goal10"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8" Type="http://schemas.openxmlformats.org/officeDocument/2006/relationships/hyperlink" Target="https://getmarlee.com/blog/collaborative-leadership-style" TargetMode="External"/><Relationship Id="rId3" Type="http://schemas.openxmlformats.org/officeDocument/2006/relationships/oleObject" Target="../embeddings/oleObject22.bin"/><Relationship Id="rId7" Type="http://schemas.openxmlformats.org/officeDocument/2006/relationships/hyperlink" Target="https://www.scirp.org/journal/paperinformation?paperid=131939" TargetMode="External"/><Relationship Id="rId2" Type="http://schemas.openxmlformats.org/officeDocument/2006/relationships/slideLayout" Target="../slideLayouts/slideLayout4.xml"/><Relationship Id="rId1" Type="http://schemas.openxmlformats.org/officeDocument/2006/relationships/tags" Target="../tags/tag22.xml"/><Relationship Id="rId6" Type="http://schemas.openxmlformats.org/officeDocument/2006/relationships/hyperlink" Target="https://slack.com/intl/en-ie/blog/collaboration/collaborative-leadership-top-down-team-centric" TargetMode="External"/><Relationship Id="rId5" Type="http://schemas.openxmlformats.org/officeDocument/2006/relationships/hyperlink" Target="https://www.linkedin.com/pulse/winning-hearts-leader-10-secrets-every-young-entrepreneur-roy/" TargetMode="External"/><Relationship Id="rId4" Type="http://schemas.openxmlformats.org/officeDocument/2006/relationships/image" Target="../media/image1.emf"/><Relationship Id="rId9" Type="http://schemas.openxmlformats.org/officeDocument/2006/relationships/image" Target="../media/image23.jpg"/></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6.xml"/><Relationship Id="rId1" Type="http://schemas.openxmlformats.org/officeDocument/2006/relationships/tags" Target="../tags/tag23.xml"/><Relationship Id="rId5" Type="http://schemas.openxmlformats.org/officeDocument/2006/relationships/image" Target="../media/image38.jpeg"/><Relationship Id="rId4" Type="http://schemas.openxmlformats.org/officeDocument/2006/relationships/image" Target="../media/image1.emf"/></Relationships>
</file>

<file path=ppt/slides/_rels/slide3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hyperlink" Target="https://sdgs.un.org/goals/goal12" TargetMode="External"/><Relationship Id="rId2" Type="http://schemas.openxmlformats.org/officeDocument/2006/relationships/notesSlide" Target="../notesSlides/notesSlide7.xml"/><Relationship Id="rId1" Type="http://schemas.openxmlformats.org/officeDocument/2006/relationships/slideLayout" Target="../slideLayouts/slideLayout16.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hyperlink" Target="https://sdgs.un.org/goals/goal16"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www.linkedin.com/pulse/navigating-conscious-economy-strategies-aligning-modern-gn5ce/" TargetMode="External"/><Relationship Id="rId2" Type="http://schemas.openxmlformats.org/officeDocument/2006/relationships/image" Target="../media/image23.jpg"/><Relationship Id="rId1" Type="http://schemas.openxmlformats.org/officeDocument/2006/relationships/slideLayout" Target="../slideLayouts/slideLayout4.xml"/><Relationship Id="rId6" Type="http://schemas.openxmlformats.org/officeDocument/2006/relationships/hyperlink" Target="https://psico-smart.com/en/blogs/blog-the-role-of-transparency-in-building-trust-with-consumers-172637" TargetMode="External"/><Relationship Id="rId5" Type="http://schemas.openxmlformats.org/officeDocument/2006/relationships/hyperlink" Target="https://www.quantanite.com/blog/the-power-of-conscious-consumerism-making-informed-choices-for-a-better-future/" TargetMode="External"/><Relationship Id="rId4" Type="http://schemas.openxmlformats.org/officeDocument/2006/relationships/hyperlink" Target="https://finance.ec.europa.eu/capital-markets-union-and-financial-markets/company-reporting-and-auditing/company-reporting/corporate-sustainability-reporting_en" TargetMode="Externa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6.xml"/><Relationship Id="rId1" Type="http://schemas.openxmlformats.org/officeDocument/2006/relationships/tags" Target="../tags/tag4.xml"/><Relationship Id="rId5" Type="http://schemas.openxmlformats.org/officeDocument/2006/relationships/image" Target="../media/image11.jpeg"/><Relationship Id="rId4" Type="http://schemas.openxmlformats.org/officeDocument/2006/relationships/image" Target="../media/image1.emf"/></Relationships>
</file>

<file path=ppt/slides/_rels/slide4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13.xml"/><Relationship Id="rId4" Type="http://schemas.openxmlformats.org/officeDocument/2006/relationships/image" Target="../media/image48.jpeg"/></Relationships>
</file>

<file path=ppt/slides/_rels/slide4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13.xml"/><Relationship Id="rId4" Type="http://schemas.openxmlformats.org/officeDocument/2006/relationships/image" Target="../media/image54.jpeg"/></Relationships>
</file>

<file path=ppt/slides/_rels/slide4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8.jpeg"/><Relationship Id="rId1" Type="http://schemas.openxmlformats.org/officeDocument/2006/relationships/slideLayout" Target="../slideLayouts/slideLayout13.xml"/><Relationship Id="rId4" Type="http://schemas.openxmlformats.org/officeDocument/2006/relationships/image" Target="../media/image48.jpeg"/></Relationships>
</file>

<file path=ppt/slides/_rels/slide4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13.xml"/><Relationship Id="rId4" Type="http://schemas.openxmlformats.org/officeDocument/2006/relationships/image" Target="../media/image47.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hyperlink" Target="https://sdgs.un.org/goals/goal5" TargetMode="External"/><Relationship Id="rId2" Type="http://schemas.openxmlformats.org/officeDocument/2006/relationships/notesSlide" Target="../notesSlides/notesSlide8.xml"/><Relationship Id="rId1" Type="http://schemas.openxmlformats.org/officeDocument/2006/relationships/slideLayout" Target="../slideLayouts/slideLayout16.xml"/><Relationship Id="rId6" Type="http://schemas.openxmlformats.org/officeDocument/2006/relationships/image" Target="../media/image21.png"/><Relationship Id="rId5" Type="http://schemas.openxmlformats.org/officeDocument/2006/relationships/hyperlink" Target="https://sdgs.un.org/goals/goal10" TargetMode="External"/><Relationship Id="rId4" Type="http://schemas.openxmlformats.org/officeDocument/2006/relationships/hyperlink" Target="https://sdgs.un.org/goals/goal8"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53.xml.rels><?xml version="1.0" encoding="UTF-8" standalone="yes"?>
<Relationships xmlns="http://schemas.openxmlformats.org/package/2006/relationships"><Relationship Id="rId3" Type="http://schemas.openxmlformats.org/officeDocument/2006/relationships/hyperlink" Target="https://firstup.io/blog/15-ways-to-improve-diversity-and-inclusion-in-the-workplace/" TargetMode="External"/><Relationship Id="rId2" Type="http://schemas.openxmlformats.org/officeDocument/2006/relationships/image" Target="../media/image23.jpg"/><Relationship Id="rId1" Type="http://schemas.openxmlformats.org/officeDocument/2006/relationships/slideLayout" Target="../slideLayouts/slideLayout4.xml"/><Relationship Id="rId5" Type="http://schemas.openxmlformats.org/officeDocument/2006/relationships/hyperlink" Target="https://www.mckinsey.com/featured-insights/mckinsey-explainers/what-is-diversity-equity-and-inclusion" TargetMode="External"/><Relationship Id="rId4" Type="http://schemas.openxmlformats.org/officeDocument/2006/relationships/hyperlink" Target="https://thehrsuite.com/blog/how-to-promote-diversity-and-inclusion"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0.xml"/><Relationship Id="rId1" Type="http://schemas.openxmlformats.org/officeDocument/2006/relationships/slideLayout" Target="../slideLayouts/slideLayout18.xml"/><Relationship Id="rId4" Type="http://schemas.openxmlformats.org/officeDocument/2006/relationships/image" Target="../media/image63.svg"/></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8.xml"/><Relationship Id="rId1" Type="http://schemas.openxmlformats.org/officeDocument/2006/relationships/tags" Target="../tags/tag5.xml"/><Relationship Id="rId5" Type="http://schemas.openxmlformats.org/officeDocument/2006/relationships/image" Target="../media/image12.jpeg"/><Relationship Id="rId4" Type="http://schemas.openxmlformats.org/officeDocument/2006/relationships/image" Target="../media/image1.e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8.xml"/><Relationship Id="rId1" Type="http://schemas.openxmlformats.org/officeDocument/2006/relationships/tags" Target="../tags/tag6.xml"/><Relationship Id="rId5" Type="http://schemas.openxmlformats.org/officeDocument/2006/relationships/image" Target="../media/image13.jpeg"/><Relationship Id="rId4" Type="http://schemas.openxmlformats.org/officeDocument/2006/relationships/image" Target="../media/image1.emf"/></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3.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notesSlide" Target="../notesSlides/notesSlide3.xml"/><Relationship Id="rId7" Type="http://schemas.openxmlformats.org/officeDocument/2006/relationships/hyperlink" Target="https://dabbledoo.com/" TargetMode="External"/><Relationship Id="rId2" Type="http://schemas.openxmlformats.org/officeDocument/2006/relationships/slideLayout" Target="../slideLayouts/slideLayout4.xml"/><Relationship Id="rId1" Type="http://schemas.openxmlformats.org/officeDocument/2006/relationships/tags" Target="../tags/tag7.xml"/><Relationship Id="rId6" Type="http://schemas.openxmlformats.org/officeDocument/2006/relationships/image" Target="../media/image17.png"/><Relationship Id="rId5" Type="http://schemas.openxmlformats.org/officeDocument/2006/relationships/image" Target="../media/image1.emf"/><Relationship Id="rId4" Type="http://schemas.openxmlformats.org/officeDocument/2006/relationships/oleObject" Target="../embeddings/oleObject7.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A264BE84-B761-3363-BF50-CF4E24AE72D0}"/>
              </a:ext>
            </a:extLst>
          </p:cNvPr>
          <p:cNvGraphicFramePr>
            <a:graphicFrameLocks noChangeAspect="1"/>
          </p:cNvGraphicFramePr>
          <p:nvPr>
            <p:custDataLst>
              <p:tags r:id="rId1"/>
            </p:custDataLst>
            <p:extLst>
              <p:ext uri="{D42A27DB-BD31-4B8C-83A1-F6EECF244321}">
                <p14:modId xmlns:p14="http://schemas.microsoft.com/office/powerpoint/2010/main" val="342751614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6" name="Picture Placeholder 6">
            <a:extLst>
              <a:ext uri="{FF2B5EF4-FFF2-40B4-BE49-F238E27FC236}">
                <a16:creationId xmlns:a16="http://schemas.microsoft.com/office/drawing/2014/main" id="{F515B2CC-6BF3-85E9-9607-EB3C6BE754EE}"/>
              </a:ext>
            </a:extLst>
          </p:cNvPr>
          <p:cNvPicPr>
            <a:picLocks noGrp="1" noChangeAspect="1"/>
          </p:cNvPicPr>
          <p:nvPr>
            <p:ph type="pic" sz="quarter" idx="44"/>
          </p:nvPr>
        </p:nvPicPr>
        <p:blipFill rotWithShape="1">
          <a:blip r:embed="rId6" cstate="email">
            <a:extLst>
              <a:ext uri="{28A0092B-C50C-407E-A947-70E740481C1C}">
                <a14:useLocalDpi xmlns:a14="http://schemas.microsoft.com/office/drawing/2010/main"/>
              </a:ext>
            </a:extLst>
          </a:blip>
          <a:srcRect l="23750" r="23750"/>
          <a:stretch/>
        </p:blipFill>
        <p:spPr>
          <a:xfrm>
            <a:off x="5718175" y="14288"/>
            <a:ext cx="5534025" cy="6880225"/>
          </a:xfrm>
        </p:spPr>
      </p:pic>
      <p:sp>
        <p:nvSpPr>
          <p:cNvPr id="12" name="Text Placeholder 11">
            <a:extLst>
              <a:ext uri="{FF2B5EF4-FFF2-40B4-BE49-F238E27FC236}">
                <a16:creationId xmlns:a16="http://schemas.microsoft.com/office/drawing/2014/main" id="{821FA40D-CF6B-E047-B73E-EF37BCEF7A08}"/>
              </a:ext>
            </a:extLst>
          </p:cNvPr>
          <p:cNvSpPr>
            <a:spLocks noGrp="1"/>
          </p:cNvSpPr>
          <p:nvPr>
            <p:ph type="body" sz="quarter" idx="16"/>
          </p:nvPr>
        </p:nvSpPr>
        <p:spPr>
          <a:xfrm>
            <a:off x="575886" y="4259417"/>
            <a:ext cx="4532141" cy="1258512"/>
          </a:xfrm>
        </p:spPr>
        <p:txBody>
          <a:bodyPr>
            <a:normAutofit fontScale="70000" lnSpcReduction="20000"/>
          </a:bodyPr>
          <a:lstStyle/>
          <a:p>
            <a:pPr>
              <a:lnSpc>
                <a:spcPts val="3054"/>
              </a:lnSpc>
            </a:pPr>
            <a:r>
              <a:rPr lang="en-GB" sz="3600" b="0" dirty="0"/>
              <a:t>Soziale und gesellschaftliche Verantwortung im Unternehmertum</a:t>
            </a:r>
            <a:endParaRPr lang="en-US" sz="3200" dirty="0"/>
          </a:p>
        </p:txBody>
      </p:sp>
      <p:sp>
        <p:nvSpPr>
          <p:cNvPr id="5" name="Text Placeholder 4">
            <a:extLst>
              <a:ext uri="{FF2B5EF4-FFF2-40B4-BE49-F238E27FC236}">
                <a16:creationId xmlns:a16="http://schemas.microsoft.com/office/drawing/2014/main" id="{B9EB3164-8431-CA66-1469-5F71234B178B}"/>
              </a:ext>
            </a:extLst>
          </p:cNvPr>
          <p:cNvSpPr>
            <a:spLocks noGrp="1"/>
          </p:cNvSpPr>
          <p:nvPr>
            <p:ph type="body" sz="quarter" idx="19"/>
          </p:nvPr>
        </p:nvSpPr>
        <p:spPr>
          <a:xfrm>
            <a:off x="596956" y="3429000"/>
            <a:ext cx="3311988" cy="533188"/>
          </a:xfrm>
        </p:spPr>
        <p:txBody>
          <a:bodyPr/>
          <a:lstStyle/>
          <a:p>
            <a:r>
              <a:rPr lang="en-US" b="1"/>
              <a:t>MODUL 7</a:t>
            </a:r>
            <a:endParaRPr lang="en-US" b="1" dirty="0"/>
          </a:p>
        </p:txBody>
      </p:sp>
      <p:sp>
        <p:nvSpPr>
          <p:cNvPr id="8" name="Text Placeholder 7">
            <a:extLst>
              <a:ext uri="{FF2B5EF4-FFF2-40B4-BE49-F238E27FC236}">
                <a16:creationId xmlns:a16="http://schemas.microsoft.com/office/drawing/2014/main" id="{0E29F1A2-5681-F486-F1FC-116A3CB29DFE}"/>
              </a:ext>
            </a:extLst>
          </p:cNvPr>
          <p:cNvSpPr>
            <a:spLocks noGrp="1"/>
          </p:cNvSpPr>
          <p:nvPr>
            <p:ph type="body" sz="quarter" idx="45"/>
          </p:nvPr>
        </p:nvSpPr>
        <p:spPr/>
        <p:txBody>
          <a:bodyPr>
            <a:normAutofit/>
          </a:bodyPr>
          <a:lstStyle/>
          <a:p>
            <a:r>
              <a:rPr lang="en-US" b="1" dirty="0" err="1"/>
              <a:t>www.fairpreneurs.eu</a:t>
            </a:r>
            <a:endParaRPr lang="en-US" dirty="0"/>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1</a:t>
            </a:fld>
            <a:endParaRPr lang="en-US" dirty="0"/>
          </a:p>
        </p:txBody>
      </p:sp>
      <p:cxnSp>
        <p:nvCxnSpPr>
          <p:cNvPr id="24" name="Straight Connector 23">
            <a:extLst>
              <a:ext uri="{FF2B5EF4-FFF2-40B4-BE49-F238E27FC236}">
                <a16:creationId xmlns:a16="http://schemas.microsoft.com/office/drawing/2014/main" id="{2504AA71-D51D-6ED2-6D46-01B43E4D5C22}"/>
              </a:ext>
            </a:extLst>
          </p:cNvPr>
          <p:cNvCxnSpPr>
            <a:cxnSpLocks/>
          </p:cNvCxnSpPr>
          <p:nvPr/>
        </p:nvCxnSpPr>
        <p:spPr>
          <a:xfrm>
            <a:off x="0" y="4102142"/>
            <a:ext cx="3879155" cy="0"/>
          </a:xfrm>
          <a:prstGeom prst="line">
            <a:avLst/>
          </a:prstGeom>
          <a:ln w="28575">
            <a:solidFill>
              <a:srgbClr val="60BA47"/>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95A7CFA5-3EB9-A64C-4371-E63D23F39BB0}"/>
              </a:ext>
            </a:extLst>
          </p:cNvPr>
          <p:cNvGrpSpPr/>
          <p:nvPr/>
        </p:nvGrpSpPr>
        <p:grpSpPr>
          <a:xfrm rot="16200000">
            <a:off x="8470129" y="1512722"/>
            <a:ext cx="5074615" cy="2369127"/>
            <a:chOff x="-1871944" y="1778846"/>
            <a:chExt cx="1736764" cy="810823"/>
          </a:xfrm>
          <a:solidFill>
            <a:schemeClr val="bg1">
              <a:alpha val="56867"/>
            </a:schemeClr>
          </a:solidFill>
        </p:grpSpPr>
        <p:sp>
          <p:nvSpPr>
            <p:cNvPr id="10" name="Freeform 9">
              <a:extLst>
                <a:ext uri="{FF2B5EF4-FFF2-40B4-BE49-F238E27FC236}">
                  <a16:creationId xmlns:a16="http://schemas.microsoft.com/office/drawing/2014/main" id="{18E77BB1-01B6-C0A2-7EF3-78865D0C1E02}"/>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7065986-B5DB-C12F-C833-500370042D27}"/>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A703CD9-550C-574B-24B7-1A0A9A620204}"/>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B840FA4E-4161-76C1-13E1-6C0DA4D7E15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A2CB2B3-2AF2-1580-AA48-5B234A4993E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C8292ABE-DE10-1A82-E0D3-0CAB03998F78}"/>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
        <p:nvSpPr>
          <p:cNvPr id="2" name="TextBox 1">
            <a:extLst>
              <a:ext uri="{FF2B5EF4-FFF2-40B4-BE49-F238E27FC236}">
                <a16:creationId xmlns:a16="http://schemas.microsoft.com/office/drawing/2014/main" id="{912CBA52-9586-E192-0B65-E51B3A647D25}"/>
              </a:ext>
            </a:extLst>
          </p:cNvPr>
          <p:cNvSpPr txBox="1"/>
          <p:nvPr/>
        </p:nvSpPr>
        <p:spPr>
          <a:xfrm>
            <a:off x="266801" y="6542286"/>
            <a:ext cx="400050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800" dirty="0">
                <a:solidFill>
                  <a:srgbClr val="11496E"/>
                </a:solidFill>
                <a:latin typeface="Calibri" panose="020F0502020204030204" pitchFamily="34" charset="0"/>
                <a:ea typeface="Open Sans" panose="020B0606030504020204" pitchFamily="34" charset="0"/>
                <a:cs typeface="Calibri" panose="020F0502020204030204" pitchFamily="34" charset="0"/>
              </a:rPr>
              <a:t>Diese Studie ist unter der CC BY-NC-SA-Lizenz verfügbar.</a:t>
            </a:r>
          </a:p>
        </p:txBody>
      </p:sp>
      <p:sp>
        <p:nvSpPr>
          <p:cNvPr id="4" name="TextBox 3">
            <a:extLst>
              <a:ext uri="{FF2B5EF4-FFF2-40B4-BE49-F238E27FC236}">
                <a16:creationId xmlns:a16="http://schemas.microsoft.com/office/drawing/2014/main" id="{E06FAFE9-48A0-8B5B-199E-5701E7059D41}"/>
              </a:ext>
            </a:extLst>
          </p:cNvPr>
          <p:cNvSpPr txBox="1"/>
          <p:nvPr/>
        </p:nvSpPr>
        <p:spPr>
          <a:xfrm>
            <a:off x="2718766" y="6006120"/>
            <a:ext cx="2942108" cy="73866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GB" sz="700" dirty="0">
                <a:solidFill>
                  <a:srgbClr val="11496E"/>
                </a:solidFill>
                <a:latin typeface="Calibri" panose="020F0502020204030204" pitchFamily="34" charset="0"/>
                <a:ea typeface="Open Sans" panose="020B0606030504020204" pitchFamily="34" charset="0"/>
                <a:cs typeface="Calibri" panose="020F0502020204030204" pitchFamily="34" charset="0"/>
              </a:rPr>
              <a:t>Kofinanziert von der Europäischen Union. Die geäußerten Ansichten und Meinungen sind jedoch ausschließlich die des Autors bzw. der Autoren und spiegeln nicht unbedingt die der Europäischen Union oder der Stiftung für die Entwicklung des Bildungswesens wider. Weder die Europäische Union noch die Einrichtung, die den Zuschuss gewährt, können für diese verantwortlich gemacht werden. 2022-1-PL01-KA220-YOU-000087822</a:t>
            </a:r>
            <a:endParaRPr lang="en-IE" sz="700" dirty="0">
              <a:solidFill>
                <a:srgbClr val="11496E"/>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28663168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E4B6103A-66DB-E7A1-C567-2419D9801F12}"/>
              </a:ext>
            </a:extLst>
          </p:cNvPr>
          <p:cNvGraphicFramePr>
            <a:graphicFrameLocks noChangeAspect="1"/>
          </p:cNvGraphicFramePr>
          <p:nvPr>
            <p:custDataLst>
              <p:tags r:id="rId1"/>
            </p:custDataLst>
            <p:extLst>
              <p:ext uri="{D42A27DB-BD31-4B8C-83A1-F6EECF244321}">
                <p14:modId xmlns:p14="http://schemas.microsoft.com/office/powerpoint/2010/main" val="37176318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5" descr="Girl in classroom wearing backpack watching classmates">
            <a:extLst>
              <a:ext uri="{FF2B5EF4-FFF2-40B4-BE49-F238E27FC236}">
                <a16:creationId xmlns:a16="http://schemas.microsoft.com/office/drawing/2014/main" id="{979A44A6-0624-802B-8CCC-B173F53814ED}"/>
              </a:ext>
            </a:extLst>
          </p:cNvPr>
          <p:cNvPicPr>
            <a:picLocks noGrp="1" noChangeAspect="1"/>
          </p:cNvPicPr>
          <p:nvPr>
            <p:ph type="pic" sz="quarter" idx="21"/>
          </p:nvPr>
        </p:nvPicPr>
        <p:blipFill>
          <a:blip r:embed="rId5" cstate="email">
            <a:extLst>
              <a:ext uri="{28A0092B-C50C-407E-A947-70E740481C1C}">
                <a14:useLocalDpi xmlns:a14="http://schemas.microsoft.com/office/drawing/2010/main"/>
              </a:ext>
            </a:extLst>
          </a:blip>
          <a:srcRect l="21408" r="21408"/>
          <a:stretch/>
        </p:blipFill>
        <p:spPr>
          <a:xfrm>
            <a:off x="0" y="0"/>
            <a:ext cx="5875338" cy="6858000"/>
          </a:xfrm>
        </p:spPr>
      </p:pic>
      <p:sp>
        <p:nvSpPr>
          <p:cNvPr id="4" name="Text Placeholder 3">
            <a:extLst>
              <a:ext uri="{FF2B5EF4-FFF2-40B4-BE49-F238E27FC236}">
                <a16:creationId xmlns:a16="http://schemas.microsoft.com/office/drawing/2014/main" id="{9A33C44F-6E46-B53F-2A50-1233D405E7C2}"/>
              </a:ext>
            </a:extLst>
          </p:cNvPr>
          <p:cNvSpPr>
            <a:spLocks noGrp="1"/>
          </p:cNvSpPr>
          <p:nvPr>
            <p:ph type="body" sz="quarter" idx="48"/>
          </p:nvPr>
        </p:nvSpPr>
        <p:spPr>
          <a:xfrm>
            <a:off x="6427466" y="947956"/>
            <a:ext cx="5107396" cy="5080088"/>
          </a:xfrm>
        </p:spPr>
        <p:txBody>
          <a:bodyPr/>
          <a:lstStyle/>
          <a:p>
            <a:pPr algn="just"/>
            <a:r>
              <a:rPr lang="en-GB" sz="2400" dirty="0"/>
              <a:t>Durch die Förderung der Kunsterziehung in Grundschulen zeigt </a:t>
            </a:r>
            <a:r>
              <a:rPr lang="en-GB" sz="2400" b="1" dirty="0">
                <a:solidFill>
                  <a:srgbClr val="F36C2F"/>
                </a:solidFill>
                <a:hlinkClick r:id="rId6">
                  <a:extLst>
                    <a:ext uri="{A12FA001-AC4F-418D-AE19-62706E023703}">
                      <ahyp:hlinkClr xmlns:ahyp="http://schemas.microsoft.com/office/drawing/2018/hyperlinkcolor" val="tx"/>
                    </a:ext>
                  </a:extLst>
                </a:hlinkClick>
              </a:rPr>
              <a:t>DABBLEDOO</a:t>
            </a:r>
            <a:r>
              <a:rPr lang="en-GB" sz="2400" dirty="0"/>
              <a:t>, wie Unternehmen die Entwicklung der Gemeinschaft vorantreiben und zum gesellschaftlichen Wohlergehen beitragen können.</a:t>
            </a:r>
          </a:p>
          <a:p>
            <a:pPr algn="just"/>
            <a:endParaRPr lang="en-GB" sz="2400" dirty="0"/>
          </a:p>
          <a:p>
            <a:pPr algn="just"/>
            <a:r>
              <a:rPr lang="en-GB" sz="2400" dirty="0"/>
              <a:t>Erfahren Sie mehr über die Initiativen </a:t>
            </a:r>
            <a:r>
              <a:rPr lang="en-GB" sz="2400" b="1" dirty="0">
                <a:solidFill>
                  <a:srgbClr val="F36C2F"/>
                </a:solidFill>
                <a:hlinkClick r:id="rId6">
                  <a:extLst>
                    <a:ext uri="{A12FA001-AC4F-418D-AE19-62706E023703}">
                      <ahyp:hlinkClr xmlns:ahyp="http://schemas.microsoft.com/office/drawing/2018/hyperlinkcolor" val="tx"/>
                    </a:ext>
                  </a:extLst>
                </a:hlinkClick>
              </a:rPr>
              <a:t>von DABBLEDOO </a:t>
            </a:r>
            <a:r>
              <a:rPr lang="en-GB" sz="2400" dirty="0"/>
              <a:t>und ihre Auswirkungen auf die kommunale Entwicklung, indem Sie unser </a:t>
            </a:r>
            <a:r>
              <a:rPr lang="en-GB" sz="2400" b="1" dirty="0">
                <a:hlinkClick r:id="rId7"/>
              </a:rPr>
              <a:t>Kompendium der Fallstudien </a:t>
            </a:r>
            <a:r>
              <a:rPr lang="en-GB" sz="2400" dirty="0"/>
              <a:t>besuchen</a:t>
            </a:r>
            <a:r>
              <a:rPr lang="en-GB" sz="2400" b="1" dirty="0"/>
              <a:t>. </a:t>
            </a:r>
          </a:p>
          <a:p>
            <a:pPr algn="just"/>
            <a:endParaRPr lang="en-GB" sz="2400" dirty="0"/>
          </a:p>
        </p:txBody>
      </p:sp>
    </p:spTree>
    <p:extLst>
      <p:ext uri="{BB962C8B-B14F-4D97-AF65-F5344CB8AC3E}">
        <p14:creationId xmlns:p14="http://schemas.microsoft.com/office/powerpoint/2010/main" val="36277590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EF0935E6-3DBB-32EA-C1DC-13B631C5D01C}"/>
              </a:ext>
            </a:extLst>
          </p:cNvPr>
          <p:cNvGraphicFramePr>
            <a:graphicFrameLocks noChangeAspect="1"/>
          </p:cNvGraphicFramePr>
          <p:nvPr>
            <p:custDataLst>
              <p:tags r:id="rId1"/>
            </p:custDataLst>
            <p:extLst>
              <p:ext uri="{D42A27DB-BD31-4B8C-83A1-F6EECF244321}">
                <p14:modId xmlns:p14="http://schemas.microsoft.com/office/powerpoint/2010/main" val="30008508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A68B4AD2-1CF5-9439-A8A9-FD0227B107B9}"/>
              </a:ext>
            </a:extLst>
          </p:cNvPr>
          <p:cNvSpPr>
            <a:spLocks noGrp="1"/>
          </p:cNvSpPr>
          <p:nvPr>
            <p:ph type="body" sz="quarter" idx="48"/>
          </p:nvPr>
        </p:nvSpPr>
        <p:spPr>
          <a:xfrm>
            <a:off x="5276675" y="1343372"/>
            <a:ext cx="6390718" cy="4364089"/>
          </a:xfrm>
        </p:spPr>
        <p:txBody>
          <a:bodyPr/>
          <a:lstStyle/>
          <a:p>
            <a:pPr algn="just"/>
            <a:r>
              <a:rPr lang="en-GB" sz="1800" b="1" dirty="0"/>
              <a:t>Bedarfsanalyse der Gemeinschaft</a:t>
            </a:r>
          </a:p>
          <a:p>
            <a:pPr algn="just"/>
            <a:r>
              <a:rPr lang="en-GB" sz="1800" dirty="0"/>
              <a:t>Die Durchführung gründlicher Bedarfsanalysen auf Gemeindeebene ist für die Ermittlung lokaler Herausforderungen und Chancen unerlässlich. </a:t>
            </a:r>
          </a:p>
          <a:p>
            <a:pPr algn="just"/>
            <a:endParaRPr lang="en-GB" sz="1800" dirty="0"/>
          </a:p>
          <a:p>
            <a:pPr algn="just"/>
            <a:r>
              <a:rPr lang="en-GB" sz="1800" b="1" dirty="0"/>
              <a:t>Forschung und Datenerfassung: </a:t>
            </a:r>
            <a:r>
              <a:rPr lang="en-GB" sz="1800" dirty="0"/>
              <a:t>Nutzen Sie Umfragen, Interviews, Fokusgruppen und öffentliche Aufzeichnungen, um Daten über die Bedürfnisse der Gemeinschaft zu sammeln.</a:t>
            </a:r>
          </a:p>
          <a:p>
            <a:pPr algn="just"/>
            <a:endParaRPr lang="en-GB" sz="1800" dirty="0"/>
          </a:p>
          <a:p>
            <a:pPr algn="just"/>
            <a:r>
              <a:rPr lang="en-GB" sz="1800" b="1" dirty="0"/>
              <a:t>Einbeziehung von Interessenvertretern: </a:t>
            </a:r>
            <a:r>
              <a:rPr lang="en-GB" sz="1800" dirty="0"/>
              <a:t>Beziehen Sie Gemeindemitglieder, lokale Organisationen und relevante Interessengruppen in den Bewertungsprozess ein, um verschiedene Perspektiven und Erkenntnisse zu gewinnen.</a:t>
            </a:r>
          </a:p>
          <a:p>
            <a:pPr algn="just"/>
            <a:endParaRPr lang="en-GB" sz="1800" dirty="0"/>
          </a:p>
          <a:p>
            <a:pPr algn="just"/>
            <a:r>
              <a:rPr lang="en-GB" sz="1800" b="1" dirty="0"/>
              <a:t>Analyse und Prioritätensetzung: </a:t>
            </a:r>
            <a:r>
              <a:rPr lang="en-GB" sz="1800" dirty="0"/>
              <a:t>Analysieren Sie die gesammelten Daten, um die wichtigsten sozialen Themen zu identifizieren und sie nach Dringlichkeit, Auswirkungen und Übereinstimmung mit den Zielen der Organisation zu priorisieren.</a:t>
            </a:r>
          </a:p>
        </p:txBody>
      </p:sp>
      <p:pic>
        <p:nvPicPr>
          <p:cNvPr id="2" name="Picture Placeholder 5" descr="Two cute robots">
            <a:extLst>
              <a:ext uri="{FF2B5EF4-FFF2-40B4-BE49-F238E27FC236}">
                <a16:creationId xmlns:a16="http://schemas.microsoft.com/office/drawing/2014/main" id="{3D962C12-F01C-5B98-AD1D-C0625692749A}"/>
              </a:ext>
            </a:extLst>
          </p:cNvPr>
          <p:cNvPicPr>
            <a:picLocks noGrp="1" noChangeAspect="1"/>
          </p:cNvPicPr>
          <p:nvPr>
            <p:ph type="pic" sz="quarter" idx="21"/>
          </p:nvPr>
        </p:nvPicPr>
        <p:blipFill rotWithShape="1">
          <a:blip r:embed="rId5" cstate="email">
            <a:extLst>
              <a:ext uri="{28A0092B-C50C-407E-A947-70E740481C1C}">
                <a14:useLocalDpi xmlns:a14="http://schemas.microsoft.com/office/drawing/2010/main"/>
              </a:ext>
            </a:extLst>
          </a:blip>
          <a:srcRect l="29518" r="29518"/>
          <a:stretch/>
        </p:blipFill>
        <p:spPr>
          <a:xfrm>
            <a:off x="0" y="0"/>
            <a:ext cx="4994275" cy="6858000"/>
          </a:xfrm>
        </p:spPr>
      </p:pic>
      <p:sp>
        <p:nvSpPr>
          <p:cNvPr id="3" name="Text Placeholder 2">
            <a:extLst>
              <a:ext uri="{FF2B5EF4-FFF2-40B4-BE49-F238E27FC236}">
                <a16:creationId xmlns:a16="http://schemas.microsoft.com/office/drawing/2014/main" id="{19FD591E-E8AF-8F5F-1729-6B089C8A5E06}"/>
              </a:ext>
            </a:extLst>
          </p:cNvPr>
          <p:cNvSpPr>
            <a:spLocks noGrp="1"/>
          </p:cNvSpPr>
          <p:nvPr>
            <p:ph type="body" sz="quarter" idx="30"/>
          </p:nvPr>
        </p:nvSpPr>
        <p:spPr>
          <a:xfrm>
            <a:off x="4160952" y="317364"/>
            <a:ext cx="6776598" cy="842867"/>
          </a:xfrm>
        </p:spPr>
        <p:txBody>
          <a:bodyPr/>
          <a:lstStyle/>
          <a:p>
            <a:r>
              <a:rPr lang="en-IE" dirty="0"/>
              <a:t>PRAKTISCHE ÜBUNG</a:t>
            </a:r>
          </a:p>
        </p:txBody>
      </p:sp>
    </p:spTree>
    <p:extLst>
      <p:ext uri="{BB962C8B-B14F-4D97-AF65-F5344CB8AC3E}">
        <p14:creationId xmlns:p14="http://schemas.microsoft.com/office/powerpoint/2010/main" val="2715131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0" y="553870"/>
            <a:ext cx="10483431" cy="804265"/>
          </a:xfrm>
        </p:spPr>
        <p:txBody>
          <a:bodyPr/>
          <a:lstStyle/>
          <a:p>
            <a:r>
              <a:rPr lang="en-GB" dirty="0"/>
              <a:t>AUSRICHTUNG AUF DIE ZIELE FÜR NACHHALTIGE ENTWICKLUNG (SDGS)</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2" y="2031713"/>
            <a:ext cx="10483429" cy="4439577"/>
          </a:xfrm>
        </p:spPr>
        <p:txBody>
          <a:bodyPr/>
          <a:lstStyle/>
          <a:p>
            <a:pPr algn="just"/>
            <a:r>
              <a:rPr lang="en-GB" sz="2000" b="1" dirty="0">
                <a:solidFill>
                  <a:srgbClr val="0F486D"/>
                </a:solidFill>
                <a:hlinkClick r:id="rId2">
                  <a:extLst>
                    <a:ext uri="{A12FA001-AC4F-418D-AE19-62706E023703}">
                      <ahyp:hlinkClr xmlns:ahyp="http://schemas.microsoft.com/office/drawing/2018/hyperlinkcolor" val="tx"/>
                    </a:ext>
                  </a:extLst>
                </a:hlinkClick>
              </a:rPr>
              <a:t>SDG 1 (Keine Armut):  </a:t>
            </a:r>
            <a:r>
              <a:rPr lang="en-GB" sz="2000" dirty="0"/>
              <a:t>Durch die Wahrnehmung der sozialen Verantwortung zur Verringerung der Armut.</a:t>
            </a:r>
          </a:p>
          <a:p>
            <a:pPr algn="just"/>
            <a:endParaRPr lang="en-GB" sz="1000" dirty="0"/>
          </a:p>
          <a:p>
            <a:pPr algn="just"/>
            <a:r>
              <a:rPr lang="en-GB" sz="2000" b="1" dirty="0">
                <a:solidFill>
                  <a:srgbClr val="0F486D"/>
                </a:solidFill>
                <a:hlinkClick r:id="rId3">
                  <a:extLst>
                    <a:ext uri="{A12FA001-AC4F-418D-AE19-62706E023703}">
                      <ahyp:hlinkClr xmlns:ahyp="http://schemas.microsoft.com/office/drawing/2018/hyperlinkcolor" val="tx"/>
                    </a:ext>
                  </a:extLst>
                </a:hlinkClick>
              </a:rPr>
              <a:t>SDG 3 (Gute Gesundheit und Wohlbefinden): </a:t>
            </a:r>
            <a:r>
              <a:rPr lang="en-GB" sz="2000" dirty="0"/>
              <a:t>Verbesserung des Wohlbefindens der Gemeinschaft durch gesundheitsorientierte Initiativen.</a:t>
            </a:r>
          </a:p>
          <a:p>
            <a:pPr algn="just"/>
            <a:endParaRPr lang="en-GB" sz="1000" dirty="0"/>
          </a:p>
          <a:p>
            <a:pPr algn="just"/>
            <a:r>
              <a:rPr lang="en-GB" sz="2000" b="1" dirty="0">
                <a:solidFill>
                  <a:srgbClr val="0F486D"/>
                </a:solidFill>
                <a:hlinkClick r:id="rId4">
                  <a:extLst>
                    <a:ext uri="{A12FA001-AC4F-418D-AE19-62706E023703}">
                      <ahyp:hlinkClr xmlns:ahyp="http://schemas.microsoft.com/office/drawing/2018/hyperlinkcolor" val="tx"/>
                    </a:ext>
                  </a:extLst>
                </a:hlinkClick>
              </a:rPr>
              <a:t>SDG 8 (Menschenwürdige Arbeit und Wirtschaftswachstum): </a:t>
            </a:r>
            <a:r>
              <a:rPr lang="en-GB" sz="2000" dirty="0"/>
              <a:t>Förderung eines nachhaltigen Wirtschaftswachstums und Schaffung von Möglichkeiten für menschenwürdige Arbeit.</a:t>
            </a:r>
          </a:p>
          <a:p>
            <a:pPr algn="just"/>
            <a:endParaRPr lang="en-GB" sz="1000" dirty="0"/>
          </a:p>
          <a:p>
            <a:pPr algn="just"/>
            <a:r>
              <a:rPr lang="en-GB" sz="2000" b="1" dirty="0">
                <a:solidFill>
                  <a:srgbClr val="0F486D"/>
                </a:solidFill>
                <a:hlinkClick r:id="rId5">
                  <a:extLst>
                    <a:ext uri="{A12FA001-AC4F-418D-AE19-62706E023703}">
                      <ahyp:hlinkClr xmlns:ahyp="http://schemas.microsoft.com/office/drawing/2018/hyperlinkcolor" val="tx"/>
                    </a:ext>
                  </a:extLst>
                </a:hlinkClick>
              </a:rPr>
              <a:t>SDG 10 (Verringerung von Ungleichheiten)</a:t>
            </a:r>
            <a:r>
              <a:rPr lang="en-GB" sz="2000" b="1" dirty="0"/>
              <a:t>: </a:t>
            </a:r>
            <a:r>
              <a:rPr lang="en-GB" sz="2000" dirty="0"/>
              <a:t>Verringerung sozialer und wirtschaftlicher Ungleichheiten durch Förderung der Inklusion.</a:t>
            </a:r>
          </a:p>
          <a:p>
            <a:pPr algn="just"/>
            <a:endParaRPr lang="en-GB" sz="1000" dirty="0"/>
          </a:p>
          <a:p>
            <a:pPr algn="just"/>
            <a:r>
              <a:rPr lang="en-GB" sz="2000" b="1" dirty="0">
                <a:solidFill>
                  <a:srgbClr val="0F486D"/>
                </a:solidFill>
                <a:hlinkClick r:id="rId6">
                  <a:extLst>
                    <a:ext uri="{A12FA001-AC4F-418D-AE19-62706E023703}">
                      <ahyp:hlinkClr xmlns:ahyp="http://schemas.microsoft.com/office/drawing/2018/hyperlinkcolor" val="tx"/>
                    </a:ext>
                  </a:extLst>
                </a:hlinkClick>
              </a:rPr>
              <a:t>SDG 11 (Nachhaltige Städte und Gemeinden): </a:t>
            </a:r>
            <a:r>
              <a:rPr lang="en-GB" sz="2000" dirty="0"/>
              <a:t>Beitrag zu einer nachhaltigen Stadtentwicklung und Infrastruktur.</a:t>
            </a:r>
          </a:p>
          <a:p>
            <a:pPr algn="just"/>
            <a:endParaRPr lang="en-GB" sz="1000" b="1" dirty="0"/>
          </a:p>
          <a:p>
            <a:pPr algn="just"/>
            <a:r>
              <a:rPr lang="en-GB" sz="2000" b="1" dirty="0">
                <a:solidFill>
                  <a:srgbClr val="0F486D"/>
                </a:solidFill>
                <a:hlinkClick r:id="rId7">
                  <a:extLst>
                    <a:ext uri="{A12FA001-AC4F-418D-AE19-62706E023703}">
                      <ahyp:hlinkClr xmlns:ahyp="http://schemas.microsoft.com/office/drawing/2018/hyperlinkcolor" val="tx"/>
                    </a:ext>
                  </a:extLst>
                </a:hlinkClick>
              </a:rPr>
              <a:t>SDG 12 (Verantwortungsbewusster Konsum und Produktion): </a:t>
            </a:r>
            <a:r>
              <a:rPr lang="en-GB" sz="2000" dirty="0"/>
              <a:t>Förderung eines verantwortungsvollen Konsums und einer nachhaltigen Ressourcennutzung.</a:t>
            </a:r>
            <a:endParaRPr lang="en-US" sz="2000" dirty="0"/>
          </a:p>
        </p:txBody>
      </p:sp>
      <p:pic>
        <p:nvPicPr>
          <p:cNvPr id="4" name="Picture 2">
            <a:extLst>
              <a:ext uri="{FF2B5EF4-FFF2-40B4-BE49-F238E27FC236}">
                <a16:creationId xmlns:a16="http://schemas.microsoft.com/office/drawing/2014/main" id="{3EEDC9D8-BA14-122D-8CEE-B56284277A79}"/>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0284903" y="808337"/>
            <a:ext cx="1223376" cy="1223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6187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753011"/>
            <a:ext cx="10483431" cy="804265"/>
          </a:xfrm>
        </p:spPr>
        <p:txBody>
          <a:bodyPr/>
          <a:lstStyle/>
          <a:p>
            <a:r>
              <a:rPr lang="en-GB" dirty="0"/>
              <a:t>ANGLEICHUNG AN ENTRECOMP</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846361"/>
            <a:ext cx="10483429" cy="4439577"/>
          </a:xfrm>
        </p:spPr>
        <p:txBody>
          <a:bodyPr/>
          <a:lstStyle/>
          <a:p>
            <a:pPr algn="just"/>
            <a:r>
              <a:rPr lang="en-GB" sz="2000" b="1" dirty="0"/>
              <a:t>1.2 Kreativität: </a:t>
            </a:r>
            <a:r>
              <a:rPr lang="en-GB" sz="2000" dirty="0"/>
              <a:t>Schaffung eines kreativen und zielgerichteten Projektdesigns durch soziale Initiativen.</a:t>
            </a:r>
          </a:p>
          <a:p>
            <a:pPr algn="just"/>
            <a:endParaRPr lang="en-GB" sz="2000" dirty="0"/>
          </a:p>
          <a:p>
            <a:pPr algn="just"/>
            <a:r>
              <a:rPr lang="en-GB" sz="2000" b="1" dirty="0"/>
              <a:t>1.5 Ethisches und nachhaltiges Denken</a:t>
            </a:r>
            <a:r>
              <a:rPr lang="en-GB" sz="2000" dirty="0"/>
              <a:t>: Verbesserung der ethischen und nachhaltigen Entscheidungsfindung.</a:t>
            </a:r>
          </a:p>
          <a:p>
            <a:pPr algn="just"/>
            <a:endParaRPr lang="en-GB" sz="2000" dirty="0"/>
          </a:p>
          <a:p>
            <a:pPr algn="just"/>
            <a:r>
              <a:rPr lang="en-GB" sz="2000" b="1" dirty="0"/>
              <a:t>2.1 Selbstwahrnehmung und Selbstwirksamkeit: </a:t>
            </a:r>
            <a:r>
              <a:rPr lang="en-GB" sz="2000" dirty="0"/>
              <a:t>Aufbau des Selbstbewusstseins und kontinuierliche persönliche Entwicklung durch Reflexion und Analyse.</a:t>
            </a:r>
          </a:p>
          <a:p>
            <a:pPr algn="just"/>
            <a:endParaRPr lang="en-GB" sz="2000" dirty="0"/>
          </a:p>
          <a:p>
            <a:pPr algn="just"/>
            <a:r>
              <a:rPr lang="en-GB" sz="2000" b="1" dirty="0"/>
              <a:t>2.5 Andere mobilisieren: </a:t>
            </a:r>
            <a:r>
              <a:rPr lang="en-GB" sz="2000" dirty="0"/>
              <a:t>Anregung und Mobilisierung von Ressourcen für soziale Initiativen.</a:t>
            </a:r>
          </a:p>
          <a:p>
            <a:pPr algn="just"/>
            <a:endParaRPr lang="en-GB" sz="2000" dirty="0"/>
          </a:p>
          <a:p>
            <a:pPr algn="just"/>
            <a:r>
              <a:rPr lang="en-GB" sz="2000" b="1" dirty="0"/>
              <a:t>3.1 Die Initiative ergreifen: </a:t>
            </a:r>
            <a:r>
              <a:rPr lang="en-GB" sz="2000" dirty="0"/>
              <a:t>Ergreifen von Chancen für positive soziale Auswirkungen durch die Bewertung der Bedürfnisse der Gemeinschaft.</a:t>
            </a:r>
          </a:p>
          <a:p>
            <a:pPr algn="just"/>
            <a:endParaRPr lang="en-GB" sz="2000" dirty="0"/>
          </a:p>
          <a:p>
            <a:pPr algn="just"/>
            <a:r>
              <a:rPr lang="en-GB" sz="2000" b="1" dirty="0"/>
              <a:t>3.3 Umgang mit Ungewissheit, Mehrdeutigkeit und Risiko: </a:t>
            </a:r>
            <a:r>
              <a:rPr lang="en-GB" sz="2000" dirty="0"/>
              <a:t>Verbesserung der Fähigkeit, Risiken zu bewältigen und fundierte Entscheidungen zu treffen.</a:t>
            </a:r>
            <a:endParaRPr lang="en-US" sz="2000" dirty="0"/>
          </a:p>
        </p:txBody>
      </p:sp>
      <p:pic>
        <p:nvPicPr>
          <p:cNvPr id="5" name="Picture 4">
            <a:extLst>
              <a:ext uri="{FF2B5EF4-FFF2-40B4-BE49-F238E27FC236}">
                <a16:creationId xmlns:a16="http://schemas.microsoft.com/office/drawing/2014/main" id="{074C2E91-7238-0EC8-0C1D-A1FC4280044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375321" y="628550"/>
            <a:ext cx="1706535" cy="949043"/>
          </a:xfrm>
          <a:prstGeom prst="rect">
            <a:avLst/>
          </a:prstGeom>
        </p:spPr>
      </p:pic>
    </p:spTree>
    <p:extLst>
      <p:ext uri="{BB962C8B-B14F-4D97-AF65-F5344CB8AC3E}">
        <p14:creationId xmlns:p14="http://schemas.microsoft.com/office/powerpoint/2010/main" val="12575982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8A62E4EB-105B-C25E-D279-650264D81950}"/>
              </a:ext>
            </a:extLst>
          </p:cNvPr>
          <p:cNvGraphicFramePr>
            <a:graphicFrameLocks noChangeAspect="1"/>
          </p:cNvGraphicFramePr>
          <p:nvPr>
            <p:custDataLst>
              <p:tags r:id="rId1"/>
            </p:custDataLst>
            <p:extLst>
              <p:ext uri="{D42A27DB-BD31-4B8C-83A1-F6EECF244321}">
                <p14:modId xmlns:p14="http://schemas.microsoft.com/office/powerpoint/2010/main" val="22526129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5">
            <a:extLst>
              <a:ext uri="{FF2B5EF4-FFF2-40B4-BE49-F238E27FC236}">
                <a16:creationId xmlns:a16="http://schemas.microsoft.com/office/drawing/2014/main" id="{2FC2B97A-D647-2075-8AC1-666619FF578F}"/>
              </a:ext>
            </a:extLst>
          </p:cNvPr>
          <p:cNvPicPr>
            <a:picLocks noGrp="1" noChangeAspect="1"/>
          </p:cNvPicPr>
          <p:nvPr>
            <p:ph type="pic" sz="quarter" idx="21"/>
          </p:nvPr>
        </p:nvPicPr>
        <p:blipFill rotWithShape="1">
          <a:blip r:embed="rId5"/>
          <a:srcRect l="17594" r="17594"/>
          <a:stretch/>
        </p:blipFill>
        <p:spPr>
          <a:xfrm>
            <a:off x="884238" y="0"/>
            <a:ext cx="4994275" cy="6858000"/>
          </a:xfrm>
        </p:spPr>
      </p:pic>
      <p:sp>
        <p:nvSpPr>
          <p:cNvPr id="3" name="Text Placeholder 2">
            <a:extLst>
              <a:ext uri="{FF2B5EF4-FFF2-40B4-BE49-F238E27FC236}">
                <a16:creationId xmlns:a16="http://schemas.microsoft.com/office/drawing/2014/main" id="{B99DF8E9-ACDE-6102-CD4C-07F3ACB9D0BB}"/>
              </a:ext>
            </a:extLst>
          </p:cNvPr>
          <p:cNvSpPr>
            <a:spLocks noGrp="1"/>
          </p:cNvSpPr>
          <p:nvPr>
            <p:ph type="body" sz="quarter" idx="30"/>
          </p:nvPr>
        </p:nvSpPr>
        <p:spPr>
          <a:xfrm>
            <a:off x="4890795" y="394849"/>
            <a:ext cx="6776598" cy="842867"/>
          </a:xfrm>
        </p:spPr>
        <p:txBody>
          <a:bodyPr/>
          <a:lstStyle/>
          <a:p>
            <a:r>
              <a:rPr lang="en-IE" dirty="0"/>
              <a:t>Weitere Ressourcen</a:t>
            </a:r>
          </a:p>
        </p:txBody>
      </p:sp>
      <p:sp>
        <p:nvSpPr>
          <p:cNvPr id="4" name="Text Placeholder 3">
            <a:extLst>
              <a:ext uri="{FF2B5EF4-FFF2-40B4-BE49-F238E27FC236}">
                <a16:creationId xmlns:a16="http://schemas.microsoft.com/office/drawing/2014/main" id="{B87BD777-1E8A-350E-7907-F85EEA9EE7D2}"/>
              </a:ext>
            </a:extLst>
          </p:cNvPr>
          <p:cNvSpPr>
            <a:spLocks noGrp="1"/>
          </p:cNvSpPr>
          <p:nvPr>
            <p:ph type="body" sz="quarter" idx="48"/>
          </p:nvPr>
        </p:nvSpPr>
        <p:spPr>
          <a:xfrm>
            <a:off x="6459275" y="1632565"/>
            <a:ext cx="4939670" cy="4333822"/>
          </a:xfrm>
        </p:spPr>
        <p:txBody>
          <a:bodyPr/>
          <a:lstStyle/>
          <a:p>
            <a:pPr>
              <a:lnSpc>
                <a:spcPct val="107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Etwas bewirken: Die Vorteile der sozialen Verantwortung der Unternehmen (CSR)</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7"/>
              </a:rPr>
              <a:t>Was ist die soziale Verantwortung der Unternehmen (CSR)?</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8"/>
              </a:rPr>
              <a:t>Soziale Verantwortung in der Wirtschaft: Bedeutung, Arten, Beispiele und Kritik</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42665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719B16C3-7EF3-0E1C-A852-6AC26BAE0527}"/>
              </a:ext>
            </a:extLst>
          </p:cNvPr>
          <p:cNvGraphicFramePr>
            <a:graphicFrameLocks noChangeAspect="1"/>
          </p:cNvGraphicFramePr>
          <p:nvPr>
            <p:custDataLst>
              <p:tags r:id="rId1"/>
            </p:custDataLst>
            <p:extLst>
              <p:ext uri="{D42A27DB-BD31-4B8C-83A1-F6EECF244321}">
                <p14:modId xmlns:p14="http://schemas.microsoft.com/office/powerpoint/2010/main" val="273621868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EA9DD38B-6E14-C94C-91D7-C8452BCE431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15</a:t>
            </a:fld>
            <a:endParaRPr lang="en-US" dirty="0"/>
          </a:p>
        </p:txBody>
      </p:sp>
      <p:pic>
        <p:nvPicPr>
          <p:cNvPr id="2" name="Picture Placeholder 12">
            <a:extLst>
              <a:ext uri="{FF2B5EF4-FFF2-40B4-BE49-F238E27FC236}">
                <a16:creationId xmlns:a16="http://schemas.microsoft.com/office/drawing/2014/main" id="{2AFDEE5D-6A91-1FD6-8117-509DD2308804}"/>
              </a:ext>
            </a:extLst>
          </p:cNvPr>
          <p:cNvPicPr>
            <a:picLocks noGrp="1" noChangeAspect="1"/>
          </p:cNvPicPr>
          <p:nvPr>
            <p:ph type="pic" sz="quarter" idx="23"/>
          </p:nvPr>
        </p:nvPicPr>
        <p:blipFill>
          <a:blip r:embed="rId5" cstate="email">
            <a:extLst>
              <a:ext uri="{28A0092B-C50C-407E-A947-70E740481C1C}">
                <a14:useLocalDpi xmlns:a14="http://schemas.microsoft.com/office/drawing/2010/main"/>
              </a:ext>
            </a:extLst>
          </a:blip>
          <a:srcRect t="16950" b="16950"/>
          <a:stretch>
            <a:fillRect/>
          </a:stretch>
        </p:blipFill>
        <p:spPr>
          <a:xfrm>
            <a:off x="773113" y="566738"/>
            <a:ext cx="4656137" cy="2052637"/>
          </a:xfrm>
        </p:spPr>
      </p:pic>
      <p:pic>
        <p:nvPicPr>
          <p:cNvPr id="5" name="Picture Placeholder 16">
            <a:extLst>
              <a:ext uri="{FF2B5EF4-FFF2-40B4-BE49-F238E27FC236}">
                <a16:creationId xmlns:a16="http://schemas.microsoft.com/office/drawing/2014/main" id="{2159A7A2-9B31-6CE9-CC2C-5450269336D3}"/>
              </a:ext>
            </a:extLst>
          </p:cNvPr>
          <p:cNvPicPr>
            <a:picLocks noGrp="1" noChangeAspect="1"/>
          </p:cNvPicPr>
          <p:nvPr>
            <p:ph type="pic" sz="quarter" idx="21"/>
          </p:nvPr>
        </p:nvPicPr>
        <p:blipFill>
          <a:blip r:embed="rId6" cstate="email">
            <a:extLst>
              <a:ext uri="{28A0092B-C50C-407E-A947-70E740481C1C}">
                <a14:useLocalDpi xmlns:a14="http://schemas.microsoft.com/office/drawing/2010/main"/>
              </a:ext>
            </a:extLst>
          </a:blip>
          <a:srcRect l="15217" r="15217"/>
          <a:stretch>
            <a:fillRect/>
          </a:stretch>
        </p:blipFill>
        <p:spPr>
          <a:xfrm>
            <a:off x="5675313" y="546100"/>
            <a:ext cx="5883275" cy="5640388"/>
          </a:xfrm>
        </p:spPr>
      </p:pic>
      <p:pic>
        <p:nvPicPr>
          <p:cNvPr id="7" name="Picture Placeholder 14">
            <a:extLst>
              <a:ext uri="{FF2B5EF4-FFF2-40B4-BE49-F238E27FC236}">
                <a16:creationId xmlns:a16="http://schemas.microsoft.com/office/drawing/2014/main" id="{4A459154-6A9F-B86E-E17F-38F1F98222A7}"/>
              </a:ext>
            </a:extLst>
          </p:cNvPr>
          <p:cNvPicPr>
            <a:picLocks noGrp="1" noChangeAspect="1"/>
          </p:cNvPicPr>
          <p:nvPr>
            <p:ph type="pic" sz="quarter" idx="22"/>
          </p:nvPr>
        </p:nvPicPr>
        <p:blipFill>
          <a:blip r:embed="rId7" cstate="email">
            <a:extLst>
              <a:ext uri="{28A0092B-C50C-407E-A947-70E740481C1C}">
                <a14:useLocalDpi xmlns:a14="http://schemas.microsoft.com/office/drawing/2010/main"/>
              </a:ext>
            </a:extLst>
          </a:blip>
          <a:srcRect l="3558" r="3558"/>
          <a:stretch>
            <a:fillRect/>
          </a:stretch>
        </p:blipFill>
        <p:spPr>
          <a:xfrm>
            <a:off x="773113" y="2843213"/>
            <a:ext cx="4656137" cy="3343275"/>
          </a:xfrm>
        </p:spPr>
      </p:pic>
      <p:grpSp>
        <p:nvGrpSpPr>
          <p:cNvPr id="18" name="Group 17">
            <a:extLst>
              <a:ext uri="{FF2B5EF4-FFF2-40B4-BE49-F238E27FC236}">
                <a16:creationId xmlns:a16="http://schemas.microsoft.com/office/drawing/2014/main" id="{7740FAE1-2E8A-BBC1-A4F8-99E701F4D28E}"/>
              </a:ext>
            </a:extLst>
          </p:cNvPr>
          <p:cNvGrpSpPr/>
          <p:nvPr/>
        </p:nvGrpSpPr>
        <p:grpSpPr>
          <a:xfrm>
            <a:off x="2745248" y="4864913"/>
            <a:ext cx="4269146" cy="1993087"/>
            <a:chOff x="-1871944" y="1778846"/>
            <a:chExt cx="1736764" cy="810823"/>
          </a:xfrm>
        </p:grpSpPr>
        <p:sp>
          <p:nvSpPr>
            <p:cNvPr id="19" name="Freeform 18">
              <a:extLst>
                <a:ext uri="{FF2B5EF4-FFF2-40B4-BE49-F238E27FC236}">
                  <a16:creationId xmlns:a16="http://schemas.microsoft.com/office/drawing/2014/main" id="{A98D6365-C89B-4191-C731-580C53F51258}"/>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52987FED-3417-F6D8-8342-0819CC26E3BD}"/>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51D37FA7-DEFE-94C2-2CCE-E400C17C11FA}"/>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BDA371D-6FB5-8FFF-508C-5C093EEAE4B7}"/>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31C4F72-AE0F-473A-0F62-762B04CCA759}"/>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499527BE-E83E-A017-EBD3-D52839EB7BB1}"/>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4743713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897842BD-3AA0-DDD2-384B-BF48E3B99BC3}"/>
              </a:ext>
            </a:extLst>
          </p:cNvPr>
          <p:cNvGraphicFramePr>
            <a:graphicFrameLocks noChangeAspect="1"/>
          </p:cNvGraphicFramePr>
          <p:nvPr>
            <p:custDataLst>
              <p:tags r:id="rId1"/>
            </p:custDataLst>
            <p:extLst>
              <p:ext uri="{D42A27DB-BD31-4B8C-83A1-F6EECF244321}">
                <p14:modId xmlns:p14="http://schemas.microsoft.com/office/powerpoint/2010/main" val="17181434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6" descr="High angle view of buildings in a city">
            <a:extLst>
              <a:ext uri="{FF2B5EF4-FFF2-40B4-BE49-F238E27FC236}">
                <a16:creationId xmlns:a16="http://schemas.microsoft.com/office/drawing/2014/main" id="{F28DA03E-4760-43CC-E8C3-5E4388A1C416}"/>
              </a:ext>
            </a:extLst>
          </p:cNvPr>
          <p:cNvPicPr>
            <a:picLocks noGrp="1" noChangeAspect="1"/>
          </p:cNvPicPr>
          <p:nvPr>
            <p:ph type="pic" sz="quarter" idx="19"/>
          </p:nvPr>
        </p:nvPicPr>
        <p:blipFill>
          <a:blip r:embed="rId5" cstate="email">
            <a:extLst>
              <a:ext uri="{28A0092B-C50C-407E-A947-70E740481C1C}">
                <a14:useLocalDpi xmlns:a14="http://schemas.microsoft.com/office/drawing/2010/main"/>
              </a:ext>
            </a:extLst>
          </a:blip>
          <a:srcRect t="6849" b="6849"/>
          <a:stretch/>
        </p:blipFill>
        <p:spPr>
          <a:xfrm>
            <a:off x="0" y="774700"/>
            <a:ext cx="7377113" cy="4244975"/>
          </a:xfrm>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GB" b="1" dirty="0"/>
              <a:t>AUFBAU VON GEMEINSCHAFTEN DURCH ENGAGEMENT </a:t>
            </a:r>
            <a:endParaRPr lang="en-US" b="1" dirty="0"/>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02</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9285544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8AA1AD55-264C-6D0F-1E15-DC2C2262C232}"/>
              </a:ext>
            </a:extLst>
          </p:cNvPr>
          <p:cNvGraphicFramePr>
            <a:graphicFrameLocks noChangeAspect="1"/>
          </p:cNvGraphicFramePr>
          <p:nvPr>
            <p:custDataLst>
              <p:tags r:id="rId1"/>
            </p:custDataLst>
            <p:extLst>
              <p:ext uri="{D42A27DB-BD31-4B8C-83A1-F6EECF244321}">
                <p14:modId xmlns:p14="http://schemas.microsoft.com/office/powerpoint/2010/main" val="9451754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4" descr="A group of people discussing work in conference room meeting">
            <a:extLst>
              <a:ext uri="{FF2B5EF4-FFF2-40B4-BE49-F238E27FC236}">
                <a16:creationId xmlns:a16="http://schemas.microsoft.com/office/drawing/2014/main" id="{DFB51834-B354-53E3-33A9-68B17C952037}"/>
              </a:ext>
            </a:extLst>
          </p:cNvPr>
          <p:cNvPicPr>
            <a:picLocks noGrp="1" noChangeAspect="1"/>
          </p:cNvPicPr>
          <p:nvPr>
            <p:ph type="pic" sz="quarter" idx="21"/>
          </p:nvPr>
        </p:nvPicPr>
        <p:blipFill>
          <a:blip r:embed="rId5" cstate="email">
            <a:extLst>
              <a:ext uri="{28A0092B-C50C-407E-A947-70E740481C1C}">
                <a14:useLocalDpi xmlns:a14="http://schemas.microsoft.com/office/drawing/2010/main"/>
              </a:ext>
            </a:extLst>
          </a:blip>
          <a:srcRect l="21450" r="21450"/>
          <a:stretch/>
        </p:blipFill>
        <p:spPr>
          <a:xfrm>
            <a:off x="0" y="0"/>
            <a:ext cx="5875338" cy="6858000"/>
          </a:xfrm>
        </p:spPr>
      </p:pic>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377126" y="258284"/>
            <a:ext cx="5526846" cy="614105"/>
          </a:xfrm>
        </p:spPr>
        <p:txBody>
          <a:bodyPr/>
          <a:lstStyle/>
          <a:p>
            <a:r>
              <a:rPr lang="en-IE" dirty="0"/>
              <a:t>ZUSAMMENARBEIT DER STAKEHOLDER</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36944" y="1573074"/>
            <a:ext cx="4939670" cy="5026642"/>
          </a:xfrm>
        </p:spPr>
        <p:txBody>
          <a:bodyPr/>
          <a:lstStyle/>
          <a:p>
            <a:pPr algn="just"/>
            <a:r>
              <a:rPr lang="en-GB" sz="1800" dirty="0"/>
              <a:t>Die Zusammenarbeit mit lokalen Gemeinschaften, Kunden und Partnern ist entscheidend für die Entwicklung von Innovationen und die Gewinnung wertvoller Markteinblicke. </a:t>
            </a:r>
          </a:p>
          <a:p>
            <a:pPr algn="just"/>
            <a:endParaRPr lang="en-GB" sz="1800" dirty="0"/>
          </a:p>
          <a:p>
            <a:pPr algn="just"/>
            <a:r>
              <a:rPr lang="en-GB" sz="1800" dirty="0"/>
              <a:t>Durch die Einbeziehung von Interessengruppen in Entscheidungsprozesse können Unternehmen die Bedürfnisse und Präferenzen der Gemeinschaft besser verstehen, was zu effektiveren und integrativen Geschäftsstrategien führt. </a:t>
            </a:r>
          </a:p>
          <a:p>
            <a:pPr algn="just"/>
            <a:endParaRPr lang="en-GB" sz="1800" dirty="0"/>
          </a:p>
          <a:p>
            <a:pPr algn="just"/>
            <a:r>
              <a:rPr lang="en-GB" sz="1800" dirty="0"/>
              <a:t>Durch diese Zusammenarbeit wird sichergestellt, dass Unternehmensinitiativen mit den Interessen und Werten der Gemeinschaft in Einklang gebracht werden, was ihre Relevanz und Wirkung erhöht.</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17</a:t>
            </a:fld>
            <a:endParaRPr lang="en-US" sz="1291" dirty="0"/>
          </a:p>
        </p:txBody>
      </p:sp>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0778355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63B3DCDC-C2FC-7D98-0BAB-6B87E461D457}"/>
              </a:ext>
            </a:extLst>
          </p:cNvPr>
          <p:cNvGraphicFramePr>
            <a:graphicFrameLocks noChangeAspect="1"/>
          </p:cNvGraphicFramePr>
          <p:nvPr>
            <p:custDataLst>
              <p:tags r:id="rId1"/>
            </p:custDataLst>
            <p:extLst>
              <p:ext uri="{D42A27DB-BD31-4B8C-83A1-F6EECF244321}">
                <p14:modId xmlns:p14="http://schemas.microsoft.com/office/powerpoint/2010/main" val="186364869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4" descr="Hands holding each other">
            <a:extLst>
              <a:ext uri="{FF2B5EF4-FFF2-40B4-BE49-F238E27FC236}">
                <a16:creationId xmlns:a16="http://schemas.microsoft.com/office/drawing/2014/main" id="{F0E5DC02-CD2F-02B8-59E1-714A6EC8A70F}"/>
              </a:ext>
            </a:extLst>
          </p:cNvPr>
          <p:cNvPicPr>
            <a:picLocks noGrp="1" noChangeAspect="1"/>
          </p:cNvPicPr>
          <p:nvPr>
            <p:ph type="pic" sz="quarter" idx="21"/>
          </p:nvPr>
        </p:nvPicPr>
        <p:blipFill>
          <a:blip r:embed="rId5" cstate="email">
            <a:extLst>
              <a:ext uri="{28A0092B-C50C-407E-A947-70E740481C1C}">
                <a14:useLocalDpi xmlns:a14="http://schemas.microsoft.com/office/drawing/2010/main"/>
              </a:ext>
            </a:extLst>
          </a:blip>
          <a:srcRect l="19212" r="19212"/>
          <a:stretch/>
        </p:blipFill>
        <p:spPr>
          <a:xfrm>
            <a:off x="0" y="0"/>
            <a:ext cx="5875338" cy="6858000"/>
          </a:xfrm>
        </p:spPr>
      </p:pic>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207230" y="293486"/>
            <a:ext cx="5526846" cy="614105"/>
          </a:xfrm>
        </p:spPr>
        <p:txBody>
          <a:bodyPr/>
          <a:lstStyle/>
          <a:p>
            <a:r>
              <a:rPr lang="en-US" dirty="0"/>
              <a:t>VERTRAUEN UND TRANSPARENZ</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500818" y="1090581"/>
            <a:ext cx="4939670" cy="5146922"/>
          </a:xfrm>
        </p:spPr>
        <p:txBody>
          <a:bodyPr/>
          <a:lstStyle/>
          <a:p>
            <a:pPr algn="just"/>
            <a:endParaRPr lang="en-GB" sz="2000" dirty="0"/>
          </a:p>
          <a:p>
            <a:pPr algn="just"/>
            <a:r>
              <a:rPr lang="en-GB" sz="2000" dirty="0"/>
              <a:t>Transparente Kommunikation bedeutet, offen über Geschäftspraktiken, Entscheidungen und deren Auswirkungen auf die Gemeinschaft zu sprechen. </a:t>
            </a:r>
          </a:p>
          <a:p>
            <a:pPr algn="just"/>
            <a:endParaRPr lang="en-GB" sz="2000" dirty="0"/>
          </a:p>
          <a:p>
            <a:pPr algn="just"/>
            <a:r>
              <a:rPr lang="en-GB" sz="2000" dirty="0"/>
              <a:t>Diese Offenheit trägt dazu bei, Glaubwürdigkeit und Vertrauen bei den Stakeholdern aufzubauen, so dass diese eher bereit sind, das Unternehmen zu unterstützen und sich zu engagieren. </a:t>
            </a:r>
          </a:p>
          <a:p>
            <a:pPr algn="just"/>
            <a:endParaRPr lang="en-GB" sz="2000" dirty="0"/>
          </a:p>
          <a:p>
            <a:pPr algn="just"/>
            <a:r>
              <a:rPr lang="en-GB" sz="2000" dirty="0"/>
              <a:t>Eine integrative Entscheidungsfindung stellt sicher, dass verschiedene Stimmen gehört und berücksichtigt werden, was zu gerechteren und nachhaltigeren Ergebnissen führt.</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18</a:t>
            </a:fld>
            <a:endParaRPr lang="en-US" sz="1291" dirty="0"/>
          </a:p>
        </p:txBody>
      </p:sp>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42255374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A8C7FCD9-60F9-D37F-7C6F-64D83BB0467B}"/>
              </a:ext>
            </a:extLst>
          </p:cNvPr>
          <p:cNvGraphicFramePr>
            <a:graphicFrameLocks noChangeAspect="1"/>
          </p:cNvGraphicFramePr>
          <p:nvPr>
            <p:custDataLst>
              <p:tags r:id="rId1"/>
            </p:custDataLst>
            <p:extLst>
              <p:ext uri="{D42A27DB-BD31-4B8C-83A1-F6EECF244321}">
                <p14:modId xmlns:p14="http://schemas.microsoft.com/office/powerpoint/2010/main" val="148791610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4" descr="Two business people communicating and sharing">
            <a:extLst>
              <a:ext uri="{FF2B5EF4-FFF2-40B4-BE49-F238E27FC236}">
                <a16:creationId xmlns:a16="http://schemas.microsoft.com/office/drawing/2014/main" id="{E69A6393-4C2D-4A6B-A42A-C0ECE3AA859F}"/>
              </a:ext>
            </a:extLst>
          </p:cNvPr>
          <p:cNvPicPr>
            <a:picLocks noGrp="1" noChangeAspect="1"/>
          </p:cNvPicPr>
          <p:nvPr>
            <p:ph type="pic" sz="quarter" idx="21"/>
          </p:nvPr>
        </p:nvPicPr>
        <p:blipFill>
          <a:blip r:embed="rId5" cstate="email">
            <a:extLst>
              <a:ext uri="{28A0092B-C50C-407E-A947-70E740481C1C}">
                <a14:useLocalDpi xmlns:a14="http://schemas.microsoft.com/office/drawing/2010/main"/>
              </a:ext>
            </a:extLst>
          </a:blip>
          <a:srcRect l="21450" r="21450"/>
          <a:stretch/>
        </p:blipFill>
        <p:spPr>
          <a:xfrm>
            <a:off x="0" y="0"/>
            <a:ext cx="5875338" cy="6858000"/>
          </a:xfrm>
        </p:spPr>
      </p:pic>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174184"/>
            <a:ext cx="5526846" cy="614105"/>
          </a:xfrm>
        </p:spPr>
        <p:txBody>
          <a:bodyPr/>
          <a:lstStyle/>
          <a:p>
            <a:r>
              <a:rPr lang="en-US" dirty="0"/>
              <a:t>NACHHALTIGE PARTNERSCHAFTEN</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27466" y="1463368"/>
            <a:ext cx="5188476" cy="4606343"/>
          </a:xfrm>
        </p:spPr>
        <p:txBody>
          <a:bodyPr/>
          <a:lstStyle/>
          <a:p>
            <a:pPr algn="just"/>
            <a:endParaRPr lang="en-GB" sz="2000" dirty="0"/>
          </a:p>
          <a:p>
            <a:pPr algn="just"/>
            <a:r>
              <a:rPr lang="en-GB" sz="2000" dirty="0"/>
              <a:t>Diese Partnerschaften sind sowohl für das Unternehmen als auch für die Gemeinschaft von Vorteil. Sie können verschiedene Formen annehmen, z. B. die Zusammenarbeit mit lokalen Organisationen, die Beteiligung an Gemeinschaftsprojekten oder Joint Ventures, die sich mit sozialen und ökologischen Herausforderungen befassen. </a:t>
            </a:r>
          </a:p>
          <a:p>
            <a:pPr algn="just"/>
            <a:endParaRPr lang="en-GB" sz="2000" dirty="0"/>
          </a:p>
          <a:p>
            <a:pPr algn="just"/>
            <a:r>
              <a:rPr lang="en-GB" sz="2000" dirty="0"/>
              <a:t>Indem sie die Stärken und Ressourcen verschiedener Partner nutzen, können Unternehmen innovative Lösungen schaffen, die sowohl soziale Auswirkungen als auch geschäftlichen Erfolg haben.</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19</a:t>
            </a:fld>
            <a:endParaRPr lang="en-US" sz="1291" dirty="0"/>
          </a:p>
        </p:txBody>
      </p:sp>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13486404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D08E74D-8824-1D45-92D0-C558923AA8CC}"/>
              </a:ext>
            </a:extLst>
          </p:cNvPr>
          <p:cNvSpPr>
            <a:spLocks noGrp="1"/>
          </p:cNvSpPr>
          <p:nvPr>
            <p:ph type="body" sz="quarter" idx="11"/>
          </p:nvPr>
        </p:nvSpPr>
        <p:spPr/>
        <p:txBody>
          <a:bodyPr/>
          <a:lstStyle/>
          <a:p>
            <a:r>
              <a:rPr lang="en-US" dirty="0"/>
              <a:t>01</a:t>
            </a:r>
          </a:p>
        </p:txBody>
      </p:sp>
      <p:sp>
        <p:nvSpPr>
          <p:cNvPr id="18" name="Text Placeholder 17">
            <a:extLst>
              <a:ext uri="{FF2B5EF4-FFF2-40B4-BE49-F238E27FC236}">
                <a16:creationId xmlns:a16="http://schemas.microsoft.com/office/drawing/2014/main" id="{5BD3EE41-58A4-F347-B487-F6E6A4B2A74A}"/>
              </a:ext>
            </a:extLst>
          </p:cNvPr>
          <p:cNvSpPr>
            <a:spLocks noGrp="1"/>
          </p:cNvSpPr>
          <p:nvPr>
            <p:ph type="body" sz="quarter" idx="49"/>
          </p:nvPr>
        </p:nvSpPr>
        <p:spPr>
          <a:xfrm>
            <a:off x="3567808" y="2444488"/>
            <a:ext cx="7384210" cy="223473"/>
          </a:xfrm>
        </p:spPr>
        <p:txBody>
          <a:bodyPr/>
          <a:lstStyle/>
          <a:p>
            <a:r>
              <a:rPr lang="en-US" sz="2000" dirty="0"/>
              <a:t>Engagement für Initiativen, die der Gesellschaft zugute kommen</a:t>
            </a:r>
          </a:p>
        </p:txBody>
      </p:sp>
      <p:sp>
        <p:nvSpPr>
          <p:cNvPr id="10" name="Text Placeholder 9">
            <a:extLst>
              <a:ext uri="{FF2B5EF4-FFF2-40B4-BE49-F238E27FC236}">
                <a16:creationId xmlns:a16="http://schemas.microsoft.com/office/drawing/2014/main" id="{9FF91A7C-8453-734D-8C11-8B904D12FD0D}"/>
              </a:ext>
            </a:extLst>
          </p:cNvPr>
          <p:cNvSpPr>
            <a:spLocks noGrp="1"/>
          </p:cNvSpPr>
          <p:nvPr>
            <p:ph type="body" sz="quarter" idx="13"/>
          </p:nvPr>
        </p:nvSpPr>
        <p:spPr/>
        <p:txBody>
          <a:bodyPr/>
          <a:lstStyle/>
          <a:p>
            <a:r>
              <a:rPr lang="en-US" dirty="0"/>
              <a:t>02</a:t>
            </a:r>
          </a:p>
        </p:txBody>
      </p:sp>
      <p:sp>
        <p:nvSpPr>
          <p:cNvPr id="11" name="Text Placeholder 10">
            <a:extLst>
              <a:ext uri="{FF2B5EF4-FFF2-40B4-BE49-F238E27FC236}">
                <a16:creationId xmlns:a16="http://schemas.microsoft.com/office/drawing/2014/main" id="{24ED337C-F64E-DA49-AD56-28A14BCEEFB2}"/>
              </a:ext>
            </a:extLst>
          </p:cNvPr>
          <p:cNvSpPr>
            <a:spLocks noGrp="1"/>
          </p:cNvSpPr>
          <p:nvPr>
            <p:ph type="body" sz="quarter" idx="14"/>
          </p:nvPr>
        </p:nvSpPr>
        <p:spPr>
          <a:xfrm>
            <a:off x="3567808" y="2902379"/>
            <a:ext cx="7023992" cy="223986"/>
          </a:xfrm>
        </p:spPr>
        <p:txBody>
          <a:bodyPr/>
          <a:lstStyle/>
          <a:p>
            <a:r>
              <a:rPr lang="en-US" sz="2000" dirty="0"/>
              <a:t>Aufbau von Gemeinschaften durch Engagement </a:t>
            </a:r>
          </a:p>
        </p:txBody>
      </p:sp>
      <p:sp>
        <p:nvSpPr>
          <p:cNvPr id="12" name="Text Placeholder 11">
            <a:extLst>
              <a:ext uri="{FF2B5EF4-FFF2-40B4-BE49-F238E27FC236}">
                <a16:creationId xmlns:a16="http://schemas.microsoft.com/office/drawing/2014/main" id="{BF5B6173-46F8-114D-AC3C-D521B40B69DA}"/>
              </a:ext>
            </a:extLst>
          </p:cNvPr>
          <p:cNvSpPr>
            <a:spLocks noGrp="1"/>
          </p:cNvSpPr>
          <p:nvPr>
            <p:ph type="body" sz="quarter" idx="15"/>
          </p:nvPr>
        </p:nvSpPr>
        <p:spPr/>
        <p:txBody>
          <a:bodyPr/>
          <a:lstStyle/>
          <a:p>
            <a:r>
              <a:rPr lang="en-US" dirty="0"/>
              <a:t>03</a:t>
            </a:r>
          </a:p>
        </p:txBody>
      </p:sp>
      <p:sp>
        <p:nvSpPr>
          <p:cNvPr id="14" name="Text Placeholder 13">
            <a:extLst>
              <a:ext uri="{FF2B5EF4-FFF2-40B4-BE49-F238E27FC236}">
                <a16:creationId xmlns:a16="http://schemas.microsoft.com/office/drawing/2014/main" id="{67C331F7-5757-6641-9BBF-CD38714CB570}"/>
              </a:ext>
            </a:extLst>
          </p:cNvPr>
          <p:cNvSpPr>
            <a:spLocks noGrp="1"/>
          </p:cNvSpPr>
          <p:nvPr>
            <p:ph type="body" sz="quarter" idx="19"/>
          </p:nvPr>
        </p:nvSpPr>
        <p:spPr/>
        <p:txBody>
          <a:bodyPr/>
          <a:lstStyle/>
          <a:p>
            <a:r>
              <a:rPr lang="en-US" sz="2000" dirty="0"/>
              <a:t>Führung und Zusammenarbeit demonstrieren</a:t>
            </a:r>
          </a:p>
        </p:txBody>
      </p:sp>
      <p:sp>
        <p:nvSpPr>
          <p:cNvPr id="13" name="Text Placeholder 12">
            <a:extLst>
              <a:ext uri="{FF2B5EF4-FFF2-40B4-BE49-F238E27FC236}">
                <a16:creationId xmlns:a16="http://schemas.microsoft.com/office/drawing/2014/main" id="{52310EBE-4E3C-B445-BD97-7B2640FD7918}"/>
              </a:ext>
            </a:extLst>
          </p:cNvPr>
          <p:cNvSpPr>
            <a:spLocks noGrp="1"/>
          </p:cNvSpPr>
          <p:nvPr>
            <p:ph type="body" sz="quarter" idx="17"/>
          </p:nvPr>
        </p:nvSpPr>
        <p:spPr/>
        <p:txBody>
          <a:bodyPr/>
          <a:lstStyle/>
          <a:p>
            <a:r>
              <a:rPr lang="en-US" dirty="0"/>
              <a:t>04</a:t>
            </a:r>
          </a:p>
        </p:txBody>
      </p:sp>
      <p:sp>
        <p:nvSpPr>
          <p:cNvPr id="15" name="Text Placeholder 14">
            <a:extLst>
              <a:ext uri="{FF2B5EF4-FFF2-40B4-BE49-F238E27FC236}">
                <a16:creationId xmlns:a16="http://schemas.microsoft.com/office/drawing/2014/main" id="{A3B016CE-DAB6-9640-B44D-A78DE1197BA2}"/>
              </a:ext>
            </a:extLst>
          </p:cNvPr>
          <p:cNvSpPr>
            <a:spLocks noGrp="1"/>
          </p:cNvSpPr>
          <p:nvPr>
            <p:ph type="body" sz="quarter" idx="20"/>
          </p:nvPr>
        </p:nvSpPr>
        <p:spPr/>
        <p:txBody>
          <a:bodyPr/>
          <a:lstStyle/>
          <a:p>
            <a:r>
              <a:rPr lang="en-US" sz="2000" dirty="0"/>
              <a:t>Informierte Verbraucher schaffen </a:t>
            </a:r>
          </a:p>
        </p:txBody>
      </p:sp>
      <p:sp>
        <p:nvSpPr>
          <p:cNvPr id="16" name="Text Placeholder 15">
            <a:extLst>
              <a:ext uri="{FF2B5EF4-FFF2-40B4-BE49-F238E27FC236}">
                <a16:creationId xmlns:a16="http://schemas.microsoft.com/office/drawing/2014/main" id="{1337B424-7DC9-8345-8319-760211015880}"/>
              </a:ext>
            </a:extLst>
          </p:cNvPr>
          <p:cNvSpPr>
            <a:spLocks noGrp="1"/>
          </p:cNvSpPr>
          <p:nvPr>
            <p:ph type="body" sz="quarter" idx="21"/>
          </p:nvPr>
        </p:nvSpPr>
        <p:spPr/>
        <p:txBody>
          <a:bodyPr/>
          <a:lstStyle/>
          <a:p>
            <a:r>
              <a:rPr lang="en-US" dirty="0"/>
              <a:t>05</a:t>
            </a:r>
          </a:p>
        </p:txBody>
      </p:sp>
      <p:sp>
        <p:nvSpPr>
          <p:cNvPr id="17" name="Text Placeholder 16">
            <a:extLst>
              <a:ext uri="{FF2B5EF4-FFF2-40B4-BE49-F238E27FC236}">
                <a16:creationId xmlns:a16="http://schemas.microsoft.com/office/drawing/2014/main" id="{EF33781D-C6EB-6446-9C85-FB2000012C60}"/>
              </a:ext>
            </a:extLst>
          </p:cNvPr>
          <p:cNvSpPr>
            <a:spLocks noGrp="1"/>
          </p:cNvSpPr>
          <p:nvPr>
            <p:ph type="body" sz="quarter" idx="22"/>
          </p:nvPr>
        </p:nvSpPr>
        <p:spPr/>
        <p:txBody>
          <a:bodyPr/>
          <a:lstStyle/>
          <a:p>
            <a:r>
              <a:rPr lang="en-US" sz="2000" dirty="0"/>
              <a:t>Förderung von Vielfalt und Inklusion</a:t>
            </a:r>
          </a:p>
        </p:txBody>
      </p:sp>
      <p:sp>
        <p:nvSpPr>
          <p:cNvPr id="23" name="Text Placeholder 22">
            <a:extLst>
              <a:ext uri="{FF2B5EF4-FFF2-40B4-BE49-F238E27FC236}">
                <a16:creationId xmlns:a16="http://schemas.microsoft.com/office/drawing/2014/main" id="{2A918B5F-90D1-504A-8107-BD0E2D1B59B1}"/>
              </a:ext>
            </a:extLst>
          </p:cNvPr>
          <p:cNvSpPr>
            <a:spLocks noGrp="1"/>
          </p:cNvSpPr>
          <p:nvPr>
            <p:ph type="body" sz="quarter" idx="61"/>
          </p:nvPr>
        </p:nvSpPr>
        <p:spPr/>
        <p:txBody>
          <a:bodyPr/>
          <a:lstStyle/>
          <a:p>
            <a:r>
              <a:rPr lang="en-US" dirty="0"/>
              <a:t>INHALTSVERZEICHNIS</a:t>
            </a:r>
          </a:p>
        </p:txBody>
      </p:sp>
    </p:spTree>
    <p:extLst>
      <p:ext uri="{BB962C8B-B14F-4D97-AF65-F5344CB8AC3E}">
        <p14:creationId xmlns:p14="http://schemas.microsoft.com/office/powerpoint/2010/main" val="6323832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D50883FC-38BB-9FF0-9187-408F940AD1A5}"/>
              </a:ext>
            </a:extLst>
          </p:cNvPr>
          <p:cNvGraphicFramePr>
            <a:graphicFrameLocks noChangeAspect="1"/>
          </p:cNvGraphicFramePr>
          <p:nvPr>
            <p:custDataLst>
              <p:tags r:id="rId1"/>
            </p:custDataLst>
            <p:extLst>
              <p:ext uri="{D42A27DB-BD31-4B8C-83A1-F6EECF244321}">
                <p14:modId xmlns:p14="http://schemas.microsoft.com/office/powerpoint/2010/main" val="18116103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AD828DDD-A228-5786-4CFB-5C90B29B5445}"/>
              </a:ext>
            </a:extLst>
          </p:cNvPr>
          <p:cNvSpPr>
            <a:spLocks noGrp="1"/>
          </p:cNvSpPr>
          <p:nvPr>
            <p:ph type="body" sz="quarter" idx="48"/>
          </p:nvPr>
        </p:nvSpPr>
        <p:spPr>
          <a:xfrm>
            <a:off x="6459275" y="1984253"/>
            <a:ext cx="4939670" cy="3889855"/>
          </a:xfrm>
        </p:spPr>
        <p:txBody>
          <a:bodyPr/>
          <a:lstStyle/>
          <a:p>
            <a:pPr algn="just"/>
            <a:r>
              <a:rPr lang="en-GB" sz="2400" b="1" dirty="0">
                <a:solidFill>
                  <a:srgbClr val="F36C2F"/>
                </a:solidFill>
                <a:hlinkClick r:id="rId6">
                  <a:extLst>
                    <a:ext uri="{A12FA001-AC4F-418D-AE19-62706E023703}">
                      <ahyp:hlinkClr xmlns:ahyp="http://schemas.microsoft.com/office/drawing/2018/hyperlinkcolor" val="tx"/>
                    </a:ext>
                  </a:extLst>
                </a:hlinkClick>
              </a:rPr>
              <a:t>Seed Scholars </a:t>
            </a:r>
            <a:r>
              <a:rPr lang="en-GB" sz="2400" dirty="0"/>
              <a:t>engagiert sich in naturbasierten Bildungsinitiativen, die junge Menschen wieder mit der Umwelt in Verbindung bringen, das Engagement für die Gemeinschaft fördern und soziale Verantwortung übernehmen. </a:t>
            </a:r>
          </a:p>
        </p:txBody>
      </p:sp>
      <p:pic>
        <p:nvPicPr>
          <p:cNvPr id="8" name="Picture 7">
            <a:extLst>
              <a:ext uri="{FF2B5EF4-FFF2-40B4-BE49-F238E27FC236}">
                <a16:creationId xmlns:a16="http://schemas.microsoft.com/office/drawing/2014/main" id="{C4C2AF03-A064-9972-CC19-C1339DD6329D}"/>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888835" y="4489762"/>
            <a:ext cx="2080549" cy="2080549"/>
          </a:xfrm>
          <a:prstGeom prst="rect">
            <a:avLst/>
          </a:prstGeom>
        </p:spPr>
      </p:pic>
      <p:pic>
        <p:nvPicPr>
          <p:cNvPr id="2" name="Picture Placeholder 9">
            <a:extLst>
              <a:ext uri="{FF2B5EF4-FFF2-40B4-BE49-F238E27FC236}">
                <a16:creationId xmlns:a16="http://schemas.microsoft.com/office/drawing/2014/main" id="{0D690FC4-C75B-8EAB-9179-334EB7343512}"/>
              </a:ext>
            </a:extLst>
          </p:cNvPr>
          <p:cNvPicPr>
            <a:picLocks noGrp="1" noChangeAspect="1"/>
          </p:cNvPicPr>
          <p:nvPr>
            <p:ph type="pic" sz="quarter" idx="21"/>
          </p:nvPr>
        </p:nvPicPr>
        <p:blipFill>
          <a:blip r:embed="rId8" cstate="email">
            <a:extLst>
              <a:ext uri="{28A0092B-C50C-407E-A947-70E740481C1C}">
                <a14:useLocalDpi xmlns:a14="http://schemas.microsoft.com/office/drawing/2010/main"/>
              </a:ext>
            </a:extLst>
          </a:blip>
          <a:srcRect l="25725" r="25725"/>
          <a:stretch>
            <a:fillRect/>
          </a:stretch>
        </p:blipFill>
        <p:spPr>
          <a:xfrm>
            <a:off x="884238" y="0"/>
            <a:ext cx="4994275" cy="6858000"/>
          </a:xfrm>
        </p:spPr>
      </p:pic>
      <p:sp>
        <p:nvSpPr>
          <p:cNvPr id="3" name="Text Placeholder 2">
            <a:extLst>
              <a:ext uri="{FF2B5EF4-FFF2-40B4-BE49-F238E27FC236}">
                <a16:creationId xmlns:a16="http://schemas.microsoft.com/office/drawing/2014/main" id="{2AF6BF22-109F-B6FA-E82D-B7841AEBC3C1}"/>
              </a:ext>
            </a:extLst>
          </p:cNvPr>
          <p:cNvSpPr>
            <a:spLocks noGrp="1"/>
          </p:cNvSpPr>
          <p:nvPr>
            <p:ph type="body" sz="quarter" idx="30"/>
          </p:nvPr>
        </p:nvSpPr>
        <p:spPr>
          <a:xfrm>
            <a:off x="4890795" y="369116"/>
            <a:ext cx="6776598" cy="1212549"/>
          </a:xfrm>
        </p:spPr>
        <p:txBody>
          <a:bodyPr/>
          <a:lstStyle/>
          <a:p>
            <a:r>
              <a:rPr lang="en-IE" dirty="0"/>
              <a:t>BEST PRACTICE: </a:t>
            </a:r>
            <a:br>
              <a:rPr lang="en-IE" dirty="0"/>
            </a:br>
            <a:r>
              <a:rPr lang="en-IE" dirty="0"/>
              <a:t>SEED SCHOLARS</a:t>
            </a:r>
          </a:p>
        </p:txBody>
      </p:sp>
    </p:spTree>
    <p:extLst>
      <p:ext uri="{BB962C8B-B14F-4D97-AF65-F5344CB8AC3E}">
        <p14:creationId xmlns:p14="http://schemas.microsoft.com/office/powerpoint/2010/main" val="29225209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32347902-2505-EFB2-62F1-6460490D004C}"/>
              </a:ext>
            </a:extLst>
          </p:cNvPr>
          <p:cNvGraphicFramePr>
            <a:graphicFrameLocks noChangeAspect="1"/>
          </p:cNvGraphicFramePr>
          <p:nvPr>
            <p:custDataLst>
              <p:tags r:id="rId1"/>
            </p:custDataLst>
            <p:extLst>
              <p:ext uri="{D42A27DB-BD31-4B8C-83A1-F6EECF244321}">
                <p14:modId xmlns:p14="http://schemas.microsoft.com/office/powerpoint/2010/main" val="33754595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5">
            <a:extLst>
              <a:ext uri="{FF2B5EF4-FFF2-40B4-BE49-F238E27FC236}">
                <a16:creationId xmlns:a16="http://schemas.microsoft.com/office/drawing/2014/main" id="{83C0141D-4490-5A84-F156-E04059383FE9}"/>
              </a:ext>
            </a:extLst>
          </p:cNvPr>
          <p:cNvPicPr>
            <a:picLocks noGrp="1" noChangeAspect="1"/>
          </p:cNvPicPr>
          <p:nvPr>
            <p:ph type="pic" sz="quarter" idx="21"/>
          </p:nvPr>
        </p:nvPicPr>
        <p:blipFill>
          <a:blip r:embed="rId5" cstate="email">
            <a:extLst>
              <a:ext uri="{28A0092B-C50C-407E-A947-70E740481C1C}">
                <a14:useLocalDpi xmlns:a14="http://schemas.microsoft.com/office/drawing/2010/main"/>
              </a:ext>
            </a:extLst>
          </a:blip>
          <a:srcRect t="11092" b="11092"/>
          <a:stretch>
            <a:fillRect/>
          </a:stretch>
        </p:blipFill>
        <p:spPr>
          <a:xfrm>
            <a:off x="0" y="0"/>
            <a:ext cx="5875338" cy="6858000"/>
          </a:xfrm>
        </p:spPr>
      </p:pic>
      <p:sp>
        <p:nvSpPr>
          <p:cNvPr id="4" name="Text Placeholder 3">
            <a:extLst>
              <a:ext uri="{FF2B5EF4-FFF2-40B4-BE49-F238E27FC236}">
                <a16:creationId xmlns:a16="http://schemas.microsoft.com/office/drawing/2014/main" id="{9A33C44F-6E46-B53F-2A50-1233D405E7C2}"/>
              </a:ext>
            </a:extLst>
          </p:cNvPr>
          <p:cNvSpPr>
            <a:spLocks noGrp="1"/>
          </p:cNvSpPr>
          <p:nvPr>
            <p:ph type="body" sz="quarter" idx="48"/>
          </p:nvPr>
        </p:nvSpPr>
        <p:spPr>
          <a:xfrm>
            <a:off x="6653969" y="570451"/>
            <a:ext cx="4872506" cy="5390481"/>
          </a:xfrm>
        </p:spPr>
        <p:txBody>
          <a:bodyPr/>
          <a:lstStyle/>
          <a:p>
            <a:pPr algn="just"/>
            <a:r>
              <a:rPr lang="en-GB" sz="2000" dirty="0"/>
              <a:t>Ihre Arbeit unterstreicht die Bedeutung der Integration von Umweltschutz und sozialer Wirkung. </a:t>
            </a:r>
          </a:p>
          <a:p>
            <a:pPr algn="just"/>
            <a:endParaRPr lang="en-GB" sz="2000" dirty="0"/>
          </a:p>
          <a:p>
            <a:pPr algn="just"/>
            <a:r>
              <a:rPr lang="en-GB" sz="2000" dirty="0"/>
              <a:t>Durch ihre vielfältigen Programme, zu denen Familienworkshops, Schulveranstaltungen und Gemeindeveranstaltungen gehören, zeigt </a:t>
            </a:r>
            <a:r>
              <a:rPr lang="en-GB" sz="2000" b="1" dirty="0">
                <a:solidFill>
                  <a:srgbClr val="F36C2F"/>
                </a:solidFill>
                <a:hlinkClick r:id="rId6">
                  <a:extLst>
                    <a:ext uri="{A12FA001-AC4F-418D-AE19-62706E023703}">
                      <ahyp:hlinkClr xmlns:ahyp="http://schemas.microsoft.com/office/drawing/2018/hyperlinkcolor" val="tx"/>
                    </a:ext>
                  </a:extLst>
                </a:hlinkClick>
              </a:rPr>
              <a:t>Seed Scholars</a:t>
            </a:r>
            <a:r>
              <a:rPr lang="en-GB" sz="2000" dirty="0"/>
              <a:t>, wie Bildungsinitiativen Gemeinden positiv beeinflussen und eine nachhaltige Entwicklung fördern können.</a:t>
            </a:r>
          </a:p>
          <a:p>
            <a:pPr algn="just"/>
            <a:endParaRPr lang="en-GB" sz="2000" dirty="0"/>
          </a:p>
          <a:p>
            <a:pPr algn="just"/>
            <a:r>
              <a:rPr lang="en-GB" sz="2000" dirty="0"/>
              <a:t>Erfahren Sie mehr über die Gemeinschaftsinitiativen </a:t>
            </a:r>
            <a:r>
              <a:rPr lang="en-GB" sz="2000" b="1" dirty="0">
                <a:solidFill>
                  <a:srgbClr val="F36C2F"/>
                </a:solidFill>
                <a:hlinkClick r:id="rId6">
                  <a:extLst>
                    <a:ext uri="{A12FA001-AC4F-418D-AE19-62706E023703}">
                      <ahyp:hlinkClr xmlns:ahyp="http://schemas.microsoft.com/office/drawing/2018/hyperlinkcolor" val="tx"/>
                    </a:ext>
                  </a:extLst>
                </a:hlinkClick>
              </a:rPr>
              <a:t>von Seed Scholars</a:t>
            </a:r>
            <a:r>
              <a:rPr lang="en-GB" sz="2000" dirty="0"/>
              <a:t>, indem Sie unser </a:t>
            </a:r>
            <a:r>
              <a:rPr lang="en-GB" sz="2000" b="1" dirty="0"/>
              <a:t>Kompendium der Fallstudien </a:t>
            </a:r>
            <a:r>
              <a:rPr lang="en-GB" sz="2000" dirty="0"/>
              <a:t>besuchen</a:t>
            </a:r>
            <a:r>
              <a:rPr lang="en-GB" sz="2000" b="1" dirty="0"/>
              <a:t>. </a:t>
            </a:r>
          </a:p>
        </p:txBody>
      </p:sp>
    </p:spTree>
    <p:extLst>
      <p:ext uri="{BB962C8B-B14F-4D97-AF65-F5344CB8AC3E}">
        <p14:creationId xmlns:p14="http://schemas.microsoft.com/office/powerpoint/2010/main" val="14382194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7B35C719-E262-4404-8FEB-7149E3A69332}"/>
              </a:ext>
            </a:extLst>
          </p:cNvPr>
          <p:cNvGraphicFramePr>
            <a:graphicFrameLocks noChangeAspect="1"/>
          </p:cNvGraphicFramePr>
          <p:nvPr>
            <p:custDataLst>
              <p:tags r:id="rId1"/>
            </p:custDataLst>
            <p:extLst>
              <p:ext uri="{D42A27DB-BD31-4B8C-83A1-F6EECF244321}">
                <p14:modId xmlns:p14="http://schemas.microsoft.com/office/powerpoint/2010/main" val="9976583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3B2E53DB-8A6B-7594-F633-7584687C3A4D}"/>
              </a:ext>
            </a:extLst>
          </p:cNvPr>
          <p:cNvSpPr>
            <a:spLocks noGrp="1"/>
          </p:cNvSpPr>
          <p:nvPr>
            <p:ph type="body" sz="quarter" idx="48"/>
          </p:nvPr>
        </p:nvSpPr>
        <p:spPr>
          <a:xfrm>
            <a:off x="5436066" y="1477595"/>
            <a:ext cx="6231327" cy="4824352"/>
          </a:xfrm>
        </p:spPr>
        <p:txBody>
          <a:bodyPr/>
          <a:lstStyle/>
          <a:p>
            <a:pPr algn="just"/>
            <a:r>
              <a:rPr lang="en-GB" sz="1800" b="1" dirty="0"/>
              <a:t>Gemeinschaftlicher Einsatz </a:t>
            </a:r>
          </a:p>
          <a:p>
            <a:pPr algn="just"/>
            <a:endParaRPr lang="en-GB" sz="1800" b="1" dirty="0"/>
          </a:p>
          <a:p>
            <a:pPr algn="just"/>
            <a:r>
              <a:rPr lang="en-GB" sz="1800" dirty="0"/>
              <a:t>Planung und Durchführung von Initiativen zur Einbindung des Gemeinwesens im Einklang mit den Grundsätzen des nachhaltigen Unternehmertums:</a:t>
            </a:r>
          </a:p>
          <a:p>
            <a:pPr algn="just"/>
            <a:endParaRPr lang="en-GB" sz="1800" dirty="0"/>
          </a:p>
          <a:p>
            <a:pPr marL="342900" indent="-342900" algn="just">
              <a:buAutoNum type="arabicPeriod"/>
            </a:pPr>
            <a:r>
              <a:rPr lang="en-GB" sz="1800" b="1" dirty="0"/>
              <a:t>Identifizieren Sie ein lokales Problem: </a:t>
            </a:r>
            <a:r>
              <a:rPr lang="en-GB" sz="1800" dirty="0"/>
              <a:t>Wählen Sie ein kommunales Problem, das für die Nachhaltigkeitsziele relevant ist.</a:t>
            </a:r>
          </a:p>
          <a:p>
            <a:pPr marL="342900" indent="-342900" algn="just">
              <a:buAutoNum type="arabicPeriod"/>
            </a:pPr>
            <a:r>
              <a:rPr lang="en-GB" sz="1800" b="1" dirty="0"/>
              <a:t>Entwickeln Sie einen Engagementplan: </a:t>
            </a:r>
            <a:r>
              <a:rPr lang="en-GB" sz="1800" dirty="0"/>
              <a:t>Legen Sie Ziele, Aktivitäten und einen Zeitplan fest.</a:t>
            </a:r>
          </a:p>
          <a:p>
            <a:pPr marL="342900" indent="-342900" algn="just">
              <a:buAutoNum type="arabicPeriod"/>
            </a:pPr>
            <a:r>
              <a:rPr lang="en-GB" sz="1800" b="1" dirty="0"/>
              <a:t>Umsetzung</a:t>
            </a:r>
            <a:r>
              <a:rPr lang="en-GB" sz="1800" dirty="0"/>
              <a:t>: Durchführung der geplanten Aktivitäten und Einbindung der Gemeindemitglieder.</a:t>
            </a:r>
          </a:p>
          <a:p>
            <a:pPr marL="342900" indent="-342900" algn="just">
              <a:buAutoNum type="arabicPeriod"/>
            </a:pPr>
            <a:r>
              <a:rPr lang="en-GB" sz="1800" b="1" dirty="0"/>
              <a:t>Feedback einholen: </a:t>
            </a:r>
            <a:r>
              <a:rPr lang="en-GB" sz="1800" dirty="0"/>
              <a:t>Führen Sie Meetings durch, um Input zu sammeln und Feedback einzuarbeiten.</a:t>
            </a:r>
          </a:p>
          <a:p>
            <a:pPr marL="342900" indent="-342900" algn="just">
              <a:buAutoNum type="arabicPeriod"/>
            </a:pPr>
            <a:r>
              <a:rPr lang="en-GB" sz="1800" b="1" dirty="0"/>
              <a:t>Bewertung der Auswirkungen: </a:t>
            </a:r>
            <a:r>
              <a:rPr lang="en-GB" sz="1800" dirty="0"/>
              <a:t>Bewerten Sie den Erfolg der Initiative und reflektieren Sie die daraus gezogenen Lehren.</a:t>
            </a:r>
          </a:p>
        </p:txBody>
      </p:sp>
      <p:pic>
        <p:nvPicPr>
          <p:cNvPr id="2" name="Picture Placeholder 5" descr="Two cute robots">
            <a:extLst>
              <a:ext uri="{FF2B5EF4-FFF2-40B4-BE49-F238E27FC236}">
                <a16:creationId xmlns:a16="http://schemas.microsoft.com/office/drawing/2014/main" id="{E35C4040-652C-CD34-91DD-124CCE971AF3}"/>
              </a:ext>
            </a:extLst>
          </p:cNvPr>
          <p:cNvPicPr>
            <a:picLocks noGrp="1" noChangeAspect="1"/>
          </p:cNvPicPr>
          <p:nvPr>
            <p:ph type="pic" sz="quarter" idx="21"/>
          </p:nvPr>
        </p:nvPicPr>
        <p:blipFill rotWithShape="1">
          <a:blip r:embed="rId5" cstate="email">
            <a:extLst>
              <a:ext uri="{28A0092B-C50C-407E-A947-70E740481C1C}">
                <a14:useLocalDpi xmlns:a14="http://schemas.microsoft.com/office/drawing/2010/main"/>
              </a:ext>
            </a:extLst>
          </a:blip>
          <a:srcRect l="29518" r="29518"/>
          <a:stretch/>
        </p:blipFill>
        <p:spPr>
          <a:xfrm>
            <a:off x="0" y="0"/>
            <a:ext cx="4994275" cy="6858000"/>
          </a:xfrm>
        </p:spPr>
      </p:pic>
      <p:sp>
        <p:nvSpPr>
          <p:cNvPr id="3" name="Text Placeholder 2">
            <a:extLst>
              <a:ext uri="{FF2B5EF4-FFF2-40B4-BE49-F238E27FC236}">
                <a16:creationId xmlns:a16="http://schemas.microsoft.com/office/drawing/2014/main" id="{AADD30CE-BFCF-6E9A-875C-422FE04EE29A}"/>
              </a:ext>
            </a:extLst>
          </p:cNvPr>
          <p:cNvSpPr>
            <a:spLocks noGrp="1"/>
          </p:cNvSpPr>
          <p:nvPr>
            <p:ph type="body" sz="quarter" idx="30"/>
          </p:nvPr>
        </p:nvSpPr>
        <p:spPr>
          <a:xfrm>
            <a:off x="4337122" y="317364"/>
            <a:ext cx="6776598" cy="842867"/>
          </a:xfrm>
        </p:spPr>
        <p:txBody>
          <a:bodyPr/>
          <a:lstStyle/>
          <a:p>
            <a:r>
              <a:rPr lang="en-IE" dirty="0"/>
              <a:t>PRAKTISCHE ÜBUNG</a:t>
            </a:r>
          </a:p>
        </p:txBody>
      </p:sp>
    </p:spTree>
    <p:extLst>
      <p:ext uri="{BB962C8B-B14F-4D97-AF65-F5344CB8AC3E}">
        <p14:creationId xmlns:p14="http://schemas.microsoft.com/office/powerpoint/2010/main" val="19285558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0" y="553870"/>
            <a:ext cx="10483431" cy="804265"/>
          </a:xfrm>
        </p:spPr>
        <p:txBody>
          <a:bodyPr/>
          <a:lstStyle/>
          <a:p>
            <a:r>
              <a:rPr lang="en-GB" dirty="0"/>
              <a:t>ANPASSUNG AN DIE ZIELE FÜR NACHHALTIGE ENTWICKLUNG (SDGS)</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2" y="2031713"/>
            <a:ext cx="10483429" cy="4439577"/>
          </a:xfrm>
        </p:spPr>
        <p:txBody>
          <a:bodyPr/>
          <a:lstStyle/>
          <a:p>
            <a:pPr algn="just"/>
            <a:r>
              <a:rPr lang="en-GB" sz="2000" b="1" dirty="0">
                <a:solidFill>
                  <a:srgbClr val="0F486D"/>
                </a:solidFill>
                <a:hlinkClick r:id="rId2">
                  <a:extLst>
                    <a:ext uri="{A12FA001-AC4F-418D-AE19-62706E023703}">
                      <ahyp:hlinkClr xmlns:ahyp="http://schemas.microsoft.com/office/drawing/2018/hyperlinkcolor" val="tx"/>
                    </a:ext>
                  </a:extLst>
                </a:hlinkClick>
              </a:rPr>
              <a:t>SDG 8 (Menschenwürdige Arbeit und Wirtschaftswachstum)</a:t>
            </a:r>
            <a:r>
              <a:rPr lang="en-GB" sz="2000" b="1" dirty="0"/>
              <a:t>: </a:t>
            </a:r>
            <a:r>
              <a:rPr lang="en-GB" sz="2000" dirty="0"/>
              <a:t>Förderung eines nachhaltigen Wirtschaftswachstums und Schaffung von Möglichkeiten für menschenwürdige Arbeit durch verantwortungsvolle Geschäftspraktiken.</a:t>
            </a:r>
          </a:p>
          <a:p>
            <a:pPr algn="just"/>
            <a:endParaRPr lang="en-GB" sz="2000" dirty="0"/>
          </a:p>
          <a:p>
            <a:pPr algn="just"/>
            <a:r>
              <a:rPr lang="en-GB" sz="2000" b="1" dirty="0">
                <a:solidFill>
                  <a:srgbClr val="0F486D"/>
                </a:solidFill>
                <a:hlinkClick r:id="rId3">
                  <a:extLst>
                    <a:ext uri="{A12FA001-AC4F-418D-AE19-62706E023703}">
                      <ahyp:hlinkClr xmlns:ahyp="http://schemas.microsoft.com/office/drawing/2018/hyperlinkcolor" val="tx"/>
                    </a:ext>
                  </a:extLst>
                </a:hlinkClick>
              </a:rPr>
              <a:t>SDG 9 (Industrie, Innovation und Infrastruktur): </a:t>
            </a:r>
            <a:r>
              <a:rPr lang="en-GB" sz="2000" dirty="0"/>
              <a:t>Förderung von Innovationen im Bereich nachhaltiger Technologien und Praktiken im Geschäftsbetrieb.</a:t>
            </a:r>
          </a:p>
          <a:p>
            <a:pPr algn="just"/>
            <a:endParaRPr lang="en-GB" sz="2000" dirty="0"/>
          </a:p>
          <a:p>
            <a:pPr algn="just"/>
            <a:r>
              <a:rPr lang="en-GB" sz="2000" b="1" dirty="0">
                <a:solidFill>
                  <a:srgbClr val="0F486D"/>
                </a:solidFill>
                <a:hlinkClick r:id="rId4">
                  <a:extLst>
                    <a:ext uri="{A12FA001-AC4F-418D-AE19-62706E023703}">
                      <ahyp:hlinkClr xmlns:ahyp="http://schemas.microsoft.com/office/drawing/2018/hyperlinkcolor" val="tx"/>
                    </a:ext>
                  </a:extLst>
                </a:hlinkClick>
              </a:rPr>
              <a:t>SDG 12 (Verantwortungsbewusster Konsum und Produktion): </a:t>
            </a:r>
            <a:r>
              <a:rPr lang="en-GB" sz="2000" dirty="0"/>
              <a:t>Förderung nachhaltiger Konsummuster und effizienter Ressourcennutzung über den gesamten Lebenszyklus von Unternehmen.</a:t>
            </a:r>
          </a:p>
          <a:p>
            <a:pPr algn="just"/>
            <a:endParaRPr lang="en-GB" sz="2000" dirty="0"/>
          </a:p>
          <a:p>
            <a:pPr algn="just"/>
            <a:r>
              <a:rPr lang="en-GB" sz="2000" b="1" dirty="0">
                <a:solidFill>
                  <a:srgbClr val="0F486D"/>
                </a:solidFill>
                <a:hlinkClick r:id="rId5">
                  <a:extLst>
                    <a:ext uri="{A12FA001-AC4F-418D-AE19-62706E023703}">
                      <ahyp:hlinkClr xmlns:ahyp="http://schemas.microsoft.com/office/drawing/2018/hyperlinkcolor" val="tx"/>
                    </a:ext>
                  </a:extLst>
                </a:hlinkClick>
              </a:rPr>
              <a:t>SDG 13 (Klimapolitik): </a:t>
            </a:r>
            <a:r>
              <a:rPr lang="en-GB" sz="2000" dirty="0"/>
              <a:t>Verringerung der Auswirkungen des Klimawandels und Stärkung der Widerstandsfähigkeit gegenüber klimabedingten Gefahren durch nachhaltige Geschäftspraktiken.</a:t>
            </a:r>
            <a:endParaRPr lang="en-US" sz="2000" dirty="0"/>
          </a:p>
        </p:txBody>
      </p:sp>
      <p:pic>
        <p:nvPicPr>
          <p:cNvPr id="4" name="Picture 2">
            <a:extLst>
              <a:ext uri="{FF2B5EF4-FFF2-40B4-BE49-F238E27FC236}">
                <a16:creationId xmlns:a16="http://schemas.microsoft.com/office/drawing/2014/main" id="{B1E2A767-5394-4BDA-300A-2B9AD923CC5E}"/>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0444294" y="632169"/>
            <a:ext cx="1223376" cy="1223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55063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02E49F-3EA8-CB21-3252-9769D0CF52A2}"/>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ECDD9536-F338-1729-E881-BB7CE298588E}"/>
              </a:ext>
            </a:extLst>
          </p:cNvPr>
          <p:cNvGraphicFramePr>
            <a:graphicFrameLocks noChangeAspect="1"/>
          </p:cNvGraphicFramePr>
          <p:nvPr>
            <p:custDataLst>
              <p:tags r:id="rId1"/>
            </p:custDataLst>
            <p:extLst>
              <p:ext uri="{D42A27DB-BD31-4B8C-83A1-F6EECF244321}">
                <p14:modId xmlns:p14="http://schemas.microsoft.com/office/powerpoint/2010/main" val="20146870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A65CFEE7-2322-B011-D632-6FFFAD685F2D}"/>
              </a:ext>
            </a:extLst>
          </p:cNvPr>
          <p:cNvSpPr>
            <a:spLocks noGrp="1"/>
          </p:cNvSpPr>
          <p:nvPr>
            <p:ph type="body" sz="quarter" idx="48"/>
          </p:nvPr>
        </p:nvSpPr>
        <p:spPr>
          <a:xfrm>
            <a:off x="6459275" y="1632565"/>
            <a:ext cx="5208118" cy="4333822"/>
          </a:xfrm>
        </p:spPr>
        <p:txBody>
          <a:bodyPr/>
          <a:lstStyle/>
          <a:p>
            <a:pPr>
              <a:lnSpc>
                <a:spcPct val="107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Warum ist gemeinschaftliches Engagement wichtig?</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Was ist gemeinschaftliches Engagement?</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7"/>
              </a:rPr>
              <a:t>Gesellschaftliches Engagement von Unternehmen: 5 wesentliche Überlegungen</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8"/>
              </a:rPr>
              <a:t>Unternehmerisches Engagement für die Gemeinschaft: Aufbau von Beziehungen durch CSR</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Placeholder 5">
            <a:extLst>
              <a:ext uri="{FF2B5EF4-FFF2-40B4-BE49-F238E27FC236}">
                <a16:creationId xmlns:a16="http://schemas.microsoft.com/office/drawing/2014/main" id="{F10A8F9F-8178-37D0-7FC9-C1300D502491}"/>
              </a:ext>
            </a:extLst>
          </p:cNvPr>
          <p:cNvPicPr>
            <a:picLocks noGrp="1" noChangeAspect="1"/>
          </p:cNvPicPr>
          <p:nvPr>
            <p:ph type="pic" sz="quarter" idx="21"/>
          </p:nvPr>
        </p:nvPicPr>
        <p:blipFill rotWithShape="1">
          <a:blip r:embed="rId9"/>
          <a:srcRect l="17594" r="17594"/>
          <a:stretch/>
        </p:blipFill>
        <p:spPr>
          <a:xfrm>
            <a:off x="884238" y="0"/>
            <a:ext cx="4994275" cy="6858000"/>
          </a:xfrm>
        </p:spPr>
      </p:pic>
      <p:sp>
        <p:nvSpPr>
          <p:cNvPr id="3" name="Text Placeholder 2">
            <a:extLst>
              <a:ext uri="{FF2B5EF4-FFF2-40B4-BE49-F238E27FC236}">
                <a16:creationId xmlns:a16="http://schemas.microsoft.com/office/drawing/2014/main" id="{A7ADE173-20D0-EF6E-5063-DCE0E7FF0E06}"/>
              </a:ext>
            </a:extLst>
          </p:cNvPr>
          <p:cNvSpPr>
            <a:spLocks noGrp="1"/>
          </p:cNvSpPr>
          <p:nvPr>
            <p:ph type="body" sz="quarter" idx="30"/>
          </p:nvPr>
        </p:nvSpPr>
        <p:spPr>
          <a:xfrm>
            <a:off x="4890795" y="394849"/>
            <a:ext cx="6776598" cy="842867"/>
          </a:xfrm>
        </p:spPr>
        <p:txBody>
          <a:bodyPr/>
          <a:lstStyle/>
          <a:p>
            <a:r>
              <a:rPr lang="en-IE" dirty="0"/>
              <a:t>Weitere Ressourcen</a:t>
            </a:r>
          </a:p>
        </p:txBody>
      </p:sp>
    </p:spTree>
    <p:extLst>
      <p:ext uri="{BB962C8B-B14F-4D97-AF65-F5344CB8AC3E}">
        <p14:creationId xmlns:p14="http://schemas.microsoft.com/office/powerpoint/2010/main" val="34411969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B7C0C224-CE30-6BFB-1450-3C6DA5027D98}"/>
              </a:ext>
            </a:extLst>
          </p:cNvPr>
          <p:cNvGraphicFramePr>
            <a:graphicFrameLocks noChangeAspect="1"/>
          </p:cNvGraphicFramePr>
          <p:nvPr>
            <p:custDataLst>
              <p:tags r:id="rId1"/>
            </p:custDataLst>
            <p:extLst>
              <p:ext uri="{D42A27DB-BD31-4B8C-83A1-F6EECF244321}">
                <p14:modId xmlns:p14="http://schemas.microsoft.com/office/powerpoint/2010/main" val="20785346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7" name="Picture Placeholder 6" descr="Doctors monitoring patient condition on monitors">
            <a:extLst>
              <a:ext uri="{FF2B5EF4-FFF2-40B4-BE49-F238E27FC236}">
                <a16:creationId xmlns:a16="http://schemas.microsoft.com/office/drawing/2014/main" id="{BC18A5D6-4047-1B69-6FA8-826CFB683767}"/>
              </a:ext>
            </a:extLst>
          </p:cNvPr>
          <p:cNvPicPr>
            <a:picLocks noGrp="1" noChangeAspect="1"/>
          </p:cNvPicPr>
          <p:nvPr>
            <p:ph type="pic" sz="quarter" idx="19"/>
          </p:nvPr>
        </p:nvPicPr>
        <p:blipFill>
          <a:blip r:embed="rId5" cstate="email">
            <a:extLst>
              <a:ext uri="{28A0092B-C50C-407E-A947-70E740481C1C}">
                <a14:useLocalDpi xmlns:a14="http://schemas.microsoft.com/office/drawing/2010/main"/>
              </a:ext>
            </a:extLst>
          </a:blip>
          <a:srcRect t="6833" b="6833"/>
          <a:stretch/>
        </p:blipFill>
        <p:spPr>
          <a:xfrm>
            <a:off x="0" y="774700"/>
            <a:ext cx="7377113" cy="4244975"/>
          </a:xfrm>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GB" b="1" dirty="0"/>
              <a:t>FÜHRUNG UND ZUSAMMENARBEIT DEMONSTRIEREN</a:t>
            </a:r>
            <a:endParaRPr lang="en-US" b="1" dirty="0"/>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03</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7751204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8D40E24-D7F0-135A-19E1-471A79C0E306}"/>
              </a:ext>
            </a:extLst>
          </p:cNvPr>
          <p:cNvSpPr>
            <a:spLocks noGrp="1"/>
          </p:cNvSpPr>
          <p:nvPr>
            <p:ph type="body" sz="quarter" idx="30"/>
          </p:nvPr>
        </p:nvSpPr>
        <p:spPr>
          <a:xfrm>
            <a:off x="5209563" y="367907"/>
            <a:ext cx="4951851" cy="845139"/>
          </a:xfrm>
        </p:spPr>
        <p:txBody>
          <a:bodyPr/>
          <a:lstStyle/>
          <a:p>
            <a:r>
              <a:rPr lang="en-US" dirty="0"/>
              <a:t>EFFEKTIVE FÜHRUNG</a:t>
            </a:r>
          </a:p>
        </p:txBody>
      </p:sp>
      <p:sp>
        <p:nvSpPr>
          <p:cNvPr id="4" name="Text Placeholder 3">
            <a:extLst>
              <a:ext uri="{FF2B5EF4-FFF2-40B4-BE49-F238E27FC236}">
                <a16:creationId xmlns:a16="http://schemas.microsoft.com/office/drawing/2014/main" id="{8DA40BB8-75F2-0824-B9B6-C225B1B172FB}"/>
              </a:ext>
            </a:extLst>
          </p:cNvPr>
          <p:cNvSpPr>
            <a:spLocks noGrp="1"/>
          </p:cNvSpPr>
          <p:nvPr>
            <p:ph type="body" sz="quarter" idx="48"/>
          </p:nvPr>
        </p:nvSpPr>
        <p:spPr>
          <a:xfrm>
            <a:off x="5209564" y="1260394"/>
            <a:ext cx="6451134" cy="4983061"/>
          </a:xfrm>
          <a:solidFill>
            <a:schemeClr val="bg1"/>
          </a:solidFill>
        </p:spPr>
        <p:txBody>
          <a:bodyPr/>
          <a:lstStyle/>
          <a:p>
            <a:pPr algn="just"/>
            <a:r>
              <a:rPr lang="en-GB" sz="1800" dirty="0"/>
              <a:t>Zu einer effektiven Führung gehört es, verschiedene Führungsstile zu erforschen und sie anzuwenden, um ethische Entscheidungen zu treffen und Teams zu leiten. </a:t>
            </a:r>
          </a:p>
          <a:p>
            <a:pPr algn="just"/>
            <a:endParaRPr lang="en-GB" sz="1800" dirty="0"/>
          </a:p>
          <a:p>
            <a:pPr algn="just"/>
            <a:r>
              <a:rPr lang="en-GB" sz="1800" dirty="0"/>
              <a:t>Führungskräfte können einen transformationalen, einen dienenden oder einen partizipativen Stil anwenden, die jeweils für unterschiedliche unternehmerische Kontexte geeignet sind. </a:t>
            </a:r>
          </a:p>
          <a:p>
            <a:pPr algn="just"/>
            <a:endParaRPr lang="en-GB" sz="1800" dirty="0"/>
          </a:p>
          <a:p>
            <a:pPr algn="just"/>
            <a:r>
              <a:rPr lang="en-GB" sz="1800" b="1" dirty="0"/>
              <a:t>Transformationale </a:t>
            </a:r>
            <a:r>
              <a:rPr lang="en-GB" sz="1800" dirty="0"/>
              <a:t>Führung inspiriert zu Veränderung und Innovation und legt Wert auf Visionen und Motivation.  </a:t>
            </a:r>
            <a:r>
              <a:rPr lang="en-GB" sz="1800" b="1" dirty="0"/>
              <a:t>Dienende </a:t>
            </a:r>
            <a:r>
              <a:rPr lang="en-GB" sz="1800" dirty="0"/>
              <a:t>Führung stellt die Bedürfnisse der Teammitglieder in den Vordergrund und fördert Empathie und Zusammenarbeit.  </a:t>
            </a:r>
            <a:r>
              <a:rPr lang="en-GB" sz="1800" b="1" dirty="0"/>
              <a:t>Partizipative </a:t>
            </a:r>
            <a:r>
              <a:rPr lang="en-GB" sz="1800" dirty="0"/>
              <a:t>Führung bezieht die Teammitglieder in die Entscheidungsfindung ein und fördert so Engagement und Eigenverantwortung. </a:t>
            </a:r>
          </a:p>
          <a:p>
            <a:pPr algn="just"/>
            <a:endParaRPr lang="en-GB" sz="1800" dirty="0"/>
          </a:p>
          <a:p>
            <a:pPr algn="just"/>
            <a:r>
              <a:rPr lang="en-GB" sz="1800" dirty="0"/>
              <a:t>Indem sie ihren Führungsstil mit ethischen Grundsätzen in Einklang bringen, schaffen sie ein Umfeld, in dem Integrität, Transparenz und Verantwortlichkeit gedeihen.</a:t>
            </a:r>
          </a:p>
        </p:txBody>
      </p:sp>
      <p:pic>
        <p:nvPicPr>
          <p:cNvPr id="2" name="Picture Placeholder 5" descr="Two colleagues planning on board with sticky notes">
            <a:extLst>
              <a:ext uri="{FF2B5EF4-FFF2-40B4-BE49-F238E27FC236}">
                <a16:creationId xmlns:a16="http://schemas.microsoft.com/office/drawing/2014/main" id="{3A97FE60-890C-32CD-B2D4-DF73259A2310}"/>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29" r="21429"/>
          <a:stretch>
            <a:fillRect/>
          </a:stretch>
        </p:blipFill>
        <p:spPr>
          <a:xfrm>
            <a:off x="-1111250" y="0"/>
            <a:ext cx="5875338" cy="6858000"/>
          </a:xfrm>
        </p:spPr>
      </p:pic>
    </p:spTree>
    <p:extLst>
      <p:ext uri="{BB962C8B-B14F-4D97-AF65-F5344CB8AC3E}">
        <p14:creationId xmlns:p14="http://schemas.microsoft.com/office/powerpoint/2010/main" val="17321059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8D40E24-D7F0-135A-19E1-471A79C0E306}"/>
              </a:ext>
            </a:extLst>
          </p:cNvPr>
          <p:cNvSpPr>
            <a:spLocks noGrp="1"/>
          </p:cNvSpPr>
          <p:nvPr>
            <p:ph type="body" sz="quarter" idx="30"/>
          </p:nvPr>
        </p:nvSpPr>
        <p:spPr>
          <a:xfrm>
            <a:off x="5528345" y="706824"/>
            <a:ext cx="4951851" cy="845139"/>
          </a:xfrm>
        </p:spPr>
        <p:txBody>
          <a:bodyPr/>
          <a:lstStyle/>
          <a:p>
            <a:r>
              <a:rPr lang="en-US" dirty="0"/>
              <a:t>TEAM-DYNAMIK</a:t>
            </a:r>
          </a:p>
        </p:txBody>
      </p:sp>
      <p:sp>
        <p:nvSpPr>
          <p:cNvPr id="4" name="Text Placeholder 3">
            <a:extLst>
              <a:ext uri="{FF2B5EF4-FFF2-40B4-BE49-F238E27FC236}">
                <a16:creationId xmlns:a16="http://schemas.microsoft.com/office/drawing/2014/main" id="{8DA40BB8-75F2-0824-B9B6-C225B1B172FB}"/>
              </a:ext>
            </a:extLst>
          </p:cNvPr>
          <p:cNvSpPr>
            <a:spLocks noGrp="1"/>
          </p:cNvSpPr>
          <p:nvPr>
            <p:ph type="body" sz="quarter" idx="48"/>
          </p:nvPr>
        </p:nvSpPr>
        <p:spPr>
          <a:xfrm>
            <a:off x="5528346" y="1551963"/>
            <a:ext cx="6014906" cy="4983061"/>
          </a:xfrm>
          <a:solidFill>
            <a:schemeClr val="bg1"/>
          </a:solidFill>
        </p:spPr>
        <p:txBody>
          <a:bodyPr/>
          <a:lstStyle/>
          <a:p>
            <a:pPr algn="just"/>
            <a:r>
              <a:rPr lang="en-GB" sz="2000" dirty="0"/>
              <a:t>Eine wirksame Teamdynamik beruht auf Vertrauen, Kommunikation und gemeinsamen Zielen. Unternehmer fördern Inklusivität und Vielfalt und bringen unterschiedliche Perspektiven ein, um Innovationen und Problemlösungen voranzutreiben. </a:t>
            </a:r>
          </a:p>
          <a:p>
            <a:pPr algn="just"/>
            <a:endParaRPr lang="en-GB" sz="2000" dirty="0"/>
          </a:p>
          <a:p>
            <a:pPr algn="just"/>
            <a:r>
              <a:rPr lang="en-GB" sz="2000" dirty="0"/>
              <a:t>Durch die Förderung von offener Kommunikation und gegenseitigem Respekt können Teams Herausforderungen mit Widerstandsfähigkeit und Anpassungsfähigkeit meistern. </a:t>
            </a:r>
          </a:p>
          <a:p>
            <a:pPr algn="just"/>
            <a:endParaRPr lang="en-GB" sz="2000" dirty="0"/>
          </a:p>
          <a:p>
            <a:pPr algn="just"/>
            <a:r>
              <a:rPr lang="en-GB" sz="2000" dirty="0"/>
              <a:t>Unternehmerischer Erfolg hängt von der Nutzung von Synergieeffekten im Team ab, die es den Mitgliedern ermöglichen, ihre einzigartigen Stärken in die gemeinsame Arbeit einzubringen.</a:t>
            </a:r>
          </a:p>
        </p:txBody>
      </p:sp>
      <p:pic>
        <p:nvPicPr>
          <p:cNvPr id="2" name="Picture Placeholder 5" descr="Businessman using digital tablet in meeting">
            <a:extLst>
              <a:ext uri="{FF2B5EF4-FFF2-40B4-BE49-F238E27FC236}">
                <a16:creationId xmlns:a16="http://schemas.microsoft.com/office/drawing/2014/main" id="{6D66B404-05C2-4719-6FE6-07E981C88743}"/>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50" r="21450"/>
          <a:stretch>
            <a:fillRect/>
          </a:stretch>
        </p:blipFill>
        <p:spPr>
          <a:xfrm>
            <a:off x="-1111250" y="0"/>
            <a:ext cx="5875338" cy="6858000"/>
          </a:xfrm>
        </p:spPr>
      </p:pic>
    </p:spTree>
    <p:extLst>
      <p:ext uri="{BB962C8B-B14F-4D97-AF65-F5344CB8AC3E}">
        <p14:creationId xmlns:p14="http://schemas.microsoft.com/office/powerpoint/2010/main" val="42159234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8D40E24-D7F0-135A-19E1-471A79C0E306}"/>
              </a:ext>
            </a:extLst>
          </p:cNvPr>
          <p:cNvSpPr>
            <a:spLocks noGrp="1"/>
          </p:cNvSpPr>
          <p:nvPr>
            <p:ph type="body" sz="quarter" idx="30"/>
          </p:nvPr>
        </p:nvSpPr>
        <p:spPr>
          <a:xfrm>
            <a:off x="5343787" y="552464"/>
            <a:ext cx="4951851" cy="845139"/>
          </a:xfrm>
        </p:spPr>
        <p:txBody>
          <a:bodyPr/>
          <a:lstStyle/>
          <a:p>
            <a:r>
              <a:rPr lang="en-US" dirty="0"/>
              <a:t>STRATEGISCHE ALLIANZEN </a:t>
            </a:r>
          </a:p>
        </p:txBody>
      </p:sp>
      <p:sp>
        <p:nvSpPr>
          <p:cNvPr id="4" name="Text Placeholder 3">
            <a:extLst>
              <a:ext uri="{FF2B5EF4-FFF2-40B4-BE49-F238E27FC236}">
                <a16:creationId xmlns:a16="http://schemas.microsoft.com/office/drawing/2014/main" id="{8DA40BB8-75F2-0824-B9B6-C225B1B172FB}"/>
              </a:ext>
            </a:extLst>
          </p:cNvPr>
          <p:cNvSpPr>
            <a:spLocks noGrp="1"/>
          </p:cNvSpPr>
          <p:nvPr>
            <p:ph type="body" sz="quarter" idx="48"/>
          </p:nvPr>
        </p:nvSpPr>
        <p:spPr>
          <a:xfrm>
            <a:off x="5343787" y="1356031"/>
            <a:ext cx="6191075" cy="4983061"/>
          </a:xfrm>
          <a:solidFill>
            <a:schemeClr val="bg1"/>
          </a:solidFill>
        </p:spPr>
        <p:txBody>
          <a:bodyPr/>
          <a:lstStyle/>
          <a:p>
            <a:pPr algn="just"/>
            <a:r>
              <a:rPr lang="en-GB" sz="2000" dirty="0"/>
              <a:t>Unternehmen schließen Partnerschaften mit Interessengruppen, einschließlich Lieferanten, Gemeinschaftsorganisationen und Branchenkollegen, um sich ergänzende Stärken und Ressourcen zu nutzen.</a:t>
            </a:r>
          </a:p>
          <a:p>
            <a:pPr algn="just"/>
            <a:endParaRPr lang="en-GB" sz="2000" dirty="0"/>
          </a:p>
          <a:p>
            <a:pPr algn="just"/>
            <a:r>
              <a:rPr lang="en-GB" sz="2000" dirty="0"/>
              <a:t>Gemeinsame Unternehmungen ermöglichen ein gemeinsames Risikomanagement, den Zugang zu neuen Märkten und die Verbreitung von Innovationen. </a:t>
            </a:r>
          </a:p>
          <a:p>
            <a:pPr algn="just"/>
            <a:endParaRPr lang="en-GB" sz="2000" dirty="0"/>
          </a:p>
          <a:p>
            <a:pPr algn="just"/>
            <a:r>
              <a:rPr lang="en-GB" sz="2000" dirty="0"/>
              <a:t>Durch die Abstimmung gemeinsamer Werte und Ziele unterstützen strategische Allianzen nachhaltiges Wachstum und maximieren positive soziale Ergebnisse. Unternehmen meistern die Komplexität bei der Bildung von Allianzen durch klare Kommunikation, Vereinbarungen zum gegenseitigen Nutzen und eine kontinuierliche Bewertung der Wirksamkeit der Partnerschaft.</a:t>
            </a:r>
          </a:p>
        </p:txBody>
      </p:sp>
      <p:pic>
        <p:nvPicPr>
          <p:cNvPr id="2" name="Picture Placeholder 5" descr="Asian student writing on blackboard with chalk in classroom">
            <a:extLst>
              <a:ext uri="{FF2B5EF4-FFF2-40B4-BE49-F238E27FC236}">
                <a16:creationId xmlns:a16="http://schemas.microsoft.com/office/drawing/2014/main" id="{156C7303-E299-991F-9862-927A00CAA5DD}"/>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29" r="21429"/>
          <a:stretch>
            <a:fillRect/>
          </a:stretch>
        </p:blipFill>
        <p:spPr>
          <a:xfrm>
            <a:off x="-1111250" y="0"/>
            <a:ext cx="5875338" cy="6858000"/>
          </a:xfrm>
        </p:spPr>
      </p:pic>
    </p:spTree>
    <p:extLst>
      <p:ext uri="{BB962C8B-B14F-4D97-AF65-F5344CB8AC3E}">
        <p14:creationId xmlns:p14="http://schemas.microsoft.com/office/powerpoint/2010/main" val="26446748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1513F036-432C-B874-25CA-A8BA7641FC56}"/>
              </a:ext>
            </a:extLst>
          </p:cNvPr>
          <p:cNvGraphicFramePr>
            <a:graphicFrameLocks noChangeAspect="1"/>
          </p:cNvGraphicFramePr>
          <p:nvPr>
            <p:custDataLst>
              <p:tags r:id="rId1"/>
            </p:custDataLst>
            <p:extLst>
              <p:ext uri="{D42A27DB-BD31-4B8C-83A1-F6EECF244321}">
                <p14:modId xmlns:p14="http://schemas.microsoft.com/office/powerpoint/2010/main" val="38625811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E3CE9ED0-E513-6051-52B9-003145FB1F3A}"/>
              </a:ext>
            </a:extLst>
          </p:cNvPr>
          <p:cNvSpPr>
            <a:spLocks noGrp="1"/>
          </p:cNvSpPr>
          <p:nvPr>
            <p:ph type="body" sz="quarter" idx="48"/>
          </p:nvPr>
        </p:nvSpPr>
        <p:spPr>
          <a:xfrm>
            <a:off x="5410899" y="1325461"/>
            <a:ext cx="6157519" cy="4414423"/>
          </a:xfrm>
        </p:spPr>
        <p:txBody>
          <a:bodyPr/>
          <a:lstStyle/>
          <a:p>
            <a:pPr algn="just"/>
            <a:r>
              <a:rPr lang="en-GB" sz="1800" b="1" dirty="0"/>
              <a:t>Rollenspielszenarien Übung:</a:t>
            </a:r>
          </a:p>
          <a:p>
            <a:pPr algn="just"/>
            <a:endParaRPr lang="en-GB" sz="1800" b="1" dirty="0"/>
          </a:p>
          <a:p>
            <a:pPr algn="just"/>
            <a:r>
              <a:rPr lang="en-GB" sz="1800" b="1" dirty="0"/>
              <a:t>Ziel: </a:t>
            </a:r>
            <a:r>
              <a:rPr lang="en-GB" sz="1800" dirty="0"/>
              <a:t>In Rollenspielen werden Führungsaufgaben simuliert, wobei der Schwerpunkt auf Entscheidungs- und Konfliktlösungsfähigkeiten liegt.</a:t>
            </a:r>
          </a:p>
          <a:p>
            <a:pPr algn="just"/>
            <a:endParaRPr lang="en-GB" sz="1800" dirty="0"/>
          </a:p>
          <a:p>
            <a:pPr algn="just"/>
            <a:r>
              <a:rPr lang="en-GB" sz="1800" b="1" dirty="0"/>
              <a:t>Einrichten: </a:t>
            </a:r>
            <a:r>
              <a:rPr lang="en-GB" sz="1800" dirty="0"/>
              <a:t>Bilden Sie kleine Gruppen. Weisen Sie innerhalb jeder Gruppe Rollen zu, die auf Geschäftsszenarien basieren.</a:t>
            </a:r>
          </a:p>
          <a:p>
            <a:pPr algn="just"/>
            <a:endParaRPr lang="en-GB" sz="1800" dirty="0"/>
          </a:p>
          <a:p>
            <a:pPr algn="just"/>
            <a:r>
              <a:rPr lang="en-GB" sz="1800" b="1" dirty="0"/>
              <a:t>Ausführung: </a:t>
            </a:r>
            <a:r>
              <a:rPr lang="en-GB" sz="1800" dirty="0"/>
              <a:t>Diskutieren Sie und </a:t>
            </a:r>
            <a:r>
              <a:rPr lang="en-GB" sz="1800" dirty="0" err="1"/>
              <a:t>entwickeln Sie Strategien </a:t>
            </a:r>
            <a:r>
              <a:rPr lang="en-GB" sz="1800" dirty="0"/>
              <a:t>innerhalb der Rollen, um ethische Dilemmas, Teamkonflikte oder strategische Entscheidungen zu lösen. Spielen Sie Szenarien durch, treffen Sie Entscheidungen und lösen Sie Konflikte in den zugewiesenen Rollen.</a:t>
            </a:r>
          </a:p>
          <a:p>
            <a:pPr algn="just"/>
            <a:endParaRPr lang="en-GB" sz="1800" dirty="0"/>
          </a:p>
          <a:p>
            <a:pPr algn="just"/>
            <a:r>
              <a:rPr lang="en-GB" sz="1800" b="1" dirty="0"/>
              <a:t>Nachbesprechung: </a:t>
            </a:r>
            <a:r>
              <a:rPr lang="en-GB" sz="1800" dirty="0"/>
              <a:t>Reflektieren Sie die Ergebnisse und Herausforderungen, die während der Simulation aufgetreten sind. Diskutieren Sie Führungsstile, Teamwork-Dynamik und gelernte Lektionen.</a:t>
            </a:r>
            <a:endParaRPr lang="en-US" sz="1800" dirty="0"/>
          </a:p>
        </p:txBody>
      </p:sp>
      <p:pic>
        <p:nvPicPr>
          <p:cNvPr id="6" name="Picture Placeholder 5" descr="Two cute robots">
            <a:extLst>
              <a:ext uri="{FF2B5EF4-FFF2-40B4-BE49-F238E27FC236}">
                <a16:creationId xmlns:a16="http://schemas.microsoft.com/office/drawing/2014/main" id="{99445A94-CD67-3EBA-E0C1-CE99F6A397B7}"/>
              </a:ext>
            </a:extLst>
          </p:cNvPr>
          <p:cNvPicPr>
            <a:picLocks noGrp="1" noChangeAspect="1"/>
          </p:cNvPicPr>
          <p:nvPr>
            <p:ph type="pic" sz="quarter" idx="21"/>
          </p:nvPr>
        </p:nvPicPr>
        <p:blipFill rotWithShape="1">
          <a:blip r:embed="rId5" cstate="email">
            <a:extLst>
              <a:ext uri="{28A0092B-C50C-407E-A947-70E740481C1C}">
                <a14:useLocalDpi xmlns:a14="http://schemas.microsoft.com/office/drawing/2010/main"/>
              </a:ext>
            </a:extLst>
          </a:blip>
          <a:srcRect l="29518" r="29518"/>
          <a:stretch/>
        </p:blipFill>
        <p:spPr>
          <a:xfrm>
            <a:off x="0" y="0"/>
            <a:ext cx="4994275" cy="6858000"/>
          </a:xfrm>
        </p:spPr>
      </p:pic>
      <p:sp>
        <p:nvSpPr>
          <p:cNvPr id="3" name="Text Placeholder 2">
            <a:extLst>
              <a:ext uri="{FF2B5EF4-FFF2-40B4-BE49-F238E27FC236}">
                <a16:creationId xmlns:a16="http://schemas.microsoft.com/office/drawing/2014/main" id="{C2936733-00A7-0473-9580-595FDC97BDEE}"/>
              </a:ext>
            </a:extLst>
          </p:cNvPr>
          <p:cNvSpPr>
            <a:spLocks noGrp="1"/>
          </p:cNvSpPr>
          <p:nvPr>
            <p:ph type="body" sz="quarter" idx="30"/>
          </p:nvPr>
        </p:nvSpPr>
        <p:spPr>
          <a:xfrm>
            <a:off x="4370678" y="317364"/>
            <a:ext cx="6776598" cy="842867"/>
          </a:xfrm>
        </p:spPr>
        <p:txBody>
          <a:bodyPr/>
          <a:lstStyle/>
          <a:p>
            <a:r>
              <a:rPr lang="en-IE" dirty="0"/>
              <a:t>PRAKTISCHE ÜBUNG</a:t>
            </a:r>
          </a:p>
        </p:txBody>
      </p:sp>
    </p:spTree>
    <p:extLst>
      <p:ext uri="{BB962C8B-B14F-4D97-AF65-F5344CB8AC3E}">
        <p14:creationId xmlns:p14="http://schemas.microsoft.com/office/powerpoint/2010/main" val="550901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D206782B-9037-CBC7-8EB0-F4348B281CE3}"/>
              </a:ext>
            </a:extLst>
          </p:cNvPr>
          <p:cNvGraphicFramePr>
            <a:graphicFrameLocks noChangeAspect="1"/>
          </p:cNvGraphicFramePr>
          <p:nvPr>
            <p:custDataLst>
              <p:tags r:id="rId1"/>
            </p:custDataLst>
            <p:extLst>
              <p:ext uri="{D42A27DB-BD31-4B8C-83A1-F6EECF244321}">
                <p14:modId xmlns:p14="http://schemas.microsoft.com/office/powerpoint/2010/main" val="1427133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727723" y="2030137"/>
            <a:ext cx="4939670" cy="4271810"/>
          </a:xfrm>
        </p:spPr>
        <p:txBody>
          <a:bodyPr/>
          <a:lstStyle/>
          <a:p>
            <a:pPr algn="just"/>
            <a:r>
              <a:rPr lang="en-GB" dirty="0"/>
              <a:t>Wir werden das transformative Potenzial von sozialer und gesellschaftlicher Verantwortung im Bereich des Unternehmertums untersuchen. </a:t>
            </a:r>
          </a:p>
          <a:p>
            <a:pPr algn="just"/>
            <a:endParaRPr lang="en-GB" dirty="0"/>
          </a:p>
          <a:p>
            <a:pPr algn="just"/>
            <a:r>
              <a:rPr lang="en-GB" dirty="0"/>
              <a:t>Dieses Modul richtet sich an angehende und bestehende Unternehmer, die nicht nur erfolgreiche Unternehmen aufbauen, sondern auch einen positiven Beitrag für die Gesellschaft und die Umwelt leisten wollen. </a:t>
            </a:r>
          </a:p>
          <a:p>
            <a:pPr algn="just"/>
            <a:endParaRPr lang="en-GB" dirty="0"/>
          </a:p>
          <a:p>
            <a:pPr algn="just"/>
            <a:r>
              <a:rPr lang="en-GB" dirty="0"/>
              <a:t>Durch die Integration von ethischen Praktiken und Strategien des gesellschaftlichen Engagements können Unternehmer nachhaltiges Wachstum anstreben und gleichzeitig dringende gesellschaftliche Herausforderungen angehen.</a:t>
            </a:r>
          </a:p>
        </p:txBody>
      </p:sp>
      <p:pic>
        <p:nvPicPr>
          <p:cNvPr id="2" name="Picture Placeholder 8" descr="A group of multi colored wooden stick figures">
            <a:extLst>
              <a:ext uri="{FF2B5EF4-FFF2-40B4-BE49-F238E27FC236}">
                <a16:creationId xmlns:a16="http://schemas.microsoft.com/office/drawing/2014/main" id="{AAC7824F-D95B-2BD1-656C-807B8B2D375C}"/>
              </a:ext>
            </a:extLst>
          </p:cNvPr>
          <p:cNvPicPr>
            <a:picLocks noGrp="1" noChangeAspect="1"/>
          </p:cNvPicPr>
          <p:nvPr>
            <p:ph type="pic" sz="quarter" idx="21"/>
          </p:nvPr>
        </p:nvPicPr>
        <p:blipFill>
          <a:blip r:embed="rId6" cstate="email">
            <a:extLst>
              <a:ext uri="{28A0092B-C50C-407E-A947-70E740481C1C}">
                <a14:useLocalDpi xmlns:a14="http://schemas.microsoft.com/office/drawing/2010/main"/>
              </a:ext>
            </a:extLst>
          </a:blip>
          <a:srcRect l="24753" r="24753"/>
          <a:stretch/>
        </p:blipFill>
        <p:spPr>
          <a:xfrm>
            <a:off x="884238" y="0"/>
            <a:ext cx="4994275" cy="6858000"/>
          </a:xfrm>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738798"/>
            <a:ext cx="3567405" cy="842867"/>
          </a:xfrm>
        </p:spPr>
        <p:txBody>
          <a:bodyPr/>
          <a:lstStyle/>
          <a:p>
            <a:r>
              <a:rPr lang="en-US" dirty="0"/>
              <a:t>EINFÜHRUNG</a:t>
            </a:r>
          </a:p>
        </p:txBody>
      </p:sp>
    </p:spTree>
    <p:extLst>
      <p:ext uri="{BB962C8B-B14F-4D97-AF65-F5344CB8AC3E}">
        <p14:creationId xmlns:p14="http://schemas.microsoft.com/office/powerpoint/2010/main" val="2924682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0" y="553870"/>
            <a:ext cx="10483431" cy="804265"/>
          </a:xfrm>
        </p:spPr>
        <p:txBody>
          <a:bodyPr/>
          <a:lstStyle/>
          <a:p>
            <a:r>
              <a:rPr lang="en-GB" dirty="0"/>
              <a:t>ANPASSUNG AN DIE ZIELE FÜR NACHHALTIGE ENTWICKLUNG (SDGS)</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2" y="2031713"/>
            <a:ext cx="10483429" cy="4439577"/>
          </a:xfrm>
        </p:spPr>
        <p:txBody>
          <a:bodyPr/>
          <a:lstStyle/>
          <a:p>
            <a:pPr algn="just"/>
            <a:r>
              <a:rPr lang="en-GB" sz="2000" b="1" dirty="0">
                <a:solidFill>
                  <a:srgbClr val="0F486D"/>
                </a:solidFill>
                <a:hlinkClick r:id="rId2">
                  <a:extLst>
                    <a:ext uri="{A12FA001-AC4F-418D-AE19-62706E023703}">
                      <ahyp:hlinkClr xmlns:ahyp="http://schemas.microsoft.com/office/drawing/2018/hyperlinkcolor" val="tx"/>
                    </a:ext>
                  </a:extLst>
                </a:hlinkClick>
              </a:rPr>
              <a:t>SDG 8 (Menschenwürdige Arbeit und Wirtschaftswachstum): </a:t>
            </a:r>
            <a:r>
              <a:rPr lang="en-GB" sz="2000" dirty="0"/>
              <a:t>Förderung eines nachhaltigen Wirtschaftswachstums und Schaffung von Möglichkeiten für menschenwürdige Arbeit durch verantwortungsvolle Geschäftspraktiken.</a:t>
            </a:r>
          </a:p>
          <a:p>
            <a:pPr algn="just"/>
            <a:endParaRPr lang="en-GB" sz="2000" dirty="0"/>
          </a:p>
          <a:p>
            <a:pPr algn="just"/>
            <a:r>
              <a:rPr lang="en-GB" sz="2000" b="1" dirty="0">
                <a:solidFill>
                  <a:srgbClr val="0F486D"/>
                </a:solidFill>
                <a:hlinkClick r:id="rId3">
                  <a:extLst>
                    <a:ext uri="{A12FA001-AC4F-418D-AE19-62706E023703}">
                      <ahyp:hlinkClr xmlns:ahyp="http://schemas.microsoft.com/office/drawing/2018/hyperlinkcolor" val="tx"/>
                    </a:ext>
                  </a:extLst>
                </a:hlinkClick>
              </a:rPr>
              <a:t>SDG 9 (Industrie, Innovation und Infrastruktur): </a:t>
            </a:r>
            <a:r>
              <a:rPr lang="en-GB" sz="2000" dirty="0"/>
              <a:t>Förderung von Innovationen im Bereich nachhaltiger Technologien und Praktiken im Geschäftsbetrieb.</a:t>
            </a:r>
          </a:p>
          <a:p>
            <a:pPr algn="just"/>
            <a:endParaRPr lang="en-GB" sz="2000" dirty="0"/>
          </a:p>
          <a:p>
            <a:pPr algn="just"/>
            <a:r>
              <a:rPr lang="en-GB" sz="2000" b="1" dirty="0">
                <a:solidFill>
                  <a:srgbClr val="0F486D"/>
                </a:solidFill>
                <a:hlinkClick r:id="rId4">
                  <a:extLst>
                    <a:ext uri="{A12FA001-AC4F-418D-AE19-62706E023703}">
                      <ahyp:hlinkClr xmlns:ahyp="http://schemas.microsoft.com/office/drawing/2018/hyperlinkcolor" val="tx"/>
                    </a:ext>
                  </a:extLst>
                </a:hlinkClick>
              </a:rPr>
              <a:t>SDG 10 (Verringerung der Ungleichheit)</a:t>
            </a:r>
            <a:r>
              <a:rPr lang="en-GB" sz="2000" b="1" dirty="0"/>
              <a:t>: </a:t>
            </a:r>
            <a:r>
              <a:rPr lang="en-GB" sz="2000" dirty="0"/>
              <a:t>Gewährleistung von Chancengleichheit und Abbau von Ungleichheiten durch integrative Führung und vielfältige Teamdynamik.</a:t>
            </a:r>
          </a:p>
          <a:p>
            <a:pPr algn="just"/>
            <a:endParaRPr lang="en-GB" sz="2000" dirty="0"/>
          </a:p>
          <a:p>
            <a:pPr algn="just"/>
            <a:r>
              <a:rPr lang="en-GB" sz="2000" b="1" dirty="0">
                <a:solidFill>
                  <a:srgbClr val="0F486D"/>
                </a:solidFill>
                <a:hlinkClick r:id="rId5">
                  <a:extLst>
                    <a:ext uri="{A12FA001-AC4F-418D-AE19-62706E023703}">
                      <ahyp:hlinkClr xmlns:ahyp="http://schemas.microsoft.com/office/drawing/2018/hyperlinkcolor" val="tx"/>
                    </a:ext>
                  </a:extLst>
                </a:hlinkClick>
              </a:rPr>
              <a:t>SDG 17 (Partnerships for the Goals): </a:t>
            </a:r>
            <a:r>
              <a:rPr lang="en-GB" sz="2000" dirty="0"/>
              <a:t>Aufbau starker Partnerschaften und Netzwerke zur Verstärkung der sozialen Wirkung und zur Verbesserung der Widerstandsfähigkeit von Unternehmen.</a:t>
            </a:r>
            <a:endParaRPr lang="en-US" sz="2000" dirty="0"/>
          </a:p>
        </p:txBody>
      </p:sp>
      <p:pic>
        <p:nvPicPr>
          <p:cNvPr id="4" name="Picture 2">
            <a:extLst>
              <a:ext uri="{FF2B5EF4-FFF2-40B4-BE49-F238E27FC236}">
                <a16:creationId xmlns:a16="http://schemas.microsoft.com/office/drawing/2014/main" id="{AB20026D-FB3B-7819-4659-EEBA0FD19662}"/>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0444294" y="632169"/>
            <a:ext cx="1223376" cy="1223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32509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0" y="956002"/>
            <a:ext cx="10483431" cy="804265"/>
          </a:xfrm>
        </p:spPr>
        <p:txBody>
          <a:bodyPr/>
          <a:lstStyle/>
          <a:p>
            <a:r>
              <a:rPr lang="en-GB" dirty="0"/>
              <a:t>ANGLEICHUNG AN ENTRECOMP</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2" y="2031713"/>
            <a:ext cx="10483429" cy="4439577"/>
          </a:xfrm>
        </p:spPr>
        <p:txBody>
          <a:bodyPr/>
          <a:lstStyle/>
          <a:p>
            <a:pPr algn="just"/>
            <a:r>
              <a:rPr lang="en-GB" b="1" dirty="0"/>
              <a:t>1.1. Initiative ergreifen: </a:t>
            </a:r>
            <a:r>
              <a:rPr lang="en-GB" dirty="0"/>
              <a:t>Proaktivität in der Führung und Zusammenarbeit, um innovative Lösungen voranzutreiben.</a:t>
            </a:r>
          </a:p>
          <a:p>
            <a:pPr algn="just"/>
            <a:endParaRPr lang="en-GB" dirty="0"/>
          </a:p>
          <a:p>
            <a:pPr algn="just"/>
            <a:r>
              <a:rPr lang="en-GB" b="1" dirty="0"/>
              <a:t>1.2. Planung und Management: </a:t>
            </a:r>
            <a:r>
              <a:rPr lang="en-GB" dirty="0"/>
              <a:t>Anwendung von effektiven Planungs- und Managementfähigkeiten auf strategische Allianzen und Teamprojekte.</a:t>
            </a:r>
          </a:p>
          <a:p>
            <a:pPr algn="just"/>
            <a:endParaRPr lang="en-GB" dirty="0"/>
          </a:p>
          <a:p>
            <a:pPr algn="just"/>
            <a:r>
              <a:rPr lang="en-GB" b="1" dirty="0"/>
              <a:t>2.3. Zusammenarbeit mit anderen: </a:t>
            </a:r>
            <a:r>
              <a:rPr lang="en-GB" dirty="0"/>
              <a:t>Verbesserung der Fähigkeiten zur Teamarbeit, Kommunikation und Konfliktlösung, um effektive und belastbare Teams zu bilden.</a:t>
            </a:r>
          </a:p>
          <a:p>
            <a:pPr algn="just"/>
            <a:endParaRPr lang="en-GB" dirty="0"/>
          </a:p>
          <a:p>
            <a:pPr algn="just"/>
            <a:r>
              <a:rPr lang="en-GB" b="1" dirty="0"/>
              <a:t>3.4. Lernen durch Erfahrung: </a:t>
            </a:r>
            <a:r>
              <a:rPr lang="en-GB" dirty="0"/>
              <a:t>Anwendung praktischer Führungsfähigkeiten in realen Szenarien zur Verfeinerung der Entscheidungsfindung und des strategischen Denkens.</a:t>
            </a:r>
            <a:endParaRPr lang="en-US" dirty="0"/>
          </a:p>
        </p:txBody>
      </p:sp>
      <p:pic>
        <p:nvPicPr>
          <p:cNvPr id="4" name="Picture 3">
            <a:extLst>
              <a:ext uri="{FF2B5EF4-FFF2-40B4-BE49-F238E27FC236}">
                <a16:creationId xmlns:a16="http://schemas.microsoft.com/office/drawing/2014/main" id="{5B203BDA-73B6-51D7-772F-0C518C44DE5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375321" y="628550"/>
            <a:ext cx="1706535" cy="949043"/>
          </a:xfrm>
          <a:prstGeom prst="rect">
            <a:avLst/>
          </a:prstGeom>
        </p:spPr>
      </p:pic>
    </p:spTree>
    <p:extLst>
      <p:ext uri="{BB962C8B-B14F-4D97-AF65-F5344CB8AC3E}">
        <p14:creationId xmlns:p14="http://schemas.microsoft.com/office/powerpoint/2010/main" val="21068012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9D1F8-6220-0701-E664-692F20CEBC18}"/>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28562594-9261-E845-1487-60C53BFBE63D}"/>
              </a:ext>
            </a:extLst>
          </p:cNvPr>
          <p:cNvGraphicFramePr>
            <a:graphicFrameLocks noChangeAspect="1"/>
          </p:cNvGraphicFramePr>
          <p:nvPr>
            <p:custDataLst>
              <p:tags r:id="rId1"/>
            </p:custDataLst>
            <p:extLst>
              <p:ext uri="{D42A27DB-BD31-4B8C-83A1-F6EECF244321}">
                <p14:modId xmlns:p14="http://schemas.microsoft.com/office/powerpoint/2010/main" val="19295560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1F232BE4-3208-EDDF-272E-1DFBBD668A68}"/>
              </a:ext>
            </a:extLst>
          </p:cNvPr>
          <p:cNvSpPr>
            <a:spLocks noGrp="1"/>
          </p:cNvSpPr>
          <p:nvPr>
            <p:ph type="body" sz="quarter" idx="48"/>
          </p:nvPr>
        </p:nvSpPr>
        <p:spPr>
          <a:xfrm>
            <a:off x="6459275" y="1632565"/>
            <a:ext cx="5208118" cy="4333822"/>
          </a:xfrm>
        </p:spPr>
        <p:txBody>
          <a:bodyPr/>
          <a:lstStyle/>
          <a:p>
            <a:pPr>
              <a:lnSpc>
                <a:spcPct val="107000"/>
              </a:lnSpc>
              <a:spcAft>
                <a:spcPts val="800"/>
              </a:spcAft>
            </a:pPr>
            <a:r>
              <a:rPr lang="en-IE" sz="18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Als Führungskraft die Herzen gewinnen: 10 Geheimnisse, die jeder Jungunternehmer kennen muss</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Kollaborative Führung: ein integrativer Weg zur Leitung virtueller Teams</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7"/>
              </a:rPr>
              <a:t>Führen für organisatorische Wirkung: An der Schnittstelle zwischen Zusammenarbeit und sozialem Unternehmertum</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8"/>
              </a:rPr>
              <a:t>Was der kooperative Führungsstil ist und warum er funktioniert</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Placeholder 5">
            <a:extLst>
              <a:ext uri="{FF2B5EF4-FFF2-40B4-BE49-F238E27FC236}">
                <a16:creationId xmlns:a16="http://schemas.microsoft.com/office/drawing/2014/main" id="{E91ECC91-2EA8-5DBF-0F1C-E41AFEFC317C}"/>
              </a:ext>
            </a:extLst>
          </p:cNvPr>
          <p:cNvPicPr>
            <a:picLocks noGrp="1" noChangeAspect="1"/>
          </p:cNvPicPr>
          <p:nvPr>
            <p:ph type="pic" sz="quarter" idx="21"/>
          </p:nvPr>
        </p:nvPicPr>
        <p:blipFill rotWithShape="1">
          <a:blip r:embed="rId9"/>
          <a:srcRect l="17594" r="17594"/>
          <a:stretch/>
        </p:blipFill>
        <p:spPr>
          <a:xfrm>
            <a:off x="884238" y="0"/>
            <a:ext cx="4994275" cy="6858000"/>
          </a:xfrm>
        </p:spPr>
      </p:pic>
      <p:sp>
        <p:nvSpPr>
          <p:cNvPr id="3" name="Text Placeholder 2">
            <a:extLst>
              <a:ext uri="{FF2B5EF4-FFF2-40B4-BE49-F238E27FC236}">
                <a16:creationId xmlns:a16="http://schemas.microsoft.com/office/drawing/2014/main" id="{CC2EC14D-54C2-1EEA-372B-1B9D054835C2}"/>
              </a:ext>
            </a:extLst>
          </p:cNvPr>
          <p:cNvSpPr>
            <a:spLocks noGrp="1"/>
          </p:cNvSpPr>
          <p:nvPr>
            <p:ph type="body" sz="quarter" idx="30"/>
          </p:nvPr>
        </p:nvSpPr>
        <p:spPr>
          <a:xfrm>
            <a:off x="4890795" y="394849"/>
            <a:ext cx="6776598" cy="842867"/>
          </a:xfrm>
        </p:spPr>
        <p:txBody>
          <a:bodyPr/>
          <a:lstStyle/>
          <a:p>
            <a:r>
              <a:rPr lang="en-IE" dirty="0"/>
              <a:t>Weitere Ressourcen</a:t>
            </a:r>
          </a:p>
        </p:txBody>
      </p:sp>
    </p:spTree>
    <p:extLst>
      <p:ext uri="{BB962C8B-B14F-4D97-AF65-F5344CB8AC3E}">
        <p14:creationId xmlns:p14="http://schemas.microsoft.com/office/powerpoint/2010/main" val="4661532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E24FE74E-8489-5DA7-C0EF-A62108FFE8D3}"/>
              </a:ext>
            </a:extLst>
          </p:cNvPr>
          <p:cNvGraphicFramePr>
            <a:graphicFrameLocks noChangeAspect="1"/>
          </p:cNvGraphicFramePr>
          <p:nvPr>
            <p:custDataLst>
              <p:tags r:id="rId1"/>
            </p:custDataLst>
            <p:extLst>
              <p:ext uri="{D42A27DB-BD31-4B8C-83A1-F6EECF244321}">
                <p14:modId xmlns:p14="http://schemas.microsoft.com/office/powerpoint/2010/main" val="15146617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6" descr="Classroom of students raising their hands in front of a teacher">
            <a:extLst>
              <a:ext uri="{FF2B5EF4-FFF2-40B4-BE49-F238E27FC236}">
                <a16:creationId xmlns:a16="http://schemas.microsoft.com/office/drawing/2014/main" id="{DBF1FBA6-7BE4-7587-B953-39F91F6A2CBC}"/>
              </a:ext>
            </a:extLst>
          </p:cNvPr>
          <p:cNvPicPr>
            <a:picLocks noGrp="1" noChangeAspect="1"/>
          </p:cNvPicPr>
          <p:nvPr>
            <p:ph type="pic" sz="quarter" idx="19"/>
          </p:nvPr>
        </p:nvPicPr>
        <p:blipFill>
          <a:blip r:embed="rId5" cstate="email">
            <a:extLst>
              <a:ext uri="{28A0092B-C50C-407E-A947-70E740481C1C}">
                <a14:useLocalDpi xmlns:a14="http://schemas.microsoft.com/office/drawing/2010/main"/>
              </a:ext>
            </a:extLst>
          </a:blip>
          <a:srcRect t="7761" b="7761"/>
          <a:stretch/>
        </p:blipFill>
        <p:spPr>
          <a:xfrm>
            <a:off x="0" y="774700"/>
            <a:ext cx="7377113" cy="4244975"/>
          </a:xfrm>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GB" b="1" dirty="0"/>
              <a:t>INFORMIERTE VERBRAUCHER DURCH NACHHALTIGKEITS-BERICHTE</a:t>
            </a:r>
            <a:endParaRPr lang="en-US" b="1" dirty="0"/>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04</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14965956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271850"/>
            <a:ext cx="5526846" cy="614105"/>
          </a:xfrm>
        </p:spPr>
        <p:txBody>
          <a:bodyPr/>
          <a:lstStyle/>
          <a:p>
            <a:r>
              <a:rPr lang="en-US" dirty="0"/>
              <a:t>NACHHALTIGKEITSBERICHTERSTATTUNG</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500818" y="1577130"/>
            <a:ext cx="4939670" cy="4663994"/>
          </a:xfrm>
        </p:spPr>
        <p:txBody>
          <a:bodyPr/>
          <a:lstStyle/>
          <a:p>
            <a:pPr algn="just"/>
            <a:r>
              <a:rPr lang="en-GB" sz="1600" dirty="0"/>
              <a:t>Die Nachhaltigkeitsberichterstattung legt den Schwerpunkt auf Transparenz und Rechenschaftspflicht in den Unternehmenspraktiken durch eine umfassende Berichterstattung über die Auswirkungen auf Umwelt, Gesellschaft und Unternehmensführung (ESG). </a:t>
            </a:r>
          </a:p>
          <a:p>
            <a:pPr algn="just"/>
            <a:endParaRPr lang="en-GB" sz="1600" dirty="0"/>
          </a:p>
          <a:p>
            <a:pPr algn="just"/>
            <a:r>
              <a:rPr lang="en-GB" sz="1600" dirty="0"/>
              <a:t>Organisationen sollten sich auf die Wesentlichkeit konzentrieren, indem sie die ESG-Themen ermitteln und darüber berichten, die für die Stakeholder am wichtigsten sind und erhebliche Auswirkungen auf den Geschäftsbetrieb haben. </a:t>
            </a:r>
          </a:p>
          <a:p>
            <a:pPr algn="just"/>
            <a:endParaRPr lang="en-GB" sz="1600" dirty="0"/>
          </a:p>
          <a:p>
            <a:pPr algn="just"/>
            <a:r>
              <a:rPr lang="en-GB" sz="1600" dirty="0"/>
              <a:t>Die Verwendung globaler Berichterstattungsrahmen wie die Standards der Global Reporting Initiative (GRI) gewährleistet die Konsistenz und Vergleichbarkeit der Nachhaltigkeitsangaben in verschiedenen Branchen.</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34</a:t>
            </a:fld>
            <a:endParaRPr lang="en-US" sz="1291" dirty="0"/>
          </a:p>
        </p:txBody>
      </p:sp>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pic>
        <p:nvPicPr>
          <p:cNvPr id="2" name="Picture Placeholder 4" descr="Magnifying glass showing decling performance">
            <a:extLst>
              <a:ext uri="{FF2B5EF4-FFF2-40B4-BE49-F238E27FC236}">
                <a16:creationId xmlns:a16="http://schemas.microsoft.com/office/drawing/2014/main" id="{5E7ABD37-27FC-39D8-AF68-D12B2E2FDFC0}"/>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50" r="21450"/>
          <a:stretch/>
        </p:blipFill>
        <p:spPr>
          <a:xfrm>
            <a:off x="0" y="0"/>
            <a:ext cx="5875338" cy="6858000"/>
          </a:xfrm>
        </p:spPr>
      </p:pic>
    </p:spTree>
    <p:extLst>
      <p:ext uri="{BB962C8B-B14F-4D97-AF65-F5344CB8AC3E}">
        <p14:creationId xmlns:p14="http://schemas.microsoft.com/office/powerpoint/2010/main" val="20267781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377126" y="578700"/>
            <a:ext cx="5526846" cy="614105"/>
          </a:xfrm>
        </p:spPr>
        <p:txBody>
          <a:bodyPr/>
          <a:lstStyle/>
          <a:p>
            <a:r>
              <a:rPr lang="en-IE" dirty="0"/>
              <a:t>KUNDENVERHALTEN</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500818" y="1375795"/>
            <a:ext cx="5115124" cy="4865330"/>
          </a:xfrm>
        </p:spPr>
        <p:txBody>
          <a:bodyPr/>
          <a:lstStyle/>
          <a:p>
            <a:pPr algn="just"/>
            <a:r>
              <a:rPr lang="en-GB" sz="2000" dirty="0"/>
              <a:t>Das Kundenverhalten wird maßgeblich durch Nachhaltigkeitsberichte beeinflusst, die die Wahrnehmung prägen und ethischere und nachhaltigere Kaufentscheidungen fördern. </a:t>
            </a:r>
          </a:p>
          <a:p>
            <a:pPr algn="just"/>
            <a:endParaRPr lang="en-GB" sz="2000" dirty="0"/>
          </a:p>
          <a:p>
            <a:pPr algn="just"/>
            <a:r>
              <a:rPr lang="en-GB" sz="2000" dirty="0"/>
              <a:t>Das Verständnis von Verhaltensänderungen hilft dabei, Vorurteile und Urteile zu erkennen, die die Verbraucher beeinflussen. </a:t>
            </a:r>
          </a:p>
          <a:p>
            <a:pPr algn="just"/>
            <a:endParaRPr lang="en-GB" sz="2000" dirty="0"/>
          </a:p>
          <a:p>
            <a:pPr algn="just"/>
            <a:r>
              <a:rPr lang="en-GB" sz="2000" dirty="0"/>
              <a:t>Wirksame Kommunikationsstrategien spielen eine entscheidende Rolle, wenn es darum geht, Nachhaltigkeitsinformationen so zu präsentieren, dass sie bei den Verbrauchern ankommen, Verhaltensänderungen bewirken und nachhaltige Konsummuster fördern.</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35</a:t>
            </a:fld>
            <a:endParaRPr lang="en-US" sz="1291" dirty="0"/>
          </a:p>
        </p:txBody>
      </p:sp>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pic>
        <p:nvPicPr>
          <p:cNvPr id="2" name="Picture Placeholder 4" descr="Female friends texting with cell phones in cafe">
            <a:extLst>
              <a:ext uri="{FF2B5EF4-FFF2-40B4-BE49-F238E27FC236}">
                <a16:creationId xmlns:a16="http://schemas.microsoft.com/office/drawing/2014/main" id="{C8C2DD14-85EF-5091-7B5E-FBECA9600DAF}"/>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29" r="21429"/>
          <a:stretch/>
        </p:blipFill>
        <p:spPr>
          <a:xfrm>
            <a:off x="0" y="0"/>
            <a:ext cx="5875338" cy="6858000"/>
          </a:xfrm>
        </p:spPr>
      </p:pic>
    </p:spTree>
    <p:extLst>
      <p:ext uri="{BB962C8B-B14F-4D97-AF65-F5344CB8AC3E}">
        <p14:creationId xmlns:p14="http://schemas.microsoft.com/office/powerpoint/2010/main" val="21345569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316116" y="271850"/>
            <a:ext cx="5526846" cy="614105"/>
          </a:xfrm>
        </p:spPr>
        <p:txBody>
          <a:bodyPr/>
          <a:lstStyle/>
          <a:p>
            <a:r>
              <a:rPr lang="en-US" dirty="0"/>
              <a:t>SOZIALE VERANTWORTUNG DER UNTERNEHMEN</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316116" y="1634781"/>
            <a:ext cx="5299826" cy="4606343"/>
          </a:xfrm>
        </p:spPr>
        <p:txBody>
          <a:bodyPr/>
          <a:lstStyle/>
          <a:p>
            <a:pPr algn="just"/>
            <a:r>
              <a:rPr lang="en-GB" sz="2000" dirty="0"/>
              <a:t>Die soziale Verantwortung der Unternehmen (Corporate Social Responsibility, CSR) beinhaltet die Einbettung ethischer Werte in Unternehmensstrategien, um das Vertrauen der Verbraucher, die Loyalität und die langfristige Nachhaltigkeit zu fördern. </a:t>
            </a:r>
          </a:p>
          <a:p>
            <a:pPr algn="just"/>
            <a:endParaRPr lang="en-GB" sz="2000" dirty="0"/>
          </a:p>
          <a:p>
            <a:pPr algn="just"/>
            <a:r>
              <a:rPr lang="en-GB" sz="2000" dirty="0"/>
              <a:t>Messmethoden wie Social Return on Investment (SROI) und Umweltverträglichkeitsprüfungen helfen Organisationen, die sozialen und ökologischen Auswirkungen ihrer CSR-Bemühungen zu verstehen, Rechenschaft abzulegen und kontinuierliche Verbesserungen anzuleiten.</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36</a:t>
            </a:fld>
            <a:endParaRPr lang="en-US" sz="1291" dirty="0"/>
          </a:p>
        </p:txBody>
      </p:sp>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pic>
        <p:nvPicPr>
          <p:cNvPr id="2" name="Picture Placeholder 4" descr="People in a video call">
            <a:extLst>
              <a:ext uri="{FF2B5EF4-FFF2-40B4-BE49-F238E27FC236}">
                <a16:creationId xmlns:a16="http://schemas.microsoft.com/office/drawing/2014/main" id="{C6C89260-3C24-6EE6-7505-7738254DFEE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3" r="21443"/>
          <a:stretch/>
        </p:blipFill>
        <p:spPr>
          <a:xfrm>
            <a:off x="0" y="0"/>
            <a:ext cx="5875338" cy="6858000"/>
          </a:xfrm>
        </p:spPr>
      </p:pic>
    </p:spTree>
    <p:extLst>
      <p:ext uri="{BB962C8B-B14F-4D97-AF65-F5344CB8AC3E}">
        <p14:creationId xmlns:p14="http://schemas.microsoft.com/office/powerpoint/2010/main" val="7930352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37</a:t>
            </a:fld>
            <a:endParaRPr lang="en-US" sz="1291" dirty="0"/>
          </a:p>
        </p:txBody>
      </p:sp>
      <p:pic>
        <p:nvPicPr>
          <p:cNvPr id="9" name="Picture Placeholder 8" descr="Two cute robots">
            <a:extLst>
              <a:ext uri="{FF2B5EF4-FFF2-40B4-BE49-F238E27FC236}">
                <a16:creationId xmlns:a16="http://schemas.microsoft.com/office/drawing/2014/main" id="{DCEEE026-2768-E834-A29D-A0F708F9FB14}"/>
              </a:ext>
            </a:extLst>
          </p:cNvPr>
          <p:cNvPicPr>
            <a:picLocks noGrp="1" noChangeAspect="1"/>
          </p:cNvPicPr>
          <p:nvPr>
            <p:ph type="pic" sz="quarter" idx="21"/>
          </p:nvPr>
        </p:nvPicPr>
        <p:blipFill rotWithShape="1">
          <a:blip r:embed="rId3" cstate="email">
            <a:extLst>
              <a:ext uri="{28A0092B-C50C-407E-A947-70E740481C1C}">
                <a14:useLocalDpi xmlns:a14="http://schemas.microsoft.com/office/drawing/2010/main"/>
              </a:ext>
            </a:extLst>
          </a:blip>
          <a:srcRect l="37163" r="21877"/>
          <a:stretch/>
        </p:blipFill>
        <p:spPr>
          <a:xfrm>
            <a:off x="884606" y="0"/>
            <a:ext cx="4993772" cy="6858000"/>
          </a:xfrm>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738798"/>
            <a:ext cx="6870570" cy="842867"/>
          </a:xfrm>
        </p:spPr>
        <p:txBody>
          <a:bodyPr/>
          <a:lstStyle/>
          <a:p>
            <a:r>
              <a:rPr lang="en-US" dirty="0"/>
              <a:t>PRAKTISCHE ÜBUNG</a:t>
            </a: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313624" y="1793321"/>
            <a:ext cx="5353769" cy="4431202"/>
          </a:xfrm>
        </p:spPr>
        <p:txBody>
          <a:bodyPr/>
          <a:lstStyle/>
          <a:p>
            <a:pPr algn="just"/>
            <a:r>
              <a:rPr lang="en-GB" sz="1800" b="1" dirty="0"/>
              <a:t>Analyse von Nachhaltigkeitsberichten:</a:t>
            </a:r>
          </a:p>
          <a:p>
            <a:pPr algn="just"/>
            <a:endParaRPr lang="en-GB" sz="1800" b="1" dirty="0"/>
          </a:p>
          <a:p>
            <a:pPr algn="just"/>
            <a:r>
              <a:rPr lang="en-GB" sz="1800" b="1" dirty="0"/>
              <a:t>Auswahl der Berichte: </a:t>
            </a:r>
            <a:r>
              <a:rPr lang="en-GB" sz="1800" dirty="0"/>
              <a:t>Wählen Sie Nachhaltigkeitsberichte von verschiedenen Unternehmen aus und konzentrieren Sie sich dabei auf Umwelt-, Sozial- und Governance-Aspekte (ESG). </a:t>
            </a:r>
          </a:p>
          <a:p>
            <a:pPr algn="just"/>
            <a:endParaRPr lang="en-GB" sz="1800" dirty="0"/>
          </a:p>
          <a:p>
            <a:pPr algn="just"/>
            <a:r>
              <a:rPr lang="en-GB" sz="1800" b="1" dirty="0"/>
              <a:t>Analyse: </a:t>
            </a:r>
            <a:r>
              <a:rPr lang="en-GB" sz="1800" dirty="0"/>
              <a:t>Verwenden Sie einen strukturierten Rahmen, um Transparenz, Vollständigkeit und Übereinstimmung mit Nachhaltigkeitsstandards zu bewerten.</a:t>
            </a:r>
          </a:p>
          <a:p>
            <a:pPr algn="just"/>
            <a:endParaRPr lang="en-GB" sz="1800" dirty="0"/>
          </a:p>
          <a:p>
            <a:pPr algn="just"/>
            <a:r>
              <a:rPr lang="en-GB" sz="1800" b="1" dirty="0"/>
              <a:t>Diskussion: </a:t>
            </a:r>
            <a:r>
              <a:rPr lang="en-GB" sz="1800" dirty="0"/>
              <a:t>Bewerten Sie die Ergebnisse in Gruppen und diskutieren Sie die Stärken, Schwächen und Auswirkungen auf das Verbraucherbewusstsein und die ethische Entscheidungsfindung.</a:t>
            </a:r>
            <a:endParaRPr lang="en-US" sz="1800" dirty="0"/>
          </a:p>
        </p:txBody>
      </p:sp>
    </p:spTree>
    <p:extLst>
      <p:ext uri="{BB962C8B-B14F-4D97-AF65-F5344CB8AC3E}">
        <p14:creationId xmlns:p14="http://schemas.microsoft.com/office/powerpoint/2010/main" val="36944391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0" y="553870"/>
            <a:ext cx="10483431" cy="804265"/>
          </a:xfrm>
        </p:spPr>
        <p:txBody>
          <a:bodyPr/>
          <a:lstStyle/>
          <a:p>
            <a:r>
              <a:rPr lang="en-GB" dirty="0"/>
              <a:t>AUSRICHTUNG AUF DIE ZIELE FÜR NACHHALTIGE ENTWICKLUNG (SDGS) UND ENTRECOMP</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2" y="1908445"/>
            <a:ext cx="10483429" cy="4439577"/>
          </a:xfrm>
        </p:spPr>
        <p:txBody>
          <a:bodyPr/>
          <a:lstStyle/>
          <a:p>
            <a:pPr algn="just"/>
            <a:r>
              <a:rPr lang="en-GB" sz="2000" b="1" dirty="0">
                <a:solidFill>
                  <a:srgbClr val="0F486D"/>
                </a:solidFill>
                <a:hlinkClick r:id="rId3">
                  <a:extLst>
                    <a:ext uri="{A12FA001-AC4F-418D-AE19-62706E023703}">
                      <ahyp:hlinkClr xmlns:ahyp="http://schemas.microsoft.com/office/drawing/2018/hyperlinkcolor" val="tx"/>
                    </a:ext>
                  </a:extLst>
                </a:hlinkClick>
              </a:rPr>
              <a:t>SDG 12 (Verantwortungsbewusster Konsum und Produktion)</a:t>
            </a:r>
            <a:r>
              <a:rPr lang="en-GB" sz="2000" b="1" dirty="0"/>
              <a:t>: </a:t>
            </a:r>
            <a:r>
              <a:rPr lang="en-GB" sz="2000" dirty="0"/>
              <a:t>Förderung ethischer Verbraucherentscheidungen durch Nachhaltigkeitsberichte.</a:t>
            </a:r>
          </a:p>
          <a:p>
            <a:pPr algn="just"/>
            <a:endParaRPr lang="en-GB" sz="2000" dirty="0"/>
          </a:p>
          <a:p>
            <a:pPr algn="just"/>
            <a:r>
              <a:rPr lang="en-GB" sz="2000" b="1" dirty="0">
                <a:solidFill>
                  <a:srgbClr val="0F486D"/>
                </a:solidFill>
                <a:hlinkClick r:id="rId4">
                  <a:extLst>
                    <a:ext uri="{A12FA001-AC4F-418D-AE19-62706E023703}">
                      <ahyp:hlinkClr xmlns:ahyp="http://schemas.microsoft.com/office/drawing/2018/hyperlinkcolor" val="tx"/>
                    </a:ext>
                  </a:extLst>
                </a:hlinkClick>
              </a:rPr>
              <a:t>SDG 16 (Frieden, Gerechtigkeit und starke Institutionen): </a:t>
            </a:r>
            <a:r>
              <a:rPr lang="en-GB" sz="2000" dirty="0"/>
              <a:t>Betonung von Transparenz und ethischen Geschäftspraktiken in der Nachhaltigkeitsberichterstattung.</a:t>
            </a:r>
          </a:p>
          <a:p>
            <a:pPr algn="just"/>
            <a:br>
              <a:rPr lang="en-GB" sz="2000" dirty="0"/>
            </a:br>
            <a:r>
              <a:rPr lang="en-GB" sz="2000" b="1" dirty="0"/>
              <a:t>1.5 Ethisches und nachhaltiges Denken: </a:t>
            </a:r>
            <a:r>
              <a:rPr lang="en-GB" sz="2000" dirty="0"/>
              <a:t>Bewertung der Auswirkungen von Nachhaltigkeitspraktiken auf das Verbraucherverhalten und Förderung eines verantwortungsvollen Konsums.</a:t>
            </a:r>
          </a:p>
          <a:p>
            <a:pPr algn="just"/>
            <a:endParaRPr lang="en-GB" sz="1000" dirty="0"/>
          </a:p>
          <a:p>
            <a:pPr algn="just"/>
            <a:r>
              <a:rPr lang="en-GB" sz="2000" b="1" dirty="0"/>
              <a:t>2.5 Andere mobilisieren: </a:t>
            </a:r>
            <a:r>
              <a:rPr lang="en-GB" sz="2000" dirty="0"/>
              <a:t>Förderung des Bewusstseins und des Engagements der Verbraucher durch transparente Nachhaltigkeitsberichte.</a:t>
            </a:r>
          </a:p>
          <a:p>
            <a:pPr algn="just"/>
            <a:endParaRPr lang="en-GB" sz="1000" dirty="0"/>
          </a:p>
          <a:p>
            <a:pPr algn="just"/>
            <a:r>
              <a:rPr lang="en-GB" sz="2000" b="1" dirty="0"/>
              <a:t>3.3 Umgang mit Ungewissheit, Mehrdeutigkeit und Risiken: </a:t>
            </a:r>
            <a:r>
              <a:rPr lang="en-GB" sz="2000" dirty="0"/>
              <a:t>Analyse von Nachhaltigkeitsrisiken und -chancen zur Förderung ethischer Entscheidungen in der Wirtschaft.</a:t>
            </a:r>
            <a:endParaRPr lang="en-US" sz="2000" dirty="0"/>
          </a:p>
        </p:txBody>
      </p:sp>
      <p:pic>
        <p:nvPicPr>
          <p:cNvPr id="4" name="Picture 2">
            <a:extLst>
              <a:ext uri="{FF2B5EF4-FFF2-40B4-BE49-F238E27FC236}">
                <a16:creationId xmlns:a16="http://schemas.microsoft.com/office/drawing/2014/main" id="{BF28604C-9B76-CBA6-3B27-0E3D529E1448}"/>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900694" y="116853"/>
            <a:ext cx="874033" cy="87403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E21168C-9EC8-3DC9-36D0-30561E1D9BF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684764" y="1213692"/>
            <a:ext cx="1305894" cy="726237"/>
          </a:xfrm>
          <a:prstGeom prst="rect">
            <a:avLst/>
          </a:prstGeom>
        </p:spPr>
      </p:pic>
    </p:spTree>
    <p:extLst>
      <p:ext uri="{BB962C8B-B14F-4D97-AF65-F5344CB8AC3E}">
        <p14:creationId xmlns:p14="http://schemas.microsoft.com/office/powerpoint/2010/main" val="35073965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6EF5CA-D6B5-F4C8-2AAD-14B8ED0BEF84}"/>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51541C80-F175-AD7E-84C6-418530F2EA1A}"/>
              </a:ext>
            </a:extLst>
          </p:cNvPr>
          <p:cNvPicPr>
            <a:picLocks noGrp="1" noChangeAspect="1"/>
          </p:cNvPicPr>
          <p:nvPr>
            <p:ph type="pic" sz="quarter" idx="21"/>
          </p:nvPr>
        </p:nvPicPr>
        <p:blipFill rotWithShape="1">
          <a:blip r:embed="rId2"/>
          <a:srcRect l="6839" r="28349"/>
          <a:stretch/>
        </p:blipFill>
        <p:spPr>
          <a:xfrm>
            <a:off x="884606" y="0"/>
            <a:ext cx="4993772" cy="6858000"/>
          </a:xfrm>
        </p:spPr>
      </p:pic>
      <p:sp>
        <p:nvSpPr>
          <p:cNvPr id="3" name="Text Placeholder 2">
            <a:extLst>
              <a:ext uri="{FF2B5EF4-FFF2-40B4-BE49-F238E27FC236}">
                <a16:creationId xmlns:a16="http://schemas.microsoft.com/office/drawing/2014/main" id="{5075C9BE-87D9-9C90-C87E-8AEF73E786B2}"/>
              </a:ext>
            </a:extLst>
          </p:cNvPr>
          <p:cNvSpPr>
            <a:spLocks noGrp="1"/>
          </p:cNvSpPr>
          <p:nvPr>
            <p:ph type="body" sz="quarter" idx="30"/>
          </p:nvPr>
        </p:nvSpPr>
        <p:spPr>
          <a:xfrm>
            <a:off x="4890795" y="394849"/>
            <a:ext cx="6776598" cy="842867"/>
          </a:xfrm>
        </p:spPr>
        <p:txBody>
          <a:bodyPr/>
          <a:lstStyle/>
          <a:p>
            <a:r>
              <a:rPr lang="en-IE" dirty="0"/>
              <a:t>Weitere Ressourcen</a:t>
            </a:r>
          </a:p>
        </p:txBody>
      </p:sp>
      <p:sp>
        <p:nvSpPr>
          <p:cNvPr id="4" name="Text Placeholder 3">
            <a:extLst>
              <a:ext uri="{FF2B5EF4-FFF2-40B4-BE49-F238E27FC236}">
                <a16:creationId xmlns:a16="http://schemas.microsoft.com/office/drawing/2014/main" id="{1A1E62AF-9D7E-4957-5DD5-0A68F1FDE07D}"/>
              </a:ext>
            </a:extLst>
          </p:cNvPr>
          <p:cNvSpPr>
            <a:spLocks noGrp="1"/>
          </p:cNvSpPr>
          <p:nvPr>
            <p:ph type="body" sz="quarter" idx="48"/>
          </p:nvPr>
        </p:nvSpPr>
        <p:spPr>
          <a:xfrm>
            <a:off x="6459275" y="1632565"/>
            <a:ext cx="5208118" cy="4333822"/>
          </a:xfrm>
        </p:spPr>
        <p:txBody>
          <a:bodyPr/>
          <a:lstStyle/>
          <a:p>
            <a:pPr>
              <a:lnSpc>
                <a:spcPct val="107000"/>
              </a:lnSpc>
              <a:spcAft>
                <a:spcPts val="800"/>
              </a:spcAft>
            </a:pPr>
            <a:r>
              <a:rPr lang="en-IE" sz="18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Navigieren in der bewussten Wirtschaft und Strategien zur Anpassung an moderne Verbrauchertrends</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Nachhaltigkeitsberichterstattung von Unternehmen</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Die Macht des bewussten Konsums: Informierte Entscheidungen für eine bessere Zukunft treffen</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Die Rolle der Transparenz beim Aufbau von Vertrauen bei den Verbrauchern</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245709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FDACD1F7-C70E-7711-7A45-71BBDC94F424}"/>
              </a:ext>
            </a:extLst>
          </p:cNvPr>
          <p:cNvGraphicFramePr>
            <a:graphicFrameLocks noChangeAspect="1"/>
          </p:cNvGraphicFramePr>
          <p:nvPr>
            <p:custDataLst>
              <p:tags r:id="rId1"/>
            </p:custDataLst>
            <p:extLst>
              <p:ext uri="{D42A27DB-BD31-4B8C-83A1-F6EECF244321}">
                <p14:modId xmlns:p14="http://schemas.microsoft.com/office/powerpoint/2010/main" val="3227621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5" descr="Two colleagues planning on board with sticky notes">
            <a:extLst>
              <a:ext uri="{FF2B5EF4-FFF2-40B4-BE49-F238E27FC236}">
                <a16:creationId xmlns:a16="http://schemas.microsoft.com/office/drawing/2014/main" id="{5F14387F-BE1E-58D8-CB11-BE952F005B3A}"/>
              </a:ext>
            </a:extLst>
          </p:cNvPr>
          <p:cNvPicPr>
            <a:picLocks noGrp="1" noChangeAspect="1"/>
          </p:cNvPicPr>
          <p:nvPr>
            <p:ph type="pic" sz="quarter" idx="19"/>
          </p:nvPr>
        </p:nvPicPr>
        <p:blipFill>
          <a:blip r:embed="rId5" cstate="email">
            <a:extLst>
              <a:ext uri="{28A0092B-C50C-407E-A947-70E740481C1C}">
                <a14:useLocalDpi xmlns:a14="http://schemas.microsoft.com/office/drawing/2010/main"/>
              </a:ext>
            </a:extLst>
          </a:blip>
          <a:srcRect t="6864" b="6864"/>
          <a:stretch/>
        </p:blipFill>
        <p:spPr>
          <a:xfrm>
            <a:off x="0" y="774700"/>
            <a:ext cx="7377113" cy="4244975"/>
          </a:xfrm>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a:xfrm>
            <a:off x="8503936" y="1160888"/>
            <a:ext cx="3345164" cy="2850370"/>
          </a:xfrm>
        </p:spPr>
        <p:txBody>
          <a:bodyPr/>
          <a:lstStyle/>
          <a:p>
            <a:r>
              <a:rPr lang="en-GB" b="1" dirty="0"/>
              <a:t>ENGAGEMENT FÜR INITIATIVEN, DIE DER GESELLSCHAFT ZUGUTE KOMMEN</a:t>
            </a:r>
            <a:endParaRPr lang="en-US" b="1" dirty="0"/>
          </a:p>
        </p:txBody>
      </p:sp>
      <p:sp>
        <p:nvSpPr>
          <p:cNvPr id="15" name="Text Placeholder 14">
            <a:extLst>
              <a:ext uri="{FF2B5EF4-FFF2-40B4-BE49-F238E27FC236}">
                <a16:creationId xmlns:a16="http://schemas.microsoft.com/office/drawing/2014/main" id="{911AB0B7-8D8D-F215-D9F9-18AED9854EFF}"/>
              </a:ext>
            </a:extLst>
          </p:cNvPr>
          <p:cNvSpPr>
            <a:spLocks noGrp="1"/>
          </p:cNvSpPr>
          <p:nvPr>
            <p:ph type="body" sz="quarter" idx="20"/>
          </p:nvPr>
        </p:nvSpPr>
        <p:spPr/>
        <p:txBody>
          <a:bodyPr/>
          <a:lstStyle/>
          <a:p>
            <a:r>
              <a:rPr lang="en-US" dirty="0"/>
              <a:t>01</a:t>
            </a:r>
          </a:p>
        </p:txBody>
      </p:sp>
      <p:grpSp>
        <p:nvGrpSpPr>
          <p:cNvPr id="7" name="Group 6">
            <a:extLst>
              <a:ext uri="{FF2B5EF4-FFF2-40B4-BE49-F238E27FC236}">
                <a16:creationId xmlns:a16="http://schemas.microsoft.com/office/drawing/2014/main" id="{F31449E5-CE69-B7F0-D978-C0BC19A4EED8}"/>
              </a:ext>
            </a:extLst>
          </p:cNvPr>
          <p:cNvGrpSpPr/>
          <p:nvPr/>
        </p:nvGrpSpPr>
        <p:grpSpPr>
          <a:xfrm rot="5400000">
            <a:off x="-1445174" y="567935"/>
            <a:ext cx="5074615" cy="2369127"/>
            <a:chOff x="-1871944" y="1778846"/>
            <a:chExt cx="1736764" cy="810823"/>
          </a:xfrm>
          <a:solidFill>
            <a:schemeClr val="bg1">
              <a:alpha val="56867"/>
            </a:schemeClr>
          </a:solidFill>
        </p:grpSpPr>
        <p:sp>
          <p:nvSpPr>
            <p:cNvPr id="8" name="Freeform 7">
              <a:extLst>
                <a:ext uri="{FF2B5EF4-FFF2-40B4-BE49-F238E27FC236}">
                  <a16:creationId xmlns:a16="http://schemas.microsoft.com/office/drawing/2014/main" id="{AECCB747-8A20-F339-E2FA-BC8DE29721C9}"/>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160367A9-2062-9510-5DCE-4BC1BF1DD01B}"/>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93C4B50-F1FE-53D0-775A-A39AC65EAAAA}"/>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33B787A-E374-70ED-BCB3-81F3ADD424C9}"/>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FBD5E5D-9168-AB45-E13E-CFAF9F4F1104}"/>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F6B73F2-9158-B177-3E0C-46125D0D50DC}"/>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2182037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t="6849" b="6849"/>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GB" b="1" dirty="0"/>
              <a:t>FÖRDERUNG VON VIELFALT UND INTEGRATION</a:t>
            </a:r>
            <a:endParaRPr lang="en-US" b="1" dirty="0"/>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05</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2244586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783067"/>
            <a:ext cx="10483431" cy="804265"/>
          </a:xfrm>
        </p:spPr>
        <p:txBody>
          <a:bodyPr/>
          <a:lstStyle/>
          <a:p>
            <a:r>
              <a:rPr lang="en-GB" dirty="0"/>
              <a:t>INTEGRATIVE FÜHRUNG</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779373"/>
            <a:ext cx="10483429" cy="4636011"/>
          </a:xfrm>
        </p:spPr>
        <p:txBody>
          <a:bodyPr/>
          <a:lstStyle/>
          <a:p>
            <a:pPr algn="just"/>
            <a:r>
              <a:rPr lang="en-GB" dirty="0"/>
              <a:t>Zu einer integrativen Führung gehört die Entwicklung von Strategien und Praktiken, die die Vielfalt aktiv einbeziehen und ein Umfeld schaffen, in dem alle Stimmen gehört und geschätzt werden. </a:t>
            </a:r>
          </a:p>
          <a:p>
            <a:pPr algn="just"/>
            <a:endParaRPr lang="en-GB" dirty="0"/>
          </a:p>
          <a:p>
            <a:pPr algn="just"/>
            <a:r>
              <a:rPr lang="en-GB" dirty="0"/>
              <a:t>Sie geht über einfache Toleranz hinaus und schafft Räume, in denen unterschiedliche Perspektiven zu Entscheidungsprozessen und Innovation beitragen. </a:t>
            </a:r>
          </a:p>
          <a:p>
            <a:pPr algn="just"/>
            <a:endParaRPr lang="en-GB" dirty="0"/>
          </a:p>
          <a:p>
            <a:pPr algn="just"/>
            <a:r>
              <a:rPr lang="en-GB" dirty="0"/>
              <a:t>Führungskräfte in einem integrativen Umfeld erkennen nicht nur den inhärenten Wert der Vielfalt, sondern nutzen sie auch, um den geschäftlichen Erfolg und die gesellschaftliche Wirkung zu steigern. </a:t>
            </a:r>
          </a:p>
        </p:txBody>
      </p:sp>
    </p:spTree>
    <p:extLst>
      <p:ext uri="{BB962C8B-B14F-4D97-AF65-F5344CB8AC3E}">
        <p14:creationId xmlns:p14="http://schemas.microsoft.com/office/powerpoint/2010/main" val="21721039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AF5495-4573-34EC-1875-9135E0DCD272}"/>
              </a:ext>
            </a:extLst>
          </p:cNvPr>
          <p:cNvSpPr>
            <a:spLocks noGrp="1"/>
          </p:cNvSpPr>
          <p:nvPr>
            <p:ph type="body" sz="quarter" idx="49"/>
          </p:nvPr>
        </p:nvSpPr>
        <p:spPr/>
        <p:txBody>
          <a:bodyPr/>
          <a:lstStyle/>
          <a:p>
            <a:r>
              <a:rPr lang="en-IE" sz="3200" dirty="0"/>
              <a:t>Umarmung der Vielfalt</a:t>
            </a:r>
          </a:p>
        </p:txBody>
      </p:sp>
      <p:sp>
        <p:nvSpPr>
          <p:cNvPr id="3" name="Text Placeholder 2">
            <a:extLst>
              <a:ext uri="{FF2B5EF4-FFF2-40B4-BE49-F238E27FC236}">
                <a16:creationId xmlns:a16="http://schemas.microsoft.com/office/drawing/2014/main" id="{61D8C235-EF9C-BCBF-4F8F-7F2CADA42260}"/>
              </a:ext>
            </a:extLst>
          </p:cNvPr>
          <p:cNvSpPr>
            <a:spLocks noGrp="1"/>
          </p:cNvSpPr>
          <p:nvPr>
            <p:ph type="body" sz="quarter" idx="50"/>
          </p:nvPr>
        </p:nvSpPr>
        <p:spPr>
          <a:xfrm>
            <a:off x="3892019" y="981838"/>
            <a:ext cx="7160273" cy="945874"/>
          </a:xfrm>
        </p:spPr>
        <p:txBody>
          <a:bodyPr/>
          <a:lstStyle/>
          <a:p>
            <a:pPr algn="just"/>
            <a:r>
              <a:rPr lang="en-GB" sz="1800" dirty="0"/>
              <a:t>Aktives Aufsuchen und Annehmen von Menschen mit unterschiedlichem Hintergrund, einschließlich verschiedener Geschlechter, Ethnien, Kulturen, Altersgruppen, Fähigkeiten und Perspektiven.</a:t>
            </a:r>
          </a:p>
        </p:txBody>
      </p:sp>
      <p:sp>
        <p:nvSpPr>
          <p:cNvPr id="4" name="Text Placeholder 3">
            <a:extLst>
              <a:ext uri="{FF2B5EF4-FFF2-40B4-BE49-F238E27FC236}">
                <a16:creationId xmlns:a16="http://schemas.microsoft.com/office/drawing/2014/main" id="{5F095870-C567-AE12-61EE-8EDAEC6D16B5}"/>
              </a:ext>
            </a:extLst>
          </p:cNvPr>
          <p:cNvSpPr>
            <a:spLocks noGrp="1"/>
          </p:cNvSpPr>
          <p:nvPr>
            <p:ph type="body" sz="quarter" idx="51"/>
          </p:nvPr>
        </p:nvSpPr>
        <p:spPr>
          <a:xfrm>
            <a:off x="3949675" y="2442511"/>
            <a:ext cx="8955833" cy="730066"/>
          </a:xfrm>
        </p:spPr>
        <p:txBody>
          <a:bodyPr/>
          <a:lstStyle/>
          <a:p>
            <a:r>
              <a:rPr lang="en-IE" sz="3200" dirty="0" err="1"/>
              <a:t>Erleichterung</a:t>
            </a:r>
            <a:r>
              <a:rPr lang="en-IE" sz="3200" dirty="0"/>
              <a:t> </a:t>
            </a:r>
            <a:r>
              <a:rPr lang="en-IE" sz="3200" dirty="0" err="1"/>
              <a:t>inklusiver</a:t>
            </a:r>
            <a:r>
              <a:rPr lang="en-IE" sz="3200" dirty="0"/>
              <a:t> Entscheidungsfindung</a:t>
            </a:r>
          </a:p>
        </p:txBody>
      </p:sp>
      <p:sp>
        <p:nvSpPr>
          <p:cNvPr id="5" name="Text Placeholder 4">
            <a:extLst>
              <a:ext uri="{FF2B5EF4-FFF2-40B4-BE49-F238E27FC236}">
                <a16:creationId xmlns:a16="http://schemas.microsoft.com/office/drawing/2014/main" id="{E6AA13D5-E327-873C-4A0C-BE99CCC422BD}"/>
              </a:ext>
            </a:extLst>
          </p:cNvPr>
          <p:cNvSpPr>
            <a:spLocks noGrp="1"/>
          </p:cNvSpPr>
          <p:nvPr>
            <p:ph type="body" sz="quarter" idx="52"/>
          </p:nvPr>
        </p:nvSpPr>
        <p:spPr>
          <a:xfrm>
            <a:off x="3949679" y="3078419"/>
            <a:ext cx="7160273" cy="945874"/>
          </a:xfrm>
        </p:spPr>
        <p:txBody>
          <a:bodyPr/>
          <a:lstStyle/>
          <a:p>
            <a:pPr algn="just"/>
            <a:r>
              <a:rPr lang="en-GB" sz="1800" dirty="0"/>
              <a:t>Sicherstellen, dass die Entscheidungsprozesse integrativ sind, dass sich jeder in die Lage versetzt fühlt, einen Beitrag zu leisten, und dass die Entscheidungen ein breites Spektrum von Perspektiven widerspiegeln.</a:t>
            </a:r>
            <a:endParaRPr lang="en-IE" sz="1800" dirty="0"/>
          </a:p>
        </p:txBody>
      </p:sp>
      <p:sp>
        <p:nvSpPr>
          <p:cNvPr id="6" name="Text Placeholder 5">
            <a:extLst>
              <a:ext uri="{FF2B5EF4-FFF2-40B4-BE49-F238E27FC236}">
                <a16:creationId xmlns:a16="http://schemas.microsoft.com/office/drawing/2014/main" id="{43AF2EA0-3112-AC1C-5020-E6AF8DFE1F14}"/>
              </a:ext>
            </a:extLst>
          </p:cNvPr>
          <p:cNvSpPr>
            <a:spLocks noGrp="1"/>
          </p:cNvSpPr>
          <p:nvPr>
            <p:ph type="body" sz="quarter" idx="54"/>
          </p:nvPr>
        </p:nvSpPr>
        <p:spPr>
          <a:xfrm>
            <a:off x="3949676" y="4702298"/>
            <a:ext cx="7160276" cy="730066"/>
          </a:xfrm>
        </p:spPr>
        <p:txBody>
          <a:bodyPr/>
          <a:lstStyle/>
          <a:p>
            <a:r>
              <a:rPr lang="en-IE" sz="3200" dirty="0"/>
              <a:t>Förderung der Gerechtigkeit</a:t>
            </a:r>
          </a:p>
        </p:txBody>
      </p:sp>
      <p:sp>
        <p:nvSpPr>
          <p:cNvPr id="7" name="Text Placeholder 6">
            <a:extLst>
              <a:ext uri="{FF2B5EF4-FFF2-40B4-BE49-F238E27FC236}">
                <a16:creationId xmlns:a16="http://schemas.microsoft.com/office/drawing/2014/main" id="{DAD18C4D-738E-5E20-4A70-47667FCD743D}"/>
              </a:ext>
            </a:extLst>
          </p:cNvPr>
          <p:cNvSpPr>
            <a:spLocks noGrp="1"/>
          </p:cNvSpPr>
          <p:nvPr>
            <p:ph type="body" sz="quarter" idx="55"/>
          </p:nvPr>
        </p:nvSpPr>
        <p:spPr>
          <a:xfrm>
            <a:off x="3949679" y="5257166"/>
            <a:ext cx="7160273" cy="945874"/>
          </a:xfrm>
        </p:spPr>
        <p:txBody>
          <a:bodyPr/>
          <a:lstStyle/>
          <a:p>
            <a:pPr algn="just"/>
            <a:r>
              <a:rPr lang="en-GB" sz="1800" dirty="0"/>
              <a:t>Beseitigung von Barrieren und Ungleichheiten, um faire Chancen und Ergebnisse für alle Mitglieder der Organisation oder Gemeinschaft zu gewährleisten.</a:t>
            </a:r>
            <a:endParaRPr lang="en-IE" sz="1800" dirty="0"/>
          </a:p>
        </p:txBody>
      </p:sp>
      <p:pic>
        <p:nvPicPr>
          <p:cNvPr id="16" name="Picture Placeholder 15">
            <a:extLst>
              <a:ext uri="{FF2B5EF4-FFF2-40B4-BE49-F238E27FC236}">
                <a16:creationId xmlns:a16="http://schemas.microsoft.com/office/drawing/2014/main" id="{4FCA3BC8-6278-EF7A-07F7-B1D3DA614C2B}"/>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Lst>
          </a:blip>
          <a:srcRect l="11857" r="11857"/>
          <a:stretch>
            <a:fillRect/>
          </a:stretch>
        </p:blipFill>
        <p:spPr>
          <a:ln>
            <a:solidFill>
              <a:schemeClr val="tx1"/>
            </a:solidFill>
          </a:ln>
        </p:spPr>
      </p:pic>
      <p:pic>
        <p:nvPicPr>
          <p:cNvPr id="14" name="Picture Placeholder 13">
            <a:extLst>
              <a:ext uri="{FF2B5EF4-FFF2-40B4-BE49-F238E27FC236}">
                <a16:creationId xmlns:a16="http://schemas.microsoft.com/office/drawing/2014/main" id="{ED24A9DB-EF03-F172-869D-EC9E27B867A0}"/>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Lst>
          </a:blip>
          <a:srcRect l="14246" r="14246"/>
          <a:stretch>
            <a:fillRect/>
          </a:stretch>
        </p:blipFill>
        <p:spPr>
          <a:ln>
            <a:solidFill>
              <a:schemeClr val="tx1"/>
            </a:solidFill>
          </a:ln>
        </p:spPr>
      </p:pic>
      <p:pic>
        <p:nvPicPr>
          <p:cNvPr id="12" name="Picture Placeholder 11">
            <a:extLst>
              <a:ext uri="{FF2B5EF4-FFF2-40B4-BE49-F238E27FC236}">
                <a16:creationId xmlns:a16="http://schemas.microsoft.com/office/drawing/2014/main" id="{DCF126A3-12C6-1903-7D9B-FBEEA99C5450}"/>
              </a:ext>
            </a:extLst>
          </p:cNvPr>
          <p:cNvPicPr>
            <a:picLocks noGrp="1" noChangeAspect="1"/>
          </p:cNvPicPr>
          <p:nvPr>
            <p:ph type="pic" sz="quarter" idx="57"/>
          </p:nvPr>
        </p:nvPicPr>
        <p:blipFill>
          <a:blip r:embed="rId4" cstate="email">
            <a:extLst>
              <a:ext uri="{28A0092B-C50C-407E-A947-70E740481C1C}">
                <a14:useLocalDpi xmlns:a14="http://schemas.microsoft.com/office/drawing/2010/main"/>
              </a:ext>
            </a:extLst>
          </a:blip>
          <a:srcRect t="20837" b="20837"/>
          <a:stretch>
            <a:fillRect/>
          </a:stretch>
        </p:blipFill>
        <p:spPr>
          <a:ln>
            <a:solidFill>
              <a:schemeClr val="tx1"/>
            </a:solidFill>
          </a:ln>
        </p:spPr>
      </p:pic>
    </p:spTree>
    <p:extLst>
      <p:ext uri="{BB962C8B-B14F-4D97-AF65-F5344CB8AC3E}">
        <p14:creationId xmlns:p14="http://schemas.microsoft.com/office/powerpoint/2010/main" val="20992247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257B01-879D-63FA-FDDE-D3E7D7596C9F}"/>
              </a:ext>
            </a:extLst>
          </p:cNvPr>
          <p:cNvSpPr>
            <a:spLocks noGrp="1"/>
          </p:cNvSpPr>
          <p:nvPr>
            <p:ph type="body" sz="quarter" idx="49"/>
          </p:nvPr>
        </p:nvSpPr>
        <p:spPr/>
        <p:txBody>
          <a:bodyPr/>
          <a:lstStyle/>
          <a:p>
            <a:r>
              <a:rPr lang="en-IE" dirty="0"/>
              <a:t>Inklusive Ziele setzen</a:t>
            </a:r>
          </a:p>
        </p:txBody>
      </p:sp>
      <p:sp>
        <p:nvSpPr>
          <p:cNvPr id="3" name="Text Placeholder 2">
            <a:extLst>
              <a:ext uri="{FF2B5EF4-FFF2-40B4-BE49-F238E27FC236}">
                <a16:creationId xmlns:a16="http://schemas.microsoft.com/office/drawing/2014/main" id="{BB926D55-1234-6F8A-8BDD-EA38BB77CAE2}"/>
              </a:ext>
            </a:extLst>
          </p:cNvPr>
          <p:cNvSpPr>
            <a:spLocks noGrp="1"/>
          </p:cNvSpPr>
          <p:nvPr>
            <p:ph type="body" sz="quarter" idx="50"/>
          </p:nvPr>
        </p:nvSpPr>
        <p:spPr/>
        <p:txBody>
          <a:bodyPr/>
          <a:lstStyle/>
          <a:p>
            <a:pPr algn="just"/>
            <a:r>
              <a:rPr lang="en-GB" sz="2000" dirty="0"/>
              <a:t>Festlegung von Zielen, die Vielfalt, Gleichberechtigung und Integration als zentrale Unternehmensziele fördern und diese Ziele mit der Gesamtstrategie und den Leistungskennzahlen des Unternehmens verknüpfen.</a:t>
            </a:r>
            <a:endParaRPr lang="en-IE" sz="2000" dirty="0"/>
          </a:p>
        </p:txBody>
      </p:sp>
      <p:sp>
        <p:nvSpPr>
          <p:cNvPr id="4" name="Text Placeholder 3">
            <a:extLst>
              <a:ext uri="{FF2B5EF4-FFF2-40B4-BE49-F238E27FC236}">
                <a16:creationId xmlns:a16="http://schemas.microsoft.com/office/drawing/2014/main" id="{A05CB5FB-EABC-2522-C65E-2C2917F3B3BD}"/>
              </a:ext>
            </a:extLst>
          </p:cNvPr>
          <p:cNvSpPr>
            <a:spLocks noGrp="1"/>
          </p:cNvSpPr>
          <p:nvPr>
            <p:ph type="body" sz="quarter" idx="51"/>
          </p:nvPr>
        </p:nvSpPr>
        <p:spPr/>
        <p:txBody>
          <a:bodyPr/>
          <a:lstStyle/>
          <a:p>
            <a:r>
              <a:rPr lang="en-IE" dirty="0"/>
              <a:t>Kontinuierliches Lernen</a:t>
            </a:r>
          </a:p>
        </p:txBody>
      </p:sp>
      <p:sp>
        <p:nvSpPr>
          <p:cNvPr id="5" name="Text Placeholder 4">
            <a:extLst>
              <a:ext uri="{FF2B5EF4-FFF2-40B4-BE49-F238E27FC236}">
                <a16:creationId xmlns:a16="http://schemas.microsoft.com/office/drawing/2014/main" id="{F39B9424-B5CC-57CA-9DA3-424A01F86973}"/>
              </a:ext>
            </a:extLst>
          </p:cNvPr>
          <p:cNvSpPr>
            <a:spLocks noGrp="1"/>
          </p:cNvSpPr>
          <p:nvPr>
            <p:ph type="body" sz="quarter" idx="52"/>
          </p:nvPr>
        </p:nvSpPr>
        <p:spPr/>
        <p:txBody>
          <a:bodyPr/>
          <a:lstStyle/>
          <a:p>
            <a:pPr algn="just"/>
            <a:r>
              <a:rPr lang="en-GB" sz="2000" dirty="0"/>
              <a:t>Wir verpflichten uns zu ständiger Weiterbildung und Entwicklung in den Bereichen Vielfalt, Gleichberechtigung und Integration, sowohl für Führungskräfte als auch für das gesamte Team, um eine Kultur der kontinuierlichen Verbesserung zu fördern.</a:t>
            </a:r>
            <a:endParaRPr lang="en-IE" sz="2000" dirty="0"/>
          </a:p>
        </p:txBody>
      </p:sp>
      <p:pic>
        <p:nvPicPr>
          <p:cNvPr id="11" name="Picture Placeholder 10">
            <a:extLst>
              <a:ext uri="{FF2B5EF4-FFF2-40B4-BE49-F238E27FC236}">
                <a16:creationId xmlns:a16="http://schemas.microsoft.com/office/drawing/2014/main" id="{A70D7830-7A28-DA69-4531-8FAE6E4B0C7F}"/>
              </a:ext>
            </a:extLst>
          </p:cNvPr>
          <p:cNvPicPr>
            <a:picLocks noGrp="1" noChangeAspect="1"/>
          </p:cNvPicPr>
          <p:nvPr>
            <p:ph type="pic" sz="quarter" idx="56"/>
          </p:nvPr>
        </p:nvPicPr>
        <p:blipFill>
          <a:blip r:embed="rId2" cstate="email">
            <a:extLst>
              <a:ext uri="{28A0092B-C50C-407E-A947-70E740481C1C}">
                <a14:useLocalDpi xmlns:a14="http://schemas.microsoft.com/office/drawing/2010/main"/>
              </a:ext>
            </a:extLst>
          </a:blip>
          <a:srcRect l="11860" r="11860"/>
          <a:stretch>
            <a:fillRect/>
          </a:stretch>
        </p:blipFill>
        <p:spPr>
          <a:ln>
            <a:solidFill>
              <a:schemeClr val="tx1"/>
            </a:solidFill>
          </a:ln>
        </p:spPr>
      </p:pic>
      <p:pic>
        <p:nvPicPr>
          <p:cNvPr id="9" name="Picture Placeholder 8">
            <a:extLst>
              <a:ext uri="{FF2B5EF4-FFF2-40B4-BE49-F238E27FC236}">
                <a16:creationId xmlns:a16="http://schemas.microsoft.com/office/drawing/2014/main" id="{A74A1684-F404-EF64-3C1D-692F01A8AF6C}"/>
              </a:ext>
            </a:extLst>
          </p:cNvPr>
          <p:cNvPicPr>
            <a:picLocks noGrp="1" noChangeAspect="1"/>
          </p:cNvPicPr>
          <p:nvPr>
            <p:ph type="pic" sz="quarter" idx="57"/>
          </p:nvPr>
        </p:nvPicPr>
        <p:blipFill>
          <a:blip r:embed="rId3" cstate="email">
            <a:extLst>
              <a:ext uri="{28A0092B-C50C-407E-A947-70E740481C1C}">
                <a14:useLocalDpi xmlns:a14="http://schemas.microsoft.com/office/drawing/2010/main"/>
              </a:ext>
            </a:extLst>
          </a:blip>
          <a:srcRect l="11862" r="11862"/>
          <a:stretch>
            <a:fillRect/>
          </a:stretch>
        </p:blipFill>
        <p:spPr>
          <a:ln>
            <a:solidFill>
              <a:schemeClr val="tx1"/>
            </a:solidFill>
          </a:ln>
        </p:spPr>
      </p:pic>
    </p:spTree>
    <p:extLst>
      <p:ext uri="{BB962C8B-B14F-4D97-AF65-F5344CB8AC3E}">
        <p14:creationId xmlns:p14="http://schemas.microsoft.com/office/powerpoint/2010/main" val="27391466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682910"/>
            <a:ext cx="5342288" cy="614105"/>
          </a:xfrm>
        </p:spPr>
        <p:txBody>
          <a:bodyPr/>
          <a:lstStyle/>
          <a:p>
            <a:r>
              <a:rPr lang="en-US" dirty="0"/>
              <a:t>BIAS REDUZIEREN</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528971" y="1685597"/>
            <a:ext cx="4939670" cy="4811641"/>
          </a:xfrm>
        </p:spPr>
        <p:txBody>
          <a:bodyPr/>
          <a:lstStyle/>
          <a:p>
            <a:pPr algn="just"/>
            <a:r>
              <a:rPr lang="en-GB" sz="2000" dirty="0"/>
              <a:t>Unbewusste Vorurteile sind implizite Einstellungen oder Stereotypen, die unser Verständnis, unsere Handlungen und unsere Entscheidungen auf unbewusste Weise beeinflussen. </a:t>
            </a:r>
          </a:p>
          <a:p>
            <a:pPr algn="just"/>
            <a:endParaRPr lang="en-GB" sz="2000" dirty="0"/>
          </a:p>
          <a:p>
            <a:pPr algn="just"/>
            <a:r>
              <a:rPr lang="en-GB" sz="2000" dirty="0"/>
              <a:t>In einem unternehmerischen Umfeld können diese Vorurteile die Einstellungspraxis, die Teamdynamik, die Interaktion mit Kunden und die Produktentwicklung beeinflussen. </a:t>
            </a:r>
            <a:endParaRPr lang="en-US" sz="20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44</a:t>
            </a:fld>
            <a:endParaRPr lang="en-US" sz="1291" dirty="0"/>
          </a:p>
        </p:txBody>
      </p:sp>
      <p:pic>
        <p:nvPicPr>
          <p:cNvPr id="5" name="Picture Placeholder 4" descr="Person wiping table">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42880"/>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6688327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AF5495-4573-34EC-1875-9135E0DCD272}"/>
              </a:ext>
            </a:extLst>
          </p:cNvPr>
          <p:cNvSpPr>
            <a:spLocks noGrp="1"/>
          </p:cNvSpPr>
          <p:nvPr>
            <p:ph type="body" sz="quarter" idx="49"/>
          </p:nvPr>
        </p:nvSpPr>
        <p:spPr/>
        <p:txBody>
          <a:bodyPr/>
          <a:lstStyle/>
          <a:p>
            <a:r>
              <a:rPr lang="en-IE" sz="2800" dirty="0"/>
              <a:t>Sensibilisierung und Erkennung</a:t>
            </a:r>
          </a:p>
        </p:txBody>
      </p:sp>
      <p:sp>
        <p:nvSpPr>
          <p:cNvPr id="3" name="Text Placeholder 2">
            <a:extLst>
              <a:ext uri="{FF2B5EF4-FFF2-40B4-BE49-F238E27FC236}">
                <a16:creationId xmlns:a16="http://schemas.microsoft.com/office/drawing/2014/main" id="{61D8C235-EF9C-BCBF-4F8F-7F2CADA42260}"/>
              </a:ext>
            </a:extLst>
          </p:cNvPr>
          <p:cNvSpPr>
            <a:spLocks noGrp="1"/>
          </p:cNvSpPr>
          <p:nvPr>
            <p:ph type="body" sz="quarter" idx="50"/>
          </p:nvPr>
        </p:nvSpPr>
        <p:spPr>
          <a:xfrm>
            <a:off x="3892019" y="981838"/>
            <a:ext cx="7160273" cy="945874"/>
          </a:xfrm>
        </p:spPr>
        <p:txBody>
          <a:bodyPr/>
          <a:lstStyle/>
          <a:p>
            <a:pPr algn="just"/>
            <a:r>
              <a:rPr lang="en-GB" sz="1600" dirty="0"/>
              <a:t>Aufklärung der Beteiligten über die Existenz und die Auswirkungen unbewusster Vorurteile und Unterstützung bei der Erkennung der eigenen Vorurteile durch Schulungen, Workshops und Selbstbewertungsinstrumente.</a:t>
            </a:r>
          </a:p>
        </p:txBody>
      </p:sp>
      <p:sp>
        <p:nvSpPr>
          <p:cNvPr id="4" name="Text Placeholder 3">
            <a:extLst>
              <a:ext uri="{FF2B5EF4-FFF2-40B4-BE49-F238E27FC236}">
                <a16:creationId xmlns:a16="http://schemas.microsoft.com/office/drawing/2014/main" id="{5F095870-C567-AE12-61EE-8EDAEC6D16B5}"/>
              </a:ext>
            </a:extLst>
          </p:cNvPr>
          <p:cNvSpPr>
            <a:spLocks noGrp="1"/>
          </p:cNvSpPr>
          <p:nvPr>
            <p:ph type="body" sz="quarter" idx="51"/>
          </p:nvPr>
        </p:nvSpPr>
        <p:spPr>
          <a:xfrm>
            <a:off x="3949675" y="2442511"/>
            <a:ext cx="7778133" cy="730066"/>
          </a:xfrm>
        </p:spPr>
        <p:txBody>
          <a:bodyPr/>
          <a:lstStyle/>
          <a:p>
            <a:r>
              <a:rPr lang="en-IE" sz="2800" dirty="0"/>
              <a:t>Umsetzung von Strategien zur Reduzierung von Vorurteilen</a:t>
            </a:r>
          </a:p>
        </p:txBody>
      </p:sp>
      <p:sp>
        <p:nvSpPr>
          <p:cNvPr id="5" name="Text Placeholder 4">
            <a:extLst>
              <a:ext uri="{FF2B5EF4-FFF2-40B4-BE49-F238E27FC236}">
                <a16:creationId xmlns:a16="http://schemas.microsoft.com/office/drawing/2014/main" id="{E6AA13D5-E327-873C-4A0C-BE99CCC422BD}"/>
              </a:ext>
            </a:extLst>
          </p:cNvPr>
          <p:cNvSpPr>
            <a:spLocks noGrp="1"/>
          </p:cNvSpPr>
          <p:nvPr>
            <p:ph type="body" sz="quarter" idx="52"/>
          </p:nvPr>
        </p:nvSpPr>
        <p:spPr>
          <a:xfrm>
            <a:off x="4016791" y="3276306"/>
            <a:ext cx="7160273" cy="945874"/>
          </a:xfrm>
        </p:spPr>
        <p:txBody>
          <a:bodyPr/>
          <a:lstStyle/>
          <a:p>
            <a:pPr algn="just"/>
            <a:r>
              <a:rPr lang="en-GB" sz="1600" dirty="0"/>
              <a:t>Entwicklung und Umsetzung von Strategien zur Minimierung von Vorurteilen bei Einstellungen, Leistungsbewertungen, Entscheidungsprozessen und im täglichen Umgang miteinander.</a:t>
            </a:r>
            <a:endParaRPr lang="en-IE" sz="1600" dirty="0"/>
          </a:p>
        </p:txBody>
      </p:sp>
      <p:sp>
        <p:nvSpPr>
          <p:cNvPr id="6" name="Text Placeholder 5">
            <a:extLst>
              <a:ext uri="{FF2B5EF4-FFF2-40B4-BE49-F238E27FC236}">
                <a16:creationId xmlns:a16="http://schemas.microsoft.com/office/drawing/2014/main" id="{43AF2EA0-3112-AC1C-5020-E6AF8DFE1F14}"/>
              </a:ext>
            </a:extLst>
          </p:cNvPr>
          <p:cNvSpPr>
            <a:spLocks noGrp="1"/>
          </p:cNvSpPr>
          <p:nvPr>
            <p:ph type="body" sz="quarter" idx="54"/>
          </p:nvPr>
        </p:nvSpPr>
        <p:spPr>
          <a:xfrm>
            <a:off x="3949676" y="4702298"/>
            <a:ext cx="8010260" cy="730066"/>
          </a:xfrm>
        </p:spPr>
        <p:txBody>
          <a:bodyPr/>
          <a:lstStyle/>
          <a:p>
            <a:r>
              <a:rPr lang="en-IE" sz="2800" dirty="0"/>
              <a:t>Strukturelle und verfahrenstechnische Änderungen</a:t>
            </a:r>
          </a:p>
        </p:txBody>
      </p:sp>
      <p:sp>
        <p:nvSpPr>
          <p:cNvPr id="7" name="Text Placeholder 6">
            <a:extLst>
              <a:ext uri="{FF2B5EF4-FFF2-40B4-BE49-F238E27FC236}">
                <a16:creationId xmlns:a16="http://schemas.microsoft.com/office/drawing/2014/main" id="{DAD18C4D-738E-5E20-4A70-47667FCD743D}"/>
              </a:ext>
            </a:extLst>
          </p:cNvPr>
          <p:cNvSpPr>
            <a:spLocks noGrp="1"/>
          </p:cNvSpPr>
          <p:nvPr>
            <p:ph type="body" sz="quarter" idx="55"/>
          </p:nvPr>
        </p:nvSpPr>
        <p:spPr>
          <a:xfrm>
            <a:off x="3949679" y="5257166"/>
            <a:ext cx="7160273" cy="945874"/>
          </a:xfrm>
        </p:spPr>
        <p:txBody>
          <a:bodyPr/>
          <a:lstStyle/>
          <a:p>
            <a:pPr algn="just"/>
            <a:r>
              <a:rPr lang="en-GB" sz="1600" dirty="0"/>
              <a:t>Überprüfung und Anpassung von Organisationsstrukturen, Strategien und Verfahren zum systematischen Abbau von Vorurteilen.</a:t>
            </a:r>
            <a:endParaRPr lang="en-IE" sz="1600" dirty="0"/>
          </a:p>
        </p:txBody>
      </p:sp>
      <p:pic>
        <p:nvPicPr>
          <p:cNvPr id="16" name="Picture Placeholder 15">
            <a:extLst>
              <a:ext uri="{FF2B5EF4-FFF2-40B4-BE49-F238E27FC236}">
                <a16:creationId xmlns:a16="http://schemas.microsoft.com/office/drawing/2014/main" id="{2EBC2282-1F50-DE1F-2F6E-269D410E9E93}"/>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Lst>
          </a:blip>
          <a:srcRect l="11862" r="11862"/>
          <a:stretch>
            <a:fillRect/>
          </a:stretch>
        </p:blipFill>
        <p:spPr>
          <a:ln>
            <a:solidFill>
              <a:schemeClr val="tx1"/>
            </a:solidFill>
          </a:ln>
        </p:spPr>
      </p:pic>
      <p:pic>
        <p:nvPicPr>
          <p:cNvPr id="14" name="Picture Placeholder 13">
            <a:extLst>
              <a:ext uri="{FF2B5EF4-FFF2-40B4-BE49-F238E27FC236}">
                <a16:creationId xmlns:a16="http://schemas.microsoft.com/office/drawing/2014/main" id="{8A0686BD-4248-23A1-FCAB-72A0B05D0DA0}"/>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Lst>
          </a:blip>
          <a:srcRect t="20866" b="20866"/>
          <a:stretch>
            <a:fillRect/>
          </a:stretch>
        </p:blipFill>
        <p:spPr>
          <a:ln>
            <a:solidFill>
              <a:schemeClr val="tx1"/>
            </a:solidFill>
          </a:ln>
        </p:spPr>
      </p:pic>
      <p:pic>
        <p:nvPicPr>
          <p:cNvPr id="12" name="Picture Placeholder 11">
            <a:extLst>
              <a:ext uri="{FF2B5EF4-FFF2-40B4-BE49-F238E27FC236}">
                <a16:creationId xmlns:a16="http://schemas.microsoft.com/office/drawing/2014/main" id="{8FB97BEA-A38D-18B8-EF8A-1B71BDA3B563}"/>
              </a:ext>
            </a:extLst>
          </p:cNvPr>
          <p:cNvPicPr>
            <a:picLocks noGrp="1" noChangeAspect="1"/>
          </p:cNvPicPr>
          <p:nvPr>
            <p:ph type="pic" sz="quarter" idx="57"/>
          </p:nvPr>
        </p:nvPicPr>
        <p:blipFill>
          <a:blip r:embed="rId4" cstate="email">
            <a:extLst>
              <a:ext uri="{28A0092B-C50C-407E-A947-70E740481C1C}">
                <a14:useLocalDpi xmlns:a14="http://schemas.microsoft.com/office/drawing/2010/main"/>
              </a:ext>
            </a:extLst>
          </a:blip>
          <a:srcRect l="11862" r="11862"/>
          <a:stretch>
            <a:fillRect/>
          </a:stretch>
        </p:blipFill>
        <p:spPr>
          <a:ln>
            <a:solidFill>
              <a:schemeClr val="tx1"/>
            </a:solidFill>
          </a:ln>
        </p:spPr>
      </p:pic>
    </p:spTree>
    <p:extLst>
      <p:ext uri="{BB962C8B-B14F-4D97-AF65-F5344CB8AC3E}">
        <p14:creationId xmlns:p14="http://schemas.microsoft.com/office/powerpoint/2010/main" val="42884855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257B01-879D-63FA-FDDE-D3E7D7596C9F}"/>
              </a:ext>
            </a:extLst>
          </p:cNvPr>
          <p:cNvSpPr>
            <a:spLocks noGrp="1"/>
          </p:cNvSpPr>
          <p:nvPr>
            <p:ph type="body" sz="quarter" idx="49"/>
          </p:nvPr>
        </p:nvSpPr>
        <p:spPr/>
        <p:txBody>
          <a:bodyPr/>
          <a:lstStyle/>
          <a:p>
            <a:r>
              <a:rPr lang="en-IE" dirty="0"/>
              <a:t>Förderung der Rechenschaftspflicht</a:t>
            </a:r>
          </a:p>
        </p:txBody>
      </p:sp>
      <p:sp>
        <p:nvSpPr>
          <p:cNvPr id="3" name="Text Placeholder 2">
            <a:extLst>
              <a:ext uri="{FF2B5EF4-FFF2-40B4-BE49-F238E27FC236}">
                <a16:creationId xmlns:a16="http://schemas.microsoft.com/office/drawing/2014/main" id="{BB926D55-1234-6F8A-8BDD-EA38BB77CAE2}"/>
              </a:ext>
            </a:extLst>
          </p:cNvPr>
          <p:cNvSpPr>
            <a:spLocks noGrp="1"/>
          </p:cNvSpPr>
          <p:nvPr>
            <p:ph type="body" sz="quarter" idx="50"/>
          </p:nvPr>
        </p:nvSpPr>
        <p:spPr/>
        <p:txBody>
          <a:bodyPr/>
          <a:lstStyle/>
          <a:p>
            <a:pPr algn="just"/>
            <a:r>
              <a:rPr lang="en-GB" sz="2000" dirty="0"/>
              <a:t>Einzelpersonen und Teams werden in die Pflicht genommen, Vorurteile zu erkennen und zu beseitigen, mit klaren Erwartungen und Konsequenzen für voreingenommenes Verhalten.</a:t>
            </a:r>
            <a:endParaRPr lang="en-IE" sz="2000" dirty="0"/>
          </a:p>
        </p:txBody>
      </p:sp>
      <p:sp>
        <p:nvSpPr>
          <p:cNvPr id="4" name="Text Placeholder 3">
            <a:extLst>
              <a:ext uri="{FF2B5EF4-FFF2-40B4-BE49-F238E27FC236}">
                <a16:creationId xmlns:a16="http://schemas.microsoft.com/office/drawing/2014/main" id="{A05CB5FB-EABC-2522-C65E-2C2917F3B3BD}"/>
              </a:ext>
            </a:extLst>
          </p:cNvPr>
          <p:cNvSpPr>
            <a:spLocks noGrp="1"/>
          </p:cNvSpPr>
          <p:nvPr>
            <p:ph type="body" sz="quarter" idx="51"/>
          </p:nvPr>
        </p:nvSpPr>
        <p:spPr/>
        <p:txBody>
          <a:bodyPr/>
          <a:lstStyle/>
          <a:p>
            <a:r>
              <a:rPr lang="en-IE" dirty="0"/>
              <a:t>Integrative Metriken erstellen</a:t>
            </a:r>
          </a:p>
        </p:txBody>
      </p:sp>
      <p:sp>
        <p:nvSpPr>
          <p:cNvPr id="5" name="Text Placeholder 4">
            <a:extLst>
              <a:ext uri="{FF2B5EF4-FFF2-40B4-BE49-F238E27FC236}">
                <a16:creationId xmlns:a16="http://schemas.microsoft.com/office/drawing/2014/main" id="{F39B9424-B5CC-57CA-9DA3-424A01F86973}"/>
              </a:ext>
            </a:extLst>
          </p:cNvPr>
          <p:cNvSpPr>
            <a:spLocks noGrp="1"/>
          </p:cNvSpPr>
          <p:nvPr>
            <p:ph type="body" sz="quarter" idx="52"/>
          </p:nvPr>
        </p:nvSpPr>
        <p:spPr/>
        <p:txBody>
          <a:bodyPr/>
          <a:lstStyle/>
          <a:p>
            <a:pPr algn="just"/>
            <a:r>
              <a:rPr lang="en-GB" sz="2000" dirty="0"/>
              <a:t>Verwendung von Metriken und datengesteuerten Ansätzen zur Überwachung der Bemühungen um Vielfalt, Gleichberechtigung und Eingliederung, um Fortschritte beim Abbau von Vorurteilen und bei integrativen Praktiken sicherzustellen.</a:t>
            </a:r>
            <a:endParaRPr lang="en-IE" sz="2000" dirty="0"/>
          </a:p>
        </p:txBody>
      </p:sp>
      <p:pic>
        <p:nvPicPr>
          <p:cNvPr id="11" name="Picture Placeholder 10">
            <a:extLst>
              <a:ext uri="{FF2B5EF4-FFF2-40B4-BE49-F238E27FC236}">
                <a16:creationId xmlns:a16="http://schemas.microsoft.com/office/drawing/2014/main" id="{60A615E7-2AF3-962B-1F86-0E8A81141E7A}"/>
              </a:ext>
            </a:extLst>
          </p:cNvPr>
          <p:cNvPicPr>
            <a:picLocks noGrp="1" noChangeAspect="1"/>
          </p:cNvPicPr>
          <p:nvPr>
            <p:ph type="pic" sz="quarter" idx="56"/>
          </p:nvPr>
        </p:nvPicPr>
        <p:blipFill>
          <a:blip r:embed="rId2" cstate="email">
            <a:extLst>
              <a:ext uri="{28A0092B-C50C-407E-A947-70E740481C1C}">
                <a14:useLocalDpi xmlns:a14="http://schemas.microsoft.com/office/drawing/2010/main"/>
              </a:ext>
            </a:extLst>
          </a:blip>
          <a:srcRect l="11862" r="11862"/>
          <a:stretch>
            <a:fillRect/>
          </a:stretch>
        </p:blipFill>
        <p:spPr>
          <a:ln>
            <a:solidFill>
              <a:schemeClr val="tx1"/>
            </a:solidFill>
          </a:ln>
        </p:spPr>
      </p:pic>
      <p:pic>
        <p:nvPicPr>
          <p:cNvPr id="9" name="Picture Placeholder 8">
            <a:extLst>
              <a:ext uri="{FF2B5EF4-FFF2-40B4-BE49-F238E27FC236}">
                <a16:creationId xmlns:a16="http://schemas.microsoft.com/office/drawing/2014/main" id="{DACA3BFF-A725-0C3D-7828-01A4BAB79325}"/>
              </a:ext>
            </a:extLst>
          </p:cNvPr>
          <p:cNvPicPr>
            <a:picLocks noGrp="1" noChangeAspect="1"/>
          </p:cNvPicPr>
          <p:nvPr>
            <p:ph type="pic" sz="quarter" idx="57"/>
          </p:nvPr>
        </p:nvPicPr>
        <p:blipFill>
          <a:blip r:embed="rId3" cstate="email">
            <a:extLst>
              <a:ext uri="{28A0092B-C50C-407E-A947-70E740481C1C}">
                <a14:useLocalDpi xmlns:a14="http://schemas.microsoft.com/office/drawing/2010/main"/>
              </a:ext>
            </a:extLst>
          </a:blip>
          <a:srcRect l="11824" r="11824"/>
          <a:stretch>
            <a:fillRect/>
          </a:stretch>
        </p:blipFill>
        <p:spPr>
          <a:ln>
            <a:solidFill>
              <a:schemeClr val="tx1"/>
            </a:solidFill>
          </a:ln>
        </p:spPr>
      </p:pic>
    </p:spTree>
    <p:extLst>
      <p:ext uri="{BB962C8B-B14F-4D97-AF65-F5344CB8AC3E}">
        <p14:creationId xmlns:p14="http://schemas.microsoft.com/office/powerpoint/2010/main" val="1959758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581449"/>
            <a:ext cx="5342288" cy="614105"/>
          </a:xfrm>
        </p:spPr>
        <p:txBody>
          <a:bodyPr/>
          <a:lstStyle/>
          <a:p>
            <a:r>
              <a:rPr lang="en-US" dirty="0"/>
              <a:t>ORGANISATIONSKULTUR</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606911" y="2139193"/>
            <a:ext cx="4939670" cy="4358045"/>
          </a:xfrm>
        </p:spPr>
        <p:txBody>
          <a:bodyPr/>
          <a:lstStyle/>
          <a:p>
            <a:pPr algn="just"/>
            <a:r>
              <a:rPr lang="en-GB" sz="2000" dirty="0"/>
              <a:t>Die Kultur einer Organisation umfasst ihre Werte, Überzeugungen, Normen, Verhaltensweisen und Praktiken. </a:t>
            </a:r>
          </a:p>
          <a:p>
            <a:pPr algn="just"/>
            <a:endParaRPr lang="en-GB" sz="2000" dirty="0"/>
          </a:p>
          <a:p>
            <a:pPr algn="just"/>
            <a:r>
              <a:rPr lang="en-GB" sz="2000" dirty="0"/>
              <a:t>Eine integrative Organisationskultur zieht nicht nur vielfältige Talente an, sondern ermöglicht es ihnen auch, sich zu entfalten und voll zum Erfolg des Unternehmens beizutragen. </a:t>
            </a:r>
            <a:endParaRPr lang="en-US" sz="20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47</a:t>
            </a:fld>
            <a:endParaRPr lang="en-US" sz="1291" dirty="0"/>
          </a:p>
        </p:txBody>
      </p:sp>
      <p:pic>
        <p:nvPicPr>
          <p:cNvPr id="5" name="Picture Placeholder 4">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0" r="21440"/>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3750469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AF5495-4573-34EC-1875-9135E0DCD272}"/>
              </a:ext>
            </a:extLst>
          </p:cNvPr>
          <p:cNvSpPr>
            <a:spLocks noGrp="1"/>
          </p:cNvSpPr>
          <p:nvPr>
            <p:ph type="body" sz="quarter" idx="49"/>
          </p:nvPr>
        </p:nvSpPr>
        <p:spPr/>
        <p:txBody>
          <a:bodyPr/>
          <a:lstStyle/>
          <a:p>
            <a:r>
              <a:rPr lang="en-IE" dirty="0"/>
              <a:t>Integrative Politiken und Praktiken</a:t>
            </a:r>
          </a:p>
        </p:txBody>
      </p:sp>
      <p:sp>
        <p:nvSpPr>
          <p:cNvPr id="3" name="Text Placeholder 2">
            <a:extLst>
              <a:ext uri="{FF2B5EF4-FFF2-40B4-BE49-F238E27FC236}">
                <a16:creationId xmlns:a16="http://schemas.microsoft.com/office/drawing/2014/main" id="{61D8C235-EF9C-BCBF-4F8F-7F2CADA42260}"/>
              </a:ext>
            </a:extLst>
          </p:cNvPr>
          <p:cNvSpPr>
            <a:spLocks noGrp="1"/>
          </p:cNvSpPr>
          <p:nvPr>
            <p:ph type="body" sz="quarter" idx="50"/>
          </p:nvPr>
        </p:nvSpPr>
        <p:spPr>
          <a:xfrm>
            <a:off x="3892019" y="981838"/>
            <a:ext cx="7160273" cy="945874"/>
          </a:xfrm>
        </p:spPr>
        <p:txBody>
          <a:bodyPr/>
          <a:lstStyle/>
          <a:p>
            <a:pPr algn="just"/>
            <a:r>
              <a:rPr lang="en-GB" sz="1800" dirty="0"/>
              <a:t>Umsetzung von Maßnahmen zur Förderung von Vielfalt und Integration, wie z. B. flexible Arbeitsregelungen, integrative Sprachrichtlinien und zugängliche Einrichtungen.</a:t>
            </a:r>
          </a:p>
        </p:txBody>
      </p:sp>
      <p:sp>
        <p:nvSpPr>
          <p:cNvPr id="4" name="Text Placeholder 3">
            <a:extLst>
              <a:ext uri="{FF2B5EF4-FFF2-40B4-BE49-F238E27FC236}">
                <a16:creationId xmlns:a16="http://schemas.microsoft.com/office/drawing/2014/main" id="{5F095870-C567-AE12-61EE-8EDAEC6D16B5}"/>
              </a:ext>
            </a:extLst>
          </p:cNvPr>
          <p:cNvSpPr>
            <a:spLocks noGrp="1"/>
          </p:cNvSpPr>
          <p:nvPr>
            <p:ph type="body" sz="quarter" idx="51"/>
          </p:nvPr>
        </p:nvSpPr>
        <p:spPr>
          <a:xfrm>
            <a:off x="3949676" y="2442511"/>
            <a:ext cx="7603892" cy="730066"/>
          </a:xfrm>
        </p:spPr>
        <p:txBody>
          <a:bodyPr/>
          <a:lstStyle/>
          <a:p>
            <a:r>
              <a:rPr lang="en-GB" sz="3600" dirty="0"/>
              <a:t>Vielfalt zelebrieren</a:t>
            </a:r>
            <a:endParaRPr lang="en-IE" dirty="0"/>
          </a:p>
        </p:txBody>
      </p:sp>
      <p:sp>
        <p:nvSpPr>
          <p:cNvPr id="5" name="Text Placeholder 4">
            <a:extLst>
              <a:ext uri="{FF2B5EF4-FFF2-40B4-BE49-F238E27FC236}">
                <a16:creationId xmlns:a16="http://schemas.microsoft.com/office/drawing/2014/main" id="{E6AA13D5-E327-873C-4A0C-BE99CCC422BD}"/>
              </a:ext>
            </a:extLst>
          </p:cNvPr>
          <p:cNvSpPr>
            <a:spLocks noGrp="1"/>
          </p:cNvSpPr>
          <p:nvPr>
            <p:ph type="body" sz="quarter" idx="52"/>
          </p:nvPr>
        </p:nvSpPr>
        <p:spPr>
          <a:xfrm>
            <a:off x="3949679" y="3084978"/>
            <a:ext cx="7160273" cy="945874"/>
          </a:xfrm>
        </p:spPr>
        <p:txBody>
          <a:bodyPr/>
          <a:lstStyle/>
          <a:p>
            <a:pPr algn="just"/>
            <a:r>
              <a:rPr lang="en-GB" sz="1800" dirty="0"/>
              <a:t>Anerkennung und Würdigung der Beiträge von Menschen mit unterschiedlichem Hintergrund, aus verschiedenen Kulturen und mit unterschiedlichen Identitäten durch Veranstaltungen, Kommunikation und Sichtbarkeit von Führungskräften.</a:t>
            </a:r>
            <a:endParaRPr lang="en-IE" sz="1800" dirty="0"/>
          </a:p>
        </p:txBody>
      </p:sp>
      <p:sp>
        <p:nvSpPr>
          <p:cNvPr id="6" name="Text Placeholder 5">
            <a:extLst>
              <a:ext uri="{FF2B5EF4-FFF2-40B4-BE49-F238E27FC236}">
                <a16:creationId xmlns:a16="http://schemas.microsoft.com/office/drawing/2014/main" id="{43AF2EA0-3112-AC1C-5020-E6AF8DFE1F14}"/>
              </a:ext>
            </a:extLst>
          </p:cNvPr>
          <p:cNvSpPr>
            <a:spLocks noGrp="1"/>
          </p:cNvSpPr>
          <p:nvPr>
            <p:ph type="body" sz="quarter" idx="54"/>
          </p:nvPr>
        </p:nvSpPr>
        <p:spPr>
          <a:xfrm>
            <a:off x="3949676" y="4702298"/>
            <a:ext cx="9381860" cy="730066"/>
          </a:xfrm>
        </p:spPr>
        <p:txBody>
          <a:bodyPr/>
          <a:lstStyle/>
          <a:p>
            <a:r>
              <a:rPr lang="en-GB" sz="3600" dirty="0"/>
              <a:t>Ermutigung zu offener Kommunikation</a:t>
            </a:r>
            <a:endParaRPr lang="en-IE" dirty="0"/>
          </a:p>
        </p:txBody>
      </p:sp>
      <p:sp>
        <p:nvSpPr>
          <p:cNvPr id="7" name="Text Placeholder 6">
            <a:extLst>
              <a:ext uri="{FF2B5EF4-FFF2-40B4-BE49-F238E27FC236}">
                <a16:creationId xmlns:a16="http://schemas.microsoft.com/office/drawing/2014/main" id="{DAD18C4D-738E-5E20-4A70-47667FCD743D}"/>
              </a:ext>
            </a:extLst>
          </p:cNvPr>
          <p:cNvSpPr>
            <a:spLocks noGrp="1"/>
          </p:cNvSpPr>
          <p:nvPr>
            <p:ph type="body" sz="quarter" idx="55"/>
          </p:nvPr>
        </p:nvSpPr>
        <p:spPr>
          <a:xfrm>
            <a:off x="3949679" y="5257166"/>
            <a:ext cx="7160273" cy="945874"/>
          </a:xfrm>
        </p:spPr>
        <p:txBody>
          <a:bodyPr/>
          <a:lstStyle/>
          <a:p>
            <a:pPr algn="just"/>
            <a:r>
              <a:rPr lang="en-GB" sz="1800" dirty="0"/>
              <a:t>Schaffung von Kanälen für einen offenen Dialog und Feedback, in denen sich alle Mitarbeiter sicher fühlen, um ihre Sichtweisen und Bedenken zu äußern.</a:t>
            </a:r>
            <a:endParaRPr lang="en-IE" sz="1800" dirty="0"/>
          </a:p>
        </p:txBody>
      </p:sp>
      <p:pic>
        <p:nvPicPr>
          <p:cNvPr id="16" name="Picture Placeholder 15">
            <a:extLst>
              <a:ext uri="{FF2B5EF4-FFF2-40B4-BE49-F238E27FC236}">
                <a16:creationId xmlns:a16="http://schemas.microsoft.com/office/drawing/2014/main" id="{B27C6A32-31F4-8376-A6F4-269B700C52D0}"/>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Lst>
          </a:blip>
          <a:srcRect t="18781" b="18781"/>
          <a:stretch>
            <a:fillRect/>
          </a:stretch>
        </p:blipFill>
        <p:spPr>
          <a:ln>
            <a:solidFill>
              <a:schemeClr val="tx1"/>
            </a:solidFill>
          </a:ln>
        </p:spPr>
      </p:pic>
      <p:pic>
        <p:nvPicPr>
          <p:cNvPr id="14" name="Picture Placeholder 13">
            <a:extLst>
              <a:ext uri="{FF2B5EF4-FFF2-40B4-BE49-F238E27FC236}">
                <a16:creationId xmlns:a16="http://schemas.microsoft.com/office/drawing/2014/main" id="{9F0345C2-6E62-C2FA-10C2-8046A9F271E6}"/>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Lst>
          </a:blip>
          <a:srcRect l="11862" r="11862"/>
          <a:stretch>
            <a:fillRect/>
          </a:stretch>
        </p:blipFill>
        <p:spPr>
          <a:ln>
            <a:solidFill>
              <a:schemeClr val="tx1"/>
            </a:solidFill>
          </a:ln>
        </p:spPr>
      </p:pic>
      <p:pic>
        <p:nvPicPr>
          <p:cNvPr id="12" name="Picture Placeholder 11">
            <a:extLst>
              <a:ext uri="{FF2B5EF4-FFF2-40B4-BE49-F238E27FC236}">
                <a16:creationId xmlns:a16="http://schemas.microsoft.com/office/drawing/2014/main" id="{C60898E0-0C55-4DCD-2AAF-87D080C82A82}"/>
              </a:ext>
            </a:extLst>
          </p:cNvPr>
          <p:cNvPicPr>
            <a:picLocks noGrp="1" noChangeAspect="1"/>
          </p:cNvPicPr>
          <p:nvPr>
            <p:ph type="pic" sz="quarter" idx="57"/>
          </p:nvPr>
        </p:nvPicPr>
        <p:blipFill>
          <a:blip r:embed="rId4" cstate="email">
            <a:extLst>
              <a:ext uri="{28A0092B-C50C-407E-A947-70E740481C1C}">
                <a14:useLocalDpi xmlns:a14="http://schemas.microsoft.com/office/drawing/2010/main"/>
              </a:ext>
            </a:extLst>
          </a:blip>
          <a:srcRect t="20837" b="20837"/>
          <a:stretch>
            <a:fillRect/>
          </a:stretch>
        </p:blipFill>
        <p:spPr>
          <a:ln>
            <a:solidFill>
              <a:schemeClr val="tx1"/>
            </a:solidFill>
          </a:ln>
        </p:spPr>
      </p:pic>
    </p:spTree>
    <p:extLst>
      <p:ext uri="{BB962C8B-B14F-4D97-AF65-F5344CB8AC3E}">
        <p14:creationId xmlns:p14="http://schemas.microsoft.com/office/powerpoint/2010/main" val="455709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AF5495-4573-34EC-1875-9135E0DCD272}"/>
              </a:ext>
            </a:extLst>
          </p:cNvPr>
          <p:cNvSpPr>
            <a:spLocks noGrp="1"/>
          </p:cNvSpPr>
          <p:nvPr>
            <p:ph type="body" sz="quarter" idx="49"/>
          </p:nvPr>
        </p:nvSpPr>
        <p:spPr/>
        <p:txBody>
          <a:bodyPr/>
          <a:lstStyle/>
          <a:p>
            <a:r>
              <a:rPr lang="en-GB" sz="3600" b="1" dirty="0"/>
              <a:t>Stärkung der Vielfalt in der Führung</a:t>
            </a:r>
            <a:endParaRPr lang="en-IE" dirty="0"/>
          </a:p>
        </p:txBody>
      </p:sp>
      <p:sp>
        <p:nvSpPr>
          <p:cNvPr id="3" name="Text Placeholder 2">
            <a:extLst>
              <a:ext uri="{FF2B5EF4-FFF2-40B4-BE49-F238E27FC236}">
                <a16:creationId xmlns:a16="http://schemas.microsoft.com/office/drawing/2014/main" id="{61D8C235-EF9C-BCBF-4F8F-7F2CADA42260}"/>
              </a:ext>
            </a:extLst>
          </p:cNvPr>
          <p:cNvSpPr>
            <a:spLocks noGrp="1"/>
          </p:cNvSpPr>
          <p:nvPr>
            <p:ph type="body" sz="quarter" idx="50"/>
          </p:nvPr>
        </p:nvSpPr>
        <p:spPr>
          <a:xfrm>
            <a:off x="3892019" y="981838"/>
            <a:ext cx="7160273" cy="945874"/>
          </a:xfrm>
        </p:spPr>
        <p:txBody>
          <a:bodyPr/>
          <a:lstStyle/>
          <a:p>
            <a:pPr algn="just"/>
            <a:r>
              <a:rPr lang="en-GB" sz="2000" dirty="0"/>
              <a:t>Unterstützung und Förderung diverser Führungspersönlichkeiten innerhalb der Organisation, Gewährleistung der Vertretung auf allen Führungsebenen.</a:t>
            </a:r>
          </a:p>
        </p:txBody>
      </p:sp>
      <p:sp>
        <p:nvSpPr>
          <p:cNvPr id="4" name="Text Placeholder 3">
            <a:extLst>
              <a:ext uri="{FF2B5EF4-FFF2-40B4-BE49-F238E27FC236}">
                <a16:creationId xmlns:a16="http://schemas.microsoft.com/office/drawing/2014/main" id="{5F095870-C567-AE12-61EE-8EDAEC6D16B5}"/>
              </a:ext>
            </a:extLst>
          </p:cNvPr>
          <p:cNvSpPr>
            <a:spLocks noGrp="1"/>
          </p:cNvSpPr>
          <p:nvPr>
            <p:ph type="body" sz="quarter" idx="51"/>
          </p:nvPr>
        </p:nvSpPr>
        <p:spPr>
          <a:xfrm>
            <a:off x="3949676" y="2442511"/>
            <a:ext cx="7603892" cy="730066"/>
          </a:xfrm>
        </p:spPr>
        <p:txBody>
          <a:bodyPr/>
          <a:lstStyle/>
          <a:p>
            <a:r>
              <a:rPr lang="en-GB" sz="3600" dirty="0"/>
              <a:t>Engagement für Gerechtigkeit </a:t>
            </a:r>
            <a:endParaRPr lang="en-IE" dirty="0"/>
          </a:p>
        </p:txBody>
      </p:sp>
      <p:sp>
        <p:nvSpPr>
          <p:cNvPr id="5" name="Text Placeholder 4">
            <a:extLst>
              <a:ext uri="{FF2B5EF4-FFF2-40B4-BE49-F238E27FC236}">
                <a16:creationId xmlns:a16="http://schemas.microsoft.com/office/drawing/2014/main" id="{E6AA13D5-E327-873C-4A0C-BE99CCC422BD}"/>
              </a:ext>
            </a:extLst>
          </p:cNvPr>
          <p:cNvSpPr>
            <a:spLocks noGrp="1"/>
          </p:cNvSpPr>
          <p:nvPr>
            <p:ph type="body" sz="quarter" idx="52"/>
          </p:nvPr>
        </p:nvSpPr>
        <p:spPr>
          <a:xfrm>
            <a:off x="3949679" y="3084978"/>
            <a:ext cx="7160273" cy="945874"/>
          </a:xfrm>
        </p:spPr>
        <p:txBody>
          <a:bodyPr/>
          <a:lstStyle/>
          <a:p>
            <a:pPr algn="just"/>
            <a:r>
              <a:rPr lang="en-GB" sz="2000" dirty="0"/>
              <a:t>Bewältigung struktureller Spannungen innerhalb der Organisation und in der Gesellschaft, Förderung von Fairness und Gerechtigkeit durch Initiativen und Partnerschaften im Rahmen der sozialen Verantwortung der Unternehmen.</a:t>
            </a:r>
            <a:endParaRPr lang="en-IE" sz="2000" dirty="0"/>
          </a:p>
        </p:txBody>
      </p:sp>
      <p:sp>
        <p:nvSpPr>
          <p:cNvPr id="6" name="Text Placeholder 5">
            <a:extLst>
              <a:ext uri="{FF2B5EF4-FFF2-40B4-BE49-F238E27FC236}">
                <a16:creationId xmlns:a16="http://schemas.microsoft.com/office/drawing/2014/main" id="{43AF2EA0-3112-AC1C-5020-E6AF8DFE1F14}"/>
              </a:ext>
            </a:extLst>
          </p:cNvPr>
          <p:cNvSpPr>
            <a:spLocks noGrp="1"/>
          </p:cNvSpPr>
          <p:nvPr>
            <p:ph type="body" sz="quarter" idx="54"/>
          </p:nvPr>
        </p:nvSpPr>
        <p:spPr>
          <a:xfrm>
            <a:off x="3949676" y="4702298"/>
            <a:ext cx="7160276" cy="730066"/>
          </a:xfrm>
        </p:spPr>
        <p:txBody>
          <a:bodyPr/>
          <a:lstStyle/>
          <a:p>
            <a:r>
              <a:rPr lang="en-GB" sz="3600" dirty="0"/>
              <a:t>Kontinuierliche Verbesserung</a:t>
            </a:r>
            <a:endParaRPr lang="en-IE" dirty="0"/>
          </a:p>
        </p:txBody>
      </p:sp>
      <p:sp>
        <p:nvSpPr>
          <p:cNvPr id="7" name="Text Placeholder 6">
            <a:extLst>
              <a:ext uri="{FF2B5EF4-FFF2-40B4-BE49-F238E27FC236}">
                <a16:creationId xmlns:a16="http://schemas.microsoft.com/office/drawing/2014/main" id="{DAD18C4D-738E-5E20-4A70-47667FCD743D}"/>
              </a:ext>
            </a:extLst>
          </p:cNvPr>
          <p:cNvSpPr>
            <a:spLocks noGrp="1"/>
          </p:cNvSpPr>
          <p:nvPr>
            <p:ph type="body" sz="quarter" idx="55"/>
          </p:nvPr>
        </p:nvSpPr>
        <p:spPr>
          <a:xfrm>
            <a:off x="3949679" y="5257166"/>
            <a:ext cx="7160273" cy="945874"/>
          </a:xfrm>
        </p:spPr>
        <p:txBody>
          <a:bodyPr/>
          <a:lstStyle/>
          <a:p>
            <a:pPr algn="just"/>
            <a:r>
              <a:rPr lang="en-GB" sz="2000" dirty="0"/>
              <a:t>Regelmäßige Bewertung der Wirksamkeit von Initiativen für Vielfalt und Integration, Einholung von Feedback und Anpassung der Strategien, um eine zunehmend integrative Kultur zu schaffen.</a:t>
            </a:r>
            <a:endParaRPr lang="en-IE" sz="2000" dirty="0"/>
          </a:p>
        </p:txBody>
      </p:sp>
      <p:pic>
        <p:nvPicPr>
          <p:cNvPr id="16" name="Picture Placeholder 15">
            <a:extLst>
              <a:ext uri="{FF2B5EF4-FFF2-40B4-BE49-F238E27FC236}">
                <a16:creationId xmlns:a16="http://schemas.microsoft.com/office/drawing/2014/main" id="{3DFD7AF9-9610-A7E7-245A-A4D71CC8CD35}"/>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Lst>
          </a:blip>
          <a:srcRect t="20866" b="20866"/>
          <a:stretch>
            <a:fillRect/>
          </a:stretch>
        </p:blipFill>
        <p:spPr>
          <a:ln>
            <a:solidFill>
              <a:schemeClr val="tx1"/>
            </a:solidFill>
          </a:ln>
        </p:spPr>
      </p:pic>
      <p:pic>
        <p:nvPicPr>
          <p:cNvPr id="14" name="Picture Placeholder 13">
            <a:extLst>
              <a:ext uri="{FF2B5EF4-FFF2-40B4-BE49-F238E27FC236}">
                <a16:creationId xmlns:a16="http://schemas.microsoft.com/office/drawing/2014/main" id="{C3047DA0-1F3A-8E0F-8FFD-8F33BD63678A}"/>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Lst>
          </a:blip>
          <a:srcRect l="11722" r="11722"/>
          <a:stretch>
            <a:fillRect/>
          </a:stretch>
        </p:blipFill>
        <p:spPr>
          <a:ln>
            <a:solidFill>
              <a:schemeClr val="tx1"/>
            </a:solidFill>
          </a:ln>
        </p:spPr>
      </p:pic>
      <p:pic>
        <p:nvPicPr>
          <p:cNvPr id="12" name="Picture Placeholder 11">
            <a:extLst>
              <a:ext uri="{FF2B5EF4-FFF2-40B4-BE49-F238E27FC236}">
                <a16:creationId xmlns:a16="http://schemas.microsoft.com/office/drawing/2014/main" id="{556473DB-D43B-4E9D-3084-61317630C6D4}"/>
              </a:ext>
            </a:extLst>
          </p:cNvPr>
          <p:cNvPicPr>
            <a:picLocks noGrp="1" noChangeAspect="1"/>
          </p:cNvPicPr>
          <p:nvPr>
            <p:ph type="pic" sz="quarter" idx="57"/>
          </p:nvPr>
        </p:nvPicPr>
        <p:blipFill>
          <a:blip r:embed="rId4" cstate="email">
            <a:extLst>
              <a:ext uri="{28A0092B-C50C-407E-A947-70E740481C1C}">
                <a14:useLocalDpi xmlns:a14="http://schemas.microsoft.com/office/drawing/2010/main"/>
              </a:ext>
            </a:extLst>
          </a:blip>
          <a:srcRect l="14246" r="14246"/>
          <a:stretch>
            <a:fillRect/>
          </a:stretch>
        </p:blipFill>
        <p:spPr>
          <a:ln>
            <a:solidFill>
              <a:schemeClr val="tx1"/>
            </a:solidFill>
          </a:ln>
        </p:spPr>
      </p:pic>
    </p:spTree>
    <p:extLst>
      <p:ext uri="{BB962C8B-B14F-4D97-AF65-F5344CB8AC3E}">
        <p14:creationId xmlns:p14="http://schemas.microsoft.com/office/powerpoint/2010/main" val="8205646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0" y="553870"/>
            <a:ext cx="10483431" cy="804265"/>
          </a:xfrm>
        </p:spPr>
        <p:txBody>
          <a:bodyPr/>
          <a:lstStyle/>
          <a:p>
            <a:r>
              <a:rPr lang="en-US" dirty="0"/>
              <a:t>IDENTIFIZIERUNG SOZIALER PROBLEME</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378122"/>
            <a:ext cx="10483429" cy="4439577"/>
          </a:xfrm>
        </p:spPr>
        <p:txBody>
          <a:bodyPr/>
          <a:lstStyle/>
          <a:p>
            <a:pPr algn="just"/>
            <a:r>
              <a:rPr lang="en-GB" dirty="0"/>
              <a:t>Strategien zur Identifizierung und Priorisierung sozialer Themen, die mit unternehmerischen Zielen übereinstimmen, erfordern einen systematischen Ansatz:</a:t>
            </a:r>
          </a:p>
          <a:p>
            <a:pPr algn="just"/>
            <a:endParaRPr lang="en-GB" dirty="0"/>
          </a:p>
          <a:p>
            <a:pPr algn="just"/>
            <a:r>
              <a:rPr lang="en-GB" b="1" dirty="0"/>
              <a:t>Ausrichtung auf Ziele: </a:t>
            </a:r>
            <a:r>
              <a:rPr lang="en-GB" dirty="0"/>
              <a:t>Unternehmer sollten soziale Initiativen mit ihren Unternehmenszielen und -werten in Einklang bringen, um Nachhaltigkeit und sinnvolle Auswirkungen zu gewährleisten.</a:t>
            </a:r>
          </a:p>
          <a:p>
            <a:pPr algn="just"/>
            <a:endParaRPr lang="en-GB" dirty="0"/>
          </a:p>
          <a:p>
            <a:pPr algn="just"/>
            <a:r>
              <a:rPr lang="en-GB" b="1" dirty="0"/>
              <a:t>Bedarfsermittlung in der Gemeinde: </a:t>
            </a:r>
            <a:r>
              <a:rPr lang="en-GB" dirty="0"/>
              <a:t>Die Durchführung gründlicher Bedarfsanalysen mit Hilfe von Instrumenten wie </a:t>
            </a:r>
            <a:r>
              <a:rPr lang="en-GB" b="1" dirty="0">
                <a:solidFill>
                  <a:srgbClr val="F36C2F"/>
                </a:solidFill>
              </a:rPr>
              <a:t>Umfragen</a:t>
            </a:r>
            <a:r>
              <a:rPr lang="en-GB" dirty="0"/>
              <a:t>, </a:t>
            </a:r>
            <a:r>
              <a:rPr lang="en-GB" b="1" dirty="0">
                <a:solidFill>
                  <a:srgbClr val="F36C2F"/>
                </a:solidFill>
              </a:rPr>
              <a:t>Interviews </a:t>
            </a:r>
            <a:r>
              <a:rPr lang="en-GB" dirty="0"/>
              <a:t>und </a:t>
            </a:r>
            <a:r>
              <a:rPr lang="en-GB" b="1" dirty="0">
                <a:solidFill>
                  <a:srgbClr val="F36C2F"/>
                </a:solidFill>
              </a:rPr>
              <a:t>Fokusgruppen </a:t>
            </a:r>
            <a:r>
              <a:rPr lang="en-GB" dirty="0"/>
              <a:t>hilft Unternehmern, die lokalen Herausforderungen und Möglichkeiten zu verstehen. Dieser datengestützte Ansatz dient als Grundlage für strategische Entscheidungen und stellt sicher, dass die Initiativen relevant und wirkungsvoll sind.</a:t>
            </a:r>
            <a:endParaRPr lang="en-US" dirty="0"/>
          </a:p>
        </p:txBody>
      </p:sp>
      <p:sp>
        <p:nvSpPr>
          <p:cNvPr id="4" name="Freeform 210">
            <a:extLst>
              <a:ext uri="{FF2B5EF4-FFF2-40B4-BE49-F238E27FC236}">
                <a16:creationId xmlns:a16="http://schemas.microsoft.com/office/drawing/2014/main" id="{2F897D8F-BF7C-4ACA-9AC8-25281C9D55CD}"/>
              </a:ext>
            </a:extLst>
          </p:cNvPr>
          <p:cNvSpPr/>
          <p:nvPr/>
        </p:nvSpPr>
        <p:spPr>
          <a:xfrm>
            <a:off x="10987324" y="7842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60BA47"/>
          </a:solidFill>
          <a:ln w="9028" cap="flat">
            <a:noFill/>
            <a:prstDash val="solid"/>
            <a:miter/>
          </a:ln>
        </p:spPr>
        <p:txBody>
          <a:bodyPr rtlCol="0" anchor="ctr"/>
          <a:lstStyle/>
          <a:p>
            <a:endParaRPr lang="en-US"/>
          </a:p>
        </p:txBody>
      </p:sp>
      <p:sp>
        <p:nvSpPr>
          <p:cNvPr id="5" name="Freeform 211">
            <a:extLst>
              <a:ext uri="{FF2B5EF4-FFF2-40B4-BE49-F238E27FC236}">
                <a16:creationId xmlns:a16="http://schemas.microsoft.com/office/drawing/2014/main" id="{B4D22934-FD44-88E3-5112-2AE627EDC359}"/>
              </a:ext>
            </a:extLst>
          </p:cNvPr>
          <p:cNvSpPr/>
          <p:nvPr/>
        </p:nvSpPr>
        <p:spPr>
          <a:xfrm>
            <a:off x="11178941" y="6234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60BA47"/>
          </a:solidFill>
          <a:ln w="9028" cap="flat">
            <a:noFill/>
            <a:prstDash val="solid"/>
            <a:miter/>
          </a:ln>
        </p:spPr>
        <p:txBody>
          <a:bodyPr rtlCol="0" anchor="ctr"/>
          <a:lstStyle/>
          <a:p>
            <a:endParaRPr lang="en-US"/>
          </a:p>
        </p:txBody>
      </p:sp>
      <p:sp>
        <p:nvSpPr>
          <p:cNvPr id="6" name="Freeform 209">
            <a:extLst>
              <a:ext uri="{FF2B5EF4-FFF2-40B4-BE49-F238E27FC236}">
                <a16:creationId xmlns:a16="http://schemas.microsoft.com/office/drawing/2014/main" id="{465B1F3C-7094-8CE0-9C56-070D1590326F}"/>
              </a:ext>
            </a:extLst>
          </p:cNvPr>
          <p:cNvSpPr/>
          <p:nvPr/>
        </p:nvSpPr>
        <p:spPr>
          <a:xfrm>
            <a:off x="10887146" y="3513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solidFill>
            <a:srgbClr val="0F486D"/>
          </a:solidFill>
          <a:ln w="9028" cap="flat">
            <a:noFill/>
            <a:prstDash val="solid"/>
            <a:miter/>
          </a:ln>
        </p:spPr>
        <p:txBody>
          <a:bodyPr rtlCol="0" anchor="ctr"/>
          <a:lstStyle/>
          <a:p>
            <a:endParaRPr lang="en-US"/>
          </a:p>
        </p:txBody>
      </p:sp>
    </p:spTree>
    <p:extLst>
      <p:ext uri="{BB962C8B-B14F-4D97-AF65-F5344CB8AC3E}">
        <p14:creationId xmlns:p14="http://schemas.microsoft.com/office/powerpoint/2010/main" val="35786716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ute robots">
            <a:extLst>
              <a:ext uri="{FF2B5EF4-FFF2-40B4-BE49-F238E27FC236}">
                <a16:creationId xmlns:a16="http://schemas.microsoft.com/office/drawing/2014/main" id="{74C1ABCB-2E07-D23F-DE04-7E2B6AAFB560}"/>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5871" r="23165"/>
          <a:stretch/>
        </p:blipFill>
        <p:spPr>
          <a:xfrm>
            <a:off x="0" y="0"/>
            <a:ext cx="4993772" cy="6858000"/>
          </a:xfrm>
        </p:spPr>
      </p:pic>
      <p:sp>
        <p:nvSpPr>
          <p:cNvPr id="3" name="Text Placeholder 2">
            <a:extLst>
              <a:ext uri="{FF2B5EF4-FFF2-40B4-BE49-F238E27FC236}">
                <a16:creationId xmlns:a16="http://schemas.microsoft.com/office/drawing/2014/main" id="{65C7FD5D-B3D2-8136-6ADE-52F33AB20361}"/>
              </a:ext>
            </a:extLst>
          </p:cNvPr>
          <p:cNvSpPr>
            <a:spLocks noGrp="1"/>
          </p:cNvSpPr>
          <p:nvPr>
            <p:ph type="body" sz="quarter" idx="30"/>
          </p:nvPr>
        </p:nvSpPr>
        <p:spPr>
          <a:xfrm>
            <a:off x="4429401" y="317364"/>
            <a:ext cx="6776598" cy="842867"/>
          </a:xfrm>
        </p:spPr>
        <p:txBody>
          <a:bodyPr/>
          <a:lstStyle/>
          <a:p>
            <a:r>
              <a:rPr lang="en-IE" dirty="0"/>
              <a:t>PRAKTISCHE ÜBUNG</a:t>
            </a:r>
          </a:p>
        </p:txBody>
      </p:sp>
      <p:sp>
        <p:nvSpPr>
          <p:cNvPr id="4" name="Text Placeholder 3">
            <a:extLst>
              <a:ext uri="{FF2B5EF4-FFF2-40B4-BE49-F238E27FC236}">
                <a16:creationId xmlns:a16="http://schemas.microsoft.com/office/drawing/2014/main" id="{6C239CCD-995D-93DD-66FA-D2AB399E20F4}"/>
              </a:ext>
            </a:extLst>
          </p:cNvPr>
          <p:cNvSpPr>
            <a:spLocks noGrp="1"/>
          </p:cNvSpPr>
          <p:nvPr>
            <p:ph type="body" sz="quarter" idx="48"/>
          </p:nvPr>
        </p:nvSpPr>
        <p:spPr>
          <a:xfrm>
            <a:off x="5318620" y="1477595"/>
            <a:ext cx="6348773" cy="4699650"/>
          </a:xfrm>
        </p:spPr>
        <p:txBody>
          <a:bodyPr/>
          <a:lstStyle/>
          <a:p>
            <a:pPr algn="just"/>
            <a:r>
              <a:rPr lang="en-GB" sz="1800" b="1" dirty="0"/>
              <a:t>Inklusive Business-Pläne:</a:t>
            </a:r>
          </a:p>
          <a:p>
            <a:pPr algn="just"/>
            <a:r>
              <a:rPr lang="en-GB" sz="1800" dirty="0"/>
              <a:t>Die Teilnehmer arbeiten in Teams zusammen, was die reale unternehmerische Umgebung widerspiegelt, in der unterschiedliche Perspektiven wertvoll sind.</a:t>
            </a:r>
          </a:p>
          <a:p>
            <a:pPr algn="just"/>
            <a:endParaRPr lang="en-GB" sz="1800" dirty="0"/>
          </a:p>
          <a:p>
            <a:pPr algn="just"/>
            <a:r>
              <a:rPr lang="en-GB" sz="1800" dirty="0"/>
              <a:t>Die Entwicklung von integrativen Geschäftsplänen umfasst die Ermittlung von Marktchancen, die Integration von Diversitätsstrategien und die Präsentation von Ideen - alles wesentliche Fähigkeiten für eine integrative Führung.</a:t>
            </a:r>
          </a:p>
          <a:p>
            <a:pPr algn="just"/>
            <a:endParaRPr lang="en-GB" sz="1800" dirty="0"/>
          </a:p>
          <a:p>
            <a:pPr algn="just"/>
            <a:r>
              <a:rPr lang="en-GB" sz="1800" dirty="0"/>
              <a:t>Geschäftspläne können auf der Grundlage des Feedbacks vorgestellt und verfeinert werden, so dass die Teilnehmer die unmittelbaren Auswirkungen der integrativen Praktiken auf die Rentabilität des Unternehmens erkennen können.</a:t>
            </a:r>
          </a:p>
          <a:p>
            <a:pPr algn="just"/>
            <a:endParaRPr lang="en-GB" sz="1800" dirty="0"/>
          </a:p>
          <a:p>
            <a:pPr algn="just"/>
            <a:r>
              <a:rPr lang="en-GB" sz="1800" dirty="0"/>
              <a:t>Durch die Einbindung von Vielfalt und Integration von der Planungsphase an lernen die Teilnehmer, von Beginn ihrer unternehmerischen Tätigkeit an eine integrative Kultur anzustreben.</a:t>
            </a:r>
            <a:endParaRPr lang="en-US" sz="1800" dirty="0"/>
          </a:p>
          <a:p>
            <a:endParaRPr lang="en-IE" sz="1800" dirty="0"/>
          </a:p>
        </p:txBody>
      </p:sp>
    </p:spTree>
    <p:extLst>
      <p:ext uri="{BB962C8B-B14F-4D97-AF65-F5344CB8AC3E}">
        <p14:creationId xmlns:p14="http://schemas.microsoft.com/office/powerpoint/2010/main" val="197496990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0" y="553870"/>
            <a:ext cx="10483431" cy="804265"/>
          </a:xfrm>
        </p:spPr>
        <p:txBody>
          <a:bodyPr/>
          <a:lstStyle/>
          <a:p>
            <a:r>
              <a:rPr lang="en-GB" dirty="0"/>
              <a:t>AUSRICHTUNG AUF DIE ZIELE FÜR NACHHALTIGE ENTWICKLUNG (SDGS)</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2" y="2031713"/>
            <a:ext cx="10483429" cy="4439577"/>
          </a:xfrm>
        </p:spPr>
        <p:txBody>
          <a:bodyPr/>
          <a:lstStyle/>
          <a:p>
            <a:pPr algn="just"/>
            <a:r>
              <a:rPr lang="en-GB" b="1" dirty="0">
                <a:solidFill>
                  <a:srgbClr val="0F486D"/>
                </a:solidFill>
                <a:hlinkClick r:id="rId3">
                  <a:extLst>
                    <a:ext uri="{A12FA001-AC4F-418D-AE19-62706E023703}">
                      <ahyp:hlinkClr xmlns:ahyp="http://schemas.microsoft.com/office/drawing/2018/hyperlinkcolor" val="tx"/>
                    </a:ext>
                  </a:extLst>
                </a:hlinkClick>
              </a:rPr>
              <a:t>SDG 5 (Gleichstellung der Geschlechter): </a:t>
            </a:r>
            <a:r>
              <a:rPr lang="en-GB" dirty="0"/>
              <a:t>Förderung der Vielfalt und Gleichstellung der Geschlechter in unternehmerischen Führungspositionen und Geschäftspraktiken.</a:t>
            </a:r>
          </a:p>
          <a:p>
            <a:pPr algn="just"/>
            <a:endParaRPr lang="en-GB" dirty="0"/>
          </a:p>
          <a:p>
            <a:pPr algn="just"/>
            <a:r>
              <a:rPr lang="en-GB" b="1" dirty="0">
                <a:solidFill>
                  <a:srgbClr val="0F486D"/>
                </a:solidFill>
                <a:hlinkClick r:id="rId4">
                  <a:extLst>
                    <a:ext uri="{A12FA001-AC4F-418D-AE19-62706E023703}">
                      <ahyp:hlinkClr xmlns:ahyp="http://schemas.microsoft.com/office/drawing/2018/hyperlinkcolor" val="tx"/>
                    </a:ext>
                  </a:extLst>
                </a:hlinkClick>
              </a:rPr>
              <a:t>SDG 8 (Menschenwürdige Arbeit und Wirtschaftswachstum): </a:t>
            </a:r>
            <a:r>
              <a:rPr lang="en-GB" dirty="0"/>
              <a:t>Integration integrativer Einstellungspraktiken und Förderung wirtschaftlicher Chancen für marginalisierte Gruppen.</a:t>
            </a:r>
          </a:p>
          <a:p>
            <a:pPr algn="just"/>
            <a:endParaRPr lang="en-GB" dirty="0"/>
          </a:p>
          <a:p>
            <a:pPr algn="just"/>
            <a:r>
              <a:rPr lang="en-GB" b="1" dirty="0">
                <a:solidFill>
                  <a:srgbClr val="0F486D"/>
                </a:solidFill>
                <a:hlinkClick r:id="rId5">
                  <a:extLst>
                    <a:ext uri="{A12FA001-AC4F-418D-AE19-62706E023703}">
                      <ahyp:hlinkClr xmlns:ahyp="http://schemas.microsoft.com/office/drawing/2018/hyperlinkcolor" val="tx"/>
                    </a:ext>
                  </a:extLst>
                </a:hlinkClick>
              </a:rPr>
              <a:t>SDG 10 (Verringerung von Ungleichheiten)</a:t>
            </a:r>
            <a:r>
              <a:rPr lang="en-GB" b="1" dirty="0"/>
              <a:t>: </a:t>
            </a:r>
            <a:r>
              <a:rPr lang="en-GB" dirty="0"/>
              <a:t>Entwicklung von integrativen Geschäftsmodellen, die Ungleichheiten verringern und soziale Gerechtigkeit fördern.</a:t>
            </a:r>
            <a:endParaRPr lang="en-US" dirty="0"/>
          </a:p>
        </p:txBody>
      </p:sp>
      <p:pic>
        <p:nvPicPr>
          <p:cNvPr id="4" name="Picture 2">
            <a:extLst>
              <a:ext uri="{FF2B5EF4-FFF2-40B4-BE49-F238E27FC236}">
                <a16:creationId xmlns:a16="http://schemas.microsoft.com/office/drawing/2014/main" id="{BD9B6098-DF68-A1D3-3DC7-6D2F7977377A}"/>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0519795" y="470621"/>
            <a:ext cx="1296877" cy="12968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59354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0" y="553870"/>
            <a:ext cx="10483431" cy="804265"/>
          </a:xfrm>
        </p:spPr>
        <p:txBody>
          <a:bodyPr/>
          <a:lstStyle/>
          <a:p>
            <a:r>
              <a:rPr lang="en-GB" dirty="0"/>
              <a:t>ANGLEICHUNG AN ENTRECOMP</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874519"/>
            <a:ext cx="10483429" cy="4439577"/>
          </a:xfrm>
        </p:spPr>
        <p:txBody>
          <a:bodyPr/>
          <a:lstStyle/>
          <a:p>
            <a:pPr algn="just"/>
            <a:r>
              <a:rPr lang="en-GB" b="1" dirty="0"/>
              <a:t>1.1 Vision und Möglichkeiten: </a:t>
            </a:r>
            <a:r>
              <a:rPr lang="en-GB" dirty="0"/>
              <a:t>Ermittlung von Möglichkeiten zur Förderung von Vielfalt und Integration in Unternehmen.</a:t>
            </a:r>
          </a:p>
          <a:p>
            <a:pPr algn="just"/>
            <a:endParaRPr lang="en-GB" dirty="0"/>
          </a:p>
          <a:p>
            <a:pPr algn="just"/>
            <a:r>
              <a:rPr lang="en-GB" b="1" dirty="0"/>
              <a:t>1.5 Ethisches und nachhaltiges Denken: </a:t>
            </a:r>
            <a:r>
              <a:rPr lang="en-GB" dirty="0"/>
              <a:t>Integration von Diversity-Strategien und ethischen Überlegungen in die Unternehmensentwicklung.</a:t>
            </a:r>
          </a:p>
          <a:p>
            <a:pPr algn="just"/>
            <a:endParaRPr lang="en-GB" b="1" dirty="0"/>
          </a:p>
          <a:p>
            <a:pPr algn="just"/>
            <a:r>
              <a:rPr lang="en-GB" b="1" dirty="0"/>
              <a:t>2.5 Andere mobilisieren: </a:t>
            </a:r>
            <a:r>
              <a:rPr lang="en-GB" dirty="0"/>
              <a:t>Einbindung verschiedener Interessengruppen und Schaffung einer integrativen Teamdynamik.</a:t>
            </a:r>
          </a:p>
          <a:p>
            <a:pPr algn="just"/>
            <a:endParaRPr lang="en-GB" dirty="0"/>
          </a:p>
          <a:p>
            <a:pPr algn="just"/>
            <a:r>
              <a:rPr lang="en-GB" b="1" dirty="0"/>
              <a:t>3.4 Lernen durch Erfahrung</a:t>
            </a:r>
            <a:r>
              <a:rPr lang="en-GB" dirty="0"/>
              <a:t>: Reflexion über persönliche Vorurteile und Erfahrungen zur Verbesserung der integrativen Führungsfähigkeiten.</a:t>
            </a:r>
            <a:endParaRPr lang="en-US" dirty="0"/>
          </a:p>
        </p:txBody>
      </p:sp>
      <p:pic>
        <p:nvPicPr>
          <p:cNvPr id="5" name="Picture 4">
            <a:extLst>
              <a:ext uri="{FF2B5EF4-FFF2-40B4-BE49-F238E27FC236}">
                <a16:creationId xmlns:a16="http://schemas.microsoft.com/office/drawing/2014/main" id="{76103696-6BEE-5870-1C81-DEFD7A5E173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890620" y="727589"/>
            <a:ext cx="1596698" cy="887960"/>
          </a:xfrm>
          <a:prstGeom prst="rect">
            <a:avLst/>
          </a:prstGeom>
        </p:spPr>
      </p:pic>
    </p:spTree>
    <p:extLst>
      <p:ext uri="{BB962C8B-B14F-4D97-AF65-F5344CB8AC3E}">
        <p14:creationId xmlns:p14="http://schemas.microsoft.com/office/powerpoint/2010/main" val="6519359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A3127-6D8C-C120-7B47-DF20AAEFD649}"/>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0324763E-487E-275C-2691-831C0CDE368D}"/>
              </a:ext>
            </a:extLst>
          </p:cNvPr>
          <p:cNvPicPr>
            <a:picLocks noGrp="1" noChangeAspect="1"/>
          </p:cNvPicPr>
          <p:nvPr>
            <p:ph type="pic" sz="quarter" idx="21"/>
          </p:nvPr>
        </p:nvPicPr>
        <p:blipFill rotWithShape="1">
          <a:blip r:embed="rId2"/>
          <a:srcRect l="6839" r="28349"/>
          <a:stretch/>
        </p:blipFill>
        <p:spPr>
          <a:xfrm>
            <a:off x="884606" y="0"/>
            <a:ext cx="4993772" cy="6858000"/>
          </a:xfrm>
        </p:spPr>
      </p:pic>
      <p:sp>
        <p:nvSpPr>
          <p:cNvPr id="3" name="Text Placeholder 2">
            <a:extLst>
              <a:ext uri="{FF2B5EF4-FFF2-40B4-BE49-F238E27FC236}">
                <a16:creationId xmlns:a16="http://schemas.microsoft.com/office/drawing/2014/main" id="{651DFC39-8A82-6C82-59BC-334A02E51C27}"/>
              </a:ext>
            </a:extLst>
          </p:cNvPr>
          <p:cNvSpPr>
            <a:spLocks noGrp="1"/>
          </p:cNvSpPr>
          <p:nvPr>
            <p:ph type="body" sz="quarter" idx="30"/>
          </p:nvPr>
        </p:nvSpPr>
        <p:spPr>
          <a:xfrm>
            <a:off x="4890795" y="394849"/>
            <a:ext cx="6776598" cy="842867"/>
          </a:xfrm>
        </p:spPr>
        <p:txBody>
          <a:bodyPr/>
          <a:lstStyle/>
          <a:p>
            <a:r>
              <a:rPr lang="en-IE" dirty="0"/>
              <a:t>Weitere Ressourcen</a:t>
            </a:r>
          </a:p>
        </p:txBody>
      </p:sp>
      <p:sp>
        <p:nvSpPr>
          <p:cNvPr id="4" name="Text Placeholder 3">
            <a:extLst>
              <a:ext uri="{FF2B5EF4-FFF2-40B4-BE49-F238E27FC236}">
                <a16:creationId xmlns:a16="http://schemas.microsoft.com/office/drawing/2014/main" id="{8279F77D-EB73-0B70-71E5-67FC63748E48}"/>
              </a:ext>
            </a:extLst>
          </p:cNvPr>
          <p:cNvSpPr>
            <a:spLocks noGrp="1"/>
          </p:cNvSpPr>
          <p:nvPr>
            <p:ph type="body" sz="quarter" idx="48"/>
          </p:nvPr>
        </p:nvSpPr>
        <p:spPr>
          <a:xfrm>
            <a:off x="6459275" y="1632565"/>
            <a:ext cx="5067198" cy="4333822"/>
          </a:xfrm>
        </p:spPr>
        <p:txBody>
          <a:bodyPr/>
          <a:lstStyle/>
          <a:p>
            <a:pPr>
              <a:lnSpc>
                <a:spcPct val="107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15 Wege zur Verbesserung von Vielfalt und Integration am Arbeitsplatz</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Wie man Vielfalt und Integration am Arbeitsplatz fördert</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Was bedeutet Vielfalt, Gerechtigkeit und Integration?</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9898422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17EB17-C560-2F48-F127-11489A6DF023}"/>
              </a:ext>
            </a:extLst>
          </p:cNvPr>
          <p:cNvSpPr>
            <a:spLocks noGrp="1"/>
          </p:cNvSpPr>
          <p:nvPr>
            <p:ph type="body" sz="quarter" idx="30"/>
          </p:nvPr>
        </p:nvSpPr>
        <p:spPr/>
        <p:txBody>
          <a:bodyPr/>
          <a:lstStyle/>
          <a:p>
            <a:r>
              <a:rPr lang="en-US" dirty="0"/>
              <a:t>Verfolgen Sie unsere Reise hier</a:t>
            </a:r>
          </a:p>
        </p:txBody>
      </p:sp>
      <p:grpSp>
        <p:nvGrpSpPr>
          <p:cNvPr id="42" name="Group 41">
            <a:extLst>
              <a:ext uri="{FF2B5EF4-FFF2-40B4-BE49-F238E27FC236}">
                <a16:creationId xmlns:a16="http://schemas.microsoft.com/office/drawing/2014/main" id="{4FB419A5-7108-66DE-8067-5F740F693A63}"/>
              </a:ext>
            </a:extLst>
          </p:cNvPr>
          <p:cNvGrpSpPr/>
          <p:nvPr/>
        </p:nvGrpSpPr>
        <p:grpSpPr>
          <a:xfrm>
            <a:off x="902895" y="4544736"/>
            <a:ext cx="2363895" cy="398804"/>
            <a:chOff x="10161196" y="4811882"/>
            <a:chExt cx="1664680" cy="280842"/>
          </a:xfrm>
        </p:grpSpPr>
        <p:grpSp>
          <p:nvGrpSpPr>
            <p:cNvPr id="24" name="Graphic 3">
              <a:extLst>
                <a:ext uri="{FF2B5EF4-FFF2-40B4-BE49-F238E27FC236}">
                  <a16:creationId xmlns:a16="http://schemas.microsoft.com/office/drawing/2014/main" id="{FD47301D-3399-4421-3465-BF8A7A316DE5}"/>
                </a:ext>
              </a:extLst>
            </p:cNvPr>
            <p:cNvGrpSpPr/>
            <p:nvPr/>
          </p:nvGrpSpPr>
          <p:grpSpPr>
            <a:xfrm>
              <a:off x="11199334" y="4811882"/>
              <a:ext cx="280634" cy="280634"/>
              <a:chOff x="1950027" y="2499889"/>
              <a:chExt cx="850463" cy="850463"/>
            </a:xfrm>
          </p:grpSpPr>
          <p:sp>
            <p:nvSpPr>
              <p:cNvPr id="25" name="Freeform 24">
                <a:extLst>
                  <a:ext uri="{FF2B5EF4-FFF2-40B4-BE49-F238E27FC236}">
                    <a16:creationId xmlns:a16="http://schemas.microsoft.com/office/drawing/2014/main" id="{A9193224-6807-444D-7249-8F61F5BCFC5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6" name="Graphic 3">
                <a:extLst>
                  <a:ext uri="{FF2B5EF4-FFF2-40B4-BE49-F238E27FC236}">
                    <a16:creationId xmlns:a16="http://schemas.microsoft.com/office/drawing/2014/main" id="{5B922720-DC2C-2CF9-1A8F-0BCE629E2466}"/>
                  </a:ext>
                </a:extLst>
              </p:cNvPr>
              <p:cNvGrpSpPr/>
              <p:nvPr/>
            </p:nvGrpSpPr>
            <p:grpSpPr>
              <a:xfrm>
                <a:off x="2107521" y="2657382"/>
                <a:ext cx="535476" cy="535477"/>
                <a:chOff x="2107521" y="2657382"/>
                <a:chExt cx="535476" cy="535477"/>
              </a:xfrm>
              <a:solidFill>
                <a:srgbClr val="FFFFFF"/>
              </a:solidFill>
            </p:grpSpPr>
            <p:sp>
              <p:nvSpPr>
                <p:cNvPr id="27" name="Freeform 26">
                  <a:extLst>
                    <a:ext uri="{FF2B5EF4-FFF2-40B4-BE49-F238E27FC236}">
                      <a16:creationId xmlns:a16="http://schemas.microsoft.com/office/drawing/2014/main" id="{6C544FD8-31D8-F6BE-61AC-FF8DE19E2143}"/>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1ADF4414-1C17-3249-A86E-8EA6D3E38A10}"/>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58E61610-6FBA-132E-4EE4-31DE5BD4CB36}"/>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30" name="Graphic 3">
              <a:extLst>
                <a:ext uri="{FF2B5EF4-FFF2-40B4-BE49-F238E27FC236}">
                  <a16:creationId xmlns:a16="http://schemas.microsoft.com/office/drawing/2014/main" id="{7B77FC5E-2F2B-A7ED-E6A0-7A58CC3A8BE7}"/>
                </a:ext>
              </a:extLst>
            </p:cNvPr>
            <p:cNvGrpSpPr/>
            <p:nvPr/>
          </p:nvGrpSpPr>
          <p:grpSpPr>
            <a:xfrm>
              <a:off x="10507103" y="4811882"/>
              <a:ext cx="280634" cy="280634"/>
              <a:chOff x="-147782" y="2499889"/>
              <a:chExt cx="850463" cy="850463"/>
            </a:xfrm>
          </p:grpSpPr>
          <p:sp>
            <p:nvSpPr>
              <p:cNvPr id="31" name="Freeform 30">
                <a:extLst>
                  <a:ext uri="{FF2B5EF4-FFF2-40B4-BE49-F238E27FC236}">
                    <a16:creationId xmlns:a16="http://schemas.microsoft.com/office/drawing/2014/main" id="{3D62EE33-8C94-203E-E103-2C3774128312}"/>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1FEF4ECC-EE55-0351-A780-87E68FC924E9}"/>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054FA110-E487-C892-299D-BFFBB8CB5C6B}"/>
                </a:ext>
              </a:extLst>
            </p:cNvPr>
            <p:cNvGrpSpPr/>
            <p:nvPr/>
          </p:nvGrpSpPr>
          <p:grpSpPr>
            <a:xfrm>
              <a:off x="11545242" y="4811882"/>
              <a:ext cx="280634" cy="280634"/>
              <a:chOff x="2998302" y="2499889"/>
              <a:chExt cx="850463" cy="850463"/>
            </a:xfrm>
          </p:grpSpPr>
          <p:sp>
            <p:nvSpPr>
              <p:cNvPr id="34" name="Freeform 33">
                <a:extLst>
                  <a:ext uri="{FF2B5EF4-FFF2-40B4-BE49-F238E27FC236}">
                    <a16:creationId xmlns:a16="http://schemas.microsoft.com/office/drawing/2014/main" id="{39E5341B-3B67-CBE4-63AB-DE5AC6353FFA}"/>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0A7C4A7B-F1B2-FBFB-77A7-2DABE98F570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aphic 3">
              <a:extLst>
                <a:ext uri="{FF2B5EF4-FFF2-40B4-BE49-F238E27FC236}">
                  <a16:creationId xmlns:a16="http://schemas.microsoft.com/office/drawing/2014/main" id="{5A1AFCC3-A5FE-C79B-0902-8C62AAC6ACAD}"/>
                </a:ext>
              </a:extLst>
            </p:cNvPr>
            <p:cNvGrpSpPr/>
            <p:nvPr/>
          </p:nvGrpSpPr>
          <p:grpSpPr>
            <a:xfrm>
              <a:off x="10161196" y="4811882"/>
              <a:ext cx="280634" cy="280842"/>
              <a:chOff x="-1196056" y="2499889"/>
              <a:chExt cx="850463" cy="851093"/>
            </a:xfrm>
          </p:grpSpPr>
          <p:sp>
            <p:nvSpPr>
              <p:cNvPr id="37" name="Freeform 36">
                <a:extLst>
                  <a:ext uri="{FF2B5EF4-FFF2-40B4-BE49-F238E27FC236}">
                    <a16:creationId xmlns:a16="http://schemas.microsoft.com/office/drawing/2014/main" id="{318F1BF9-28E4-D847-4861-D0DC4FD5C9D3}"/>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C5E46B2B-6939-E268-5BA7-62CC350C1E12}"/>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39" name="Freeform 38">
              <a:extLst>
                <a:ext uri="{FF2B5EF4-FFF2-40B4-BE49-F238E27FC236}">
                  <a16:creationId xmlns:a16="http://schemas.microsoft.com/office/drawing/2014/main" id="{DD88B1FF-94FA-8CB2-6FC2-0745BBA05F0C}"/>
                </a:ext>
              </a:extLst>
            </p:cNvPr>
            <p:cNvSpPr/>
            <p:nvPr/>
          </p:nvSpPr>
          <p:spPr>
            <a:xfrm>
              <a:off x="10853219" y="4811882"/>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41" name="Graphic 40" descr="World with solid fill">
              <a:extLst>
                <a:ext uri="{FF2B5EF4-FFF2-40B4-BE49-F238E27FC236}">
                  <a16:creationId xmlns:a16="http://schemas.microsoft.com/office/drawing/2014/main" id="{BACCCD9D-6F72-31D4-067A-CE32098EDA2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70498" y="4829161"/>
              <a:ext cx="246077" cy="246077"/>
            </a:xfrm>
            <a:prstGeom prst="rect">
              <a:avLst/>
            </a:prstGeom>
          </p:spPr>
        </p:pic>
      </p:grpSp>
    </p:spTree>
    <p:extLst>
      <p:ext uri="{BB962C8B-B14F-4D97-AF65-F5344CB8AC3E}">
        <p14:creationId xmlns:p14="http://schemas.microsoft.com/office/powerpoint/2010/main" val="25562553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95A8D80D-9B1E-CCB6-18E1-946CC02AE29B}"/>
              </a:ext>
            </a:extLst>
          </p:cNvPr>
          <p:cNvGraphicFramePr>
            <a:graphicFrameLocks noChangeAspect="1"/>
          </p:cNvGraphicFramePr>
          <p:nvPr>
            <p:custDataLst>
              <p:tags r:id="rId1"/>
            </p:custDataLst>
            <p:extLst>
              <p:ext uri="{D42A27DB-BD31-4B8C-83A1-F6EECF244321}">
                <p14:modId xmlns:p14="http://schemas.microsoft.com/office/powerpoint/2010/main" val="235303250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4" descr="Large and small hands holding red heart">
            <a:extLst>
              <a:ext uri="{FF2B5EF4-FFF2-40B4-BE49-F238E27FC236}">
                <a16:creationId xmlns:a16="http://schemas.microsoft.com/office/drawing/2014/main" id="{9A278482-FD57-7251-7E25-D2CA2A511031}"/>
              </a:ext>
            </a:extLst>
          </p:cNvPr>
          <p:cNvPicPr>
            <a:picLocks noGrp="1" noChangeAspect="1"/>
          </p:cNvPicPr>
          <p:nvPr>
            <p:ph type="pic" sz="quarter" idx="21"/>
          </p:nvPr>
        </p:nvPicPr>
        <p:blipFill rotWithShape="1">
          <a:blip r:embed="rId5" cstate="email">
            <a:extLst>
              <a:ext uri="{28A0092B-C50C-407E-A947-70E740481C1C}">
                <a14:useLocalDpi xmlns:a14="http://schemas.microsoft.com/office/drawing/2010/main"/>
              </a:ext>
            </a:extLst>
          </a:blip>
          <a:srcRect l="25905" r="25905"/>
          <a:stretch/>
        </p:blipFill>
        <p:spPr>
          <a:xfrm>
            <a:off x="0" y="0"/>
            <a:ext cx="5875338" cy="6858000"/>
          </a:xfrm>
        </p:spPr>
      </p:pic>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311791"/>
            <a:ext cx="5526846" cy="614105"/>
          </a:xfrm>
        </p:spPr>
        <p:txBody>
          <a:bodyPr/>
          <a:lstStyle/>
          <a:p>
            <a:r>
              <a:rPr lang="en-US" dirty="0"/>
              <a:t>BEDEUTUNG DER SOZIALEN VERANTWORTUNG </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64970" y="1628660"/>
            <a:ext cx="4939670" cy="4811641"/>
          </a:xfrm>
        </p:spPr>
        <p:txBody>
          <a:bodyPr/>
          <a:lstStyle/>
          <a:p>
            <a:pPr algn="just"/>
            <a:r>
              <a:rPr lang="en-GB" sz="1800" dirty="0"/>
              <a:t>Die soziale Verantwortung spielt in Unternehmen eine sehr wichtige Rolle, da sie nicht nur ethische Geschäftspraktiken fördert, sondern auch den Ruf der Marke verbessert und die Kundenbindung stärkt. </a:t>
            </a:r>
          </a:p>
          <a:p>
            <a:pPr algn="just"/>
            <a:endParaRPr lang="en-GB" sz="1800" dirty="0"/>
          </a:p>
          <a:p>
            <a:pPr algn="just"/>
            <a:r>
              <a:rPr lang="en-GB" sz="1800" dirty="0"/>
              <a:t>Wenn sich Unternehmen aktiv an der Lösung gesellschaftlicher Probleme beteiligen, schaffen sie Vertrauen und Glaubwürdigkeit bei den Verbrauchern, die bei ihren Kaufentscheidungen zunehmend Wert auf ethische Erwägungen legen. </a:t>
            </a:r>
          </a:p>
          <a:p>
            <a:pPr algn="just"/>
            <a:endParaRPr lang="en-GB" sz="1800" dirty="0"/>
          </a:p>
          <a:p>
            <a:pPr algn="just"/>
            <a:r>
              <a:rPr lang="en-GB" sz="1800" dirty="0"/>
              <a:t>Dieser Ansatz kommt nicht nur der Gemeinschaft zugute, sondern stärkt auch die langfristige Nachhaltigkeit und Widerstandsfähigkeit des Unternehmens selbst.</a:t>
            </a:r>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4294967295"/>
          </p:nvPr>
        </p:nvSpPr>
        <p:spPr>
          <a:xfrm rot="10800000">
            <a:off x="8123238" y="2452688"/>
            <a:ext cx="4068762" cy="138112"/>
          </a:xfrm>
        </p:spPr>
        <p:txBody>
          <a:bodyPr>
            <a:normAutofit fontScale="25000" lnSpcReduction="20000"/>
          </a:bodyPr>
          <a:lstStyle/>
          <a:p>
            <a:r>
              <a:rPr lang="en-US" dirty="0"/>
              <a:t>"</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6</a:t>
            </a:fld>
            <a:endParaRPr lang="en-US" sz="1291" dirty="0"/>
          </a:p>
        </p:txBody>
      </p:sp>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9967984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4A63C540-E3C6-8C70-8181-7D43D406862A}"/>
              </a:ext>
            </a:extLst>
          </p:cNvPr>
          <p:cNvGraphicFramePr>
            <a:graphicFrameLocks noChangeAspect="1"/>
          </p:cNvGraphicFramePr>
          <p:nvPr>
            <p:custDataLst>
              <p:tags r:id="rId1"/>
            </p:custDataLst>
            <p:extLst>
              <p:ext uri="{D42A27DB-BD31-4B8C-83A1-F6EECF244321}">
                <p14:modId xmlns:p14="http://schemas.microsoft.com/office/powerpoint/2010/main" val="19856013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4" descr="Woman bonding with child">
            <a:extLst>
              <a:ext uri="{FF2B5EF4-FFF2-40B4-BE49-F238E27FC236}">
                <a16:creationId xmlns:a16="http://schemas.microsoft.com/office/drawing/2014/main" id="{535BF78C-2BA5-DFB1-D89F-33D365BA393D}"/>
              </a:ext>
            </a:extLst>
          </p:cNvPr>
          <p:cNvPicPr>
            <a:picLocks noGrp="1" noChangeAspect="1"/>
          </p:cNvPicPr>
          <p:nvPr>
            <p:ph type="pic" sz="quarter" idx="21"/>
          </p:nvPr>
        </p:nvPicPr>
        <p:blipFill>
          <a:blip r:embed="rId5" cstate="email">
            <a:extLst>
              <a:ext uri="{28A0092B-C50C-407E-A947-70E740481C1C}">
                <a14:useLocalDpi xmlns:a14="http://schemas.microsoft.com/office/drawing/2010/main"/>
              </a:ext>
            </a:extLst>
          </a:blip>
          <a:srcRect l="21443" r="21443"/>
          <a:stretch/>
        </p:blipFill>
        <p:spPr>
          <a:xfrm>
            <a:off x="0" y="0"/>
            <a:ext cx="5875338" cy="6858000"/>
          </a:xfrm>
        </p:spPr>
      </p:pic>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311791"/>
            <a:ext cx="5526846" cy="614105"/>
          </a:xfrm>
        </p:spPr>
        <p:txBody>
          <a:bodyPr/>
          <a:lstStyle/>
          <a:p>
            <a:r>
              <a:rPr lang="en-US" dirty="0"/>
              <a:t>ERKENNEN DES ETHISCHEN IMPERATIVS</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27466" y="1628660"/>
            <a:ext cx="4939670" cy="4811641"/>
          </a:xfrm>
        </p:spPr>
        <p:txBody>
          <a:bodyPr/>
          <a:lstStyle/>
          <a:p>
            <a:pPr algn="just"/>
            <a:r>
              <a:rPr lang="en-GB" sz="1800" dirty="0"/>
              <a:t>Unternehmen und Unternehmer haben die moralische Verpflichtung, durch ihre Unternehmungen einen positiven Beitrag zur Gesellschaft zu leisten. </a:t>
            </a:r>
          </a:p>
          <a:p>
            <a:pPr algn="just"/>
            <a:endParaRPr lang="en-GB" sz="1800" dirty="0"/>
          </a:p>
          <a:p>
            <a:pPr algn="just"/>
            <a:r>
              <a:rPr lang="en-GB" sz="1800" dirty="0"/>
              <a:t>Indem sie sich mit gesellschaftlichen Problemen wie Armut, Umweltzerstörung oder mangelndem Zugang zu Bildung oder Gesundheitsversorgung befassen, können Unternehmen über den finanziellen Gewinn hinaus eine bedeutende Wirkung erzielen. </a:t>
            </a:r>
          </a:p>
          <a:p>
            <a:pPr algn="just"/>
            <a:endParaRPr lang="en-GB" sz="1800" dirty="0"/>
          </a:p>
          <a:p>
            <a:pPr algn="just"/>
            <a:r>
              <a:rPr lang="en-GB" sz="1800" dirty="0"/>
              <a:t>Dieser ethische Imperativ leitet die Entscheidungsprozesse und inspiriert innovative Lösungen, die sowohl den Unternehmenszielen als auch den gesellschaftlichen Bedürfnissen gerecht werden.</a:t>
            </a:r>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4294967295"/>
          </p:nvPr>
        </p:nvSpPr>
        <p:spPr>
          <a:xfrm rot="10800000">
            <a:off x="8123238" y="2452688"/>
            <a:ext cx="4068762" cy="138112"/>
          </a:xfrm>
        </p:spPr>
        <p:txBody>
          <a:bodyPr>
            <a:normAutofit fontScale="25000" lnSpcReduction="20000"/>
          </a:bodyPr>
          <a:lstStyle/>
          <a:p>
            <a:r>
              <a:rPr lang="en-US" dirty="0"/>
              <a:t>"</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7</a:t>
            </a:fld>
            <a:endParaRPr lang="en-US" sz="1291" dirty="0"/>
          </a:p>
        </p:txBody>
      </p:sp>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74190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AF5495-4573-34EC-1875-9135E0DCD272}"/>
              </a:ext>
            </a:extLst>
          </p:cNvPr>
          <p:cNvSpPr>
            <a:spLocks noGrp="1"/>
          </p:cNvSpPr>
          <p:nvPr>
            <p:ph type="body" sz="quarter" idx="49"/>
          </p:nvPr>
        </p:nvSpPr>
        <p:spPr>
          <a:xfrm>
            <a:off x="3892019" y="209275"/>
            <a:ext cx="7160276" cy="730066"/>
          </a:xfrm>
        </p:spPr>
        <p:txBody>
          <a:bodyPr/>
          <a:lstStyle/>
          <a:p>
            <a:r>
              <a:rPr lang="en-IE" dirty="0"/>
              <a:t>Projektplanung</a:t>
            </a:r>
          </a:p>
        </p:txBody>
      </p:sp>
      <p:sp>
        <p:nvSpPr>
          <p:cNvPr id="3" name="Text Placeholder 2">
            <a:extLst>
              <a:ext uri="{FF2B5EF4-FFF2-40B4-BE49-F238E27FC236}">
                <a16:creationId xmlns:a16="http://schemas.microsoft.com/office/drawing/2014/main" id="{61D8C235-EF9C-BCBF-4F8F-7F2CADA42260}"/>
              </a:ext>
            </a:extLst>
          </p:cNvPr>
          <p:cNvSpPr>
            <a:spLocks noGrp="1"/>
          </p:cNvSpPr>
          <p:nvPr>
            <p:ph type="body" sz="quarter" idx="50"/>
          </p:nvPr>
        </p:nvSpPr>
        <p:spPr>
          <a:xfrm>
            <a:off x="3892019" y="805571"/>
            <a:ext cx="7739202" cy="945874"/>
          </a:xfrm>
        </p:spPr>
        <p:txBody>
          <a:bodyPr/>
          <a:lstStyle/>
          <a:p>
            <a:pPr algn="just"/>
            <a:r>
              <a:rPr lang="en-GB" sz="1800" dirty="0"/>
              <a:t>Unternehmen sollten umfassende Projektpläne entwickeln, die soziale, wirtschaftliche und ökologische Überlegungen einbeziehen. Dieser ganzheitliche Ansatz stellt sicher, dass die Initiativen nicht nur auf unmittelbare soziale Bedürfnisse eingehen, sondern auch einen positiven Beitrag zum Wirtschaftswachstum und zur ökologischen Nachhaltigkeit leisten.</a:t>
            </a:r>
          </a:p>
        </p:txBody>
      </p:sp>
      <p:sp>
        <p:nvSpPr>
          <p:cNvPr id="4" name="Text Placeholder 3">
            <a:extLst>
              <a:ext uri="{FF2B5EF4-FFF2-40B4-BE49-F238E27FC236}">
                <a16:creationId xmlns:a16="http://schemas.microsoft.com/office/drawing/2014/main" id="{5F095870-C567-AE12-61EE-8EDAEC6D16B5}"/>
              </a:ext>
            </a:extLst>
          </p:cNvPr>
          <p:cNvSpPr>
            <a:spLocks noGrp="1"/>
          </p:cNvSpPr>
          <p:nvPr>
            <p:ph type="body" sz="quarter" idx="51"/>
          </p:nvPr>
        </p:nvSpPr>
        <p:spPr>
          <a:xfrm>
            <a:off x="3949679" y="2398464"/>
            <a:ext cx="7160276" cy="730066"/>
          </a:xfrm>
        </p:spPr>
        <p:txBody>
          <a:bodyPr/>
          <a:lstStyle/>
          <a:p>
            <a:r>
              <a:rPr lang="en-IE" dirty="0"/>
              <a:t>Umsetzung</a:t>
            </a:r>
          </a:p>
        </p:txBody>
      </p:sp>
      <p:sp>
        <p:nvSpPr>
          <p:cNvPr id="5" name="Text Placeholder 4">
            <a:extLst>
              <a:ext uri="{FF2B5EF4-FFF2-40B4-BE49-F238E27FC236}">
                <a16:creationId xmlns:a16="http://schemas.microsoft.com/office/drawing/2014/main" id="{E6AA13D5-E327-873C-4A0C-BE99CCC422BD}"/>
              </a:ext>
            </a:extLst>
          </p:cNvPr>
          <p:cNvSpPr>
            <a:spLocks noGrp="1"/>
          </p:cNvSpPr>
          <p:nvPr>
            <p:ph type="body" sz="quarter" idx="52"/>
          </p:nvPr>
        </p:nvSpPr>
        <p:spPr>
          <a:xfrm>
            <a:off x="3949679" y="2956063"/>
            <a:ext cx="7635517" cy="945874"/>
          </a:xfrm>
        </p:spPr>
        <p:txBody>
          <a:bodyPr/>
          <a:lstStyle/>
          <a:p>
            <a:pPr algn="just"/>
            <a:r>
              <a:rPr lang="en-GB" sz="1800" dirty="0"/>
              <a:t>Zu einer wirksamen Umsetzung gehört es, Ressourcen effizient zuzuweisen, die Erwartungen der Beteiligten zu steuern und Partnerschaften zu entwickeln, um Wirkung und Reichweite zu erhöhen. Die Unternehmen sollten die Fortschritte überwachen, die Strategien bei Bedarf anpassen und während des gesamten Prozesses für Transparenz sorgen.</a:t>
            </a:r>
            <a:endParaRPr lang="en-IE" sz="1800" dirty="0"/>
          </a:p>
        </p:txBody>
      </p:sp>
      <p:sp>
        <p:nvSpPr>
          <p:cNvPr id="6" name="Text Placeholder 5">
            <a:extLst>
              <a:ext uri="{FF2B5EF4-FFF2-40B4-BE49-F238E27FC236}">
                <a16:creationId xmlns:a16="http://schemas.microsoft.com/office/drawing/2014/main" id="{43AF2EA0-3112-AC1C-5020-E6AF8DFE1F14}"/>
              </a:ext>
            </a:extLst>
          </p:cNvPr>
          <p:cNvSpPr>
            <a:spLocks noGrp="1"/>
          </p:cNvSpPr>
          <p:nvPr>
            <p:ph type="body" sz="quarter" idx="54"/>
          </p:nvPr>
        </p:nvSpPr>
        <p:spPr>
          <a:xfrm>
            <a:off x="3949676" y="4505616"/>
            <a:ext cx="7160276" cy="730066"/>
          </a:xfrm>
        </p:spPr>
        <p:txBody>
          <a:bodyPr/>
          <a:lstStyle/>
          <a:p>
            <a:r>
              <a:rPr lang="en-IE" dirty="0"/>
              <a:t>Bewertung</a:t>
            </a:r>
          </a:p>
        </p:txBody>
      </p:sp>
      <p:sp>
        <p:nvSpPr>
          <p:cNvPr id="7" name="Text Placeholder 6">
            <a:extLst>
              <a:ext uri="{FF2B5EF4-FFF2-40B4-BE49-F238E27FC236}">
                <a16:creationId xmlns:a16="http://schemas.microsoft.com/office/drawing/2014/main" id="{DAD18C4D-738E-5E20-4A70-47667FCD743D}"/>
              </a:ext>
            </a:extLst>
          </p:cNvPr>
          <p:cNvSpPr>
            <a:spLocks noGrp="1"/>
          </p:cNvSpPr>
          <p:nvPr>
            <p:ph type="body" sz="quarter" idx="55"/>
          </p:nvPr>
        </p:nvSpPr>
        <p:spPr>
          <a:xfrm>
            <a:off x="3949679" y="5033676"/>
            <a:ext cx="7635517" cy="945874"/>
          </a:xfrm>
        </p:spPr>
        <p:txBody>
          <a:bodyPr/>
          <a:lstStyle/>
          <a:p>
            <a:pPr algn="just"/>
            <a:r>
              <a:rPr lang="en-GB" sz="1800" dirty="0"/>
              <a:t>Die kontinuierliche Bewertung ermöglicht es Unternehmen, die Ergebnisse und Auswirkungen ihrer Initiativen zu beurteilen. Durch die Messung des Erfolgs anhand vordefinierter Kennzahlen und die Einholung von Feedback von den Beteiligten können Unternehmen ihre Strategien verfeinern, Erfolge feiern und aus Herausforderungen lernen, um zukünftige Projekte zu verbessern.</a:t>
            </a:r>
            <a:endParaRPr lang="en-IE" sz="1800" dirty="0"/>
          </a:p>
        </p:txBody>
      </p:sp>
      <p:pic>
        <p:nvPicPr>
          <p:cNvPr id="8" name="Picture Placeholder 11" descr="Two colleagues planning on board with sticky notes">
            <a:extLst>
              <a:ext uri="{FF2B5EF4-FFF2-40B4-BE49-F238E27FC236}">
                <a16:creationId xmlns:a16="http://schemas.microsoft.com/office/drawing/2014/main" id="{49E4F6C9-1041-6850-F519-C69A2097405F}"/>
              </a:ext>
            </a:extLst>
          </p:cNvPr>
          <p:cNvPicPr>
            <a:picLocks noGrp="1" noChangeAspect="1"/>
          </p:cNvPicPr>
          <p:nvPr>
            <p:ph type="pic" sz="quarter" idx="57"/>
          </p:nvPr>
        </p:nvPicPr>
        <p:blipFill>
          <a:blip r:embed="rId2" cstate="email">
            <a:extLst>
              <a:ext uri="{28A0092B-C50C-407E-A947-70E740481C1C}">
                <a14:useLocalDpi xmlns:a14="http://schemas.microsoft.com/office/drawing/2010/main"/>
              </a:ext>
            </a:extLst>
          </a:blip>
          <a:srcRect l="11844" r="11844"/>
          <a:stretch>
            <a:fillRect/>
          </a:stretch>
        </p:blipFill>
        <p:spPr>
          <a:xfrm>
            <a:off x="1449388" y="409575"/>
            <a:ext cx="1839912" cy="1608138"/>
          </a:xfrm>
        </p:spPr>
      </p:pic>
      <p:pic>
        <p:nvPicPr>
          <p:cNvPr id="10" name="Picture Placeholder 13" descr="Male engineer with flashlight inspecting steel cylinder">
            <a:extLst>
              <a:ext uri="{FF2B5EF4-FFF2-40B4-BE49-F238E27FC236}">
                <a16:creationId xmlns:a16="http://schemas.microsoft.com/office/drawing/2014/main" id="{E22850F1-BB2B-FF3D-D447-BB69B46B5E59}"/>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Lst>
          </a:blip>
          <a:srcRect l="11872" r="11872"/>
          <a:stretch>
            <a:fillRect/>
          </a:stretch>
        </p:blipFill>
        <p:spPr>
          <a:xfrm>
            <a:off x="1449388" y="2506663"/>
            <a:ext cx="1839912" cy="1608137"/>
          </a:xfrm>
        </p:spPr>
      </p:pic>
      <p:pic>
        <p:nvPicPr>
          <p:cNvPr id="12" name="Picture Placeholder 15" descr="Businessman using digital tablet in meeting">
            <a:extLst>
              <a:ext uri="{FF2B5EF4-FFF2-40B4-BE49-F238E27FC236}">
                <a16:creationId xmlns:a16="http://schemas.microsoft.com/office/drawing/2014/main" id="{739C525B-F07E-4376-61DE-BF3A8054CA67}"/>
              </a:ext>
            </a:extLst>
          </p:cNvPr>
          <p:cNvPicPr>
            <a:picLocks noGrp="1" noChangeAspect="1"/>
          </p:cNvPicPr>
          <p:nvPr>
            <p:ph type="pic" sz="quarter" idx="23"/>
          </p:nvPr>
        </p:nvPicPr>
        <p:blipFill>
          <a:blip r:embed="rId4" cstate="email">
            <a:extLst>
              <a:ext uri="{28A0092B-C50C-407E-A947-70E740481C1C}">
                <a14:useLocalDpi xmlns:a14="http://schemas.microsoft.com/office/drawing/2010/main"/>
              </a:ext>
            </a:extLst>
          </a:blip>
          <a:srcRect l="11872" r="11872"/>
          <a:stretch>
            <a:fillRect/>
          </a:stretch>
        </p:blipFill>
        <p:spPr>
          <a:xfrm>
            <a:off x="1449388" y="4603750"/>
            <a:ext cx="1839912" cy="1608138"/>
          </a:xfrm>
        </p:spPr>
      </p:pic>
    </p:spTree>
    <p:extLst>
      <p:ext uri="{BB962C8B-B14F-4D97-AF65-F5344CB8AC3E}">
        <p14:creationId xmlns:p14="http://schemas.microsoft.com/office/powerpoint/2010/main" val="28521529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FE93DC82-E388-060D-1984-49A3B2ED4D9D}"/>
              </a:ext>
            </a:extLst>
          </p:cNvPr>
          <p:cNvGraphicFramePr>
            <a:graphicFrameLocks noChangeAspect="1"/>
          </p:cNvGraphicFramePr>
          <p:nvPr>
            <p:custDataLst>
              <p:tags r:id="rId1"/>
            </p:custDataLst>
            <p:extLst>
              <p:ext uri="{D42A27DB-BD31-4B8C-83A1-F6EECF244321}">
                <p14:modId xmlns:p14="http://schemas.microsoft.com/office/powerpoint/2010/main" val="33404219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2" name="Picture Placeholder 9">
            <a:extLst>
              <a:ext uri="{FF2B5EF4-FFF2-40B4-BE49-F238E27FC236}">
                <a16:creationId xmlns:a16="http://schemas.microsoft.com/office/drawing/2014/main" id="{14AB8C0C-8B02-8EC8-6116-E29CE833633D}"/>
              </a:ext>
            </a:extLst>
          </p:cNvPr>
          <p:cNvPicPr>
            <a:picLocks noGrp="1" noChangeAspect="1"/>
          </p:cNvPicPr>
          <p:nvPr>
            <p:ph type="pic" sz="quarter" idx="21"/>
          </p:nvPr>
        </p:nvPicPr>
        <p:blipFill rotWithShape="1">
          <a:blip r:embed="rId6" cstate="email">
            <a:extLst>
              <a:ext uri="{28A0092B-C50C-407E-A947-70E740481C1C}">
                <a14:useLocalDpi xmlns:a14="http://schemas.microsoft.com/office/drawing/2010/main"/>
              </a:ext>
            </a:extLst>
          </a:blip>
          <a:srcRect l="25734" r="25734"/>
          <a:stretch/>
        </p:blipFill>
        <p:spPr>
          <a:xfrm>
            <a:off x="884238" y="0"/>
            <a:ext cx="4994275" cy="6858000"/>
          </a:xfrm>
        </p:spPr>
      </p:pic>
      <p:sp>
        <p:nvSpPr>
          <p:cNvPr id="3" name="Text Placeholder 2">
            <a:extLst>
              <a:ext uri="{FF2B5EF4-FFF2-40B4-BE49-F238E27FC236}">
                <a16:creationId xmlns:a16="http://schemas.microsoft.com/office/drawing/2014/main" id="{2AF6BF22-109F-B6FA-E82D-B7841AEBC3C1}"/>
              </a:ext>
            </a:extLst>
          </p:cNvPr>
          <p:cNvSpPr>
            <a:spLocks noGrp="1"/>
          </p:cNvSpPr>
          <p:nvPr>
            <p:ph type="body" sz="quarter" idx="30"/>
          </p:nvPr>
        </p:nvSpPr>
        <p:spPr>
          <a:xfrm>
            <a:off x="4890795" y="369116"/>
            <a:ext cx="6776598" cy="1212549"/>
          </a:xfrm>
        </p:spPr>
        <p:txBody>
          <a:bodyPr/>
          <a:lstStyle/>
          <a:p>
            <a:r>
              <a:rPr lang="en-IE" dirty="0"/>
              <a:t>BEST PRACTICE: DABBLEDOO</a:t>
            </a:r>
          </a:p>
        </p:txBody>
      </p:sp>
      <p:sp>
        <p:nvSpPr>
          <p:cNvPr id="4" name="Text Placeholder 3">
            <a:extLst>
              <a:ext uri="{FF2B5EF4-FFF2-40B4-BE49-F238E27FC236}">
                <a16:creationId xmlns:a16="http://schemas.microsoft.com/office/drawing/2014/main" id="{AD828DDD-A228-5786-4CFB-5C90B29B5445}"/>
              </a:ext>
            </a:extLst>
          </p:cNvPr>
          <p:cNvSpPr>
            <a:spLocks noGrp="1"/>
          </p:cNvSpPr>
          <p:nvPr>
            <p:ph type="body" sz="quarter" idx="48"/>
          </p:nvPr>
        </p:nvSpPr>
        <p:spPr>
          <a:xfrm>
            <a:off x="6459275" y="1984253"/>
            <a:ext cx="4939670" cy="3889855"/>
          </a:xfrm>
        </p:spPr>
        <p:txBody>
          <a:bodyPr/>
          <a:lstStyle/>
          <a:p>
            <a:pPr algn="just"/>
            <a:r>
              <a:rPr lang="en-GB" sz="2400" b="1" dirty="0">
                <a:solidFill>
                  <a:srgbClr val="F36C2F"/>
                </a:solidFill>
                <a:hlinkClick r:id="rId7">
                  <a:extLst>
                    <a:ext uri="{A12FA001-AC4F-418D-AE19-62706E023703}">
                      <ahyp:hlinkClr xmlns:ahyp="http://schemas.microsoft.com/office/drawing/2018/hyperlinkcolor" val="tx"/>
                    </a:ext>
                  </a:extLst>
                </a:hlinkClick>
              </a:rPr>
              <a:t>DABBLEDOO </a:t>
            </a:r>
            <a:r>
              <a:rPr lang="en-GB" sz="2400" dirty="0"/>
              <a:t>hat sich verpflichtet, durch seine innovativen Bildungsprogramme und Gemeinschaftsprojekte einen positiven Einfluss auf die Gesellschaft auszuüben. </a:t>
            </a:r>
          </a:p>
        </p:txBody>
      </p:sp>
      <p:pic>
        <p:nvPicPr>
          <p:cNvPr id="8" name="Picture 7">
            <a:extLst>
              <a:ext uri="{FF2B5EF4-FFF2-40B4-BE49-F238E27FC236}">
                <a16:creationId xmlns:a16="http://schemas.microsoft.com/office/drawing/2014/main" id="{C4C2AF03-A064-9972-CC19-C1339DD6329D}"/>
              </a:ext>
            </a:extLst>
          </p:cNvPr>
          <p:cNvPicPr>
            <a:picLocks noChangeAspect="1"/>
          </p:cNvPicPr>
          <p:nvPr/>
        </p:nvPicPr>
        <p:blipFill>
          <a:blip r:embed="rId8"/>
          <a:srcRect/>
          <a:stretch/>
        </p:blipFill>
        <p:spPr>
          <a:xfrm>
            <a:off x="7249837" y="4267200"/>
            <a:ext cx="3416234" cy="1009725"/>
          </a:xfrm>
          <a:prstGeom prst="rect">
            <a:avLst/>
          </a:prstGeom>
        </p:spPr>
      </p:pic>
    </p:spTree>
    <p:extLst>
      <p:ext uri="{BB962C8B-B14F-4D97-AF65-F5344CB8AC3E}">
        <p14:creationId xmlns:p14="http://schemas.microsoft.com/office/powerpoint/2010/main" val="387704121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docMetadata/LabelInfo.xml><?xml version="1.0" encoding="utf-8"?>
<clbl:labelList xmlns:clbl="http://schemas.microsoft.com/office/2020/mipLabelMetadata">
  <clbl:label id="{f7f8f12d-b94b-436d-8303-cf6843bc2c4c}" enabled="1" method="Standard" siteId="{3d44215d-7452-42ba-bfd4-94d4f26cfd84}" contentBits="0" removed="0"/>
</clbl:labelList>
</file>

<file path=docProps/app.xml><?xml version="1.0" encoding="utf-8"?>
<Properties xmlns="http://schemas.openxmlformats.org/officeDocument/2006/extended-properties" xmlns:vt="http://schemas.openxmlformats.org/officeDocument/2006/docPropsVTypes">
  <Template>Magazine layout</Template>
  <TotalTime>1</TotalTime>
  <Words>3620</Words>
  <Application>Microsoft Office PowerPoint</Application>
  <PresentationFormat>Widescreen</PresentationFormat>
  <Paragraphs>338</Paragraphs>
  <Slides>54</Slides>
  <Notes>10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54</vt:i4>
      </vt:variant>
    </vt:vector>
  </HeadingPairs>
  <TitlesOfParts>
    <vt:vector size="59" baseType="lpstr">
      <vt:lpstr>Arial</vt:lpstr>
      <vt:lpstr>Calibri</vt:lpstr>
      <vt:lpstr>Montserrat</vt:lpstr>
      <vt:lpstr>Office Theme</vt:lpstr>
      <vt:lpstr>think-cell Folie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keywords>, docId:7F1227F6C17E982AD9460948449FC5B4</cp:keywords>
  <cp:lastModifiedBy>aine hamill</cp:lastModifiedBy>
  <cp:revision>423</cp:revision>
  <dcterms:created xsi:type="dcterms:W3CDTF">2021-06-15T11:45:52Z</dcterms:created>
  <dcterms:modified xsi:type="dcterms:W3CDTF">2025-05-16T14:55:48Z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