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image46.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0"/>
  </p:notesMasterIdLst>
  <p:handoutMasterIdLst>
    <p:handoutMasterId r:id="rId51"/>
  </p:handoutMasterIdLst>
  <p:sldIdLst>
    <p:sldId id="693" r:id="rId5"/>
    <p:sldId id="681" r:id="rId6"/>
    <p:sldId id="678" r:id="rId7"/>
    <p:sldId id="682" r:id="rId8"/>
    <p:sldId id="689" r:id="rId9"/>
    <p:sldId id="703" r:id="rId10"/>
    <p:sldId id="761" r:id="rId11"/>
    <p:sldId id="762" r:id="rId12"/>
    <p:sldId id="734" r:id="rId13"/>
    <p:sldId id="763" r:id="rId14"/>
    <p:sldId id="764" r:id="rId15"/>
    <p:sldId id="784" r:id="rId16"/>
    <p:sldId id="785" r:id="rId17"/>
    <p:sldId id="711" r:id="rId18"/>
    <p:sldId id="765" r:id="rId19"/>
    <p:sldId id="786" r:id="rId20"/>
    <p:sldId id="683" r:id="rId21"/>
    <p:sldId id="687" r:id="rId22"/>
    <p:sldId id="757" r:id="rId23"/>
    <p:sldId id="746" r:id="rId24"/>
    <p:sldId id="766" r:id="rId25"/>
    <p:sldId id="668" r:id="rId26"/>
    <p:sldId id="767" r:id="rId27"/>
    <p:sldId id="768" r:id="rId28"/>
    <p:sldId id="782" r:id="rId29"/>
    <p:sldId id="783" r:id="rId30"/>
    <p:sldId id="710" r:id="rId31"/>
    <p:sldId id="769" r:id="rId32"/>
    <p:sldId id="770" r:id="rId33"/>
    <p:sldId id="787" r:id="rId34"/>
    <p:sldId id="716" r:id="rId35"/>
    <p:sldId id="771" r:id="rId36"/>
    <p:sldId id="750" r:id="rId37"/>
    <p:sldId id="777" r:id="rId38"/>
    <p:sldId id="772" r:id="rId39"/>
    <p:sldId id="778" r:id="rId40"/>
    <p:sldId id="779" r:id="rId41"/>
    <p:sldId id="780" r:id="rId42"/>
    <p:sldId id="775" r:id="rId43"/>
    <p:sldId id="776" r:id="rId44"/>
    <p:sldId id="781" r:id="rId45"/>
    <p:sldId id="755" r:id="rId46"/>
    <p:sldId id="774" r:id="rId47"/>
    <p:sldId id="788" r:id="rId48"/>
    <p:sldId id="692" r:id="rId4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DB176A"/>
    <a:srgbClr val="F99F27"/>
    <a:srgbClr val="E87A33"/>
    <a:srgbClr val="60BA47"/>
    <a:srgbClr val="1D93D1"/>
    <a:srgbClr val="2094D2"/>
    <a:srgbClr val="11496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3934"/>
  </p:normalViewPr>
  <p:slideViewPr>
    <p:cSldViewPr snapToGrid="0" snapToObjects="1">
      <p:cViewPr varScale="1">
        <p:scale>
          <a:sx n="67" d="100"/>
          <a:sy n="67" d="100"/>
        </p:scale>
        <p:origin x="75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5/16/2025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95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766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39708" y="1479990"/>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39707" y="414105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67660" y="99277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79841" y="1695992"/>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67660" y="364309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79841" y="434631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37074" y="3657545"/>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37074" y="984496"/>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65744"/>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449647" y="5192345"/>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583355" y="519234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836447"/>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0"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535817286"/>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1324303"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475618" y="40738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475618" y="1903748"/>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373383"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55934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114403D-0E4F-9257-B200-04D2CCDC8AD3}"/>
              </a:ext>
            </a:extLst>
          </p:cNvPr>
          <p:cNvGraphicFramePr>
            <a:graphicFrameLocks noChangeAspect="1"/>
          </p:cNvGraphicFramePr>
          <p:nvPr userDrawn="1">
            <p:custDataLst>
              <p:tags r:id="rId20"/>
            </p:custDataLst>
            <p:extLst>
              <p:ext uri="{D42A27DB-BD31-4B8C-83A1-F6EECF244321}">
                <p14:modId xmlns:p14="http://schemas.microsoft.com/office/powerpoint/2010/main" val="3499779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Ethische und grüne Bildung für junges Unternehmertum</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1" r:id="rId5"/>
    <p:sldLayoutId id="2147483703" r:id="rId6"/>
    <p:sldLayoutId id="2147483700" r:id="rId7"/>
    <p:sldLayoutId id="2147483723" r:id="rId8"/>
    <p:sldLayoutId id="2147483740" r:id="rId9"/>
    <p:sldLayoutId id="2147483698" r:id="rId10"/>
    <p:sldLayoutId id="2147483695" r:id="rId11"/>
    <p:sldLayoutId id="2147483735" r:id="rId12"/>
    <p:sldLayoutId id="2147483734" r:id="rId13"/>
    <p:sldLayoutId id="2147483739" r:id="rId14"/>
    <p:sldLayoutId id="2147483708" r:id="rId15"/>
    <p:sldLayoutId id="2147483733" r:id="rId16"/>
    <p:sldLayoutId id="2147483737" r:id="rId17"/>
    <p:sldLayoutId id="2147483702" r:id="rId18"/>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9.emf"/><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hyperlink" Target="https://www.facebook.com/CreateYourBusinessdrKarolinaBeyer" TargetMode="Externa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hyperlink" Target="https://fairpreneurs.eu/fairpreneurs-case-study-compendium-curriculum/" TargetMode="External"/><Relationship Id="rId2" Type="http://schemas.openxmlformats.org/officeDocument/2006/relationships/hyperlink" Target="https://www.facebook.com/CreateYourBusinessdrKarolinaBeyer" TargetMode="Externa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hyperlink" Target="https://sdgs.un.org/goals/goal13" TargetMode="External"/><Relationship Id="rId4" Type="http://schemas.openxmlformats.org/officeDocument/2006/relationships/hyperlink" Target="https://sdgs.un.org/goals/goal1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oleObject" Target="../embeddings/oleObject7.bin"/><Relationship Id="rId7" Type="http://schemas.openxmlformats.org/officeDocument/2006/relationships/hyperlink" Target="https://moneff.com/en-gb/blog/how-to-achieve-financial-sustainability-for-your-business" TargetMode="Externa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hyperlink" Target="https://www.constellation.com/solutions/for-your-small-business/goals/developing-a-small-businesss-sustainability-plan.html" TargetMode="External"/><Relationship Id="rId5" Type="http://schemas.openxmlformats.org/officeDocument/2006/relationships/hyperlink" Target="https://www.thinkbusiness.ie/articles/write-sustainability-plan-business/" TargetMode="Externa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image" Target="../media/image45.emf"/><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9" TargetMode="Externa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hyperlink" Target="https://sdgs.un.org/goals/goal17" TargetMode="External"/><Relationship Id="rId4" Type="http://schemas.openxmlformats.org/officeDocument/2006/relationships/hyperlink" Target="https://sdgs.un.org/goals/goal1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hyperlink" Target="https://il.boell.org/en/2024/03/09/sustainable-finance-explained-concepts-advantages-and-practical-implementations" TargetMode="External"/><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hyperlink" Target="https://www.sciencedirect.com/science/article/pii/S0883902622000702" TargetMode="External"/><Relationship Id="rId4" Type="http://schemas.openxmlformats.org/officeDocument/2006/relationships/hyperlink" Target="https://finance.ec.europa.eu/sustainable-finance/overview-sustainable-finance_en"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hyperlink" Target="https://www.ecophysiscy.com/website/index.php/en/" TargetMode="External"/><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hyperlink" Target="https://sdgs.un.org/goals/goal12" TargetMode="External"/><Relationship Id="rId4" Type="http://schemas.openxmlformats.org/officeDocument/2006/relationships/hyperlink" Target="https://sdgs.un.org/goals/goal9"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medium.com/global-climate-solutions/green-finance-unlocking-investments-in-sustainability-e09c503e5c23" TargetMode="External"/><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hyperlink" Target="https://www.greenfinanceplatform.org/page/explore-green-financ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1.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65F8B52-19F4-219A-659C-D5504BBB2FE9}"/>
              </a:ext>
            </a:extLst>
          </p:cNvPr>
          <p:cNvGraphicFramePr>
            <a:graphicFrameLocks noChangeAspect="1"/>
          </p:cNvGraphicFramePr>
          <p:nvPr>
            <p:custDataLst>
              <p:tags r:id="rId1"/>
            </p:custDataLst>
            <p:extLst>
              <p:ext uri="{D42A27DB-BD31-4B8C-83A1-F6EECF244321}">
                <p14:modId xmlns:p14="http://schemas.microsoft.com/office/powerpoint/2010/main" val="2921415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6">
            <a:extLst>
              <a:ext uri="{FF2B5EF4-FFF2-40B4-BE49-F238E27FC236}">
                <a16:creationId xmlns:a16="http://schemas.microsoft.com/office/drawing/2014/main" id="{7069827E-059A-6C0D-0660-00F222AB4A76}"/>
              </a:ext>
            </a:extLst>
          </p:cNvPr>
          <p:cNvPicPr>
            <a:picLocks noGrp="1" noChangeAspect="1"/>
          </p:cNvPicPr>
          <p:nvPr>
            <p:ph type="pic" sz="quarter" idx="44"/>
          </p:nvPr>
        </p:nvPicPr>
        <p:blipFill rotWithShape="1">
          <a:blip r:embed="rId6" cstate="email">
            <a:extLst>
              <a:ext uri="{28A0092B-C50C-407E-A947-70E740481C1C}">
                <a14:useLocalDpi xmlns:a14="http://schemas.microsoft.com/office/drawing/2010/main"/>
              </a:ext>
            </a:extLst>
          </a:blip>
          <a:srcRect l="23750" r="23750"/>
          <a:stretch/>
        </p:blipFill>
        <p:spPr>
          <a:xfrm>
            <a:off x="5718175" y="14288"/>
            <a:ext cx="5534025" cy="6880225"/>
          </a:xfrm>
        </p:spPr>
      </p:pic>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75886" y="4259417"/>
            <a:ext cx="4532141" cy="1258512"/>
          </a:xfrm>
        </p:spPr>
        <p:txBody>
          <a:bodyPr>
            <a:normAutofit fontScale="77500" lnSpcReduction="20000"/>
          </a:bodyPr>
          <a:lstStyle/>
          <a:p>
            <a:pPr>
              <a:lnSpc>
                <a:spcPts val="3054"/>
              </a:lnSpc>
            </a:pPr>
            <a:r>
              <a:rPr lang="en-GB" sz="3600" b="0" dirty="0"/>
              <a:t>Entwicklung eines nachhaltigen Geschäftsplans</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b="1"/>
              <a:t>Modul 6</a:t>
            </a:r>
            <a:endParaRPr lang="en-US" b="1" dirty="0"/>
          </a:p>
        </p:txBody>
      </p:sp>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b="1" dirty="0" err="1"/>
              <a:t>www.fairpreneurs.eu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6" name="TextBox 1">
            <a:extLst>
              <a:ext uri="{FF2B5EF4-FFF2-40B4-BE49-F238E27FC236}">
                <a16:creationId xmlns:a16="http://schemas.microsoft.com/office/drawing/2014/main" id="{912CBA52-9586-E192-0B65-E51B3A647D25}"/>
              </a:ext>
            </a:extLst>
          </p:cNvPr>
          <p:cNvSpPr txBox="1"/>
          <p:nvPr/>
        </p:nvSpPr>
        <p:spPr>
          <a:xfrm>
            <a:off x="308445" y="6539295"/>
            <a:ext cx="40005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Diese Studie ist unter der CC BY-NC-SA-Lizenz verfügbar.</a:t>
            </a:r>
          </a:p>
        </p:txBody>
      </p:sp>
      <p:sp>
        <p:nvSpPr>
          <p:cNvPr id="16" name="TextBox 3">
            <a:extLst>
              <a:ext uri="{FF2B5EF4-FFF2-40B4-BE49-F238E27FC236}">
                <a16:creationId xmlns:a16="http://schemas.microsoft.com/office/drawing/2014/main" id="{E06FAFE9-48A0-8B5B-199E-5701E7059D41}"/>
              </a:ext>
            </a:extLst>
          </p:cNvPr>
          <p:cNvSpPr txBox="1"/>
          <p:nvPr/>
        </p:nvSpPr>
        <p:spPr>
          <a:xfrm>
            <a:off x="2760410" y="6003129"/>
            <a:ext cx="2942108"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n-GB" sz="700" dirty="0">
                <a:solidFill>
                  <a:srgbClr val="11496E"/>
                </a:solidFill>
                <a:latin typeface="Calibri" panose="020F0502020204030204" pitchFamily="34" charset="0"/>
                <a:ea typeface="Open Sans" panose="020B0606030504020204" pitchFamily="34" charset="0"/>
                <a:cs typeface="Calibri" panose="020F0502020204030204" pitchFamily="34" charset="0"/>
              </a:rPr>
              <a:t>Kofinanziert von der Europäischen Union. Die geäußerten Ansichten und Meinungen sind jedoch ausschließlich die des Autors bzw. der Autoren und spiegeln nicht unbedingt die der Europäischen Union oder der Stiftung für die Entwicklung des Bildungswesens wider. Weder die Europäische Union noch die Einrichtung, die den Zuschuss gewährt, können für diese verantwortlich gemacht werden. 2022-1-PL01-KA220-YOU-000087822</a:t>
            </a:r>
            <a:endParaRPr lang="en-IE" sz="7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Vision Statement zur Nachhaltigkeit </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1800" dirty="0"/>
              <a:t>Legen Sie eine klare Vision fest, die das Engagement des Unternehmens für Nachhaltigkeit widerspiegelt. Stellen Sie sicher, dass alle Nachhaltigkeitsbemühungen mit den Grundwerten und der übergeordneten Mission übereinstimmen.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Nachhaltige Marktanalyse</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028993"/>
            <a:ext cx="7160273" cy="945874"/>
          </a:xfrm>
        </p:spPr>
        <p:txBody>
          <a:bodyPr/>
          <a:lstStyle/>
          <a:p>
            <a:pPr algn="just"/>
            <a:r>
              <a:rPr lang="en-GB" sz="1800" dirty="0"/>
              <a:t>Bewertung der Marktnachfrage nach nachhaltigen Produkten/Dienstleistungen, Identifizierung umweltfreundlicher Wettbewerber und Erkundung von Wachstumschancen in nachhaltigen Sektoren. Nutzen Sie die Ergebnisse, um strategische Entscheidungen zu treffen und sich am Markt zu positionieren.</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Grüne Organisationsstruktur</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1800" dirty="0"/>
              <a:t>Integration der Nachhaltigkeitsverantwortung in die Organisationshierarchie und die betrieblichen Abläufe. Schaffung eines Rahmens, der sicherstellt, dass Nachhaltigkeitsziele die tägliche Praxis und Entscheidungsfindung beeinflussen.</a:t>
            </a:r>
            <a:endParaRPr lang="en-IE" sz="1800" dirty="0"/>
          </a:p>
        </p:txBody>
      </p:sp>
      <p:pic>
        <p:nvPicPr>
          <p:cNvPr id="8" name="Picture Placeholder 11" descr="Magnifying glass on clear background">
            <a:extLst>
              <a:ext uri="{FF2B5EF4-FFF2-40B4-BE49-F238E27FC236}">
                <a16:creationId xmlns:a16="http://schemas.microsoft.com/office/drawing/2014/main" id="{CB9A075E-5762-58E9-4C14-B099262DF9A9}"/>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816" r="11816"/>
          <a:stretch>
            <a:fillRect/>
          </a:stretch>
        </p:blipFill>
        <p:spPr>
          <a:xfrm>
            <a:off x="1449388" y="409575"/>
            <a:ext cx="1839912" cy="1608138"/>
          </a:xfrm>
          <a:ln>
            <a:solidFill>
              <a:schemeClr val="tx1"/>
            </a:solidFill>
          </a:ln>
        </p:spPr>
      </p:pic>
      <p:pic>
        <p:nvPicPr>
          <p:cNvPr id="10" name="Picture Placeholder 13" descr="Male engineer with flashlight inspecting steel cylinder">
            <a:extLst>
              <a:ext uri="{FF2B5EF4-FFF2-40B4-BE49-F238E27FC236}">
                <a16:creationId xmlns:a16="http://schemas.microsoft.com/office/drawing/2014/main" id="{7057ED51-5519-07BA-BF9D-D21B2DFF90FF}"/>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xfrm>
            <a:off x="1449388" y="2506663"/>
            <a:ext cx="1839912" cy="1608137"/>
          </a:xfrm>
          <a:ln>
            <a:solidFill>
              <a:schemeClr val="tx1"/>
            </a:solidFill>
          </a:ln>
        </p:spPr>
      </p:pic>
      <p:pic>
        <p:nvPicPr>
          <p:cNvPr id="12" name="Picture Placeholder 15" descr="Businessman using digital tablet in meeting">
            <a:extLst>
              <a:ext uri="{FF2B5EF4-FFF2-40B4-BE49-F238E27FC236}">
                <a16:creationId xmlns:a16="http://schemas.microsoft.com/office/drawing/2014/main" id="{B79A79A5-71CD-1F5F-CB6C-B4B32A3433A6}"/>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l="11872" r="11872"/>
          <a:stretch>
            <a:fillRect/>
          </a:stretch>
        </p:blipFill>
        <p:spPr>
          <a:xfrm>
            <a:off x="1449388" y="4603750"/>
            <a:ext cx="1839912" cy="1608138"/>
          </a:xfrm>
          <a:ln>
            <a:solidFill>
              <a:schemeClr val="tx1"/>
            </a:solidFill>
          </a:ln>
        </p:spPr>
      </p:pic>
    </p:spTree>
    <p:extLst>
      <p:ext uri="{BB962C8B-B14F-4D97-AF65-F5344CB8AC3E}">
        <p14:creationId xmlns:p14="http://schemas.microsoft.com/office/powerpoint/2010/main" val="360952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2400" dirty="0"/>
              <a:t>Umweltfreundliche Produkte und Dienstleistungen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826195"/>
            <a:ext cx="7160273" cy="945874"/>
          </a:xfrm>
        </p:spPr>
        <p:txBody>
          <a:bodyPr/>
          <a:lstStyle/>
          <a:p>
            <a:pPr algn="just"/>
            <a:r>
              <a:rPr lang="en-GB" sz="1600" dirty="0"/>
              <a:t>Beschreiben Sie, wie Produkte/Dienstleistungen zur ökologischen Nachhaltigkeit beitragen. Hervorhebung der Bemühungen um </a:t>
            </a:r>
            <a:r>
              <a:rPr lang="en-GB" sz="1600" b="1" dirty="0">
                <a:solidFill>
                  <a:srgbClr val="F36C2F"/>
                </a:solidFill>
              </a:rPr>
              <a:t>Lebenszyklusanalysen </a:t>
            </a:r>
            <a:r>
              <a:rPr lang="en-GB" sz="1600" dirty="0"/>
              <a:t>und </a:t>
            </a:r>
            <a:r>
              <a:rPr lang="en-GB" sz="1600" b="1" dirty="0">
                <a:solidFill>
                  <a:srgbClr val="F36C2F"/>
                </a:solidFill>
              </a:rPr>
              <a:t>Ökodesign-Grundsätze </a:t>
            </a:r>
            <a:r>
              <a:rPr lang="en-GB" sz="1600" dirty="0"/>
              <a:t>zur Verringerung der Umweltauswirkungen während des gesamten Lebenszyklus.</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sz="2400" dirty="0"/>
              <a:t>Nachhaltiges Marketing</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873350"/>
            <a:ext cx="7160273" cy="945874"/>
          </a:xfrm>
        </p:spPr>
        <p:txBody>
          <a:bodyPr/>
          <a:lstStyle/>
          <a:p>
            <a:pPr algn="just"/>
            <a:r>
              <a:rPr lang="en-GB" sz="1600" dirty="0"/>
              <a:t>Entwicklung von Strategien zur effektiven Vermittlung von Nachhaltigkeitsvorteilen an die Verbraucher. Umsetzung </a:t>
            </a:r>
            <a:r>
              <a:rPr lang="en-GB" sz="1600" b="1" dirty="0">
                <a:solidFill>
                  <a:srgbClr val="F36C2F"/>
                </a:solidFill>
              </a:rPr>
              <a:t>grüner Marketingtaktiken</a:t>
            </a:r>
            <a:r>
              <a:rPr lang="en-GB" sz="1600" dirty="0"/>
              <a:t>, um den Ruf der Marke zu verbessern und Kunden für Nachhaltigkeitsinitiativen zu gewinnen.</a:t>
            </a:r>
            <a:endParaRPr lang="en-IE" sz="16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199" y="4329447"/>
            <a:ext cx="7735865" cy="730066"/>
          </a:xfrm>
        </p:spPr>
        <p:txBody>
          <a:bodyPr/>
          <a:lstStyle/>
          <a:p>
            <a:r>
              <a:rPr lang="en-IE" sz="2400" dirty="0"/>
              <a:t>Auf Nachhaltigkeit ausgerichtete Finanzplanung</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4774940"/>
            <a:ext cx="7160273" cy="945874"/>
          </a:xfrm>
        </p:spPr>
        <p:txBody>
          <a:bodyPr/>
          <a:lstStyle/>
          <a:p>
            <a:pPr algn="just"/>
            <a:r>
              <a:rPr lang="en-GB" sz="1600" dirty="0"/>
              <a:t>Integration von nachhaltigkeitsbezogenen Kosten und Vorteilen in Finanzprognosen. Analyse der Kosteneffizienz von Nachhaltigkeitsinitiativen und Vorhersage langfristiger finanzieller Gewinne durch reduzierte Kosten und erhöhte Marktattraktivität.</a:t>
            </a:r>
            <a:endParaRPr lang="en-IE" sz="1600" dirty="0"/>
          </a:p>
        </p:txBody>
      </p:sp>
      <p:pic>
        <p:nvPicPr>
          <p:cNvPr id="8" name="Picture Placeholder 11" descr="Colorful buttons">
            <a:extLst>
              <a:ext uri="{FF2B5EF4-FFF2-40B4-BE49-F238E27FC236}">
                <a16:creationId xmlns:a16="http://schemas.microsoft.com/office/drawing/2014/main" id="{1A5DF968-9C79-12C3-6A92-C3333DF19E84}"/>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872" r="11872"/>
          <a:stretch>
            <a:fillRect/>
          </a:stretch>
        </p:blipFill>
        <p:spPr>
          <a:xfrm>
            <a:off x="1449388" y="409575"/>
            <a:ext cx="1839912" cy="1608138"/>
          </a:xfrm>
          <a:ln>
            <a:solidFill>
              <a:schemeClr val="tx1"/>
            </a:solidFill>
          </a:ln>
        </p:spPr>
      </p:pic>
      <p:pic>
        <p:nvPicPr>
          <p:cNvPr id="10" name="Picture Placeholder 13" descr="Adhesive notes on glass wall">
            <a:extLst>
              <a:ext uri="{FF2B5EF4-FFF2-40B4-BE49-F238E27FC236}">
                <a16:creationId xmlns:a16="http://schemas.microsoft.com/office/drawing/2014/main" id="{E91BDFD8-76A2-ED37-3FC4-4E233C35873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xfrm>
            <a:off x="1449388" y="2506663"/>
            <a:ext cx="1839912" cy="1608137"/>
          </a:xfrm>
          <a:ln>
            <a:solidFill>
              <a:schemeClr val="tx1"/>
            </a:solidFill>
          </a:ln>
        </p:spPr>
      </p:pic>
      <p:pic>
        <p:nvPicPr>
          <p:cNvPr id="12" name="Picture Placeholder 15" descr="Empty speech bubbles">
            <a:extLst>
              <a:ext uri="{FF2B5EF4-FFF2-40B4-BE49-F238E27FC236}">
                <a16:creationId xmlns:a16="http://schemas.microsoft.com/office/drawing/2014/main" id="{573D286C-8689-919C-60FF-54A3CE26B847}"/>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l="11872" r="11872"/>
          <a:stretch>
            <a:fillRect/>
          </a:stretch>
        </p:blipFill>
        <p:spPr>
          <a:xfrm>
            <a:off x="1449388" y="4603750"/>
            <a:ext cx="1839912" cy="1608138"/>
          </a:xfrm>
          <a:ln>
            <a:solidFill>
              <a:schemeClr val="tx1"/>
            </a:solidFill>
          </a:ln>
        </p:spPr>
      </p:pic>
    </p:spTree>
    <p:extLst>
      <p:ext uri="{BB962C8B-B14F-4D97-AF65-F5344CB8AC3E}">
        <p14:creationId xmlns:p14="http://schemas.microsoft.com/office/powerpoint/2010/main" val="291912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8C51CD2-BB75-625B-F018-BB52DE56384F}"/>
              </a:ext>
            </a:extLst>
          </p:cNvPr>
          <p:cNvGraphicFramePr>
            <a:graphicFrameLocks noChangeAspect="1"/>
          </p:cNvGraphicFramePr>
          <p:nvPr>
            <p:custDataLst>
              <p:tags r:id="rId1"/>
            </p:custDataLst>
            <p:extLst>
              <p:ext uri="{D42A27DB-BD31-4B8C-83A1-F6EECF244321}">
                <p14:modId xmlns:p14="http://schemas.microsoft.com/office/powerpoint/2010/main" val="74775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400" b="1" dirty="0">
                <a:solidFill>
                  <a:srgbClr val="F36C2F"/>
                </a:solidFill>
                <a:hlinkClick r:id="rId5">
                  <a:extLst>
                    <a:ext uri="{A12FA001-AC4F-418D-AE19-62706E023703}">
                      <ahyp:hlinkClr xmlns:ahyp="http://schemas.microsoft.com/office/drawing/2018/hyperlinkcolor" val="tx"/>
                    </a:ext>
                  </a:extLst>
                </a:hlinkClick>
              </a:rPr>
              <a:t>Create Your Business </a:t>
            </a:r>
            <a:r>
              <a:rPr lang="en-GB" sz="2400" dirty="0"/>
              <a:t>bietet einen umfassenden Leitfaden für die Entwicklung eines Geschäftsplans mit Schwerpunkt auf Nachhaltigkeit. </a:t>
            </a:r>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6507" b="14382"/>
          <a:stretch/>
        </p:blipFill>
        <p:spPr>
          <a:xfrm>
            <a:off x="7620513" y="3745064"/>
            <a:ext cx="3399995" cy="1669774"/>
          </a:xfrm>
          <a:prstGeom prst="rect">
            <a:avLst/>
          </a:prstGeom>
        </p:spPr>
      </p:pic>
      <p:pic>
        <p:nvPicPr>
          <p:cNvPr id="2" name="Picture Placeholder 8">
            <a:extLst>
              <a:ext uri="{FF2B5EF4-FFF2-40B4-BE49-F238E27FC236}">
                <a16:creationId xmlns:a16="http://schemas.microsoft.com/office/drawing/2014/main" id="{C2940B38-87C3-D33C-682F-10F51A910EE6}"/>
              </a:ext>
            </a:extLst>
          </p:cNvPr>
          <p:cNvPicPr>
            <a:picLocks noGrp="1" noChangeAspect="1"/>
          </p:cNvPicPr>
          <p:nvPr>
            <p:ph type="pic" sz="quarter" idx="21"/>
          </p:nvPr>
        </p:nvPicPr>
        <p:blipFill>
          <a:blip r:embed="rId7"/>
          <a:srcRect l="25725" r="25725"/>
          <a:stretch/>
        </p:blipFill>
        <p:spPr>
          <a:xfrm>
            <a:off x="884238" y="0"/>
            <a:ext cx="4994275" cy="6858000"/>
          </a:xfrm>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 </a:t>
            </a:r>
            <a:br>
              <a:rPr lang="en-IE" dirty="0"/>
            </a:br>
            <a:r>
              <a:rPr lang="en-IE" dirty="0"/>
              <a:t>CREATE YOUR BUSINESS</a:t>
            </a:r>
          </a:p>
        </p:txBody>
      </p:sp>
    </p:spTree>
    <p:extLst>
      <p:ext uri="{BB962C8B-B14F-4D97-AF65-F5344CB8AC3E}">
        <p14:creationId xmlns:p14="http://schemas.microsoft.com/office/powerpoint/2010/main" val="178169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667911"/>
            <a:ext cx="5117828" cy="5360134"/>
          </a:xfrm>
        </p:spPr>
        <p:txBody>
          <a:bodyPr/>
          <a:lstStyle/>
          <a:p>
            <a:pPr algn="just"/>
            <a:r>
              <a:rPr lang="en-GB" sz="2200" dirty="0"/>
              <a:t>Ihre Methodik integriert finanzielle Elemente mit Nachhaltigkeitsüberlegungen und zeigt, wie die Unternehmensplanung mit langfristigen ökologischen und sozialen Zielen in Einklang gebracht werden kann. </a:t>
            </a:r>
          </a:p>
          <a:p>
            <a:pPr algn="just"/>
            <a:endParaRPr lang="en-GB" sz="2200" dirty="0"/>
          </a:p>
          <a:p>
            <a:pPr algn="just"/>
            <a:r>
              <a:rPr lang="en-GB" sz="2200" dirty="0"/>
              <a:t>Indem es die Integration von umweltfreundlichen Praktiken und verantwortungsvollem Finanzmanagement hervorhebt, zeigt </a:t>
            </a:r>
            <a:r>
              <a:rPr lang="en-GB" sz="2200" b="1" dirty="0">
                <a:solidFill>
                  <a:srgbClr val="F36C2F"/>
                </a:solidFill>
                <a:hlinkClick r:id="rId2">
                  <a:extLst>
                    <a:ext uri="{A12FA001-AC4F-418D-AE19-62706E023703}">
                      <ahyp:hlinkClr xmlns:ahyp="http://schemas.microsoft.com/office/drawing/2018/hyperlinkcolor" val="tx"/>
                    </a:ext>
                  </a:extLst>
                </a:hlinkClick>
              </a:rPr>
              <a:t>Create Your Business </a:t>
            </a:r>
            <a:r>
              <a:rPr lang="en-GB" sz="2200" dirty="0"/>
              <a:t>praktische Ansätze zur Erstellung eines nachhaltigen Geschäftsplans.</a:t>
            </a:r>
          </a:p>
          <a:p>
            <a:pPr algn="just"/>
            <a:endParaRPr lang="en-GB" sz="2200" dirty="0"/>
          </a:p>
          <a:p>
            <a:pPr algn="just"/>
            <a:r>
              <a:rPr lang="en-GB" sz="2200" dirty="0"/>
              <a:t>Erfahren Sie mehr über den Planungsansatz </a:t>
            </a:r>
            <a:r>
              <a:rPr lang="en-GB" sz="2200" b="1" dirty="0">
                <a:solidFill>
                  <a:srgbClr val="F36C2F"/>
                </a:solidFill>
                <a:hlinkClick r:id="rId2">
                  <a:extLst>
                    <a:ext uri="{A12FA001-AC4F-418D-AE19-62706E023703}">
                      <ahyp:hlinkClr xmlns:ahyp="http://schemas.microsoft.com/office/drawing/2018/hyperlinkcolor" val="tx"/>
                    </a:ext>
                  </a:extLst>
                </a:hlinkClick>
              </a:rPr>
              <a:t>von Create Your Business</a:t>
            </a:r>
            <a:r>
              <a:rPr lang="en-GB" sz="2200" dirty="0"/>
              <a:t>, indem Sie unser </a:t>
            </a:r>
            <a:r>
              <a:rPr lang="en-GB" sz="2200" b="1" dirty="0">
                <a:hlinkClick r:id="rId3"/>
              </a:rPr>
              <a:t>Kompendium der Fallstudien </a:t>
            </a:r>
            <a:r>
              <a:rPr lang="en-GB" sz="2200" dirty="0"/>
              <a:t>besuchen. </a:t>
            </a:r>
          </a:p>
        </p:txBody>
      </p:sp>
      <p:pic>
        <p:nvPicPr>
          <p:cNvPr id="2" name="Picture Placeholder 5">
            <a:extLst>
              <a:ext uri="{FF2B5EF4-FFF2-40B4-BE49-F238E27FC236}">
                <a16:creationId xmlns:a16="http://schemas.microsoft.com/office/drawing/2014/main" id="{E6D5675F-6A31-3C26-0759-ECC3C43776E0}"/>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t="11092" b="11092"/>
          <a:stretch/>
        </p:blipFill>
        <p:spPr>
          <a:xfrm>
            <a:off x="0" y="0"/>
            <a:ext cx="5875338" cy="6858000"/>
          </a:xfrm>
        </p:spPr>
      </p:pic>
    </p:spTree>
    <p:extLst>
      <p:ext uri="{BB962C8B-B14F-4D97-AF65-F5344CB8AC3E}">
        <p14:creationId xmlns:p14="http://schemas.microsoft.com/office/powerpoint/2010/main" val="60551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PRAKTISCHE ÜBUNGEN</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436330"/>
            <a:ext cx="10483429" cy="4439577"/>
          </a:xfrm>
        </p:spPr>
        <p:txBody>
          <a:bodyPr/>
          <a:lstStyle/>
          <a:p>
            <a:pPr algn="just"/>
            <a:r>
              <a:rPr lang="en-GB" sz="2000" b="1" dirty="0"/>
              <a:t>Entwicklung eines Nachhaltigkeitsleitbildes: </a:t>
            </a:r>
            <a:r>
              <a:rPr lang="en-GB" sz="2000" dirty="0"/>
              <a:t>Die Formulierung eines prägnanten Nachhaltigkeitsleitbildes ist wichtig, um das Engagement des Unternehmens für nachhaltige Praktiken zu verdeutlichen. Diese Erklärung sollte nahtlos mit dem Kernauftrag, den Werten und den strategischen Zielen des Unternehmens übereinstimmen und sein Engagement für ökologische und soziale Verantwortung zum Ausdruck bringen.</a:t>
            </a:r>
          </a:p>
          <a:p>
            <a:pPr algn="just"/>
            <a:endParaRPr lang="en-GB" sz="2000" dirty="0"/>
          </a:p>
          <a:p>
            <a:pPr algn="just"/>
            <a:r>
              <a:rPr lang="en-GB" sz="2000" b="1" dirty="0"/>
              <a:t>Einen Abschnitt im Geschäftsplan erstellen: </a:t>
            </a:r>
            <a:r>
              <a:rPr lang="en-GB" sz="2000" dirty="0"/>
              <a:t>Die Ausarbeitung eines eigenen Abschnitts im Geschäftsplan, der sich speziell mit Nachhaltigkeitszielen, -strategien und -kennzahlen befasst, ist von entscheidender Bedeutung. </a:t>
            </a:r>
          </a:p>
          <a:p>
            <a:pPr algn="just"/>
            <a:r>
              <a:rPr lang="en-GB" sz="2000" dirty="0"/>
              <a:t>Verwendung der SMART-Kriterien - d. h. Sicherstellung, dass die Ziele spezifisch, messbar, erreichbar, relevant und zeitgebunden sind - zur Festlegung klarer Nachhaltigkeitsziele. In diesem Abschnitt sollte dargelegt werden, wie Nachhaltigkeitsinitiativen mit der allgemeinen Unternehmensstrategie in Einklang stehen und zum langfristigen Erfolg beitragen.</a:t>
            </a:r>
          </a:p>
        </p:txBody>
      </p:sp>
    </p:spTree>
    <p:extLst>
      <p:ext uri="{BB962C8B-B14F-4D97-AF65-F5344CB8AC3E}">
        <p14:creationId xmlns:p14="http://schemas.microsoft.com/office/powerpoint/2010/main" val="217210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sz="3200" dirty="0"/>
              <a:t>ANPASSUNG AN DIE ZIELE FÜR NACHHALTIGE ENTWICKLUNG</a:t>
            </a:r>
            <a:endParaRPr lang="en-US" sz="3200"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51077"/>
            <a:ext cx="10483429" cy="3898826"/>
          </a:xfrm>
        </p:spPr>
        <p:txBody>
          <a:bodyPr/>
          <a:lstStyle/>
          <a:p>
            <a:pPr algn="just"/>
            <a:r>
              <a:rPr lang="en-GB" sz="2000" b="1" dirty="0">
                <a:solidFill>
                  <a:srgbClr val="0F486D"/>
                </a:solidFill>
                <a:hlinkClick r:id="rId2">
                  <a:extLst>
                    <a:ext uri="{A12FA001-AC4F-418D-AE19-62706E023703}">
                      <ahyp:hlinkClr xmlns:ahyp="http://schemas.microsoft.com/office/drawing/2018/hyperlinkcolor" val="tx"/>
                    </a:ext>
                  </a:extLst>
                </a:hlinkClick>
              </a:rPr>
              <a:t>SDG 8 (Menschenwürdige Arbeit und Wirtschaftswachstum): </a:t>
            </a:r>
            <a:r>
              <a:rPr lang="en-GB" sz="2000" dirty="0"/>
              <a:t>Durch die Förderung eines nachhaltigen Wirtschaftswachstums und die Schaffung von Möglichkeiten für menschenwürdige Arbeit durch verantwortungsvolle Geschäftspraktiken.</a:t>
            </a:r>
          </a:p>
          <a:p>
            <a:pPr algn="just"/>
            <a:endParaRPr lang="en-GB" sz="2000" dirty="0"/>
          </a:p>
          <a:p>
            <a:pPr algn="just"/>
            <a:r>
              <a:rPr lang="en-GB" sz="2000" b="1" dirty="0">
                <a:solidFill>
                  <a:srgbClr val="0F486D"/>
                </a:solidFill>
                <a:hlinkClick r:id="rId3">
                  <a:extLst>
                    <a:ext uri="{A12FA001-AC4F-418D-AE19-62706E023703}">
                      <ahyp:hlinkClr xmlns:ahyp="http://schemas.microsoft.com/office/drawing/2018/hyperlinkcolor" val="tx"/>
                    </a:ext>
                  </a:extLst>
                </a:hlinkClick>
              </a:rPr>
              <a:t>SDG 9 (Industrie, Innovation und Infrastruktur): </a:t>
            </a:r>
            <a:r>
              <a:rPr lang="en-GB" sz="2000" dirty="0"/>
              <a:t>Durch die Schaffung von Innovationen bei nachhaltigen Technologien und Praktiken in der Wirtschaft.</a:t>
            </a:r>
          </a:p>
          <a:p>
            <a:pPr algn="just"/>
            <a:endParaRPr lang="en-GB" sz="2000" dirty="0"/>
          </a:p>
          <a:p>
            <a:pPr algn="just"/>
            <a:r>
              <a:rPr lang="en-GB" sz="2000" b="1" dirty="0">
                <a:solidFill>
                  <a:srgbClr val="0F486D"/>
                </a:solidFill>
                <a:hlinkClick r:id="rId4">
                  <a:extLst>
                    <a:ext uri="{A12FA001-AC4F-418D-AE19-62706E023703}">
                      <ahyp:hlinkClr xmlns:ahyp="http://schemas.microsoft.com/office/drawing/2018/hyperlinkcolor" val="tx"/>
                    </a:ext>
                  </a:extLst>
                </a:hlinkClick>
              </a:rPr>
              <a:t>SDG 12 (Verantwortungsbewusster Konsum und Produktion): </a:t>
            </a:r>
            <a:r>
              <a:rPr lang="en-GB" sz="2000" dirty="0"/>
              <a:t>Durch das Eintreten für nachhaltige Konsummuster und eine effiziente Ressourcennutzung während des gesamten Geschäftslebenszyklus.</a:t>
            </a:r>
          </a:p>
          <a:p>
            <a:pPr algn="just"/>
            <a:endParaRPr lang="en-GB" sz="2000" dirty="0"/>
          </a:p>
          <a:p>
            <a:pPr algn="just"/>
            <a:r>
              <a:rPr lang="en-GB" sz="2000" b="1" dirty="0">
                <a:solidFill>
                  <a:srgbClr val="0F486D"/>
                </a:solidFill>
                <a:hlinkClick r:id="rId5">
                  <a:extLst>
                    <a:ext uri="{A12FA001-AC4F-418D-AE19-62706E023703}">
                      <ahyp:hlinkClr xmlns:ahyp="http://schemas.microsoft.com/office/drawing/2018/hyperlinkcolor" val="tx"/>
                    </a:ext>
                  </a:extLst>
                </a:hlinkClick>
              </a:rPr>
              <a:t>SDG 13 (Klimapolitik): </a:t>
            </a:r>
            <a:r>
              <a:rPr lang="en-GB" sz="2000" dirty="0"/>
              <a:t>Verringerung der Auswirkungen des Klimawandels und Verbesserung der Widerstandsfähigkeit gegenüber klimabedingten Gefahren durch nachhaltige Geschäftspraktiken.</a:t>
            </a:r>
          </a:p>
        </p:txBody>
      </p:sp>
      <p:pic>
        <p:nvPicPr>
          <p:cNvPr id="4" name="Picture 2">
            <a:extLst>
              <a:ext uri="{FF2B5EF4-FFF2-40B4-BE49-F238E27FC236}">
                <a16:creationId xmlns:a16="http://schemas.microsoft.com/office/drawing/2014/main" id="{821552CC-5430-12C6-47BE-B0111331057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825883" y="489727"/>
            <a:ext cx="778760" cy="77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83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52B5885-513A-6516-EABF-63769A44355C}"/>
              </a:ext>
            </a:extLst>
          </p:cNvPr>
          <p:cNvGraphicFramePr>
            <a:graphicFrameLocks noChangeAspect="1"/>
          </p:cNvGraphicFramePr>
          <p:nvPr>
            <p:custDataLst>
              <p:tags r:id="rId1"/>
            </p:custDataLst>
            <p:extLst>
              <p:ext uri="{D42A27DB-BD31-4B8C-83A1-F6EECF244321}">
                <p14:modId xmlns:p14="http://schemas.microsoft.com/office/powerpoint/2010/main" val="3358078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B87BD777-1E8A-350E-7907-F85EEA9EE7D2}"/>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Wie Sie einen Nachhaltigkeitsplan für Ihr Unternehmen erstellen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Wie man einen Nachhaltigkeitsplan für kleine Unternehmen entwickelt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Wie Sie finanzielle Nachhaltigkeit für Ihr Unternehmen erreichen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Placeholder 5">
            <a:extLst>
              <a:ext uri="{FF2B5EF4-FFF2-40B4-BE49-F238E27FC236}">
                <a16:creationId xmlns:a16="http://schemas.microsoft.com/office/drawing/2014/main" id="{5A064681-21C6-A22F-8858-FDB9EB8BF174}"/>
              </a:ext>
            </a:extLst>
          </p:cNvPr>
          <p:cNvPicPr>
            <a:picLocks noGrp="1" noChangeAspect="1"/>
          </p:cNvPicPr>
          <p:nvPr>
            <p:ph type="pic" sz="quarter" idx="21"/>
          </p:nvPr>
        </p:nvPicPr>
        <p:blipFill rotWithShape="1">
          <a:blip r:embed="rId8"/>
          <a:srcRect l="17594" r="17594"/>
          <a:stretch/>
        </p:blipFill>
        <p:spPr>
          <a:xfrm>
            <a:off x="884238" y="0"/>
            <a:ext cx="4994275" cy="6858000"/>
          </a:xfrm>
        </p:spPr>
      </p:pic>
      <p:sp>
        <p:nvSpPr>
          <p:cNvPr id="3" name="Text Placeholder 2">
            <a:extLst>
              <a:ext uri="{FF2B5EF4-FFF2-40B4-BE49-F238E27FC236}">
                <a16:creationId xmlns:a16="http://schemas.microsoft.com/office/drawing/2014/main" id="{B99DF8E9-ACDE-6102-CD4C-07F3ACB9D0BB}"/>
              </a:ext>
            </a:extLst>
          </p:cNvPr>
          <p:cNvSpPr>
            <a:spLocks noGrp="1"/>
          </p:cNvSpPr>
          <p:nvPr>
            <p:ph type="body" sz="quarter" idx="30"/>
          </p:nvPr>
        </p:nvSpPr>
        <p:spPr>
          <a:xfrm>
            <a:off x="4890795" y="394849"/>
            <a:ext cx="6776598" cy="842867"/>
          </a:xfrm>
        </p:spPr>
        <p:txBody>
          <a:bodyPr/>
          <a:lstStyle/>
          <a:p>
            <a:r>
              <a:rPr lang="en-IE" dirty="0"/>
              <a:t>Weitere Ressourcen</a:t>
            </a:r>
          </a:p>
        </p:txBody>
      </p:sp>
    </p:spTree>
    <p:extLst>
      <p:ext uri="{BB962C8B-B14F-4D97-AF65-F5344CB8AC3E}">
        <p14:creationId xmlns:p14="http://schemas.microsoft.com/office/powerpoint/2010/main" val="31426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99015E6-C690-B6EB-54CE-39B10F6A651D}"/>
              </a:ext>
            </a:extLst>
          </p:cNvPr>
          <p:cNvGraphicFramePr>
            <a:graphicFrameLocks noChangeAspect="1"/>
          </p:cNvGraphicFramePr>
          <p:nvPr>
            <p:custDataLst>
              <p:tags r:id="rId1"/>
            </p:custDataLst>
            <p:extLst>
              <p:ext uri="{D42A27DB-BD31-4B8C-83A1-F6EECF244321}">
                <p14:modId xmlns:p14="http://schemas.microsoft.com/office/powerpoint/2010/main" val="3591803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17</a:t>
            </a:fld>
            <a:endParaRPr lang="en-US" dirty="0"/>
          </a:p>
        </p:txBody>
      </p:sp>
      <p:pic>
        <p:nvPicPr>
          <p:cNvPr id="2" name="Picture Placeholder 12">
            <a:extLst>
              <a:ext uri="{FF2B5EF4-FFF2-40B4-BE49-F238E27FC236}">
                <a16:creationId xmlns:a16="http://schemas.microsoft.com/office/drawing/2014/main" id="{8DD9B01E-C22C-7BAC-173E-BCC54ED5C7B1}"/>
              </a:ext>
            </a:extLst>
          </p:cNvPr>
          <p:cNvPicPr>
            <a:picLocks noGrp="1" noChangeAspect="1"/>
          </p:cNvPicPr>
          <p:nvPr>
            <p:ph type="pic" sz="quarter" idx="23"/>
          </p:nvPr>
        </p:nvPicPr>
        <p:blipFill>
          <a:blip r:embed="rId5" cstate="email">
            <a:extLst>
              <a:ext uri="{28A0092B-C50C-407E-A947-70E740481C1C}">
                <a14:useLocalDpi xmlns:a14="http://schemas.microsoft.com/office/drawing/2010/main"/>
              </a:ext>
            </a:extLst>
          </a:blip>
          <a:srcRect t="16950" b="16950"/>
          <a:stretch>
            <a:fillRect/>
          </a:stretch>
        </p:blipFill>
        <p:spPr>
          <a:xfrm>
            <a:off x="773113" y="566738"/>
            <a:ext cx="4656137" cy="2052637"/>
          </a:xfrm>
        </p:spPr>
      </p:pic>
      <p:pic>
        <p:nvPicPr>
          <p:cNvPr id="5" name="Picture Placeholder 14">
            <a:extLst>
              <a:ext uri="{FF2B5EF4-FFF2-40B4-BE49-F238E27FC236}">
                <a16:creationId xmlns:a16="http://schemas.microsoft.com/office/drawing/2014/main" id="{45297D7A-12B7-0344-24CD-B39110AE6465}"/>
              </a:ext>
            </a:extLst>
          </p:cNvPr>
          <p:cNvPicPr>
            <a:picLocks noGrp="1" noChangeAspect="1"/>
          </p:cNvPicPr>
          <p:nvPr>
            <p:ph type="pic" sz="quarter" idx="22"/>
          </p:nvPr>
        </p:nvPicPr>
        <p:blipFill>
          <a:blip r:embed="rId6" cstate="email">
            <a:extLst>
              <a:ext uri="{28A0092B-C50C-407E-A947-70E740481C1C}">
                <a14:useLocalDpi xmlns:a14="http://schemas.microsoft.com/office/drawing/2010/main"/>
              </a:ext>
            </a:extLst>
          </a:blip>
          <a:srcRect l="3558" r="3558"/>
          <a:stretch>
            <a:fillRect/>
          </a:stretch>
        </p:blipFill>
        <p:spPr>
          <a:xfrm>
            <a:off x="773113" y="2843213"/>
            <a:ext cx="4656137" cy="3343275"/>
          </a:xfrm>
        </p:spPr>
      </p:pic>
      <p:pic>
        <p:nvPicPr>
          <p:cNvPr id="7" name="Picture Placeholder 16">
            <a:extLst>
              <a:ext uri="{FF2B5EF4-FFF2-40B4-BE49-F238E27FC236}">
                <a16:creationId xmlns:a16="http://schemas.microsoft.com/office/drawing/2014/main" id="{DA80ECB8-1551-EF3A-C2D3-3FB8B43A196C}"/>
              </a:ext>
            </a:extLst>
          </p:cNvPr>
          <p:cNvPicPr>
            <a:picLocks noGrp="1" noChangeAspect="1"/>
          </p:cNvPicPr>
          <p:nvPr>
            <p:ph type="pic" sz="quarter" idx="21"/>
          </p:nvPr>
        </p:nvPicPr>
        <p:blipFill>
          <a:blip r:embed="rId7" cstate="email">
            <a:extLst>
              <a:ext uri="{28A0092B-C50C-407E-A947-70E740481C1C}">
                <a14:useLocalDpi xmlns:a14="http://schemas.microsoft.com/office/drawing/2010/main"/>
              </a:ext>
            </a:extLst>
          </a:blip>
          <a:srcRect l="15217" r="15217"/>
          <a:stretch>
            <a:fillRect/>
          </a:stretch>
        </p:blipFill>
        <p:spPr>
          <a:xfrm>
            <a:off x="5675313" y="546100"/>
            <a:ext cx="5883275" cy="5640388"/>
          </a:xfrm>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INTEGRATION FINANZIELLER ELEMENTE MIT SCHWERPUNKT AUF DER NACHHALTIGKEIT</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FINANZIELLE SCHLÜSSELELEMENTE FÜR EIN NACHHALTIGES UNTERNEHMEN</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2008361"/>
            <a:ext cx="10483429" cy="4853284"/>
          </a:xfrm>
        </p:spPr>
        <p:txBody>
          <a:bodyPr/>
          <a:lstStyle/>
          <a:p>
            <a:pPr algn="just"/>
            <a:r>
              <a:rPr lang="en-GB" dirty="0"/>
              <a:t>Beim Aufbau eines nachhaltigen Unternehmens müssen Finanzstrategien eingesetzt werden, die die ökologische und soziale Verantwortung unterstützen. </a:t>
            </a:r>
          </a:p>
          <a:p>
            <a:pPr algn="just"/>
            <a:endParaRPr lang="en-GB" dirty="0"/>
          </a:p>
          <a:p>
            <a:pPr algn="just"/>
            <a:r>
              <a:rPr lang="en-GB" dirty="0"/>
              <a:t>In diesem Abschnitt werden wesentliche finanzielle Elemente zur Unterstützung von Nachhaltigkeitszielen untersucht, darunter Ertragsmodelle, Kostenmanagement, Investitionsstrategien und Risikomanagement. Indem sie finanzielle Entscheidungen mit den Grundsätzen der Nachhaltigkeit in Einklang bringen, können Unternehmen ihre Wettbewerbsfähigkeit verbessern, die Umweltbelastung verringern und positive soziale Auswirkungen fördern.</a:t>
            </a:r>
          </a:p>
        </p:txBody>
      </p:sp>
    </p:spTree>
    <p:extLst>
      <p:ext uri="{BB962C8B-B14F-4D97-AF65-F5344CB8AC3E}">
        <p14:creationId xmlns:p14="http://schemas.microsoft.com/office/powerpoint/2010/main" val="284881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7" y="2506273"/>
            <a:ext cx="8430603" cy="136947"/>
          </a:xfrm>
        </p:spPr>
        <p:txBody>
          <a:bodyPr/>
          <a:lstStyle/>
          <a:p>
            <a:r>
              <a:rPr lang="en-US" sz="2000" dirty="0"/>
              <a:t>Schritt-für-Schritt-Anleitung zur Erstellung eines Geschäftsplans mit Schwerpunkt Nachhaltigkeit</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02</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3567808" y="3360784"/>
            <a:ext cx="6750084" cy="223130"/>
          </a:xfrm>
        </p:spPr>
        <p:txBody>
          <a:bodyPr/>
          <a:lstStyle/>
          <a:p>
            <a:r>
              <a:rPr lang="en-US" sz="2000" dirty="0"/>
              <a:t>Integration finanzieller Elemente mit Schwerpunkt auf der Nachhaltigkeit</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03</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3567808" y="4276565"/>
            <a:ext cx="6935435" cy="223473"/>
          </a:xfrm>
        </p:spPr>
        <p:txBody>
          <a:bodyPr/>
          <a:lstStyle/>
          <a:p>
            <a:r>
              <a:rPr lang="en-US" sz="2000" dirty="0"/>
              <a:t>Finanzierung für nachhaltige Unternehmen - Green Finance </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2694575" y="821841"/>
            <a:ext cx="5330743" cy="532331"/>
          </a:xfrm>
        </p:spPr>
        <p:txBody>
          <a:bodyPr/>
          <a:lstStyle/>
          <a:p>
            <a:r>
              <a:rPr lang="en-US" dirty="0"/>
              <a:t>INHALTSVERZEICHNIS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Erlösmodelle</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Nachhaltige Unternehmen entwickeln Einkommensströme und Geschäftsmodelle, die der ökologischen und sozialen Verantwortung Vorrang einräumen. Sie versuchen, nachhaltige Einkommensquellen zu schaffen und gleichzeitig die Kundenbindung durch ethische Praktiken zu stärken.</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Kostenmanagement </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Es ist wichtig, die mit nachhaltigen Praktiken verbundenen Kosten zu ermitteln und zu steuern. Dazu gehören die Verwendung umweltfreundlicher Materialien, energieeffizienter Technologien und Praktiken, die die Umweltauswirkungen und den Ressourcenverbrauch minimieren.</a:t>
            </a:r>
            <a:endParaRPr lang="en-IE" sz="2000" dirty="0"/>
          </a:p>
        </p:txBody>
      </p:sp>
      <p:pic>
        <p:nvPicPr>
          <p:cNvPr id="11" name="Picture Placeholder 10">
            <a:extLst>
              <a:ext uri="{FF2B5EF4-FFF2-40B4-BE49-F238E27FC236}">
                <a16:creationId xmlns:a16="http://schemas.microsoft.com/office/drawing/2014/main" id="{8F5AEADD-FAE0-C2E4-C9A9-5A0B44DEE4A1}"/>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t="20866" b="20866"/>
          <a:stretch>
            <a:fillRect/>
          </a:stretch>
        </p:blipFill>
        <p:spPr>
          <a:ln>
            <a:solidFill>
              <a:schemeClr val="tx1"/>
            </a:solidFill>
          </a:ln>
        </p:spPr>
      </p:pic>
      <p:pic>
        <p:nvPicPr>
          <p:cNvPr id="9" name="Picture Placeholder 8">
            <a:extLst>
              <a:ext uri="{FF2B5EF4-FFF2-40B4-BE49-F238E27FC236}">
                <a16:creationId xmlns:a16="http://schemas.microsoft.com/office/drawing/2014/main" id="{DB78849C-8115-70C4-5188-AA55DBA74E81}"/>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ln>
            <a:solidFill>
              <a:schemeClr val="tx1"/>
            </a:solidFill>
          </a:ln>
        </p:spPr>
      </p:pic>
    </p:spTree>
    <p:extLst>
      <p:ext uri="{BB962C8B-B14F-4D97-AF65-F5344CB8AC3E}">
        <p14:creationId xmlns:p14="http://schemas.microsoft.com/office/powerpoint/2010/main" val="293024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Investitionen in die Nachhaltigkeit</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Die Zuweisung von Ressourcen für Nachhaltigkeitsinitiativen ist für Unternehmen, die ihren CO2-Ausstoß verringern und die Ressourceneffizienz verbessern wollen, von entscheidender Bedeutung. Die Investitionen können Projekte für erneuerbare Energien, nachhaltige Lieferketten und grüne Technologien umfassen.</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Risikomanagement </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Die Bewertung und Verringerung finanzieller Risiken im Zusammenhang mit Nachhaltigkeitsfragen ist von entscheidender Bedeutung. Dazu gehört die Durchführung gründlicher Umweltverträglichkeitsprüfungen, um regulatorischen Risiken vorzubeugen und die Einhaltung von Nachhaltigkeitsstandards zu gewährleisten.</a:t>
            </a:r>
            <a:endParaRPr lang="en-IE" sz="2000" dirty="0"/>
          </a:p>
        </p:txBody>
      </p:sp>
      <p:pic>
        <p:nvPicPr>
          <p:cNvPr id="11" name="Picture Placeholder 10">
            <a:extLst>
              <a:ext uri="{FF2B5EF4-FFF2-40B4-BE49-F238E27FC236}">
                <a16:creationId xmlns:a16="http://schemas.microsoft.com/office/drawing/2014/main" id="{630F5215-43DF-E936-2312-40FDEC281979}"/>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9106" r="9106"/>
          <a:stretch>
            <a:fillRect/>
          </a:stretch>
        </p:blipFill>
        <p:spPr>
          <a:ln>
            <a:solidFill>
              <a:schemeClr val="tx1"/>
            </a:solidFill>
          </a:ln>
        </p:spPr>
      </p:pic>
      <p:pic>
        <p:nvPicPr>
          <p:cNvPr id="9" name="Picture Placeholder 8">
            <a:extLst>
              <a:ext uri="{FF2B5EF4-FFF2-40B4-BE49-F238E27FC236}">
                <a16:creationId xmlns:a16="http://schemas.microsoft.com/office/drawing/2014/main" id="{426930A0-6020-E2BA-6A4D-A33B91579281}"/>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ln>
            <a:solidFill>
              <a:schemeClr val="tx1"/>
            </a:solidFill>
          </a:ln>
        </p:spPr>
      </p:pic>
    </p:spTree>
    <p:extLst>
      <p:ext uri="{BB962C8B-B14F-4D97-AF65-F5344CB8AC3E}">
        <p14:creationId xmlns:p14="http://schemas.microsoft.com/office/powerpoint/2010/main" val="90007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18419"/>
            <a:ext cx="5526846" cy="614105"/>
          </a:xfrm>
        </p:spPr>
        <p:txBody>
          <a:bodyPr/>
          <a:lstStyle/>
          <a:p>
            <a:r>
              <a:rPr lang="en-US" dirty="0"/>
              <a:t>ABSTIMMUNG DER FINANZPLANUNG MIT DEN NACHHALTIGKEITSZIELEN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664058" y="2452687"/>
            <a:ext cx="4504715" cy="4104874"/>
          </a:xfrm>
        </p:spPr>
        <p:txBody>
          <a:bodyPr/>
          <a:lstStyle/>
          <a:p>
            <a:pPr algn="just"/>
            <a:r>
              <a:rPr lang="en-GB" sz="2200" dirty="0"/>
              <a:t>Die Einbeziehung der Nachhaltigkeit in die Finanzplanung ist von entscheidender Bedeutung, um sicherzustellen, dass ökologische und soziale Ziele durch solide Finanzstrategien unterstützt werden. </a:t>
            </a:r>
          </a:p>
          <a:p>
            <a:pPr algn="just"/>
            <a:endParaRPr lang="en-GB" sz="2200" dirty="0"/>
          </a:p>
          <a:p>
            <a:pPr algn="just"/>
            <a:r>
              <a:rPr lang="en-GB" sz="2200" dirty="0"/>
              <a:t>In diesem Abschnitt wird dargelegt, wie Unternehmen ihre </a:t>
            </a:r>
            <a:r>
              <a:rPr lang="en-GB" sz="2200" b="1" dirty="0">
                <a:solidFill>
                  <a:srgbClr val="F36C2F"/>
                </a:solidFill>
              </a:rPr>
              <a:t>Budgetierung</a:t>
            </a:r>
            <a:r>
              <a:rPr lang="en-GB" sz="2200" dirty="0"/>
              <a:t>, </a:t>
            </a:r>
            <a:r>
              <a:rPr lang="en-GB" sz="2200" b="1" dirty="0">
                <a:solidFill>
                  <a:srgbClr val="F36C2F"/>
                </a:solidFill>
              </a:rPr>
              <a:t>Kennzahlen</a:t>
            </a:r>
            <a:r>
              <a:rPr lang="en-GB" sz="2200" dirty="0"/>
              <a:t>, </a:t>
            </a:r>
            <a:r>
              <a:rPr lang="en-GB" sz="2200" b="1" dirty="0">
                <a:solidFill>
                  <a:srgbClr val="F36C2F"/>
                </a:solidFill>
              </a:rPr>
              <a:t>Anreize </a:t>
            </a:r>
            <a:r>
              <a:rPr lang="en-GB" sz="2200" dirty="0"/>
              <a:t>und </a:t>
            </a:r>
            <a:r>
              <a:rPr lang="en-GB" sz="2200" b="1" dirty="0">
                <a:solidFill>
                  <a:srgbClr val="F36C2F"/>
                </a:solidFill>
              </a:rPr>
              <a:t>langfristige Planung </a:t>
            </a:r>
            <a:r>
              <a:rPr lang="en-GB" sz="2200" dirty="0"/>
              <a:t>mit den Nachhaltigkeitszielen in Einklang bringen können.</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22</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996798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dirty="0"/>
              <a:t>Budgetierung für Nachhaltigkeit</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p:txBody>
          <a:bodyPr/>
          <a:lstStyle/>
          <a:p>
            <a:pPr algn="just"/>
            <a:r>
              <a:rPr lang="en-GB" sz="2000" dirty="0"/>
              <a:t>Dies beinhaltet die Bereitstellung von Mitteln für Initiativen wie grüne Technologien, Verbesserungen der Energieeffizienz und nachhaltige Produktentwicklung. Die Verfolgung der finanziellen Auswirkungen dieser Projekte hilft, die Rechenschaftspflicht zu gewährleisten und die Auswirkungen zu messen.</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Nachhaltige Finanzmetriken</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Diese Kennzahlen können Kosteneinsparungen aufgrund eines geringeren Energieverbrauchs, Einnahmen aus umweltfreundlichen Produkten und andere finanzielle Indikatoren umfassen, die die Vorteile nachhaltiger Praktiken widerspiegeln.</a:t>
            </a:r>
            <a:endParaRPr lang="en-IE" sz="2000" dirty="0"/>
          </a:p>
        </p:txBody>
      </p:sp>
      <p:pic>
        <p:nvPicPr>
          <p:cNvPr id="11" name="Picture Placeholder 10">
            <a:extLst>
              <a:ext uri="{FF2B5EF4-FFF2-40B4-BE49-F238E27FC236}">
                <a16:creationId xmlns:a16="http://schemas.microsoft.com/office/drawing/2014/main" id="{43AD4CFC-6051-815A-D28C-E0BDF792CAB7}"/>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11862" r="11862"/>
          <a:stretch>
            <a:fillRect/>
          </a:stretch>
        </p:blipFill>
        <p:spPr>
          <a:ln>
            <a:solidFill>
              <a:schemeClr val="tx1"/>
            </a:solidFill>
          </a:ln>
        </p:spPr>
      </p:pic>
      <p:pic>
        <p:nvPicPr>
          <p:cNvPr id="9" name="Picture Placeholder 8">
            <a:extLst>
              <a:ext uri="{FF2B5EF4-FFF2-40B4-BE49-F238E27FC236}">
                <a16:creationId xmlns:a16="http://schemas.microsoft.com/office/drawing/2014/main" id="{4CE2A99E-3B3C-DAE2-A66D-703F3788789D}"/>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4249" r="14249"/>
          <a:stretch/>
        </p:blipFill>
        <p:spPr>
          <a:ln>
            <a:solidFill>
              <a:schemeClr val="tx1"/>
            </a:solidFill>
          </a:ln>
        </p:spPr>
      </p:pic>
    </p:spTree>
    <p:extLst>
      <p:ext uri="{BB962C8B-B14F-4D97-AF65-F5344CB8AC3E}">
        <p14:creationId xmlns:p14="http://schemas.microsoft.com/office/powerpoint/2010/main" val="3800871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a:xfrm>
            <a:off x="3867660" y="992777"/>
            <a:ext cx="7765098" cy="730066"/>
          </a:xfrm>
        </p:spPr>
        <p:txBody>
          <a:bodyPr/>
          <a:lstStyle/>
          <a:p>
            <a:r>
              <a:rPr lang="en-IE" dirty="0"/>
              <a:t>Finanzielle Anreize für Nachhaltigkeit</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79841" y="1615767"/>
            <a:ext cx="7160273" cy="945874"/>
          </a:xfrm>
        </p:spPr>
        <p:txBody>
          <a:bodyPr/>
          <a:lstStyle/>
          <a:p>
            <a:pPr algn="just"/>
            <a:r>
              <a:rPr lang="en-GB" sz="2000" dirty="0"/>
              <a:t>Finanzielle Anreize wie Steuergutschriften, Zuschüsse und Subventionen können die Nachhaltigkeitsbemühungen erheblich verbessern. Diese Anreize können dazu beitragen, die Kosten für die Einführung nachhaltiger Praktiken und Technologien auszugleichen, wodurch es für Unternehmen leichter wird, ihre Nachhaltigkeitsziele zu verfolgen.</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IE" dirty="0"/>
              <a:t>Langfristige Finanzplanung</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p:txBody>
          <a:bodyPr/>
          <a:lstStyle/>
          <a:p>
            <a:pPr algn="just"/>
            <a:r>
              <a:rPr lang="en-GB" sz="2000" dirty="0"/>
              <a:t>Die Einbettung von Nachhaltigkeitszielen in die strategische, langfristige Finanzplanung stellt sicher, dass Nachhaltigkeit nicht nur ein kurzfristiger Fokus ist, sondern ein Kernbestandteil der Zukunft des Unternehmens. Dazu gehört die Einbeziehung von Nachhaltigkeitsmeilensteinen in die Finanzstrategien des Unternehmens und die Sicherstellung, dass langfristige Investitionen mit den Nachhaltigkeitszielen übereinstimmen.</a:t>
            </a:r>
            <a:endParaRPr lang="en-IE" sz="2000" dirty="0"/>
          </a:p>
        </p:txBody>
      </p:sp>
      <p:pic>
        <p:nvPicPr>
          <p:cNvPr id="11" name="Picture Placeholder 10">
            <a:extLst>
              <a:ext uri="{FF2B5EF4-FFF2-40B4-BE49-F238E27FC236}">
                <a16:creationId xmlns:a16="http://schemas.microsoft.com/office/drawing/2014/main" id="{F28B658A-0654-1C59-7D8B-738897B429BB}"/>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Lst>
          </a:blip>
          <a:srcRect l="11862" r="11862"/>
          <a:stretch>
            <a:fillRect/>
          </a:stretch>
        </p:blipFill>
        <p:spPr>
          <a:ln>
            <a:solidFill>
              <a:schemeClr val="tx1"/>
            </a:solidFill>
          </a:ln>
        </p:spPr>
      </p:pic>
      <p:pic>
        <p:nvPicPr>
          <p:cNvPr id="9" name="Picture Placeholder 8">
            <a:extLst>
              <a:ext uri="{FF2B5EF4-FFF2-40B4-BE49-F238E27FC236}">
                <a16:creationId xmlns:a16="http://schemas.microsoft.com/office/drawing/2014/main" id="{DE5221BD-33E0-5906-24BA-F30BE6D2483B}"/>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t="6333" b="6333"/>
          <a:stretch>
            <a:fillRect/>
          </a:stretch>
        </p:blipFill>
        <p:spPr>
          <a:ln>
            <a:solidFill>
              <a:schemeClr val="tx1"/>
            </a:solidFill>
          </a:ln>
        </p:spPr>
      </p:pic>
    </p:spTree>
    <p:extLst>
      <p:ext uri="{BB962C8B-B14F-4D97-AF65-F5344CB8AC3E}">
        <p14:creationId xmlns:p14="http://schemas.microsoft.com/office/powerpoint/2010/main" val="414407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a:srcRect l="25697" r="25697"/>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 DOLLA</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Dolla </a:t>
            </a:r>
            <a:r>
              <a:rPr lang="en-GB" sz="2400" dirty="0"/>
              <a:t>legt großen Wert auf grünes Finanzwesen und integriert finanzielle Elemente mit Nachhaltigkeit in ihre Geschäftsplanung. </a:t>
            </a:r>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a:blip r:embed="rId4"/>
          <a:srcRect/>
          <a:stretch/>
        </p:blipFill>
        <p:spPr>
          <a:xfrm>
            <a:off x="7752522" y="3895664"/>
            <a:ext cx="2109462" cy="1984325"/>
          </a:xfrm>
          <a:prstGeom prst="rect">
            <a:avLst/>
          </a:prstGeom>
        </p:spPr>
      </p:pic>
    </p:spTree>
    <p:extLst>
      <p:ext uri="{BB962C8B-B14F-4D97-AF65-F5344CB8AC3E}">
        <p14:creationId xmlns:p14="http://schemas.microsoft.com/office/powerpoint/2010/main" val="1201703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834887"/>
            <a:ext cx="5117828" cy="5193157"/>
          </a:xfrm>
        </p:spPr>
        <p:txBody>
          <a:bodyPr/>
          <a:lstStyle/>
          <a:p>
            <a:pPr algn="just"/>
            <a:r>
              <a:rPr lang="en-GB" sz="2200" dirty="0"/>
              <a:t>Ihre Herangehensweise an nachhaltige Finanzierungen und Finanzierungen zeigt, wie Finanzstrategien nachhaltige Vorhaben unterstützen und fördern können. </a:t>
            </a:r>
          </a:p>
          <a:p>
            <a:pPr algn="just"/>
            <a:endParaRPr lang="en-GB" sz="2200" dirty="0"/>
          </a:p>
          <a:p>
            <a:pPr algn="just"/>
            <a:r>
              <a:rPr lang="en-GB" sz="2200" dirty="0"/>
              <a:t>Durch die Konzentration auf Green Finance und die Ausrichtung der Finanzplanung auf langfristige ökologische und soziale Ziele zeigt </a:t>
            </a:r>
            <a:r>
              <a:rPr lang="en-GB" sz="2200" b="1" dirty="0">
                <a:solidFill>
                  <a:srgbClr val="F36C2F"/>
                </a:solidFill>
                <a:hlinkClick r:id="rId3">
                  <a:extLst>
                    <a:ext uri="{A12FA001-AC4F-418D-AE19-62706E023703}">
                      <ahyp:hlinkClr xmlns:ahyp="http://schemas.microsoft.com/office/drawing/2018/hyperlinkcolor" val="tx"/>
                    </a:ext>
                  </a:extLst>
                </a:hlinkClick>
              </a:rPr>
              <a:t>Dolla</a:t>
            </a:r>
            <a:r>
              <a:rPr lang="en-GB" sz="2200" dirty="0"/>
              <a:t>, wie die Integration von Nachhaltigkeit in die Unternehmensplanung sowohl die Rentabilität als auch die Verantwortung verbessern kann.</a:t>
            </a:r>
          </a:p>
          <a:p>
            <a:pPr algn="just"/>
            <a:endParaRPr lang="en-GB" sz="2200" dirty="0"/>
          </a:p>
          <a:p>
            <a:pPr algn="just"/>
            <a:r>
              <a:rPr lang="en-GB" sz="2200" dirty="0"/>
              <a:t>Weitere Informationen über </a:t>
            </a:r>
            <a:r>
              <a:rPr lang="en-GB" sz="2200" b="1" dirty="0">
                <a:solidFill>
                  <a:srgbClr val="F36C2F"/>
                </a:solidFill>
                <a:hlinkClick r:id="rId3">
                  <a:extLst>
                    <a:ext uri="{A12FA001-AC4F-418D-AE19-62706E023703}">
                      <ahyp:hlinkClr xmlns:ahyp="http://schemas.microsoft.com/office/drawing/2018/hyperlinkcolor" val="tx"/>
                    </a:ext>
                  </a:extLst>
                </a:hlinkClick>
              </a:rPr>
              <a:t>Dolla </a:t>
            </a:r>
            <a:r>
              <a:rPr lang="en-GB" sz="2200" dirty="0"/>
              <a:t>finden Sie in unserem </a:t>
            </a:r>
            <a:r>
              <a:rPr lang="en-GB" sz="2200" b="1" dirty="0">
                <a:hlinkClick r:id="rId4"/>
              </a:rPr>
              <a:t>Kompendium der Fallstudien</a:t>
            </a:r>
            <a:r>
              <a:rPr lang="en-GB" sz="2200" dirty="0"/>
              <a:t>. </a:t>
            </a:r>
          </a:p>
        </p:txBody>
      </p:sp>
    </p:spTree>
    <p:extLst>
      <p:ext uri="{BB962C8B-B14F-4D97-AF65-F5344CB8AC3E}">
        <p14:creationId xmlns:p14="http://schemas.microsoft.com/office/powerpoint/2010/main" val="405599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27</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6217" r="22823"/>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6776598" cy="842867"/>
          </a:xfrm>
        </p:spPr>
        <p:txBody>
          <a:bodyPr/>
          <a:lstStyle/>
          <a:p>
            <a:r>
              <a:rPr lang="en-US" dirty="0"/>
              <a:t>PRAKTISCHE ÜBUNG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09969" y="1844459"/>
            <a:ext cx="5457424" cy="4271810"/>
          </a:xfrm>
        </p:spPr>
        <p:txBody>
          <a:bodyPr/>
          <a:lstStyle/>
          <a:p>
            <a:pPr algn="just"/>
            <a:r>
              <a:rPr lang="en-GB" sz="2000" b="1" dirty="0"/>
              <a:t>Entwickeln Sie einen Finanzplan:</a:t>
            </a:r>
          </a:p>
          <a:p>
            <a:pPr algn="just"/>
            <a:endParaRPr lang="en-GB" sz="2000" dirty="0"/>
          </a:p>
          <a:p>
            <a:pPr algn="just"/>
            <a:r>
              <a:rPr lang="en-GB" sz="2000" dirty="0"/>
              <a:t>Erstellung eines umfassenden, auf die Nachhaltigkeitsziele abgestimmten Finanzplans.</a:t>
            </a:r>
          </a:p>
          <a:p>
            <a:pPr algn="just"/>
            <a:endParaRPr lang="en-GB" sz="2000" dirty="0"/>
          </a:p>
          <a:p>
            <a:pPr algn="just"/>
            <a:r>
              <a:rPr lang="en-GB" sz="2000" dirty="0"/>
              <a:t>Skizzieren Sie die voraussichtlichen Kosten und den Nutzen von Nachhaltigkeitsinitiativen und betonen Sie dabei die langfristige finanzielle Tragfähigkeit. </a:t>
            </a:r>
          </a:p>
          <a:p>
            <a:pPr algn="just"/>
            <a:endParaRPr lang="en-GB" sz="2000" dirty="0"/>
          </a:p>
          <a:p>
            <a:pPr algn="just"/>
            <a:r>
              <a:rPr lang="en-GB" sz="2000" dirty="0"/>
              <a:t>Dazu gehört die Berechnung der Anfangsinvestition, der laufenden Betriebskosten, der potenziellen Einsparungen und der Gesamtkapitalrendite für nachhaltige Projekte. Ziehen Sie verschiedene Finanzierungsquellen in Betracht, z. B. interne Budgets, Darlehen, Zuschüsse und Anreize.</a:t>
            </a:r>
            <a:endParaRPr lang="en-US" sz="2000" dirty="0"/>
          </a:p>
        </p:txBody>
      </p:sp>
    </p:spTree>
    <p:extLst>
      <p:ext uri="{BB962C8B-B14F-4D97-AF65-F5344CB8AC3E}">
        <p14:creationId xmlns:p14="http://schemas.microsoft.com/office/powerpoint/2010/main" val="294766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977081"/>
            <a:ext cx="10483429" cy="3898826"/>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9 (Industrie, Innovation und Infrastruktur): </a:t>
            </a:r>
            <a:r>
              <a:rPr lang="en-GB" dirty="0"/>
              <a:t>Durch Innovation bei nachhaltigen Technologien und Praktiken im Geschäftsbetrieb.</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12 (Verantwortungsbewusster Konsum und Produktion): </a:t>
            </a:r>
            <a:r>
              <a:rPr lang="en-GB" dirty="0"/>
              <a:t>Durch das Eintreten für nachhaltige Konsummuster und eine effiziente Ressourcennutzung während des gesamten Geschäftslebenszyklus.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 (Klimapolitik): </a:t>
            </a:r>
            <a:r>
              <a:rPr lang="en-GB" dirty="0"/>
              <a:t>Verringerung der Auswirkungen des Klimawandels und Verbesserung der Widerstandsfähigkeit gegenüber klimabedingten Gefahren durch nachhaltige Geschäftspraktiken.</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17 (Partnerships for the Goals): </a:t>
            </a:r>
            <a:r>
              <a:rPr lang="en-GB" dirty="0"/>
              <a:t>Durch die Nutzung von Partnerschaften und Kooperationen zur Verbesserung der Umsetzung von Nachhaltigkeitsinitiativen.</a:t>
            </a:r>
          </a:p>
        </p:txBody>
      </p:sp>
      <p:pic>
        <p:nvPicPr>
          <p:cNvPr id="4" name="Picture 2">
            <a:extLst>
              <a:ext uri="{FF2B5EF4-FFF2-40B4-BE49-F238E27FC236}">
                <a16:creationId xmlns:a16="http://schemas.microsoft.com/office/drawing/2014/main" id="{494FF052-D677-D00F-401F-008364FC564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83246" y="597784"/>
            <a:ext cx="1108921" cy="110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9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483784"/>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288049"/>
            <a:ext cx="10483429" cy="3898826"/>
          </a:xfrm>
        </p:spPr>
        <p:txBody>
          <a:bodyPr/>
          <a:lstStyle/>
          <a:p>
            <a:pPr algn="just"/>
            <a:r>
              <a:rPr lang="en-GB" sz="2200" b="1" dirty="0"/>
              <a:t>1.2 Kreativität: </a:t>
            </a:r>
            <a:r>
              <a:rPr lang="en-GB" sz="2200" dirty="0"/>
              <a:t>Entwicklung kreativer und zielgerichteter Ideen durch die Integration von Nachhaltigkeit in Ertragsmodelle und Investitionsstrategien.</a:t>
            </a:r>
          </a:p>
          <a:p>
            <a:pPr algn="just"/>
            <a:endParaRPr lang="en-GB" sz="1000" dirty="0"/>
          </a:p>
          <a:p>
            <a:pPr algn="just"/>
            <a:r>
              <a:rPr lang="en-GB" sz="2200" b="1" dirty="0"/>
              <a:t>1.5 Ethisches und nachhaltiges Denken: </a:t>
            </a:r>
            <a:r>
              <a:rPr lang="en-GB" sz="2200" dirty="0"/>
              <a:t>Bewertung der Folgen und Auswirkungen von Unternehmenstätigkeiten zur Förderung von nachhaltigem Management und Integration.</a:t>
            </a:r>
          </a:p>
          <a:p>
            <a:pPr algn="just"/>
            <a:endParaRPr lang="en-GB" sz="1000" dirty="0"/>
          </a:p>
          <a:p>
            <a:pPr algn="just"/>
            <a:r>
              <a:rPr lang="en-GB" sz="2200" b="1" dirty="0"/>
              <a:t>2.1 Selbstwahrnehmung und Selbstwirksamkeit: </a:t>
            </a:r>
            <a:r>
              <a:rPr lang="en-GB" sz="2200" dirty="0"/>
              <a:t>Übernahme von Verantwortung für nachhaltiges Finanzmanagement und Förderung von Nachhaltigkeitsbemühungen in Unternehmen.</a:t>
            </a:r>
          </a:p>
          <a:p>
            <a:pPr algn="just"/>
            <a:endParaRPr lang="en-GB" sz="1000" dirty="0"/>
          </a:p>
          <a:p>
            <a:pPr algn="just"/>
            <a:r>
              <a:rPr lang="en-GB" sz="2200" b="1" dirty="0"/>
              <a:t>2.5 Andere mobilisieren: </a:t>
            </a:r>
            <a:r>
              <a:rPr lang="en-GB" sz="2200" dirty="0"/>
              <a:t>Einbindung von Stakeholdern in Nachhaltigkeitsinitiativen und Motivation der Belegschaft zur Unterstützung der Nachhaltigkeitsziele.</a:t>
            </a:r>
          </a:p>
          <a:p>
            <a:pPr algn="just"/>
            <a:endParaRPr lang="en-GB" sz="1000" dirty="0"/>
          </a:p>
          <a:p>
            <a:pPr algn="just"/>
            <a:r>
              <a:rPr lang="en-GB" sz="2200" b="1" dirty="0"/>
              <a:t>3.1 Die Initiative ergreifen: </a:t>
            </a:r>
            <a:r>
              <a:rPr lang="en-GB" sz="2200" dirty="0"/>
              <a:t>Proaktive Budgetierung für Nachhaltigkeit und Entwicklung nachhaltiger Finanzkennzahlen.</a:t>
            </a:r>
          </a:p>
          <a:p>
            <a:pPr algn="just"/>
            <a:endParaRPr lang="en-GB" sz="1000" dirty="0"/>
          </a:p>
          <a:p>
            <a:pPr algn="just"/>
            <a:r>
              <a:rPr lang="en-GB" sz="2200" b="1" dirty="0"/>
              <a:t>3.3 Umgang mit Ungewissheit, Mehrdeutigkeit und Risiken: </a:t>
            </a:r>
            <a:r>
              <a:rPr lang="en-GB" sz="2200" dirty="0"/>
              <a:t>Durchführung von Umweltrisikobewertungen und Einbindung der Nachhaltigkeit in die strategische Finanzplanung, um die Widerstandsfähigkeit zu gewährleisten.</a:t>
            </a:r>
          </a:p>
        </p:txBody>
      </p:sp>
      <p:pic>
        <p:nvPicPr>
          <p:cNvPr id="5" name="Picture 4">
            <a:extLst>
              <a:ext uri="{FF2B5EF4-FFF2-40B4-BE49-F238E27FC236}">
                <a16:creationId xmlns:a16="http://schemas.microsoft.com/office/drawing/2014/main" id="{F0E8EBC9-1F46-E34C-6B02-7EC52B6FC8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433" y="483784"/>
            <a:ext cx="1286608" cy="715512"/>
          </a:xfrm>
          <a:prstGeom prst="rect">
            <a:avLst/>
          </a:prstGeom>
        </p:spPr>
      </p:pic>
    </p:spTree>
    <p:extLst>
      <p:ext uri="{BB962C8B-B14F-4D97-AF65-F5344CB8AC3E}">
        <p14:creationId xmlns:p14="http://schemas.microsoft.com/office/powerpoint/2010/main" val="291362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BA4BDD5-1840-688E-47EA-CD5118367D1F}"/>
              </a:ext>
            </a:extLst>
          </p:cNvPr>
          <p:cNvGraphicFramePr>
            <a:graphicFrameLocks noChangeAspect="1"/>
          </p:cNvGraphicFramePr>
          <p:nvPr>
            <p:custDataLst>
              <p:tags r:id="rId1"/>
            </p:custDataLst>
            <p:extLst>
              <p:ext uri="{D42A27DB-BD31-4B8C-83A1-F6EECF244321}">
                <p14:modId xmlns:p14="http://schemas.microsoft.com/office/powerpoint/2010/main" val="1281643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8" descr="Two business people communicating and sharing">
            <a:extLst>
              <a:ext uri="{FF2B5EF4-FFF2-40B4-BE49-F238E27FC236}">
                <a16:creationId xmlns:a16="http://schemas.microsoft.com/office/drawing/2014/main" id="{58DCEFE2-B0EC-D3D9-A03E-ECAE86D482B8}"/>
              </a:ext>
            </a:extLst>
          </p:cNvPr>
          <p:cNvPicPr>
            <a:picLocks noGrp="1" noChangeAspect="1"/>
          </p:cNvPicPr>
          <p:nvPr>
            <p:ph type="pic" sz="quarter" idx="21"/>
          </p:nvPr>
        </p:nvPicPr>
        <p:blipFill rotWithShape="1">
          <a:blip r:embed="rId6" cstate="email">
            <a:extLst>
              <a:ext uri="{28A0092B-C50C-407E-A947-70E740481C1C}">
                <a14:useLocalDpi xmlns:a14="http://schemas.microsoft.com/office/drawing/2010/main"/>
              </a:ext>
            </a:extLst>
          </a:blip>
          <a:srcRect l="25731" r="25731"/>
          <a:stretch/>
        </p:blipFill>
        <p:spPr>
          <a:xfrm>
            <a:off x="884238" y="0"/>
            <a:ext cx="4994275" cy="6858000"/>
          </a:xfrm>
        </p:spPr>
      </p:pic>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EINFÜHRUNG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86115" y="1940118"/>
            <a:ext cx="5359179" cy="4361829"/>
          </a:xfrm>
        </p:spPr>
        <p:txBody>
          <a:bodyPr/>
          <a:lstStyle/>
          <a:p>
            <a:pPr algn="just"/>
            <a:r>
              <a:rPr lang="en-GB" sz="2200" dirty="0"/>
              <a:t>Ein nachhaltiger Geschäftsplan ist mehr als nur ein strategisches Dokument; er verkörpert eine Verpflichtung zur Integration ethischer und nachhaltiger Praktiken in jeden Bereich der Geschäftstätigkeit. </a:t>
            </a:r>
          </a:p>
          <a:p>
            <a:pPr algn="just"/>
            <a:endParaRPr lang="en-GB" sz="2200" dirty="0"/>
          </a:p>
          <a:p>
            <a:pPr algn="just"/>
            <a:r>
              <a:rPr lang="en-GB" sz="2200" dirty="0"/>
              <a:t>Dieses Modul bietet eine Schritt-für-Schritt-Anleitung für die Erstellung eines Geschäftsplans mit einem starken Fokus auf Nachhaltigkeit, um sicherzustellen, dass Unternehmen nicht nur wirtschaftlich florieren, sondern auch einen positiven Beitrag zum ökologischen und sozialen Wohlergehen leisten.</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3721-F30D-21CC-512C-157E3D9E3A38}"/>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2B050DC-CB56-E1A9-E017-E44E2E81A85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AE3330C2-BCAD-332D-4EA5-68DBF7834F6C}"/>
              </a:ext>
            </a:extLst>
          </p:cNvPr>
          <p:cNvSpPr>
            <a:spLocks noGrp="1"/>
          </p:cNvSpPr>
          <p:nvPr>
            <p:ph type="body" sz="quarter" idx="30"/>
          </p:nvPr>
        </p:nvSpPr>
        <p:spPr>
          <a:xfrm>
            <a:off x="4890795" y="394849"/>
            <a:ext cx="6776598" cy="842867"/>
          </a:xfrm>
        </p:spPr>
        <p:txBody>
          <a:bodyPr/>
          <a:lstStyle/>
          <a:p>
            <a:r>
              <a:rPr lang="en-IE" dirty="0"/>
              <a:t>Weitere Ressourcen</a:t>
            </a:r>
          </a:p>
        </p:txBody>
      </p:sp>
      <p:sp>
        <p:nvSpPr>
          <p:cNvPr id="4" name="Text Placeholder 3">
            <a:extLst>
              <a:ext uri="{FF2B5EF4-FFF2-40B4-BE49-F238E27FC236}">
                <a16:creationId xmlns:a16="http://schemas.microsoft.com/office/drawing/2014/main" id="{788C08F1-FF05-E49D-0663-15D998A4CB92}"/>
              </a:ext>
            </a:extLst>
          </p:cNvPr>
          <p:cNvSpPr>
            <a:spLocks noGrp="1"/>
          </p:cNvSpPr>
          <p:nvPr>
            <p:ph type="body" sz="quarter" idx="48"/>
          </p:nvPr>
        </p:nvSpPr>
        <p:spPr>
          <a:xfrm>
            <a:off x="6459275" y="1632565"/>
            <a:ext cx="5208118"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Nachhaltige Finanzen erklärt: Konzepte, Vorteile und praktische Umsetzungen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Überblick über nachhaltige Finanzen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Finanzierung von nachhaltigem Unternehmertum: ESG-Messung, -Bewertung und -Leistung</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07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FINANZIERUNG NACHHALTIGER UNTERNEHMEN - GREEN FINANCE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75120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6" y="666664"/>
            <a:ext cx="10483431" cy="804265"/>
          </a:xfrm>
        </p:spPr>
        <p:txBody>
          <a:bodyPr/>
          <a:lstStyle/>
          <a:p>
            <a:r>
              <a:rPr lang="en-GB" dirty="0"/>
              <a:t>EINFÜHRUNG IN DIE GRÜNE FINANZIERUNG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668161"/>
            <a:ext cx="10483429" cy="3518713"/>
          </a:xfrm>
        </p:spPr>
        <p:txBody>
          <a:bodyPr/>
          <a:lstStyle/>
          <a:p>
            <a:pPr algn="just"/>
            <a:r>
              <a:rPr lang="en-GB" dirty="0"/>
              <a:t>Grüne Finanzen umfassen Finanzaktivitäten, die eine nachhaltige Entwicklung und den Umweltschutz unterstützen. Sie umfasst eine Reihe von Finanzprodukten und -dienstleistungen, darunter </a:t>
            </a:r>
            <a:r>
              <a:rPr lang="en-GB" b="1" dirty="0">
                <a:solidFill>
                  <a:srgbClr val="F36C2F"/>
                </a:solidFill>
              </a:rPr>
              <a:t>grüne Anleihen</a:t>
            </a:r>
            <a:r>
              <a:rPr lang="en-GB" dirty="0"/>
              <a:t>, </a:t>
            </a:r>
            <a:r>
              <a:rPr lang="en-GB" b="1" dirty="0">
                <a:solidFill>
                  <a:srgbClr val="F36C2F"/>
                </a:solidFill>
              </a:rPr>
              <a:t>Darlehen </a:t>
            </a:r>
            <a:r>
              <a:rPr lang="en-GB" dirty="0"/>
              <a:t>und </a:t>
            </a:r>
            <a:r>
              <a:rPr lang="en-GB" b="1" dirty="0">
                <a:solidFill>
                  <a:srgbClr val="F36C2F"/>
                </a:solidFill>
              </a:rPr>
              <a:t>Zuschüsse </a:t>
            </a:r>
            <a:r>
              <a:rPr lang="en-GB" dirty="0"/>
              <a:t>für Projekte, die der Umwelt zugutekommen.</a:t>
            </a:r>
          </a:p>
          <a:p>
            <a:pPr algn="just"/>
            <a:endParaRPr lang="en-GB" dirty="0"/>
          </a:p>
          <a:p>
            <a:pPr algn="just"/>
            <a:r>
              <a:rPr lang="en-GB" dirty="0"/>
              <a:t>Grüne Finanzierungen sind für den Übergang zu einer kohlenstoffarmen Wirtschaft, die Entwicklung nachhaltiger Industrien und die Verringerung der Auswirkungen des Klimawandels unerlässlich. Sie fördert Investitionen in erneuerbare Energien, Energieeffizienz und andere nachhaltige Praktiken.</a:t>
            </a:r>
          </a:p>
          <a:p>
            <a:pPr algn="just"/>
            <a:endParaRPr lang="en-GB" dirty="0"/>
          </a:p>
          <a:p>
            <a:r>
              <a:rPr lang="en-GB" b="1" dirty="0"/>
              <a:t>Zuschussfähigkeit und Quellen</a:t>
            </a:r>
          </a:p>
          <a:p>
            <a:r>
              <a:rPr lang="en-GB" dirty="0"/>
              <a:t>Das Verständnis der Kriterien für den Zugang zu grüner Finanzierung ist entscheidend für die Sicherung von Mitteln zur Unterstützung nachhaltiger Initiativen. Mögliche Quellen für grüne Finanzierungen sind u. a:</a:t>
            </a:r>
          </a:p>
          <a:p>
            <a:pPr algn="just"/>
            <a:endParaRPr lang="en-GB" sz="2200" dirty="0"/>
          </a:p>
        </p:txBody>
      </p:sp>
    </p:spTree>
    <p:extLst>
      <p:ext uri="{BB962C8B-B14F-4D97-AF65-F5344CB8AC3E}">
        <p14:creationId xmlns:p14="http://schemas.microsoft.com/office/powerpoint/2010/main" val="786921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3200" dirty="0"/>
              <a:t>Grüne Anleihen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685080" cy="945874"/>
          </a:xfrm>
        </p:spPr>
        <p:txBody>
          <a:bodyPr/>
          <a:lstStyle/>
          <a:p>
            <a:pPr algn="just"/>
            <a:r>
              <a:rPr lang="en-GB" sz="1800" dirty="0"/>
              <a:t>Grüne Anleihen sind Schuldverschreibungen, die ausgegeben werden, um Kapital speziell für Projekte mit ökologischem Nutzen zu beschaffen. Die durch grüne Anleihen beschafften Mittel werden in der Regel für </a:t>
            </a:r>
            <a:r>
              <a:rPr lang="en-GB" sz="1800" b="1" dirty="0">
                <a:solidFill>
                  <a:srgbClr val="F36C2F"/>
                </a:solidFill>
              </a:rPr>
              <a:t>Projekte im Bereich </a:t>
            </a:r>
            <a:r>
              <a:rPr lang="en-GB" sz="1800" dirty="0"/>
              <a:t>erneuerbare </a:t>
            </a:r>
            <a:r>
              <a:rPr lang="en-GB" sz="1800" b="1" dirty="0">
                <a:solidFill>
                  <a:srgbClr val="F36C2F"/>
                </a:solidFill>
              </a:rPr>
              <a:t>Energien</a:t>
            </a:r>
            <a:r>
              <a:rPr lang="en-GB" sz="1800" dirty="0"/>
              <a:t>, </a:t>
            </a:r>
            <a:r>
              <a:rPr lang="en-GB" sz="1800" b="1" dirty="0">
                <a:solidFill>
                  <a:srgbClr val="F36C2F"/>
                </a:solidFill>
              </a:rPr>
              <a:t>Verbesserungen der Energieeffizienz </a:t>
            </a:r>
            <a:r>
              <a:rPr lang="en-GB" sz="1800" dirty="0"/>
              <a:t>und andere Initiativen verwendet, die zur ökologischen Nachhaltigkeit beitragen.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603148"/>
            <a:ext cx="7160276" cy="730066"/>
          </a:xfrm>
        </p:spPr>
        <p:txBody>
          <a:bodyPr/>
          <a:lstStyle/>
          <a:p>
            <a:r>
              <a:rPr lang="en-IE" sz="3200" dirty="0"/>
              <a:t>Grüne Kredite</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3163618"/>
            <a:ext cx="7627420" cy="945874"/>
          </a:xfrm>
        </p:spPr>
        <p:txBody>
          <a:bodyPr/>
          <a:lstStyle/>
          <a:p>
            <a:pPr algn="just"/>
            <a:r>
              <a:rPr lang="en-GB" sz="1800" dirty="0"/>
              <a:t>Grüne Kredite sind Kredite, die unter der Bedingung vergeben werden, dass die Mittel ausschließlich für grüne Projekte verwendet werden.  Mit diesen Darlehen werden Projekte wie die Installation von </a:t>
            </a:r>
            <a:r>
              <a:rPr lang="en-GB" sz="1800" b="1" dirty="0">
                <a:solidFill>
                  <a:srgbClr val="F36C2F"/>
                </a:solidFill>
              </a:rPr>
              <a:t>Sonnenkollektoren</a:t>
            </a:r>
            <a:r>
              <a:rPr lang="en-GB" sz="1800" dirty="0"/>
              <a:t>, die Entwicklung einer </a:t>
            </a:r>
            <a:r>
              <a:rPr lang="en-GB" sz="1800" b="1" dirty="0">
                <a:solidFill>
                  <a:srgbClr val="F36C2F"/>
                </a:solidFill>
              </a:rPr>
              <a:t>nachhaltigen Infrastruktur </a:t>
            </a:r>
            <a:r>
              <a:rPr lang="en-GB" sz="1800" dirty="0"/>
              <a:t>oder die Einführung </a:t>
            </a:r>
            <a:r>
              <a:rPr lang="en-GB" sz="1800" b="1" dirty="0">
                <a:solidFill>
                  <a:srgbClr val="F36C2F"/>
                </a:solidFill>
              </a:rPr>
              <a:t>energieeffizienter Technologien </a:t>
            </a:r>
            <a:r>
              <a:rPr lang="en-GB" sz="1800" dirty="0"/>
              <a:t>unterstützt.</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49676" y="4604263"/>
            <a:ext cx="7160276" cy="730066"/>
          </a:xfrm>
        </p:spPr>
        <p:txBody>
          <a:bodyPr/>
          <a:lstStyle/>
          <a:p>
            <a:r>
              <a:rPr lang="en-IE" sz="3200" dirty="0"/>
              <a:t>Zuschüsse und Subventionen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6" y="5086945"/>
            <a:ext cx="7492248" cy="945874"/>
          </a:xfrm>
        </p:spPr>
        <p:txBody>
          <a:bodyPr/>
          <a:lstStyle/>
          <a:p>
            <a:pPr algn="just"/>
            <a:r>
              <a:rPr lang="en-GB" sz="1800" dirty="0"/>
              <a:t>Zuschüsse und Subventionen sind Finanzhilfen, die von Regierungen, gemeinnützigen Organisationen oder anderen Organisationen zur Unterstützung nachhaltiger Initiativen bereitgestellt werden.  Sie können für eine breite Palette von Projekten verwendet werden, darunter </a:t>
            </a:r>
            <a:r>
              <a:rPr lang="en-GB" sz="1800" b="1" dirty="0">
                <a:solidFill>
                  <a:srgbClr val="F36C2F"/>
                </a:solidFill>
              </a:rPr>
              <a:t>Umweltforschung</a:t>
            </a:r>
            <a:r>
              <a:rPr lang="en-GB" sz="1800" dirty="0"/>
              <a:t>, </a:t>
            </a:r>
            <a:r>
              <a:rPr lang="en-GB" sz="1800" b="1" dirty="0">
                <a:solidFill>
                  <a:srgbClr val="F36C2F"/>
                </a:solidFill>
              </a:rPr>
              <a:t>Anlagen für erneuerbare Energien </a:t>
            </a:r>
            <a:r>
              <a:rPr lang="en-GB" sz="1800" dirty="0"/>
              <a:t>und </a:t>
            </a:r>
            <a:r>
              <a:rPr lang="en-GB" sz="1800" b="1" dirty="0">
                <a:solidFill>
                  <a:srgbClr val="F36C2F"/>
                </a:solidFill>
              </a:rPr>
              <a:t>kommunale Nachhaltigkeitsprogramme</a:t>
            </a:r>
            <a:r>
              <a:rPr lang="en-GB" sz="1800" dirty="0"/>
              <a:t>.</a:t>
            </a:r>
            <a:endParaRPr lang="en-IE" sz="1800" dirty="0"/>
          </a:p>
        </p:txBody>
      </p:sp>
      <p:pic>
        <p:nvPicPr>
          <p:cNvPr id="16" name="Picture Placeholder 15" descr="Close-up of a pen writing on a chart">
            <a:extLst>
              <a:ext uri="{FF2B5EF4-FFF2-40B4-BE49-F238E27FC236}">
                <a16:creationId xmlns:a16="http://schemas.microsoft.com/office/drawing/2014/main" id="{F376A36A-B7D0-F980-FE6C-CF2385B8DB4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8185" r="8185"/>
          <a:stretch>
            <a:fillRect/>
          </a:stretch>
        </p:blipFill>
        <p:spPr/>
      </p:pic>
      <p:pic>
        <p:nvPicPr>
          <p:cNvPr id="14" name="Picture Placeholder 13" descr="Magnifying glass showing decling performance">
            <a:extLst>
              <a:ext uri="{FF2B5EF4-FFF2-40B4-BE49-F238E27FC236}">
                <a16:creationId xmlns:a16="http://schemas.microsoft.com/office/drawing/2014/main" id="{A94C0B96-24EC-12DD-76F7-DC77B15B030E}"/>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p:pic>
      <p:pic>
        <p:nvPicPr>
          <p:cNvPr id="12" name="Picture Placeholder 11">
            <a:extLst>
              <a:ext uri="{FF2B5EF4-FFF2-40B4-BE49-F238E27FC236}">
                <a16:creationId xmlns:a16="http://schemas.microsoft.com/office/drawing/2014/main" id="{05ECA892-4A73-20BC-7D1B-FBFB99FC67DF}"/>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t="20866" b="20866"/>
          <a:stretch>
            <a:fillRect/>
          </a:stretch>
        </p:blipFill>
        <p:spPr/>
      </p:pic>
    </p:spTree>
    <p:extLst>
      <p:ext uri="{BB962C8B-B14F-4D97-AF65-F5344CB8AC3E}">
        <p14:creationId xmlns:p14="http://schemas.microsoft.com/office/powerpoint/2010/main" val="2099224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616D47F-65AA-3B6E-BE1C-F72E1AEE88E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AD347ED9-1ADF-721C-EA1F-692C1F82B4FC}"/>
              </a:ext>
            </a:extLst>
          </p:cNvPr>
          <p:cNvSpPr>
            <a:spLocks noGrp="1"/>
          </p:cNvSpPr>
          <p:nvPr>
            <p:ph type="body" sz="quarter" idx="30"/>
          </p:nvPr>
        </p:nvSpPr>
        <p:spPr>
          <a:xfrm>
            <a:off x="5070021" y="234016"/>
            <a:ext cx="4951851" cy="845139"/>
          </a:xfrm>
        </p:spPr>
        <p:txBody>
          <a:bodyPr/>
          <a:lstStyle/>
          <a:p>
            <a:r>
              <a:rPr lang="en-US" dirty="0"/>
              <a:t>GREEN FINACNE ANTRAGSVERFAHREN </a:t>
            </a:r>
          </a:p>
        </p:txBody>
      </p:sp>
      <p:sp>
        <p:nvSpPr>
          <p:cNvPr id="4" name="Text Placeholder 3">
            <a:extLst>
              <a:ext uri="{FF2B5EF4-FFF2-40B4-BE49-F238E27FC236}">
                <a16:creationId xmlns:a16="http://schemas.microsoft.com/office/drawing/2014/main" id="{3F4B6CF6-4D9B-9A19-1DEC-03651F42ED6F}"/>
              </a:ext>
            </a:extLst>
          </p:cNvPr>
          <p:cNvSpPr>
            <a:spLocks noGrp="1"/>
          </p:cNvSpPr>
          <p:nvPr>
            <p:ph type="body" sz="quarter" idx="48"/>
          </p:nvPr>
        </p:nvSpPr>
        <p:spPr>
          <a:xfrm>
            <a:off x="5070021" y="1405726"/>
            <a:ext cx="6384472" cy="3466570"/>
          </a:xfrm>
        </p:spPr>
        <p:txBody>
          <a:bodyPr/>
          <a:lstStyle/>
          <a:p>
            <a:pPr algn="just"/>
            <a:r>
              <a:rPr lang="en-GB" sz="1800" dirty="0"/>
              <a:t>Die Beantragung einer grünen Finanzierung umfasst in der Regel mehrere Schritte:</a:t>
            </a:r>
          </a:p>
          <a:p>
            <a:pPr algn="just"/>
            <a:endParaRPr lang="en-GB" sz="1800" b="1" dirty="0"/>
          </a:p>
          <a:p>
            <a:pPr algn="just"/>
            <a:r>
              <a:rPr lang="en-GB" sz="1800" b="1" dirty="0"/>
              <a:t>Schreiben eines überzeugenden Vorschlags: </a:t>
            </a:r>
            <a:r>
              <a:rPr lang="en-GB" sz="1800" dirty="0"/>
              <a:t>Ein gut geschriebener Vorschlag sollte die Nachhaltigkeitsziele des Projekts, die finanziellen Anforderungen und die erwarteten Umweltvorteile klar umreißen. Er sollte auch detaillierte Pläne und Zeitpläne enthalten, um die Machbarkeit und die Auswirkungen aufzuzeigen.</a:t>
            </a:r>
          </a:p>
          <a:p>
            <a:pPr algn="just"/>
            <a:endParaRPr lang="en-GB" sz="1800" b="1" dirty="0"/>
          </a:p>
          <a:p>
            <a:pPr algn="just"/>
            <a:r>
              <a:rPr lang="en-GB" sz="1800" b="1" dirty="0"/>
              <a:t>Die wichtigsten Elemente sollten enthalten sein:</a:t>
            </a:r>
          </a:p>
          <a:p>
            <a:pPr marL="285750" indent="-285750" algn="just">
              <a:buFont typeface="Arial" panose="020B0604020202020204" pitchFamily="34" charset="0"/>
              <a:buChar char="•"/>
            </a:pPr>
            <a:r>
              <a:rPr lang="en-GB" sz="1800" b="1" dirty="0"/>
              <a:t>Executive Summary: </a:t>
            </a:r>
            <a:r>
              <a:rPr lang="en-GB" sz="1800" dirty="0"/>
              <a:t>Kurzer Überblick über das Projekt.</a:t>
            </a:r>
          </a:p>
          <a:p>
            <a:pPr marL="285750" indent="-285750" algn="just">
              <a:buFont typeface="Arial" panose="020B0604020202020204" pitchFamily="34" charset="0"/>
              <a:buChar char="•"/>
            </a:pPr>
            <a:r>
              <a:rPr lang="en-GB" sz="1800" b="1" dirty="0"/>
              <a:t>Projektbeschreibung: </a:t>
            </a:r>
            <a:r>
              <a:rPr lang="en-GB" sz="1800" dirty="0"/>
              <a:t>Detaillierte Erläuterung des Projektumfangs.</a:t>
            </a:r>
          </a:p>
          <a:p>
            <a:pPr marL="285750" indent="-285750" algn="just">
              <a:buFont typeface="Arial" panose="020B0604020202020204" pitchFamily="34" charset="0"/>
              <a:buChar char="•"/>
            </a:pPr>
            <a:r>
              <a:rPr lang="en-GB" sz="1800" b="1" dirty="0"/>
              <a:t>Auswirkungen auf die Nachhaltigkeit: </a:t>
            </a:r>
            <a:r>
              <a:rPr lang="en-GB" sz="1800" dirty="0"/>
              <a:t>Erwarteter ökologischer und sozialer Nutzen.</a:t>
            </a:r>
          </a:p>
          <a:p>
            <a:pPr marL="285750" indent="-285750" algn="just">
              <a:buFont typeface="Arial" panose="020B0604020202020204" pitchFamily="34" charset="0"/>
              <a:buChar char="•"/>
            </a:pPr>
            <a:r>
              <a:rPr lang="en-GB" sz="1800" b="1" dirty="0"/>
              <a:t>Budget und Finanzierungsanforderungen: </a:t>
            </a:r>
            <a:r>
              <a:rPr lang="en-GB" sz="1800" dirty="0"/>
              <a:t>Detaillierter Finanzplan.</a:t>
            </a:r>
            <a:endParaRPr lang="en-US" sz="1800" dirty="0"/>
          </a:p>
        </p:txBody>
      </p:sp>
    </p:spTree>
    <p:extLst>
      <p:ext uri="{BB962C8B-B14F-4D97-AF65-F5344CB8AC3E}">
        <p14:creationId xmlns:p14="http://schemas.microsoft.com/office/powerpoint/2010/main" val="2114123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05602" y="446711"/>
            <a:ext cx="5342288" cy="614105"/>
          </a:xfrm>
        </p:spPr>
        <p:txBody>
          <a:bodyPr/>
          <a:lstStyle/>
          <a:p>
            <a:r>
              <a:rPr lang="en-US" dirty="0"/>
              <a:t>GREEN FINACNE ANTRAGSVERFAHREN </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500818" y="1757076"/>
            <a:ext cx="5045763" cy="5100924"/>
          </a:xfrm>
        </p:spPr>
        <p:txBody>
          <a:bodyPr/>
          <a:lstStyle/>
          <a:p>
            <a:pPr algn="just"/>
            <a:r>
              <a:rPr lang="en-GB" sz="2000" b="1" dirty="0"/>
              <a:t>Einhaltung der Vorschriften:</a:t>
            </a:r>
          </a:p>
          <a:p>
            <a:pPr algn="just"/>
            <a:endParaRPr lang="en-GB" sz="2000" dirty="0"/>
          </a:p>
          <a:p>
            <a:pPr algn="just"/>
            <a:r>
              <a:rPr lang="en-GB" sz="2000" b="1" dirty="0"/>
              <a:t>Sicherstellung der Einhaltung von Vorschriften: </a:t>
            </a:r>
            <a:r>
              <a:rPr lang="en-GB" sz="2000" dirty="0"/>
              <a:t>Das Projekt muss alle einschlägigen Umweltvorschriften und die von der jeweiligen Finanzierungsquelle festgelegten Förderkriterien erfüllen.</a:t>
            </a:r>
          </a:p>
          <a:p>
            <a:pPr algn="just"/>
            <a:endParaRPr lang="en-GB" sz="2000" dirty="0"/>
          </a:p>
          <a:p>
            <a:pPr algn="just"/>
            <a:r>
              <a:rPr lang="en-GB" sz="2000" b="1" dirty="0"/>
              <a:t>Dokumentation: </a:t>
            </a:r>
            <a:r>
              <a:rPr lang="en-GB" sz="2000" dirty="0"/>
              <a:t>Bereitstellung der erforderlichen Unterlagen zum Nachweis der Einhaltung von Regulierungsstandards und Finanzierungskriterien.</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125973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73D348-592E-81A8-72BD-592C814E133C}"/>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638" r="25638"/>
          <a:stretch/>
        </p:blipFill>
        <p:spPr>
          <a:xfrm>
            <a:off x="0" y="0"/>
            <a:ext cx="4993772" cy="6858000"/>
          </a:xfrm>
        </p:spPr>
      </p:pic>
      <p:sp>
        <p:nvSpPr>
          <p:cNvPr id="3" name="Text Placeholder 2">
            <a:extLst>
              <a:ext uri="{FF2B5EF4-FFF2-40B4-BE49-F238E27FC236}">
                <a16:creationId xmlns:a16="http://schemas.microsoft.com/office/drawing/2014/main" id="{3585CCEF-F8E5-C0AC-F999-52BA91BFB142}"/>
              </a:ext>
            </a:extLst>
          </p:cNvPr>
          <p:cNvSpPr>
            <a:spLocks noGrp="1"/>
          </p:cNvSpPr>
          <p:nvPr>
            <p:ph type="body" sz="quarter" idx="30"/>
          </p:nvPr>
        </p:nvSpPr>
        <p:spPr>
          <a:xfrm>
            <a:off x="4660207" y="317364"/>
            <a:ext cx="6776598" cy="842867"/>
          </a:xfrm>
        </p:spPr>
        <p:txBody>
          <a:bodyPr/>
          <a:lstStyle/>
          <a:p>
            <a:r>
              <a:rPr lang="en-US" sz="3200" dirty="0"/>
              <a:t>VERWALTUNG GRÜNER FINANZMITTEL</a:t>
            </a:r>
          </a:p>
        </p:txBody>
      </p:sp>
      <p:sp>
        <p:nvSpPr>
          <p:cNvPr id="4" name="Text Placeholder 3">
            <a:extLst>
              <a:ext uri="{FF2B5EF4-FFF2-40B4-BE49-F238E27FC236}">
                <a16:creationId xmlns:a16="http://schemas.microsoft.com/office/drawing/2014/main" id="{CF732C1C-CDFD-0252-9D33-C2947297C905}"/>
              </a:ext>
            </a:extLst>
          </p:cNvPr>
          <p:cNvSpPr>
            <a:spLocks noGrp="1"/>
          </p:cNvSpPr>
          <p:nvPr>
            <p:ph type="body" sz="quarter" idx="48"/>
          </p:nvPr>
        </p:nvSpPr>
        <p:spPr>
          <a:xfrm>
            <a:off x="5271715" y="1574359"/>
            <a:ext cx="6284360" cy="4457243"/>
          </a:xfrm>
        </p:spPr>
        <p:txBody>
          <a:bodyPr/>
          <a:lstStyle/>
          <a:p>
            <a:pPr algn="just"/>
            <a:r>
              <a:rPr lang="en-GB" sz="2000" dirty="0"/>
              <a:t>Da Organisationen der Nachhaltigkeit zunehmend Priorität einräumen, sind die strategische Zuweisung und die sorgfältige Überwachung grüner Mittel von entscheidender Bedeutung. </a:t>
            </a:r>
          </a:p>
          <a:p>
            <a:pPr algn="just"/>
            <a:endParaRPr lang="en-GB" sz="2000" dirty="0"/>
          </a:p>
          <a:p>
            <a:pPr algn="just"/>
            <a:r>
              <a:rPr lang="en-GB" sz="2000" dirty="0"/>
              <a:t>Indem sie ihre Ressourcen in Projekte lenken, die den ökologischen und sozialen Nutzen maximieren, und deren Auswirkungen sorgfältig verfolgen, können Unternehmen nicht nur ihren ökologischen Fußabdruck verbessern, sondern auch ihre finanzielle Widerstandsfähigkeit stärken. </a:t>
            </a:r>
          </a:p>
          <a:p>
            <a:pPr algn="just"/>
            <a:endParaRPr lang="en-GB" sz="2000" dirty="0"/>
          </a:p>
          <a:p>
            <a:pPr algn="just"/>
            <a:r>
              <a:rPr lang="en-GB" sz="2000" dirty="0"/>
              <a:t>In diesem Abschnitt werden wesentliche Strategien für die Verwaltung grüner Finanzmittel untersucht, wobei Transparenz, Folgenabschätzung und verantwortungsvolle Allokation zur Schaffung von nachhaltigem Wachstum und positivem Umweltmanagement im Vordergrund stehen.</a:t>
            </a:r>
            <a:endParaRPr lang="en-US" sz="2000" dirty="0"/>
          </a:p>
        </p:txBody>
      </p:sp>
    </p:spTree>
    <p:extLst>
      <p:ext uri="{BB962C8B-B14F-4D97-AF65-F5344CB8AC3E}">
        <p14:creationId xmlns:p14="http://schemas.microsoft.com/office/powerpoint/2010/main" val="413167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077AF5-1E25-3AE4-6356-8EA705B4E30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2" b="11092"/>
          <a:stretch>
            <a:fillRect/>
          </a:stretch>
        </p:blipFill>
        <p:spPr/>
      </p:pic>
      <p:sp>
        <p:nvSpPr>
          <p:cNvPr id="3" name="Text Placeholder 2">
            <a:extLst>
              <a:ext uri="{FF2B5EF4-FFF2-40B4-BE49-F238E27FC236}">
                <a16:creationId xmlns:a16="http://schemas.microsoft.com/office/drawing/2014/main" id="{AE721771-115A-1BC6-19FE-8CFF4A2CD3CB}"/>
              </a:ext>
            </a:extLst>
          </p:cNvPr>
          <p:cNvSpPr>
            <a:spLocks noGrp="1"/>
          </p:cNvSpPr>
          <p:nvPr>
            <p:ph type="body" sz="quarter" idx="30"/>
          </p:nvPr>
        </p:nvSpPr>
        <p:spPr>
          <a:xfrm>
            <a:off x="4998944" y="431051"/>
            <a:ext cx="4951851" cy="845139"/>
          </a:xfrm>
        </p:spPr>
        <p:txBody>
          <a:bodyPr/>
          <a:lstStyle/>
          <a:p>
            <a:r>
              <a:rPr lang="en-US" dirty="0"/>
              <a:t>ZUWEISUNG UND </a:t>
            </a:r>
            <a:r>
              <a:rPr lang="en-IE" dirty="0"/>
              <a:t>NUTZUNG</a:t>
            </a:r>
          </a:p>
        </p:txBody>
      </p:sp>
      <p:sp>
        <p:nvSpPr>
          <p:cNvPr id="4" name="Text Placeholder 3">
            <a:extLst>
              <a:ext uri="{FF2B5EF4-FFF2-40B4-BE49-F238E27FC236}">
                <a16:creationId xmlns:a16="http://schemas.microsoft.com/office/drawing/2014/main" id="{6A1FE712-B100-B1AD-FCF0-ECD7DA349201}"/>
              </a:ext>
            </a:extLst>
          </p:cNvPr>
          <p:cNvSpPr>
            <a:spLocks noGrp="1"/>
          </p:cNvSpPr>
          <p:nvPr>
            <p:ph type="body" sz="quarter" idx="48"/>
          </p:nvPr>
        </p:nvSpPr>
        <p:spPr>
          <a:xfrm>
            <a:off x="4998944" y="1695715"/>
            <a:ext cx="6439220" cy="3466570"/>
          </a:xfrm>
        </p:spPr>
        <p:txBody>
          <a:bodyPr/>
          <a:lstStyle/>
          <a:p>
            <a:pPr algn="just"/>
            <a:r>
              <a:rPr lang="en-GB" sz="1600" b="1" dirty="0">
                <a:solidFill>
                  <a:srgbClr val="F36C2F"/>
                </a:solidFill>
              </a:rPr>
              <a:t>Gezielte Zuweisung</a:t>
            </a:r>
          </a:p>
          <a:p>
            <a:pPr algn="just"/>
            <a:endParaRPr lang="en-GB" sz="1600" dirty="0"/>
          </a:p>
          <a:p>
            <a:pPr algn="just"/>
            <a:r>
              <a:rPr lang="en-GB" sz="1600" b="1" dirty="0"/>
              <a:t>Definition: </a:t>
            </a:r>
            <a:r>
              <a:rPr lang="en-GB" sz="1600" dirty="0"/>
              <a:t>Sicherstellen, dass die Mittel für Projekte bereitgestellt werden, die einen maximalen ökologischen und sozialen Nutzen haben.</a:t>
            </a:r>
          </a:p>
          <a:p>
            <a:pPr algn="just"/>
            <a:endParaRPr lang="en-GB" sz="1600" dirty="0"/>
          </a:p>
          <a:p>
            <a:pPr algn="just"/>
            <a:r>
              <a:rPr lang="en-GB" sz="1600" b="1" dirty="0"/>
              <a:t>Strategie: </a:t>
            </a:r>
            <a:r>
              <a:rPr lang="en-GB" sz="1600" dirty="0"/>
              <a:t>Priorisierung von Projekten auf der Grundlage ihrer potenziellen Auswirkungen und ihrer Ausrichtung auf die Nachhaltigkeitsziele.</a:t>
            </a:r>
          </a:p>
          <a:p>
            <a:pPr algn="just"/>
            <a:endParaRPr lang="en-GB" sz="1600" dirty="0"/>
          </a:p>
          <a:p>
            <a:pPr algn="just"/>
            <a:r>
              <a:rPr lang="en-GB" sz="1600" b="1" dirty="0">
                <a:solidFill>
                  <a:srgbClr val="F36C2F"/>
                </a:solidFill>
              </a:rPr>
              <a:t>Überwachung der Nutzung</a:t>
            </a:r>
          </a:p>
          <a:p>
            <a:pPr algn="just"/>
            <a:endParaRPr lang="en-GB" sz="1600" dirty="0"/>
          </a:p>
          <a:p>
            <a:pPr algn="just"/>
            <a:r>
              <a:rPr lang="en-GB" sz="1600" b="1" dirty="0"/>
              <a:t>Definition: </a:t>
            </a:r>
            <a:r>
              <a:rPr lang="en-GB" sz="1600" dirty="0"/>
              <a:t>Regelmäßige Überprüfung der Mittelverwendung, um sicherzustellen, dass die Mittel wie vorgesehen ausgegeben werden.</a:t>
            </a:r>
          </a:p>
          <a:p>
            <a:pPr algn="just"/>
            <a:endParaRPr lang="en-GB" sz="1600" dirty="0"/>
          </a:p>
          <a:p>
            <a:pPr algn="just"/>
            <a:r>
              <a:rPr lang="en-GB" sz="1600" b="1" dirty="0"/>
              <a:t>Methode: </a:t>
            </a:r>
            <a:r>
              <a:rPr lang="en-GB" sz="1600" dirty="0"/>
              <a:t>Einführung von Nachverfolgungssystemen zur Überwachung der Ausgaben und des Fortschritts bei den Projektmeilensteinen.</a:t>
            </a:r>
            <a:endParaRPr lang="en-US" sz="1600" dirty="0"/>
          </a:p>
        </p:txBody>
      </p:sp>
    </p:spTree>
    <p:extLst>
      <p:ext uri="{BB962C8B-B14F-4D97-AF65-F5344CB8AC3E}">
        <p14:creationId xmlns:p14="http://schemas.microsoft.com/office/powerpoint/2010/main" val="49030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76E66DD-2D35-E5BF-F433-CF58A3DF52E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AE721771-115A-1BC6-19FE-8CFF4A2CD3CB}"/>
              </a:ext>
            </a:extLst>
          </p:cNvPr>
          <p:cNvSpPr>
            <a:spLocks noGrp="1"/>
          </p:cNvSpPr>
          <p:nvPr>
            <p:ph type="body" sz="quarter" idx="30"/>
          </p:nvPr>
        </p:nvSpPr>
        <p:spPr>
          <a:xfrm>
            <a:off x="4998943" y="235108"/>
            <a:ext cx="6039170" cy="845139"/>
          </a:xfrm>
        </p:spPr>
        <p:txBody>
          <a:bodyPr/>
          <a:lstStyle/>
          <a:p>
            <a:r>
              <a:rPr lang="en-US" dirty="0"/>
              <a:t>ZUWEISUNG UND </a:t>
            </a:r>
            <a:r>
              <a:rPr lang="en-IE" dirty="0"/>
              <a:t>NUTZUNG</a:t>
            </a:r>
          </a:p>
        </p:txBody>
      </p:sp>
      <p:sp>
        <p:nvSpPr>
          <p:cNvPr id="4" name="Text Placeholder 3">
            <a:extLst>
              <a:ext uri="{FF2B5EF4-FFF2-40B4-BE49-F238E27FC236}">
                <a16:creationId xmlns:a16="http://schemas.microsoft.com/office/drawing/2014/main" id="{6A1FE712-B100-B1AD-FCF0-ECD7DA349201}"/>
              </a:ext>
            </a:extLst>
          </p:cNvPr>
          <p:cNvSpPr>
            <a:spLocks noGrp="1"/>
          </p:cNvSpPr>
          <p:nvPr>
            <p:ph type="body" sz="quarter" idx="48"/>
          </p:nvPr>
        </p:nvSpPr>
        <p:spPr>
          <a:xfrm>
            <a:off x="5151664" y="1009915"/>
            <a:ext cx="6245680" cy="5464364"/>
          </a:xfrm>
          <a:solidFill>
            <a:schemeClr val="bg1"/>
          </a:solidFill>
        </p:spPr>
        <p:txBody>
          <a:bodyPr/>
          <a:lstStyle/>
          <a:p>
            <a:pPr algn="just"/>
            <a:r>
              <a:rPr lang="en-GB" sz="2000" b="1" dirty="0">
                <a:solidFill>
                  <a:srgbClr val="F36C2F"/>
                </a:solidFill>
              </a:rPr>
              <a:t>Folgenabschätzung</a:t>
            </a:r>
          </a:p>
          <a:p>
            <a:pPr algn="just"/>
            <a:endParaRPr lang="en-GB" sz="2000" dirty="0"/>
          </a:p>
          <a:p>
            <a:pPr algn="just"/>
            <a:r>
              <a:rPr lang="en-GB" sz="2000" b="1" dirty="0"/>
              <a:t>Definition: </a:t>
            </a:r>
            <a:r>
              <a:rPr lang="en-GB" sz="2000" dirty="0"/>
              <a:t>Messung des Umweltnutzens von finanzierten Projekten.</a:t>
            </a:r>
          </a:p>
          <a:p>
            <a:pPr algn="just"/>
            <a:endParaRPr lang="en-GB" sz="2000" dirty="0"/>
          </a:p>
          <a:p>
            <a:pPr algn="just"/>
            <a:r>
              <a:rPr lang="en-GB" sz="2000" b="1" dirty="0"/>
              <a:t>Methode: </a:t>
            </a:r>
            <a:r>
              <a:rPr lang="en-GB" sz="2000" dirty="0"/>
              <a:t>Durchführung regelmäßiger Bewertungen, um die Wirksamkeit der Projekte bei der Erreichung ihrer Nachhaltigkeitsziele zu beurteilen.</a:t>
            </a:r>
          </a:p>
          <a:p>
            <a:pPr algn="just"/>
            <a:endParaRPr lang="en-GB" sz="2000" dirty="0"/>
          </a:p>
          <a:p>
            <a:pPr algn="just"/>
            <a:r>
              <a:rPr lang="en-GB" sz="2000" b="1" dirty="0">
                <a:solidFill>
                  <a:srgbClr val="F36C2F"/>
                </a:solidFill>
              </a:rPr>
              <a:t>Transparenz</a:t>
            </a:r>
          </a:p>
          <a:p>
            <a:pPr algn="just"/>
            <a:endParaRPr lang="en-GB" sz="2000" dirty="0"/>
          </a:p>
          <a:p>
            <a:pPr algn="just"/>
            <a:r>
              <a:rPr lang="en-GB" sz="2000" b="1" dirty="0"/>
              <a:t>Definition: </a:t>
            </a:r>
            <a:r>
              <a:rPr lang="en-GB" sz="2000" dirty="0"/>
              <a:t>Regelmäßige Aktualisierungen und Berichte für Investoren und Aufsichtsbehörden.</a:t>
            </a:r>
          </a:p>
          <a:p>
            <a:pPr algn="just"/>
            <a:endParaRPr lang="en-GB" sz="2000" dirty="0"/>
          </a:p>
          <a:p>
            <a:pPr algn="just"/>
            <a:r>
              <a:rPr lang="en-GB" sz="2000" b="1" dirty="0"/>
              <a:t>Methode: </a:t>
            </a:r>
            <a:r>
              <a:rPr lang="en-GB" sz="2000" dirty="0"/>
              <a:t>Entwicklung eines Berichtsrahmens, der die finanzielle Leistung, die Projektergebnisse und die Umweltauswirkungen umfasst. Dies stärkt die Rechenschaftspflicht und das Vertrauen der Beteiligten.</a:t>
            </a:r>
            <a:endParaRPr lang="en-US" sz="2000" dirty="0"/>
          </a:p>
        </p:txBody>
      </p:sp>
    </p:spTree>
    <p:extLst>
      <p:ext uri="{BB962C8B-B14F-4D97-AF65-F5344CB8AC3E}">
        <p14:creationId xmlns:p14="http://schemas.microsoft.com/office/powerpoint/2010/main" val="213121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9295E-F81B-42C5-8E96-6B17440F1FC3}"/>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32576" r="32576"/>
          <a:stretch>
            <a:fillRect/>
          </a:stretch>
        </p:blipFill>
        <p:spPr/>
      </p:pic>
      <p:sp>
        <p:nvSpPr>
          <p:cNvPr id="3" name="Text Placeholder 2">
            <a:extLst>
              <a:ext uri="{FF2B5EF4-FFF2-40B4-BE49-F238E27FC236}">
                <a16:creationId xmlns:a16="http://schemas.microsoft.com/office/drawing/2014/main" id="{D3A696E5-CAF7-309C-F6B1-D1E13D4DBBD1}"/>
              </a:ext>
            </a:extLst>
          </p:cNvPr>
          <p:cNvSpPr>
            <a:spLocks noGrp="1"/>
          </p:cNvSpPr>
          <p:nvPr>
            <p:ph type="body" sz="quarter" idx="30"/>
          </p:nvPr>
        </p:nvSpPr>
        <p:spPr>
          <a:xfrm>
            <a:off x="4890795" y="302150"/>
            <a:ext cx="6776598" cy="1279515"/>
          </a:xfrm>
        </p:spPr>
        <p:txBody>
          <a:bodyPr/>
          <a:lstStyle/>
          <a:p>
            <a:r>
              <a:rPr lang="en-IE" dirty="0"/>
              <a:t>BEST PRACTICE: ÖKOPHYSIS BIENEN- UND NATURZENTRUM</a:t>
            </a:r>
          </a:p>
        </p:txBody>
      </p:sp>
      <p:sp>
        <p:nvSpPr>
          <p:cNvPr id="4" name="Text Placeholder 3">
            <a:extLst>
              <a:ext uri="{FF2B5EF4-FFF2-40B4-BE49-F238E27FC236}">
                <a16:creationId xmlns:a16="http://schemas.microsoft.com/office/drawing/2014/main" id="{00AD4E50-268A-1E7A-378D-198D60C8D57F}"/>
              </a:ext>
            </a:extLst>
          </p:cNvPr>
          <p:cNvSpPr>
            <a:spLocks noGrp="1"/>
          </p:cNvSpPr>
          <p:nvPr>
            <p:ph type="body" sz="quarter" idx="48"/>
          </p:nvPr>
        </p:nvSpPr>
        <p:spPr>
          <a:xfrm>
            <a:off x="6441476" y="1927061"/>
            <a:ext cx="4939670" cy="3889855"/>
          </a:xfrm>
        </p:spPr>
        <p:txBody>
          <a:bodyPr/>
          <a:lstStyle/>
          <a:p>
            <a:pPr algn="just"/>
            <a:r>
              <a:rPr lang="en-GB" sz="2000" b="1" dirty="0" err="1"/>
              <a:t>Das Ecophysis </a:t>
            </a:r>
            <a:r>
              <a:rPr lang="en-GB" sz="2000" b="1" dirty="0"/>
              <a:t>Bee &amp; Nature Centre </a:t>
            </a:r>
            <a:r>
              <a:rPr lang="en-GB" sz="2000" dirty="0"/>
              <a:t>zeigt innovative Ansätze für die Finanzierung nachhaltiger Projekte auf. </a:t>
            </a:r>
          </a:p>
          <a:p>
            <a:pPr algn="just"/>
            <a:endParaRPr lang="en-GB" sz="2000" dirty="0"/>
          </a:p>
          <a:p>
            <a:pPr algn="just"/>
            <a:r>
              <a:rPr lang="en-GB" sz="2000" dirty="0"/>
              <a:t>Ihre Bemühungen um die Bienenzucht und den Naturschutz werden durch eine Mischung aus Zuschüssen, Spenden und umweltfreundlichen Investitionen unterstützt, die wirksame Strategien für eine grüne Finanzierung darstellen.</a:t>
            </a:r>
            <a:endParaRPr lang="en-IE" sz="2000" dirty="0"/>
          </a:p>
        </p:txBody>
      </p:sp>
      <p:pic>
        <p:nvPicPr>
          <p:cNvPr id="7" name="Picture 6">
            <a:extLst>
              <a:ext uri="{FF2B5EF4-FFF2-40B4-BE49-F238E27FC236}">
                <a16:creationId xmlns:a16="http://schemas.microsoft.com/office/drawing/2014/main" id="{ED8C4052-1E50-C432-ED61-D15B8D75956F}"/>
              </a:ext>
            </a:extLst>
          </p:cNvPr>
          <p:cNvPicPr>
            <a:picLocks noChangeAspect="1"/>
          </p:cNvPicPr>
          <p:nvPr/>
        </p:nvPicPr>
        <p:blipFill>
          <a:blip r:embed="rId3"/>
          <a:stretch>
            <a:fillRect/>
          </a:stretch>
        </p:blipFill>
        <p:spPr>
          <a:xfrm>
            <a:off x="7463574" y="5006644"/>
            <a:ext cx="2768254" cy="1549206"/>
          </a:xfrm>
          <a:prstGeom prst="rect">
            <a:avLst/>
          </a:prstGeom>
        </p:spPr>
      </p:pic>
    </p:spTree>
    <p:extLst>
      <p:ext uri="{BB962C8B-B14F-4D97-AF65-F5344CB8AC3E}">
        <p14:creationId xmlns:p14="http://schemas.microsoft.com/office/powerpoint/2010/main" val="222943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0942C49-47AE-8E57-F115-D2A99C67FC13}"/>
              </a:ext>
            </a:extLst>
          </p:cNvPr>
          <p:cNvGraphicFramePr>
            <a:graphicFrameLocks noChangeAspect="1"/>
          </p:cNvGraphicFramePr>
          <p:nvPr>
            <p:custDataLst>
              <p:tags r:id="rId1"/>
            </p:custDataLst>
            <p:extLst>
              <p:ext uri="{D42A27DB-BD31-4B8C-83A1-F6EECF244321}">
                <p14:modId xmlns:p14="http://schemas.microsoft.com/office/powerpoint/2010/main" val="3713393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Group of people communicating around a table">
            <a:extLst>
              <a:ext uri="{FF2B5EF4-FFF2-40B4-BE49-F238E27FC236}">
                <a16:creationId xmlns:a16="http://schemas.microsoft.com/office/drawing/2014/main" id="{FCFCDCEA-E6F2-3364-3001-1D7007A79C6F}"/>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896" b="6896"/>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345164" cy="2850370"/>
          </a:xfrm>
        </p:spPr>
        <p:txBody>
          <a:bodyPr/>
          <a:lstStyle/>
          <a:p>
            <a:r>
              <a:rPr lang="en-GB" b="1" dirty="0"/>
              <a:t>SCHRITT-FÜR-SCHRITT-ANLEITUNG ZUR ERSTELLUNG EINES GESCHÄFTSPLANS MIT SCHWERPUNKT NACHHALTIGKEIT</a:t>
            </a:r>
            <a:endParaRPr lang="en-US" b="1" dirty="0"/>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5DE902-9C4F-258A-E191-38BA3B87DB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9502" r="29502"/>
          <a:stretch>
            <a:fillRect/>
          </a:stretch>
        </p:blipFill>
        <p:spPr/>
      </p:pic>
      <p:sp>
        <p:nvSpPr>
          <p:cNvPr id="4" name="Text Placeholder 3">
            <a:extLst>
              <a:ext uri="{FF2B5EF4-FFF2-40B4-BE49-F238E27FC236}">
                <a16:creationId xmlns:a16="http://schemas.microsoft.com/office/drawing/2014/main" id="{D67031D8-31A6-215E-3340-32A58A629AE2}"/>
              </a:ext>
            </a:extLst>
          </p:cNvPr>
          <p:cNvSpPr>
            <a:spLocks noGrp="1"/>
          </p:cNvSpPr>
          <p:nvPr>
            <p:ph type="body" sz="quarter" idx="48"/>
          </p:nvPr>
        </p:nvSpPr>
        <p:spPr>
          <a:xfrm>
            <a:off x="6427466" y="834887"/>
            <a:ext cx="4939670" cy="5193157"/>
          </a:xfrm>
        </p:spPr>
        <p:txBody>
          <a:bodyPr/>
          <a:lstStyle/>
          <a:p>
            <a:pPr algn="just"/>
            <a:r>
              <a:rPr lang="en-GB" sz="2000" dirty="0"/>
              <a:t>Der Erfolg des Zentrums bei der Erschließung verschiedener Finanzierungsquellen und der Einbindung lokaler Gemeinschaften unterstreicht die Bedeutung von finanzieller Innovation und der Einbeziehung der Gemeinschaft, um Nachhaltigkeitsprojekte voranzutreiben.</a:t>
            </a:r>
          </a:p>
          <a:p>
            <a:pPr algn="just"/>
            <a:endParaRPr lang="en-GB" sz="2000" dirty="0"/>
          </a:p>
          <a:p>
            <a:pPr algn="just"/>
            <a:endParaRPr lang="en-GB" sz="2000" dirty="0"/>
          </a:p>
          <a:p>
            <a:pPr algn="just"/>
            <a:r>
              <a:rPr lang="en-GB" sz="2000" dirty="0"/>
              <a:t>In unserem Kompendium der Fallstudien finden Sie weitere Informationen zu den Finanzierungsmodellen und den Auswirkungen auf die Gemeinschaft. </a:t>
            </a:r>
          </a:p>
          <a:p>
            <a:pPr algn="just"/>
            <a:endParaRPr lang="en-GB" sz="2000" dirty="0"/>
          </a:p>
          <a:p>
            <a:pPr algn="just"/>
            <a:r>
              <a:rPr lang="en-GB" sz="2000" dirty="0"/>
              <a:t>Sie können sich auch die Website des </a:t>
            </a:r>
            <a:r>
              <a:rPr lang="en-GB" sz="2000" dirty="0" err="1"/>
              <a:t>Ecophysis </a:t>
            </a:r>
            <a:r>
              <a:rPr lang="en-GB" sz="2000" dirty="0"/>
              <a:t>Bee &amp; Nature Centre </a:t>
            </a:r>
            <a:r>
              <a:rPr lang="en-GB" sz="2000" dirty="0">
                <a:hlinkClick r:id="rId3"/>
              </a:rPr>
              <a:t>hier ansehen!</a:t>
            </a:r>
            <a:endParaRPr lang="en-GB" sz="2000" dirty="0"/>
          </a:p>
          <a:p>
            <a:pPr algn="just"/>
            <a:endParaRPr lang="en-IE" sz="2000" dirty="0"/>
          </a:p>
        </p:txBody>
      </p:sp>
    </p:spTree>
    <p:extLst>
      <p:ext uri="{BB962C8B-B14F-4D97-AF65-F5344CB8AC3E}">
        <p14:creationId xmlns:p14="http://schemas.microsoft.com/office/powerpoint/2010/main" val="24598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81EF4FA8-9E9C-14D4-687E-9E46FC183F60}"/>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5412" r="23625"/>
          <a:stretch/>
        </p:blipFill>
        <p:spPr>
          <a:xfrm>
            <a:off x="0" y="0"/>
            <a:ext cx="4993772" cy="6858000"/>
          </a:xfrm>
        </p:spPr>
      </p:pic>
      <p:sp>
        <p:nvSpPr>
          <p:cNvPr id="3" name="Text Placeholder 2">
            <a:extLst>
              <a:ext uri="{FF2B5EF4-FFF2-40B4-BE49-F238E27FC236}">
                <a16:creationId xmlns:a16="http://schemas.microsoft.com/office/drawing/2014/main" id="{990357FB-28AC-617E-F1CA-6A6BB7EA1674}"/>
              </a:ext>
            </a:extLst>
          </p:cNvPr>
          <p:cNvSpPr>
            <a:spLocks noGrp="1"/>
          </p:cNvSpPr>
          <p:nvPr>
            <p:ph type="body" sz="quarter" idx="30"/>
          </p:nvPr>
        </p:nvSpPr>
        <p:spPr>
          <a:xfrm>
            <a:off x="4572743" y="317364"/>
            <a:ext cx="6776598" cy="842867"/>
          </a:xfrm>
        </p:spPr>
        <p:txBody>
          <a:bodyPr/>
          <a:lstStyle/>
          <a:p>
            <a:r>
              <a:rPr lang="en-IE" dirty="0"/>
              <a:t>PRAKTISCHE ÜBUNG</a:t>
            </a:r>
          </a:p>
        </p:txBody>
      </p:sp>
      <p:sp>
        <p:nvSpPr>
          <p:cNvPr id="4" name="Text Placeholder 3">
            <a:extLst>
              <a:ext uri="{FF2B5EF4-FFF2-40B4-BE49-F238E27FC236}">
                <a16:creationId xmlns:a16="http://schemas.microsoft.com/office/drawing/2014/main" id="{E73B18F6-1636-C182-47B2-610CDC761B0E}"/>
              </a:ext>
            </a:extLst>
          </p:cNvPr>
          <p:cNvSpPr>
            <a:spLocks noGrp="1"/>
          </p:cNvSpPr>
          <p:nvPr>
            <p:ph type="body" sz="quarter" idx="48"/>
          </p:nvPr>
        </p:nvSpPr>
        <p:spPr>
          <a:xfrm>
            <a:off x="5390985" y="1622067"/>
            <a:ext cx="6212798" cy="4433389"/>
          </a:xfrm>
        </p:spPr>
        <p:txBody>
          <a:bodyPr/>
          <a:lstStyle/>
          <a:p>
            <a:pPr algn="just"/>
            <a:r>
              <a:rPr lang="en-GB" sz="1800" b="1" dirty="0"/>
              <a:t>Entwicklung eines Finanzierungsvorschlags</a:t>
            </a:r>
          </a:p>
          <a:p>
            <a:pPr algn="just"/>
            <a:r>
              <a:rPr lang="en-GB" sz="1800" b="1" dirty="0"/>
              <a:t>Aktivität: </a:t>
            </a:r>
            <a:r>
              <a:rPr lang="en-GB" sz="1800" dirty="0"/>
              <a:t>Die Teilnehmer erstellen einen Finanzierungsvorschlag, der den Grundsätzen der grünen Finanzierung entspricht.</a:t>
            </a:r>
          </a:p>
          <a:p>
            <a:pPr algn="just"/>
            <a:endParaRPr lang="en-GB" sz="1800" dirty="0"/>
          </a:p>
          <a:p>
            <a:pPr algn="just"/>
            <a:r>
              <a:rPr lang="en-GB" sz="1800" dirty="0"/>
              <a:t>Erstellen Sie einen detaillierten Finanzierungsvorschlag, der auf die Nachhaltigkeitsziele abgestimmt ist. Fügen Sie eine Zusammenfassung bei, in der Sie die Projektziele und die erwarteten Ergebnisse darlegen.</a:t>
            </a:r>
          </a:p>
          <a:p>
            <a:pPr algn="just"/>
            <a:endParaRPr lang="en-GB" sz="1800" dirty="0"/>
          </a:p>
          <a:p>
            <a:pPr algn="just"/>
            <a:r>
              <a:rPr lang="en-GB" sz="1800" dirty="0"/>
              <a:t>Beschreiben Sie das Projekt eingehend und betonen Sie dabei seine Ausrichtung auf ökologische Nachhaltigkeit. Bewerten Sie die Umweltauswirkungen und den Nutzen des vorgeschlagenen Projekts. Legen Sie ein umfassendes Budget vor, in dem der Finanzbedarf und die Finanzierungsquellen detailliert aufgeführt sind. Skizzieren Sie Strategien zur Sicherung einer umweltfreundlichen Finanzierung, z. B. die Beantragung von umweltfreundlichen Darlehen, Zuschüssen oder Subventionen.</a:t>
            </a:r>
            <a:endParaRPr lang="en-US" sz="1800" dirty="0"/>
          </a:p>
        </p:txBody>
      </p:sp>
    </p:spTree>
    <p:extLst>
      <p:ext uri="{BB962C8B-B14F-4D97-AF65-F5344CB8AC3E}">
        <p14:creationId xmlns:p14="http://schemas.microsoft.com/office/powerpoint/2010/main" val="3157267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 (SDGS)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2001794"/>
            <a:ext cx="10483429" cy="4747223"/>
          </a:xfrm>
        </p:spPr>
        <p:txBody>
          <a:bodyPr/>
          <a:lstStyle/>
          <a:p>
            <a:pPr algn="just"/>
            <a:r>
              <a:rPr lang="en-GB" sz="1800" b="1" dirty="0">
                <a:solidFill>
                  <a:srgbClr val="0F486D"/>
                </a:solidFill>
                <a:hlinkClick r:id="rId2">
                  <a:extLst>
                    <a:ext uri="{A12FA001-AC4F-418D-AE19-62706E023703}">
                      <ahyp:hlinkClr xmlns:ahyp="http://schemas.microsoft.com/office/drawing/2018/hyperlinkcolor" val="tx"/>
                    </a:ext>
                  </a:extLst>
                </a:hlinkClick>
              </a:rPr>
              <a:t>SDG 7: Erschwingliche und saubere Energie</a:t>
            </a:r>
            <a:r>
              <a:rPr lang="en-GB" sz="1800" b="1" dirty="0"/>
              <a:t>: </a:t>
            </a:r>
            <a:r>
              <a:rPr lang="en-GB" sz="1800" dirty="0"/>
              <a:t>Förderung von Finanzmechanismen zur Unterstützung von Initiativen für saubere Energie, die die Entwicklung und Einführung von Technologien für erneuerbare Energien umfassen.</a:t>
            </a:r>
          </a:p>
          <a:p>
            <a:pPr algn="just"/>
            <a:endParaRPr lang="en-GB" sz="1800" dirty="0"/>
          </a:p>
          <a:p>
            <a:pPr algn="just"/>
            <a:r>
              <a:rPr lang="en-GB" sz="1800" b="1" dirty="0">
                <a:solidFill>
                  <a:srgbClr val="0F486D"/>
                </a:solidFill>
                <a:hlinkClick r:id="rId3">
                  <a:extLst>
                    <a:ext uri="{A12FA001-AC4F-418D-AE19-62706E023703}">
                      <ahyp:hlinkClr xmlns:ahyp="http://schemas.microsoft.com/office/drawing/2018/hyperlinkcolor" val="tx"/>
                    </a:ext>
                  </a:extLst>
                </a:hlinkClick>
              </a:rPr>
              <a:t>SDG 8: Menschenwürdige Arbeit und Wirtschaftswachstum</a:t>
            </a:r>
            <a:r>
              <a:rPr lang="en-GB" sz="1800" b="1" dirty="0"/>
              <a:t>: </a:t>
            </a:r>
            <a:r>
              <a:rPr lang="en-GB" sz="1800" dirty="0"/>
              <a:t>Erleichterung des Zugangs zu nachhaltiger Finanzierung, Förderung verantwortungsvoller Geschäftspraktiken, die die wirtschaftliche Entwicklung anregen und Möglichkeiten für menschenwürdige Arbeit schaffen.</a:t>
            </a:r>
          </a:p>
          <a:p>
            <a:pPr algn="just"/>
            <a:endParaRPr lang="en-GB" sz="1800" dirty="0"/>
          </a:p>
          <a:p>
            <a:pPr algn="just"/>
            <a:r>
              <a:rPr lang="en-GB" sz="1800" b="1" dirty="0">
                <a:solidFill>
                  <a:srgbClr val="0F486D"/>
                </a:solidFill>
                <a:hlinkClick r:id="rId4">
                  <a:extLst>
                    <a:ext uri="{A12FA001-AC4F-418D-AE19-62706E023703}">
                      <ahyp:hlinkClr xmlns:ahyp="http://schemas.microsoft.com/office/drawing/2018/hyperlinkcolor" val="tx"/>
                    </a:ext>
                  </a:extLst>
                </a:hlinkClick>
              </a:rPr>
              <a:t>SDG 9: Industrie, Innovation und Infrastruktur</a:t>
            </a:r>
            <a:r>
              <a:rPr lang="en-GB" sz="1800" b="1" dirty="0"/>
              <a:t>: </a:t>
            </a:r>
            <a:r>
              <a:rPr lang="en-GB" sz="1800" dirty="0"/>
              <a:t>Nutzung von Innovationen bei nachhaltigen Technologien und Praktiken, Förderung von Investitionen in nachhaltige Infrastrukturen und umweltfreundliche Geschäftsabläufe.</a:t>
            </a:r>
          </a:p>
          <a:p>
            <a:pPr algn="just"/>
            <a:endParaRPr lang="en-GB" sz="1800" dirty="0"/>
          </a:p>
          <a:p>
            <a:pPr algn="just"/>
            <a:r>
              <a:rPr lang="en-GB" sz="1800" b="1" dirty="0">
                <a:solidFill>
                  <a:srgbClr val="0F486D"/>
                </a:solidFill>
                <a:hlinkClick r:id="rId5">
                  <a:extLst>
                    <a:ext uri="{A12FA001-AC4F-418D-AE19-62706E023703}">
                      <ahyp:hlinkClr xmlns:ahyp="http://schemas.microsoft.com/office/drawing/2018/hyperlinkcolor" val="tx"/>
                    </a:ext>
                  </a:extLst>
                </a:hlinkClick>
              </a:rPr>
              <a:t>SDG 12: Verantwortungsbewusster Konsum und Produktion</a:t>
            </a:r>
            <a:r>
              <a:rPr lang="en-GB" sz="1800" b="1" dirty="0"/>
              <a:t>: </a:t>
            </a:r>
            <a:r>
              <a:rPr lang="en-GB" sz="1800" dirty="0"/>
              <a:t>Förderung nachhaltiger Konsummuster und effizienter Ressourcennutzung, um sicherzustellen, dass finanzielle Entscheidungen verantwortungsvolle Produktionsprozesse unterstützen und die Umweltauswirkungen minimieren.</a:t>
            </a:r>
          </a:p>
        </p:txBody>
      </p:sp>
      <p:pic>
        <p:nvPicPr>
          <p:cNvPr id="4" name="Picture 2">
            <a:extLst>
              <a:ext uri="{FF2B5EF4-FFF2-40B4-BE49-F238E27FC236}">
                <a16:creationId xmlns:a16="http://schemas.microsoft.com/office/drawing/2014/main" id="{A8372A4F-4B53-151A-08E7-D45DF90C02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04109" y="489727"/>
            <a:ext cx="1100534" cy="1100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3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483784"/>
            <a:ext cx="10483431" cy="804265"/>
          </a:xfrm>
        </p:spPr>
        <p:txBody>
          <a:bodyPr/>
          <a:lstStyle/>
          <a:p>
            <a:r>
              <a:rPr lang="en-GB" dirty="0"/>
              <a:t>ANGLEICHUNG AN </a:t>
            </a:r>
            <a:r>
              <a:rPr lang="fr-FR" dirty="0"/>
              <a:t>ENTRECOMP</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288049"/>
            <a:ext cx="10483429" cy="3898826"/>
          </a:xfrm>
        </p:spPr>
        <p:txBody>
          <a:bodyPr/>
          <a:lstStyle/>
          <a:p>
            <a:pPr algn="just"/>
            <a:r>
              <a:rPr lang="en-GB" sz="2200" b="1" dirty="0"/>
              <a:t>1.2 Kreativität: </a:t>
            </a:r>
            <a:r>
              <a:rPr lang="en-GB" sz="2200" dirty="0"/>
              <a:t>Entwicklung kreativer und zielgerichteter Ideen durch die Integration von Nachhaltigkeit in Ertragsmodelle und Investitionsstrategien.</a:t>
            </a:r>
          </a:p>
          <a:p>
            <a:pPr algn="just"/>
            <a:endParaRPr lang="en-GB" sz="1000" dirty="0"/>
          </a:p>
          <a:p>
            <a:pPr algn="just"/>
            <a:r>
              <a:rPr lang="en-GB" sz="2200" b="1" dirty="0"/>
              <a:t>1.5 Ethisches und nachhaltiges Denken: </a:t>
            </a:r>
            <a:r>
              <a:rPr lang="en-GB" sz="2200" dirty="0"/>
              <a:t>Bewertung der Folgen und Auswirkungen von Unternehmenstätigkeiten zur Förderung von nachhaltigem Management und Integration.</a:t>
            </a:r>
          </a:p>
          <a:p>
            <a:pPr algn="just"/>
            <a:endParaRPr lang="en-GB" sz="1000" dirty="0"/>
          </a:p>
          <a:p>
            <a:pPr algn="just"/>
            <a:r>
              <a:rPr lang="en-GB" sz="2200" b="1" dirty="0"/>
              <a:t>2.1 Selbstwahrnehmung und Selbstwirksamkeit: </a:t>
            </a:r>
            <a:r>
              <a:rPr lang="en-GB" sz="2200" dirty="0"/>
              <a:t>Übernahme von Verantwortung für nachhaltiges Finanzmanagement und Förderung von Nachhaltigkeitsbemühungen in Unternehmen.</a:t>
            </a:r>
          </a:p>
          <a:p>
            <a:pPr algn="just"/>
            <a:endParaRPr lang="en-GB" sz="1000" dirty="0"/>
          </a:p>
          <a:p>
            <a:pPr algn="just"/>
            <a:r>
              <a:rPr lang="en-GB" sz="2200" b="1" dirty="0"/>
              <a:t>2.5 Andere mobilisieren: </a:t>
            </a:r>
            <a:r>
              <a:rPr lang="en-GB" sz="2200" dirty="0"/>
              <a:t>Einbindung von Stakeholdern in Nachhaltigkeitsinitiativen und Motivation der Belegschaft zur Unterstützung der Nachhaltigkeitsziele.</a:t>
            </a:r>
          </a:p>
          <a:p>
            <a:pPr algn="just"/>
            <a:endParaRPr lang="en-GB" sz="1000" dirty="0"/>
          </a:p>
          <a:p>
            <a:pPr algn="just"/>
            <a:r>
              <a:rPr lang="en-GB" sz="2200" b="1" dirty="0"/>
              <a:t>3.1 Die Initiative ergreifen: </a:t>
            </a:r>
            <a:r>
              <a:rPr lang="en-GB" sz="2200" dirty="0"/>
              <a:t>Proaktive Budgetierung für Nachhaltigkeit und Entwicklung nachhaltiger Finanzkennzahlen.</a:t>
            </a:r>
          </a:p>
          <a:p>
            <a:pPr algn="just"/>
            <a:endParaRPr lang="en-GB" sz="1000" dirty="0"/>
          </a:p>
          <a:p>
            <a:pPr algn="just"/>
            <a:r>
              <a:rPr lang="en-GB" sz="2200" b="1" dirty="0"/>
              <a:t>3.3 Umgang mit Ungewissheit, Mehrdeutigkeit und Risiken: </a:t>
            </a:r>
            <a:r>
              <a:rPr lang="en-GB" sz="2200" dirty="0"/>
              <a:t>Durchführung von Umweltrisikobewertungen und Einbindung der Nachhaltigkeit in die strategische Finanzplanung, um die Widerstandsfähigkeit zu gewährleisten.</a:t>
            </a:r>
          </a:p>
        </p:txBody>
      </p:sp>
      <p:pic>
        <p:nvPicPr>
          <p:cNvPr id="4" name="Picture 3">
            <a:extLst>
              <a:ext uri="{FF2B5EF4-FFF2-40B4-BE49-F238E27FC236}">
                <a16:creationId xmlns:a16="http://schemas.microsoft.com/office/drawing/2014/main" id="{7399EF50-6CF2-143C-2F41-62A1910AB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433" y="483784"/>
            <a:ext cx="1286608" cy="715512"/>
          </a:xfrm>
          <a:prstGeom prst="rect">
            <a:avLst/>
          </a:prstGeom>
        </p:spPr>
      </p:pic>
    </p:spTree>
    <p:extLst>
      <p:ext uri="{BB962C8B-B14F-4D97-AF65-F5344CB8AC3E}">
        <p14:creationId xmlns:p14="http://schemas.microsoft.com/office/powerpoint/2010/main" val="1291036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C4BC-AAF9-57FC-3D55-B93C0EB90E6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B75C606-98CB-1593-ED43-F2680479B2BE}"/>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3493B3B1-358D-1298-68A2-5D6A7FF8A18A}"/>
              </a:ext>
            </a:extLst>
          </p:cNvPr>
          <p:cNvSpPr>
            <a:spLocks noGrp="1"/>
          </p:cNvSpPr>
          <p:nvPr>
            <p:ph type="body" sz="quarter" idx="30"/>
          </p:nvPr>
        </p:nvSpPr>
        <p:spPr>
          <a:xfrm>
            <a:off x="4890795" y="394849"/>
            <a:ext cx="6776598" cy="842867"/>
          </a:xfrm>
        </p:spPr>
        <p:txBody>
          <a:bodyPr/>
          <a:lstStyle/>
          <a:p>
            <a:r>
              <a:rPr lang="en-IE" dirty="0"/>
              <a:t>Weitere Ressourcen</a:t>
            </a:r>
          </a:p>
        </p:txBody>
      </p:sp>
      <p:sp>
        <p:nvSpPr>
          <p:cNvPr id="4" name="Text Placeholder 3">
            <a:extLst>
              <a:ext uri="{FF2B5EF4-FFF2-40B4-BE49-F238E27FC236}">
                <a16:creationId xmlns:a16="http://schemas.microsoft.com/office/drawing/2014/main" id="{1DB96730-3DE6-1E10-B54C-584C9398CEE5}"/>
              </a:ext>
            </a:extLst>
          </p:cNvPr>
          <p:cNvSpPr>
            <a:spLocks noGrp="1"/>
          </p:cNvSpPr>
          <p:nvPr>
            <p:ph type="body" sz="quarter" idx="48"/>
          </p:nvPr>
        </p:nvSpPr>
        <p:spPr>
          <a:xfrm>
            <a:off x="6459275" y="1632565"/>
            <a:ext cx="5208118"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Grüne Finanzen: Freisetzung von Investitionen in die Nachhaltigkeit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Green &amp; Sustainable Finance erforschen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10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Verfolgen Sie unsere Reise hier</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95" y="4544736"/>
            <a:ext cx="2363895" cy="398804"/>
            <a:chOff x="10161196" y="4811882"/>
            <a:chExt cx="1664680" cy="280842"/>
          </a:xfrm>
        </p:grpSpPr>
        <p:grpSp>
          <p:nvGrpSpPr>
            <p:cNvPr id="24" name="Graphic 3">
              <a:extLst>
                <a:ext uri="{FF2B5EF4-FFF2-40B4-BE49-F238E27FC236}">
                  <a16:creationId xmlns:a16="http://schemas.microsoft.com/office/drawing/2014/main" id="{FD47301D-3399-4421-3465-BF8A7A316DE5}"/>
                </a:ext>
              </a:extLst>
            </p:cNvPr>
            <p:cNvGrpSpPr/>
            <p:nvPr/>
          </p:nvGrpSpPr>
          <p:grpSpPr>
            <a:xfrm>
              <a:off x="11199334" y="4811882"/>
              <a:ext cx="280634" cy="280634"/>
              <a:chOff x="1950027" y="2499889"/>
              <a:chExt cx="850463" cy="850463"/>
            </a:xfrm>
          </p:grpSpPr>
          <p:sp>
            <p:nvSpPr>
              <p:cNvPr id="25" name="Freeform 24">
                <a:extLst>
                  <a:ext uri="{FF2B5EF4-FFF2-40B4-BE49-F238E27FC236}">
                    <a16:creationId xmlns:a16="http://schemas.microsoft.com/office/drawing/2014/main" id="{A9193224-6807-444D-7249-8F61F5BCFC5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3">
                <a:extLst>
                  <a:ext uri="{FF2B5EF4-FFF2-40B4-BE49-F238E27FC236}">
                    <a16:creationId xmlns:a16="http://schemas.microsoft.com/office/drawing/2014/main" id="{5B922720-DC2C-2CF9-1A8F-0BCE629E2466}"/>
                  </a:ext>
                </a:extLst>
              </p:cNvPr>
              <p:cNvGrpSpPr/>
              <p:nvPr/>
            </p:nvGrpSpPr>
            <p:grpSpPr>
              <a:xfrm>
                <a:off x="2107521" y="2657382"/>
                <a:ext cx="535476" cy="535477"/>
                <a:chOff x="2107521" y="2657382"/>
                <a:chExt cx="535476" cy="535477"/>
              </a:xfrm>
              <a:solidFill>
                <a:srgbClr val="FFFFFF"/>
              </a:solidFill>
            </p:grpSpPr>
            <p:sp>
              <p:nvSpPr>
                <p:cNvPr id="27" name="Freeform 26">
                  <a:extLst>
                    <a:ext uri="{FF2B5EF4-FFF2-40B4-BE49-F238E27FC236}">
                      <a16:creationId xmlns:a16="http://schemas.microsoft.com/office/drawing/2014/main" id="{6C544FD8-31D8-F6BE-61AC-FF8DE19E214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1ADF4414-1C17-3249-A86E-8EA6D3E38A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8E61610-6FBA-132E-4EE4-31DE5BD4CB3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054FA110-E487-C892-299D-BFFBB8CB5C6B}"/>
                </a:ext>
              </a:extLst>
            </p:cNvPr>
            <p:cNvGrpSpPr/>
            <p:nvPr/>
          </p:nvGrpSpPr>
          <p:grpSpPr>
            <a:xfrm>
              <a:off x="11545242" y="4811882"/>
              <a:ext cx="280634" cy="280634"/>
              <a:chOff x="2998302" y="2499889"/>
              <a:chExt cx="850463" cy="850463"/>
            </a:xfrm>
          </p:grpSpPr>
          <p:sp>
            <p:nvSpPr>
              <p:cNvPr id="34" name="Freeform 33">
                <a:extLst>
                  <a:ext uri="{FF2B5EF4-FFF2-40B4-BE49-F238E27FC236}">
                    <a16:creationId xmlns:a16="http://schemas.microsoft.com/office/drawing/2014/main" id="{39E5341B-3B67-CBE4-63AB-DE5AC6353FF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0A7C4A7B-F1B2-FBFB-77A7-2DABE98F570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553870"/>
            <a:ext cx="10483431" cy="804265"/>
          </a:xfrm>
        </p:spPr>
        <p:txBody>
          <a:bodyPr/>
          <a:lstStyle/>
          <a:p>
            <a:r>
              <a:rPr lang="en-US" dirty="0"/>
              <a:t>EINFÜHRUNG IN DIE ERSTELLUNG EINES NACHHALTIGEN GESCHÄFTSPLANS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51197"/>
            <a:ext cx="10483429" cy="4439577"/>
          </a:xfrm>
        </p:spPr>
        <p:txBody>
          <a:bodyPr/>
          <a:lstStyle/>
          <a:p>
            <a:pPr algn="just"/>
            <a:r>
              <a:rPr lang="en-GB" dirty="0"/>
              <a:t>Zur Erstellung eines nachhaltigen Geschäftsplans gehört mehr als die Darstellung von Finanzprognosen und Marktstrategien. Es geht darum, die ökologische und soziale Verantwortung in den Kern Ihrer Unternehmensstrategie einzubetten. </a:t>
            </a:r>
          </a:p>
          <a:p>
            <a:pPr algn="just"/>
            <a:endParaRPr lang="en-GB" dirty="0"/>
          </a:p>
          <a:p>
            <a:pPr algn="just"/>
            <a:r>
              <a:rPr lang="en-GB" dirty="0"/>
              <a:t>In diesem Leitfaden wird Schritt für Schritt erläutert, wie Sie die Grundsätze der Nachhaltigkeit in jeden Abschnitt Ihres Geschäftsplans integrieren können, um sicherzustellen, dass Ihr Unternehmen nicht nur den Anforderungen des Marktes gerecht wird, sondern auch einen positiven Beitrag für den Planeten und die Gesellschaft leistet.</a:t>
            </a:r>
          </a:p>
          <a:p>
            <a:pPr algn="just"/>
            <a:endParaRPr lang="en-GB" dirty="0"/>
          </a:p>
          <a:p>
            <a:pPr algn="just"/>
            <a:r>
              <a:rPr lang="en-GB" dirty="0"/>
              <a:t>Wir werden Ihnen die Bestandteile eines Geschäftsplans erläutern und Sie dann durch die Integration von Nachhaltigkeitspraktiken in diesen Plan führen.</a:t>
            </a:r>
            <a:endParaRPr lang="en-US" dirty="0"/>
          </a:p>
        </p:txBody>
      </p:sp>
      <p:sp>
        <p:nvSpPr>
          <p:cNvPr id="4" name="Freeform 210">
            <a:extLst>
              <a:ext uri="{FF2B5EF4-FFF2-40B4-BE49-F238E27FC236}">
                <a16:creationId xmlns:a16="http://schemas.microsoft.com/office/drawing/2014/main" id="{ABAEB40C-1301-5653-F32F-0B5B6680D0E7}"/>
              </a:ext>
            </a:extLst>
          </p:cNvPr>
          <p:cNvSpPr/>
          <p:nvPr/>
        </p:nvSpPr>
        <p:spPr>
          <a:xfrm>
            <a:off x="10987324" y="7842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5" name="Freeform 211">
            <a:extLst>
              <a:ext uri="{FF2B5EF4-FFF2-40B4-BE49-F238E27FC236}">
                <a16:creationId xmlns:a16="http://schemas.microsoft.com/office/drawing/2014/main" id="{7A69AA65-A641-DAA4-78A8-B4D8A8C593E3}"/>
              </a:ext>
            </a:extLst>
          </p:cNvPr>
          <p:cNvSpPr/>
          <p:nvPr/>
        </p:nvSpPr>
        <p:spPr>
          <a:xfrm>
            <a:off x="11178941" y="6234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sp>
        <p:nvSpPr>
          <p:cNvPr id="6" name="Freeform 209">
            <a:extLst>
              <a:ext uri="{FF2B5EF4-FFF2-40B4-BE49-F238E27FC236}">
                <a16:creationId xmlns:a16="http://schemas.microsoft.com/office/drawing/2014/main" id="{4346C797-2419-E3F8-E65A-D00AF74F4B3D}"/>
              </a:ext>
            </a:extLst>
          </p:cNvPr>
          <p:cNvSpPr/>
          <p:nvPr/>
        </p:nvSpPr>
        <p:spPr>
          <a:xfrm>
            <a:off x="10887146" y="3513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F486D"/>
          </a:solidFill>
          <a:ln w="9028" cap="flat">
            <a:noFill/>
            <a:prstDash val="solid"/>
            <a:miter/>
          </a:ln>
        </p:spPr>
        <p:txBody>
          <a:bodyPr rtlCol="0" anchor="ctr"/>
          <a:lstStyle/>
          <a:p>
            <a:endParaRPr lang="en-US"/>
          </a:p>
        </p:txBody>
      </p:sp>
    </p:spTree>
    <p:extLst>
      <p:ext uri="{BB962C8B-B14F-4D97-AF65-F5344CB8AC3E}">
        <p14:creationId xmlns:p14="http://schemas.microsoft.com/office/powerpoint/2010/main" val="357867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Zusammenfassung</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1800" dirty="0"/>
              <a:t>Beginnen Sie mit einem klaren Überblick, der den </a:t>
            </a:r>
            <a:r>
              <a:rPr lang="en-GB" sz="1800" b="1" dirty="0">
                <a:solidFill>
                  <a:srgbClr val="F36C2F"/>
                </a:solidFill>
              </a:rPr>
              <a:t>Auftrag</a:t>
            </a:r>
            <a:r>
              <a:rPr lang="en-GB" sz="1800" dirty="0"/>
              <a:t>, die </a:t>
            </a:r>
            <a:r>
              <a:rPr lang="en-GB" sz="1800" b="1" dirty="0">
                <a:solidFill>
                  <a:srgbClr val="F36C2F"/>
                </a:solidFill>
              </a:rPr>
              <a:t>Vision </a:t>
            </a:r>
            <a:r>
              <a:rPr lang="en-GB" sz="1800" dirty="0"/>
              <a:t>und die </a:t>
            </a:r>
            <a:r>
              <a:rPr lang="en-GB" sz="1800" b="1" dirty="0">
                <a:solidFill>
                  <a:srgbClr val="F36C2F"/>
                </a:solidFill>
              </a:rPr>
              <a:t>strategischen Ziele </a:t>
            </a:r>
            <a:r>
              <a:rPr lang="en-GB" sz="1800" dirty="0"/>
              <a:t>des Unternehmens umreißt. Betonen Sie die Nachhaltigkeitsziele an prominenter Stelle, um den Ton für den gesamten Geschäftsplan anzugeben.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257159"/>
            <a:ext cx="7160276" cy="730066"/>
          </a:xfrm>
        </p:spPr>
        <p:txBody>
          <a:bodyPr/>
          <a:lstStyle/>
          <a:p>
            <a:r>
              <a:rPr lang="en-IE" dirty="0"/>
              <a:t>Beschreibung des Unternehmens</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893067"/>
            <a:ext cx="7160273" cy="945874"/>
          </a:xfrm>
        </p:spPr>
        <p:txBody>
          <a:bodyPr/>
          <a:lstStyle/>
          <a:p>
            <a:pPr algn="just"/>
            <a:r>
              <a:rPr lang="en-GB" sz="1800" dirty="0"/>
              <a:t>Geben Sie einen detaillierten Einblick in das Angebot des Unternehmens, sein einzigartiges Wertversprechen und wie Nachhaltigkeit zu seinem Wettbewerbsvorteil beiträgt. Zeigen Sie auf, wie nachhaltige Praktiken in alle Aspekte des Unternehmens integriert sind.</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Marktanalyse</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1800" dirty="0"/>
              <a:t>Gründliche Untersuchung von </a:t>
            </a:r>
            <a:r>
              <a:rPr lang="en-GB" sz="1800" b="1" dirty="0">
                <a:solidFill>
                  <a:srgbClr val="F36C2F"/>
                </a:solidFill>
              </a:rPr>
              <a:t>Markttrends und Verbraucherpräferenzen </a:t>
            </a:r>
            <a:r>
              <a:rPr lang="en-GB" sz="1800" dirty="0"/>
              <a:t>für nachhaltige Produkte/Dienstleistungen. Identifizieren Sie Chancen in umweltfreundlichen Sektoren und analysieren Sie die Wettbewerbslandschaft, um sich auf der Grundlage von Nachhaltigkeitsinitiativen zu differenzieren.</a:t>
            </a:r>
            <a:endParaRPr lang="en-IE" sz="1800" dirty="0"/>
          </a:p>
        </p:txBody>
      </p:sp>
      <p:pic>
        <p:nvPicPr>
          <p:cNvPr id="8" name="Picture Placeholder 11" descr="Two colleagues planning on board with sticky notes">
            <a:extLst>
              <a:ext uri="{FF2B5EF4-FFF2-40B4-BE49-F238E27FC236}">
                <a16:creationId xmlns:a16="http://schemas.microsoft.com/office/drawing/2014/main" id="{410496B7-4DFF-494B-EFC1-02A55C45348C}"/>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844" r="11844"/>
          <a:stretch>
            <a:fillRect/>
          </a:stretch>
        </p:blipFill>
        <p:spPr>
          <a:xfrm>
            <a:off x="1449388" y="409575"/>
            <a:ext cx="1839912" cy="1608138"/>
          </a:xfrm>
          <a:ln>
            <a:solidFill>
              <a:schemeClr val="tx1"/>
            </a:solidFill>
          </a:ln>
        </p:spPr>
      </p:pic>
      <p:pic>
        <p:nvPicPr>
          <p:cNvPr id="10" name="Picture Placeholder 13" descr="Fashion designers working together in their studio">
            <a:extLst>
              <a:ext uri="{FF2B5EF4-FFF2-40B4-BE49-F238E27FC236}">
                <a16:creationId xmlns:a16="http://schemas.microsoft.com/office/drawing/2014/main" id="{55843C52-626A-380B-40AE-B8F5F9321AD1}"/>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72" r="11872"/>
          <a:stretch>
            <a:fillRect/>
          </a:stretch>
        </p:blipFill>
        <p:spPr>
          <a:xfrm>
            <a:off x="1449388" y="2506663"/>
            <a:ext cx="1839912" cy="1608137"/>
          </a:xfrm>
          <a:ln>
            <a:solidFill>
              <a:schemeClr val="tx1"/>
            </a:solidFill>
          </a:ln>
        </p:spPr>
      </p:pic>
      <p:pic>
        <p:nvPicPr>
          <p:cNvPr id="12" name="Picture Placeholder 15" descr="Man working on a computer">
            <a:extLst>
              <a:ext uri="{FF2B5EF4-FFF2-40B4-BE49-F238E27FC236}">
                <a16:creationId xmlns:a16="http://schemas.microsoft.com/office/drawing/2014/main" id="{65749862-B28F-4E6F-D9C2-2FF92B0A160F}"/>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l="11859" r="11859"/>
          <a:stretch>
            <a:fillRect/>
          </a:stretch>
        </p:blipFill>
        <p:spPr>
          <a:xfrm>
            <a:off x="1449388" y="4603750"/>
            <a:ext cx="1839912" cy="1608138"/>
          </a:xfrm>
          <a:ln>
            <a:solidFill>
              <a:schemeClr val="tx1"/>
            </a:solidFill>
          </a:ln>
        </p:spPr>
      </p:pic>
    </p:spTree>
    <p:extLst>
      <p:ext uri="{BB962C8B-B14F-4D97-AF65-F5344CB8AC3E}">
        <p14:creationId xmlns:p14="http://schemas.microsoft.com/office/powerpoint/2010/main" val="285215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Organisation und Verwaltung</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1800" dirty="0"/>
              <a:t>Definieren Sie klar die Rollen und Verantwortlichkeiten in Bezug auf Nachhaltigkeit innerhalb der Organisationsstruktur. Sicherstellen, dass die Nachhaltigkeitsziele in der gesamten Hierarchie verankert sind, um Verantwortlichkeit und eine effektive Umsetzung zu gewährleisten.</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4"/>
            <a:ext cx="7160276" cy="730066"/>
          </a:xfrm>
        </p:spPr>
        <p:txBody>
          <a:bodyPr/>
          <a:lstStyle/>
          <a:p>
            <a:r>
              <a:rPr lang="en-IE" dirty="0"/>
              <a:t>Produktlinie oder Dienstleistungen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5936" y="3028992"/>
            <a:ext cx="7160273" cy="945874"/>
          </a:xfrm>
        </p:spPr>
        <p:txBody>
          <a:bodyPr/>
          <a:lstStyle/>
          <a:p>
            <a:pPr algn="just"/>
            <a:r>
              <a:rPr lang="en-GB" sz="1800" dirty="0"/>
              <a:t>Nachhaltige Produkte/Dienstleistungen im Detail beschreiben und dabei umweltfreundliche Eigenschaften und nachhaltige Beschaffungspraktiken hervorheben. Erörterung von Ökobilanzen und Ökodesign-Grundsätzen zur Verringerung der Umweltauswirkungen.</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Marketing-Strategie</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1800" dirty="0"/>
              <a:t>Strategien zur Förderung der Nachhaltigkeit als wichtigstes Verkaufsargument, zur Gewinnung </a:t>
            </a:r>
            <a:r>
              <a:rPr lang="en-GB" sz="1800" b="1" dirty="0">
                <a:solidFill>
                  <a:srgbClr val="F36C2F"/>
                </a:solidFill>
              </a:rPr>
              <a:t>umweltbewusster Verbraucher </a:t>
            </a:r>
            <a:r>
              <a:rPr lang="en-GB" sz="1800" dirty="0"/>
              <a:t>und zum Aufbau von Markentreue. Einbindung grüner Marketingtaktiken, um die Vorteile der Nachhaltigkeit effektiv zu kommunizieren.</a:t>
            </a:r>
            <a:endParaRPr lang="en-IE" sz="1800" dirty="0"/>
          </a:p>
        </p:txBody>
      </p:sp>
      <p:sp>
        <p:nvSpPr>
          <p:cNvPr id="11" name="Bildplatzhalter 10">
            <a:extLst>
              <a:ext uri="{FF2B5EF4-FFF2-40B4-BE49-F238E27FC236}">
                <a16:creationId xmlns:a16="http://schemas.microsoft.com/office/drawing/2014/main" id="{2C17A65F-D648-3055-3869-4F91FFDCDE40}"/>
              </a:ext>
            </a:extLst>
          </p:cNvPr>
          <p:cNvSpPr>
            <a:spLocks noGrp="1"/>
          </p:cNvSpPr>
          <p:nvPr>
            <p:ph type="pic" sz="quarter" idx="56"/>
          </p:nvPr>
        </p:nvSpPr>
        <p:spPr/>
        <p:txBody>
          <a:bodyPr/>
          <a:lstStyle/>
          <a:p>
            <a:endParaRPr lang="de-DE"/>
          </a:p>
        </p:txBody>
      </p:sp>
      <p:pic>
        <p:nvPicPr>
          <p:cNvPr id="8" name="Picture Placeholder 11" descr="Worker scanning inventory">
            <a:extLst>
              <a:ext uri="{FF2B5EF4-FFF2-40B4-BE49-F238E27FC236}">
                <a16:creationId xmlns:a16="http://schemas.microsoft.com/office/drawing/2014/main" id="{0BACF47E-146B-E58B-24C2-E5A0FD655864}"/>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872" r="11872"/>
          <a:stretch>
            <a:fillRect/>
          </a:stretch>
        </p:blipFill>
        <p:spPr>
          <a:xfrm>
            <a:off x="1449388" y="409575"/>
            <a:ext cx="1839912" cy="1608138"/>
          </a:xfrm>
          <a:ln>
            <a:solidFill>
              <a:schemeClr val="tx1"/>
            </a:solidFill>
          </a:ln>
        </p:spPr>
      </p:pic>
      <p:pic>
        <p:nvPicPr>
          <p:cNvPr id="10" name="Picture Placeholder 13" descr="Engineer using tablet in factory with industrial robots">
            <a:extLst>
              <a:ext uri="{FF2B5EF4-FFF2-40B4-BE49-F238E27FC236}">
                <a16:creationId xmlns:a16="http://schemas.microsoft.com/office/drawing/2014/main" id="{B7B3ECAA-0C8B-1842-1023-F465FF04A70E}"/>
              </a:ext>
            </a:extLst>
          </p:cNvPr>
          <p:cNvPicPr>
            <a:picLocks noChangeAspect="1"/>
          </p:cNvPicPr>
          <p:nvPr/>
        </p:nvPicPr>
        <p:blipFill>
          <a:blip r:embed="rId3" cstate="email">
            <a:extLst>
              <a:ext uri="{28A0092B-C50C-407E-A947-70E740481C1C}">
                <a14:useLocalDpi xmlns:a14="http://schemas.microsoft.com/office/drawing/2010/main"/>
              </a:ext>
            </a:extLst>
          </a:blip>
          <a:srcRect l="11872" r="11872"/>
          <a:stretch>
            <a:fillRect/>
          </a:stretch>
        </p:blipFill>
        <p:spPr>
          <a:xfrm>
            <a:off x="1449252" y="2506660"/>
            <a:ext cx="1839479" cy="1607908"/>
          </a:xfrm>
          <a:prstGeom prst="rect">
            <a:avLst/>
          </a:prstGeom>
          <a:solidFill>
            <a:schemeClr val="bg1">
              <a:lumMod val="85000"/>
            </a:schemeClr>
          </a:solidFill>
          <a:ln>
            <a:solidFill>
              <a:schemeClr val="tx1"/>
            </a:solidFill>
          </a:ln>
        </p:spPr>
      </p:pic>
      <p:pic>
        <p:nvPicPr>
          <p:cNvPr id="12" name="Picture Placeholder 11" descr="Worker scanning inventory">
            <a:extLst>
              <a:ext uri="{FF2B5EF4-FFF2-40B4-BE49-F238E27FC236}">
                <a16:creationId xmlns:a16="http://schemas.microsoft.com/office/drawing/2014/main" id="{28189753-2C7D-FA6C-C8AE-6A5E77ADAB80}"/>
              </a:ext>
            </a:extLst>
          </p:cNvPr>
          <p:cNvPicPr>
            <a:picLocks noChangeAspect="1"/>
          </p:cNvPicPr>
          <p:nvPr/>
        </p:nvPicPr>
        <p:blipFill>
          <a:blip r:embed="rId2" cstate="email">
            <a:extLst>
              <a:ext uri="{28A0092B-C50C-407E-A947-70E740481C1C}">
                <a14:useLocalDpi xmlns:a14="http://schemas.microsoft.com/office/drawing/2010/main"/>
              </a:ext>
            </a:extLst>
          </a:blip>
          <a:srcRect l="11872" r="11872"/>
          <a:stretch>
            <a:fillRect/>
          </a:stretch>
        </p:blipFill>
        <p:spPr>
          <a:xfrm>
            <a:off x="1449252" y="409057"/>
            <a:ext cx="1839479" cy="1607908"/>
          </a:xfrm>
          <a:prstGeom prst="rect">
            <a:avLst/>
          </a:prstGeom>
          <a:solidFill>
            <a:schemeClr val="bg1">
              <a:lumMod val="85000"/>
            </a:schemeClr>
          </a:solidFill>
          <a:ln>
            <a:solidFill>
              <a:schemeClr val="tx1"/>
            </a:solidFill>
          </a:ln>
        </p:spPr>
      </p:pic>
      <p:pic>
        <p:nvPicPr>
          <p:cNvPr id="13" name="Picture Placeholder 15" descr="Numbers on a digital display">
            <a:extLst>
              <a:ext uri="{FF2B5EF4-FFF2-40B4-BE49-F238E27FC236}">
                <a16:creationId xmlns:a16="http://schemas.microsoft.com/office/drawing/2014/main" id="{5AD0AE68-6499-C378-CFC0-0810DB0EF8CF}"/>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l="11816" r="11816"/>
          <a:stretch>
            <a:fillRect/>
          </a:stretch>
        </p:blipFill>
        <p:spPr>
          <a:xfrm>
            <a:off x="1449388" y="4603750"/>
            <a:ext cx="1839912" cy="1608138"/>
          </a:xfrm>
          <a:ln>
            <a:solidFill>
              <a:schemeClr val="tx1"/>
            </a:solidFill>
          </a:ln>
        </p:spPr>
      </p:pic>
    </p:spTree>
    <p:extLst>
      <p:ext uri="{BB962C8B-B14F-4D97-AF65-F5344CB8AC3E}">
        <p14:creationId xmlns:p14="http://schemas.microsoft.com/office/powerpoint/2010/main" val="88674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Antrag auf Finanzierung</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1800" dirty="0"/>
              <a:t>Ermitteln Sie den Finanzierungsbedarf für Nachhaltigkeitsprojekte und zeigen Sie mögliche Finanzierungsquellen auf. Erläutern Sie, wie die Mittel zur Erreichung der Nachhaltigkeitsziele eingesetzt werden sollen, wobei der Schwerpunkt auf dem wirtschaftlichen Nutzen und der Investitionsrendite liegt.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93085"/>
            <a:ext cx="7160276" cy="730066"/>
          </a:xfrm>
        </p:spPr>
        <p:txBody>
          <a:bodyPr/>
          <a:lstStyle/>
          <a:p>
            <a:r>
              <a:rPr lang="en-IE" dirty="0"/>
              <a:t>Finanzielle Projektionen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956063"/>
            <a:ext cx="7160273" cy="945874"/>
          </a:xfrm>
        </p:spPr>
        <p:txBody>
          <a:bodyPr/>
          <a:lstStyle/>
          <a:p>
            <a:pPr algn="just"/>
            <a:r>
              <a:rPr lang="en-GB" sz="1800" dirty="0"/>
              <a:t>Fügen Sie Finanzprognosen bei, die die Kosten und Einsparungen im Zusammenhang mit nachhaltigen Praktiken aufzeigen. Zeigen Sie die wirtschaftliche Tragfähigkeit und langfristige Rentabilität der Integration von Nachhaltigkeit in den Geschäftsbetrieb.</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dirty="0"/>
              <a:t>Anhang</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033676"/>
            <a:ext cx="7160273" cy="945874"/>
          </a:xfrm>
        </p:spPr>
        <p:txBody>
          <a:bodyPr/>
          <a:lstStyle/>
          <a:p>
            <a:pPr algn="just"/>
            <a:r>
              <a:rPr lang="en-GB" sz="1800" dirty="0"/>
              <a:t>Stellen Sie Unterlagen wie Nachhaltigkeitszertifikate (z. B. LEED, Fair Trade) und Nachhaltigkeitsberichte zur Verfügung. Diese Dokumente untermauern die Behauptungen und schaffen Glaubwürdigkeit bei den Stakeholdern, indem sie das Engagement des Unternehmens für nachhaltige Praktiken verstärken.</a:t>
            </a:r>
            <a:endParaRPr lang="en-IE" sz="1800" dirty="0"/>
          </a:p>
        </p:txBody>
      </p:sp>
      <p:pic>
        <p:nvPicPr>
          <p:cNvPr id="8" name="Picture Placeholder 11" descr="Group of people communicating around a table">
            <a:extLst>
              <a:ext uri="{FF2B5EF4-FFF2-40B4-BE49-F238E27FC236}">
                <a16:creationId xmlns:a16="http://schemas.microsoft.com/office/drawing/2014/main" id="{2E1410F1-84EE-0E28-4A51-3BF63E983CD9}"/>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816" r="11816"/>
          <a:stretch>
            <a:fillRect/>
          </a:stretch>
        </p:blipFill>
        <p:spPr>
          <a:xfrm>
            <a:off x="1449388" y="409575"/>
            <a:ext cx="1839912" cy="1608138"/>
          </a:xfrm>
          <a:ln>
            <a:solidFill>
              <a:schemeClr val="tx1"/>
            </a:solidFill>
          </a:ln>
        </p:spPr>
      </p:pic>
      <p:pic>
        <p:nvPicPr>
          <p:cNvPr id="10" name="Picture Placeholder 13" descr="Close-up of a pen writing on a chart">
            <a:extLst>
              <a:ext uri="{FF2B5EF4-FFF2-40B4-BE49-F238E27FC236}">
                <a16:creationId xmlns:a16="http://schemas.microsoft.com/office/drawing/2014/main" id="{8E2392B5-FA7A-3B89-9E5E-0DC13C01A023}"/>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8185" r="8185"/>
          <a:stretch>
            <a:fillRect/>
          </a:stretch>
        </p:blipFill>
        <p:spPr>
          <a:xfrm>
            <a:off x="1449388" y="2506663"/>
            <a:ext cx="1839912" cy="1608137"/>
          </a:xfrm>
          <a:ln>
            <a:solidFill>
              <a:schemeClr val="tx1"/>
            </a:solidFill>
          </a:ln>
        </p:spPr>
      </p:pic>
      <p:pic>
        <p:nvPicPr>
          <p:cNvPr id="12" name="Picture Placeholder 15" descr="Traffic light trails at night">
            <a:extLst>
              <a:ext uri="{FF2B5EF4-FFF2-40B4-BE49-F238E27FC236}">
                <a16:creationId xmlns:a16="http://schemas.microsoft.com/office/drawing/2014/main" id="{97694E76-C3E8-2D05-BE33-1F45431F8E79}"/>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l="11872" r="11872"/>
          <a:stretch/>
        </p:blipFill>
        <p:spPr>
          <a:xfrm>
            <a:off x="1449388" y="4603750"/>
            <a:ext cx="1839912" cy="1608138"/>
          </a:xfrm>
          <a:ln>
            <a:solidFill>
              <a:schemeClr val="tx1"/>
            </a:solidFill>
          </a:ln>
        </p:spPr>
      </p:pic>
    </p:spTree>
    <p:extLst>
      <p:ext uri="{BB962C8B-B14F-4D97-AF65-F5344CB8AC3E}">
        <p14:creationId xmlns:p14="http://schemas.microsoft.com/office/powerpoint/2010/main" val="341155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C4B27B6-E2B0-319A-A04D-D8E55EF3529D}"/>
              </a:ext>
            </a:extLst>
          </p:cNvPr>
          <p:cNvGraphicFramePr>
            <a:graphicFrameLocks noChangeAspect="1"/>
          </p:cNvGraphicFramePr>
          <p:nvPr>
            <p:custDataLst>
              <p:tags r:id="rId1"/>
            </p:custDataLst>
            <p:extLst>
              <p:ext uri="{D42A27DB-BD31-4B8C-83A1-F6EECF244321}">
                <p14:modId xmlns:p14="http://schemas.microsoft.com/office/powerpoint/2010/main" val="330440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2018197"/>
            <a:ext cx="4939670" cy="4271810"/>
          </a:xfrm>
        </p:spPr>
        <p:txBody>
          <a:bodyPr/>
          <a:lstStyle/>
          <a:p>
            <a:pPr algn="just"/>
            <a:r>
              <a:rPr lang="en-GB" sz="2000" dirty="0"/>
              <a:t>Die Integration der Nachhaltigkeit in jeden Abschnitt Ihres Geschäftsplans ist entscheidend für die Ausrichtung des Unternehmensauftrags auf ökologische und soziale Verantwortung. </a:t>
            </a:r>
          </a:p>
          <a:p>
            <a:pPr algn="just"/>
            <a:endParaRPr lang="en-GB" sz="2000" dirty="0"/>
          </a:p>
          <a:p>
            <a:pPr algn="just"/>
            <a:r>
              <a:rPr lang="en-GB" sz="2000" dirty="0"/>
              <a:t>Indem Sie die Nachhaltigkeit in Ihren gesamten Plan einbeziehen - von der Marktanalyse bis zu den Finanzprognosen - demonstrieren Sie nicht nur Ihr Engagement für ethische Praktiken, sondern erhöhen auch die Widerstandsfähigkeit und Attraktivität Ihres Unternehmens in einem zunehmend umweltbewussten Markt.</a:t>
            </a:r>
          </a:p>
        </p:txBody>
      </p:sp>
      <p:pic>
        <p:nvPicPr>
          <p:cNvPr id="2" name="Picture Placeholder 8" descr="Close-up of water droplet on a leaf">
            <a:extLst>
              <a:ext uri="{FF2B5EF4-FFF2-40B4-BE49-F238E27FC236}">
                <a16:creationId xmlns:a16="http://schemas.microsoft.com/office/drawing/2014/main" id="{A2B1BA15-43D3-17D5-9C6D-3824649CA187}"/>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9518" r="29518"/>
          <a:stretch/>
        </p:blipFill>
        <p:spPr>
          <a:xfrm>
            <a:off x="884238" y="0"/>
            <a:ext cx="4994275"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4" y="738798"/>
            <a:ext cx="6416600" cy="1050965"/>
          </a:xfrm>
        </p:spPr>
        <p:txBody>
          <a:bodyPr/>
          <a:lstStyle/>
          <a:p>
            <a:r>
              <a:rPr lang="en-US" dirty="0"/>
              <a:t>INTEGRATION DER NACHHALTIGKEIT</a:t>
            </a:r>
          </a:p>
        </p:txBody>
      </p:sp>
    </p:spTree>
    <p:extLst>
      <p:ext uri="{BB962C8B-B14F-4D97-AF65-F5344CB8AC3E}">
        <p14:creationId xmlns:p14="http://schemas.microsoft.com/office/powerpoint/2010/main" val="39154671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Magazine layout</Template>
  <TotalTime>0</TotalTime>
  <Words>3290</Words>
  <Application>Microsoft Office PowerPoint</Application>
  <PresentationFormat>Widescreen</PresentationFormat>
  <Paragraphs>262</Paragraphs>
  <Slides>45</Slides>
  <Notes>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0" baseType="lpstr">
      <vt:lpstr>Arial</vt:lpstr>
      <vt:lpstr>Calibri</vt:lpstr>
      <vt:lpstr>Montserrat</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docId:FCFF9B3A8E470C86FBE5FAACB8D25BCE</cp:keywords>
  <cp:lastModifiedBy>aine hamill</cp:lastModifiedBy>
  <cp:revision>418</cp:revision>
  <dcterms:created xsi:type="dcterms:W3CDTF">2021-06-15T11:45:52Z</dcterms:created>
  <dcterms:modified xsi:type="dcterms:W3CDTF">2025-05-16T14:54:31Z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