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8"/>
  </p:notesMasterIdLst>
  <p:handoutMasterIdLst>
    <p:handoutMasterId r:id="rId89"/>
  </p:handoutMasterIdLst>
  <p:sldIdLst>
    <p:sldId id="693" r:id="rId5"/>
    <p:sldId id="681" r:id="rId6"/>
    <p:sldId id="678" r:id="rId7"/>
    <p:sldId id="682" r:id="rId8"/>
    <p:sldId id="689" r:id="rId9"/>
    <p:sldId id="668" r:id="rId10"/>
    <p:sldId id="703" r:id="rId11"/>
    <p:sldId id="782" r:id="rId12"/>
    <p:sldId id="783" r:id="rId13"/>
    <p:sldId id="683" r:id="rId14"/>
    <p:sldId id="734" r:id="rId15"/>
    <p:sldId id="736" r:id="rId16"/>
    <p:sldId id="737" r:id="rId17"/>
    <p:sldId id="745" r:id="rId18"/>
    <p:sldId id="746" r:id="rId19"/>
    <p:sldId id="711" r:id="rId20"/>
    <p:sldId id="710" r:id="rId21"/>
    <p:sldId id="784" r:id="rId22"/>
    <p:sldId id="785" r:id="rId23"/>
    <p:sldId id="757" r:id="rId24"/>
    <p:sldId id="758" r:id="rId25"/>
    <p:sldId id="810" r:id="rId26"/>
    <p:sldId id="687" r:id="rId27"/>
    <p:sldId id="744" r:id="rId28"/>
    <p:sldId id="733" r:id="rId29"/>
    <p:sldId id="751" r:id="rId30"/>
    <p:sldId id="750" r:id="rId31"/>
    <p:sldId id="752" r:id="rId32"/>
    <p:sldId id="714" r:id="rId33"/>
    <p:sldId id="753" r:id="rId34"/>
    <p:sldId id="755" r:id="rId35"/>
    <p:sldId id="756" r:id="rId36"/>
    <p:sldId id="811" r:id="rId37"/>
    <p:sldId id="716" r:id="rId38"/>
    <p:sldId id="718" r:id="rId39"/>
    <p:sldId id="697" r:id="rId40"/>
    <p:sldId id="743" r:id="rId41"/>
    <p:sldId id="742" r:id="rId42"/>
    <p:sldId id="760" r:id="rId43"/>
    <p:sldId id="759" r:id="rId44"/>
    <p:sldId id="786" r:id="rId45"/>
    <p:sldId id="787" r:id="rId46"/>
    <p:sldId id="763" r:id="rId47"/>
    <p:sldId id="764" r:id="rId48"/>
    <p:sldId id="812" r:id="rId49"/>
    <p:sldId id="738" r:id="rId50"/>
    <p:sldId id="765" r:id="rId51"/>
    <p:sldId id="712" r:id="rId52"/>
    <p:sldId id="789" r:id="rId53"/>
    <p:sldId id="790" r:id="rId54"/>
    <p:sldId id="791" r:id="rId55"/>
    <p:sldId id="792" r:id="rId56"/>
    <p:sldId id="793" r:id="rId57"/>
    <p:sldId id="794" r:id="rId58"/>
    <p:sldId id="795" r:id="rId59"/>
    <p:sldId id="796" r:id="rId60"/>
    <p:sldId id="802" r:id="rId61"/>
    <p:sldId id="803" r:id="rId62"/>
    <p:sldId id="813" r:id="rId63"/>
    <p:sldId id="740" r:id="rId64"/>
    <p:sldId id="797" r:id="rId65"/>
    <p:sldId id="719" r:id="rId66"/>
    <p:sldId id="798" r:id="rId67"/>
    <p:sldId id="698" r:id="rId68"/>
    <p:sldId id="775" r:id="rId69"/>
    <p:sldId id="800" r:id="rId70"/>
    <p:sldId id="808" r:id="rId71"/>
    <p:sldId id="809" r:id="rId72"/>
    <p:sldId id="801" r:id="rId73"/>
    <p:sldId id="804" r:id="rId74"/>
    <p:sldId id="805" r:id="rId75"/>
    <p:sldId id="814" r:id="rId76"/>
    <p:sldId id="720" r:id="rId77"/>
    <p:sldId id="700" r:id="rId78"/>
    <p:sldId id="701" r:id="rId79"/>
    <p:sldId id="721" r:id="rId80"/>
    <p:sldId id="779" r:id="rId81"/>
    <p:sldId id="780" r:id="rId82"/>
    <p:sldId id="781" r:id="rId83"/>
    <p:sldId id="806" r:id="rId84"/>
    <p:sldId id="807" r:id="rId85"/>
    <p:sldId id="815" r:id="rId86"/>
    <p:sldId id="692" r:id="rId87"/>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DB176A"/>
    <a:srgbClr val="F99F27"/>
    <a:srgbClr val="E87A33"/>
    <a:srgbClr val="60BA47"/>
    <a:srgbClr val="1D93D1"/>
    <a:srgbClr val="2094D2"/>
    <a:srgbClr val="11496E"/>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934"/>
  </p:normalViewPr>
  <p:slideViewPr>
    <p:cSldViewPr snapToGrid="0" snapToObjects="1">
      <p:cViewPr varScale="1">
        <p:scale>
          <a:sx n="63" d="100"/>
          <a:sy n="63" d="100"/>
        </p:scale>
        <p:origin x="91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5/16/2025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5/16/2025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7646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13356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456427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2081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4495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2220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1766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61474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221177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578861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17452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1773621" y="-14053"/>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588876" y="504525"/>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588876" y="1836683"/>
            <a:ext cx="5778260" cy="4191361"/>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3916044" y="726042"/>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401617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39708" y="1479990"/>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39707" y="414105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67660" y="99277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79841" y="1695992"/>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67660" y="364309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79841" y="434631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37074" y="3657545"/>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37074" y="984496"/>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89392"/>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449647" y="5192345"/>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583355" y="519234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836447"/>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378416" y="42348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5431221" y="1584435"/>
            <a:ext cx="6236172" cy="4717512"/>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47360" y="4866229"/>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480864833"/>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756745"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588876" y="504525"/>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588876" y="1836683"/>
            <a:ext cx="5778260" cy="4191361"/>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940941"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257075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91C90B80-D4CF-C405-3A37-A1D8D68C8082}"/>
              </a:ext>
            </a:extLst>
          </p:cNvPr>
          <p:cNvGraphicFramePr>
            <a:graphicFrameLocks noChangeAspect="1"/>
          </p:cNvGraphicFramePr>
          <p:nvPr userDrawn="1">
            <p:custDataLst>
              <p:tags r:id="rId21"/>
            </p:custDataLst>
            <p:extLst>
              <p:ext uri="{D42A27DB-BD31-4B8C-83A1-F6EECF244321}">
                <p14:modId xmlns:p14="http://schemas.microsoft.com/office/powerpoint/2010/main" val="42086984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2" imgW="538" imgH="540" progId="TCLayout.ActiveDocument.1">
                  <p:embed/>
                </p:oleObj>
              </mc:Choice>
              <mc:Fallback>
                <p:oleObj name="think-cell Folie" r:id="rId22" imgW="538" imgH="540" progId="TCLayout.ActiveDocument.1">
                  <p:embed/>
                  <p:pic>
                    <p:nvPicPr>
                      <p:cNvPr id="0" name=""/>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Klicken Sie hier, um den Master-Titelstil zu bearbeiten</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Klicken Sie auf , um Mastertextstile zu bearbeiten</a:t>
            </a:r>
          </a:p>
          <a:p>
            <a:pPr lvl="1"/>
            <a:r>
              <a:rPr lang="en-US" dirty="0"/>
              <a:t>Zweite Ebene</a:t>
            </a:r>
          </a:p>
          <a:p>
            <a:pPr lvl="2"/>
            <a:r>
              <a:rPr lang="en-US" dirty="0"/>
              <a:t>Dritte Ebene</a:t>
            </a:r>
          </a:p>
          <a:p>
            <a:pPr lvl="3"/>
            <a:r>
              <a:rPr lang="en-US" dirty="0"/>
              <a:t>Vierte Ebene</a:t>
            </a:r>
          </a:p>
          <a:p>
            <a:pPr lvl="4"/>
            <a:r>
              <a:rPr lang="en-US" dirty="0"/>
              <a:t>Fünfte Ebene</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Ethische und grüne Bildung für junges Unternehmertum</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0" r:id="rId5"/>
    <p:sldLayoutId id="2147483703" r:id="rId6"/>
    <p:sldLayoutId id="2147483700" r:id="rId7"/>
    <p:sldLayoutId id="2147483723" r:id="rId8"/>
    <p:sldLayoutId id="2147483741" r:id="rId9"/>
    <p:sldLayoutId id="2147483742" r:id="rId10"/>
    <p:sldLayoutId id="2147483698" r:id="rId11"/>
    <p:sldLayoutId id="2147483695" r:id="rId12"/>
    <p:sldLayoutId id="2147483735" r:id="rId13"/>
    <p:sldLayoutId id="2147483734" r:id="rId14"/>
    <p:sldLayoutId id="2147483739" r:id="rId15"/>
    <p:sldLayoutId id="2147483708" r:id="rId16"/>
    <p:sldLayoutId id="2147483733" r:id="rId17"/>
    <p:sldLayoutId id="2147483737" r:id="rId18"/>
    <p:sldLayoutId id="2147483702" r:id="rId19"/>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9.bin"/></Relationships>
</file>

<file path=ppt/slides/_rels/slide15.xml.rels><?xml version="1.0" encoding="UTF-8" standalone="yes"?>
<Relationships xmlns="http://schemas.openxmlformats.org/package/2006/relationships"><Relationship Id="rId3" Type="http://schemas.openxmlformats.org/officeDocument/2006/relationships/hyperlink" Target="https://www.fundeu.es/dudas/palabra-clave/upcycling/" TargetMode="External"/><Relationship Id="rId2" Type="http://schemas.openxmlformats.org/officeDocument/2006/relationships/image" Target="../media/image26.jpeg"/><Relationship Id="rId1" Type="http://schemas.openxmlformats.org/officeDocument/2006/relationships/slideLayout" Target="../slideLayouts/slideLayout15.xml"/><Relationship Id="rId5" Type="http://schemas.openxmlformats.org/officeDocument/2006/relationships/hyperlink" Target="https://www.rawpixel.com/image/524487/free-illustration-image-recycling-sustainable-recycle" TargetMode="Externa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8.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28.jpe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28.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hyperlink" Target="https://sdgs.un.org/goals/goal1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oleObject" Target="../embeddings/oleObject13.bin"/><Relationship Id="rId7" Type="http://schemas.openxmlformats.org/officeDocument/2006/relationships/hyperlink" Target="https://www.thesustainablefashionforum.com/pages/what-is-circular-fashion" TargetMode="Externa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hyperlink" Target="https://www.harpersbazaar.com/uk/fashion/what-to-wear/a41158/how-to-be-sustainable-fashion/" TargetMode="External"/><Relationship Id="rId5" Type="http://schemas.openxmlformats.org/officeDocument/2006/relationships/hyperlink" Target="https://clarity.global/news-insights/team-insights/changing-consumer-behavior-advocating-for-sustainable-fashion" TargetMode="External"/><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hyperlink" Target="https://blogs.ed.ac.uk/research-bow/to-create-your-own-oasis-plantings-mental-health-and-well-being/" TargetMode="External"/><Relationship Id="rId5" Type="http://schemas.openxmlformats.org/officeDocument/2006/relationships/image" Target="../media/image32.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33.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8.xml"/><Relationship Id="rId1" Type="http://schemas.openxmlformats.org/officeDocument/2006/relationships/tags" Target="../tags/tag16.xml"/><Relationship Id="rId5" Type="http://schemas.openxmlformats.org/officeDocument/2006/relationships/image" Target="../media/image34.jpe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8.xml"/><Relationship Id="rId1" Type="http://schemas.openxmlformats.org/officeDocument/2006/relationships/tags" Target="../tags/tag17.xml"/><Relationship Id="rId5" Type="http://schemas.openxmlformats.org/officeDocument/2006/relationships/image" Target="../media/image35.jpe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hyperlink" Target="https://pixabay.com/en/pine-nuts-nut-protein-1098175/" TargetMode="External"/><Relationship Id="rId7" Type="http://schemas.openxmlformats.org/officeDocument/2006/relationships/hyperlink" Target="https://pixabay.com/en/insects-coupling-insect-nature-57872/" TargetMode="External"/><Relationship Id="rId2" Type="http://schemas.openxmlformats.org/officeDocument/2006/relationships/image" Target="../media/image36.jpeg"/><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hyperlink" Target="https://www.lifegate.it/disegno-di-legge-cibo-sintetico-carne-coltivata-governo-italiano" TargetMode="Externa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8.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8.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3" Type="http://schemas.openxmlformats.org/officeDocument/2006/relationships/hyperlink" Target="https://sdgs.un.org/goals/goal3" TargetMode="External"/><Relationship Id="rId2" Type="http://schemas.openxmlformats.org/officeDocument/2006/relationships/hyperlink" Target="https://sdgs.un.org/goals/goal2" TargetMode="Externa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hyperlink" Target="https://sdgs.un.org/goals/goal12"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oleObject" Target="../embeddings/oleObject20.bin"/><Relationship Id="rId7" Type="http://schemas.openxmlformats.org/officeDocument/2006/relationships/hyperlink" Target="https://lehmanningredients.co.uk/alternative-proteins-shaping-the-future-of-sustainable-nutrition/" TargetMode="Externa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hyperlink" Target="https://www.fairr.org/resources/reports/plant-based-profits-investment-risks-opportunities-sustainable-food-systems" TargetMode="External"/><Relationship Id="rId5" Type="http://schemas.openxmlformats.org/officeDocument/2006/relationships/hyperlink" Target="https://gfi.org/resource/environmental-impacts-of-alternative-proteins/" TargetMode="External"/><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hyperlink" Target="http://www.public-domain-image.com/free-images/nature-landscapes/field/grain-agricultural-fields" TargetMode="External"/><Relationship Id="rId5" Type="http://schemas.openxmlformats.org/officeDocument/2006/relationships/image" Target="../media/image40.jpe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hyperlink" Target="https://pxhere.com/ko/photo/1512951" TargetMode="Externa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s://www.anred.org/2018/10/13/caos-climatico-capitalismo-y-geoingenieri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lickr.com/photos/usdagov/12241198384" TargetMode="External"/><Relationship Id="rId7" Type="http://schemas.openxmlformats.org/officeDocument/2006/relationships/hyperlink" Target="http://thisissamsmith.com/blog/eight-questions-for-the-regenerative-agriculture-movement/" TargetMode="External"/><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hyperlink" Target="https://en.permawiki.org/wiki/Agroforestry" TargetMode="Externa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11.jpe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2" TargetMode="Externa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hyperlink" Target="https://sdgs.un.org/goals/goal15" TargetMode="External"/><Relationship Id="rId4" Type="http://schemas.openxmlformats.org/officeDocument/2006/relationships/hyperlink" Target="https://sdgs.un.org/goals/goal13"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s://www.slrconsulting.com/eur/insights/the-benefits-of-regenerative-agriculture/"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agriculture.ec.europa.eu/sustainability/environmental-sustainability/climate-change_en" TargetMode="External"/><Relationship Id="rId4" Type="http://schemas.openxmlformats.org/officeDocument/2006/relationships/hyperlink" Target="https://www.oneearth.org/regenerative-agriculture-can-play-a-key-role-in-combating-climate-change/"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hyperlink" Target="https://www.vox.com/even-better/23792484/sustainable-travel-ecotourism-respect-tips"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lesroches.edu/blog/eco-friendly-tourism-a-new-era-of-conscious-travel/" TargetMode="External"/><Relationship Id="rId4" Type="http://schemas.openxmlformats.org/officeDocument/2006/relationships/hyperlink" Target="https://www.gstcouncil.org/ecotourism/" TargetMode="Externa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8.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hyperlink" Target="https://www.gaiaolea.com/" TargetMode="External"/><Relationship Id="rId2" Type="http://schemas.openxmlformats.org/officeDocument/2006/relationships/image" Target="../media/image65.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3" Type="http://schemas.openxmlformats.org/officeDocument/2006/relationships/hyperlink" Target="https://www.gaiaolea.com/" TargetMode="External"/><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hyperlink" Target="https://fairpreneurs.eu/fairpreneurs-case-study-compendium-curriculum/"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pikist.com/free-photo-swiht" TargetMode="External"/><Relationship Id="rId7" Type="http://schemas.openxmlformats.org/officeDocument/2006/relationships/hyperlink" Target="https://www.flickr.com/photos/thomaseuler/3654354664" TargetMode="External"/><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hyperlink" Target="https://www.pexels.com/photo/bamboo-bamboo-trees-forest-golden-sun-612989/" TargetMode="Externa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hyperlink" Target="https://sdgs.un.org/goals/goal8"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hyperlink" Target="https://www.the-future-of-commerce.com/2020/01/22/ethical-supply-chain-definition-stats/"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www.apu.apus.edu/area-of-study/business-and-management/resources/ethical-issues-in-supply-chain-management-and-procurement/" TargetMode="External"/><Relationship Id="rId4" Type="http://schemas.openxmlformats.org/officeDocument/2006/relationships/hyperlink" Target="https://3scsolution.com/insight/ethical-supply-chain"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hyperlink" Target="https://copenhagencartel.com/" TargetMode="External"/><Relationship Id="rId4" Type="http://schemas.openxmlformats.org/officeDocument/2006/relationships/image" Target="../media/image1.emf"/></Relationships>
</file>

<file path=ppt/slides/_rels/slide80.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7" TargetMode="Externa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hyperlink" Target="https://professionalprograms.mit.edu/blog/sustainability/defining-sustainability/" TargetMode="External"/><Relationship Id="rId2" Type="http://schemas.openxmlformats.org/officeDocument/2006/relationships/image" Target="../media/image31.jpg"/><Relationship Id="rId1" Type="http://schemas.openxmlformats.org/officeDocument/2006/relationships/slideLayout" Target="../slideLayouts/slideLayout4.xml"/><Relationship Id="rId5" Type="http://schemas.openxmlformats.org/officeDocument/2006/relationships/hyperlink" Target="https://www.linkedin.com/pulse/protecting-natural-resources-renewable-energy-engineerinc/" TargetMode="External"/><Relationship Id="rId4" Type="http://schemas.openxmlformats.org/officeDocument/2006/relationships/hyperlink" Target="https://www.un.org/en/climatechange/raising-ambition/renewable-energy"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76.svg"/></Relationships>
</file>

<file path=ppt/slides/_rels/slide9.xml.rels><?xml version="1.0" encoding="UTF-8" standalone="yes"?>
<Relationships xmlns="http://schemas.openxmlformats.org/package/2006/relationships"><Relationship Id="rId3" Type="http://schemas.openxmlformats.org/officeDocument/2006/relationships/hyperlink" Target="https://fairpreneurs.eu/fairpreneurs-case-study-compendium-curriculum/" TargetMode="External"/><Relationship Id="rId2" Type="http://schemas.openxmlformats.org/officeDocument/2006/relationships/hyperlink" Target="https://copenhagencartel.com/" TargetMode="External"/><Relationship Id="rId1" Type="http://schemas.openxmlformats.org/officeDocument/2006/relationships/slideLayout" Target="../slideLayouts/slideLayout8.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873730A2-E542-FAA8-BA80-C148E8B6BB64}"/>
              </a:ext>
            </a:extLst>
          </p:cNvPr>
          <p:cNvGraphicFramePr>
            <a:graphicFrameLocks noChangeAspect="1"/>
          </p:cNvGraphicFramePr>
          <p:nvPr>
            <p:custDataLst>
              <p:tags r:id="rId1"/>
            </p:custDataLst>
            <p:extLst>
              <p:ext uri="{D42A27DB-BD31-4B8C-83A1-F6EECF244321}">
                <p14:modId xmlns:p14="http://schemas.microsoft.com/office/powerpoint/2010/main" val="2093535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6">
            <a:extLst>
              <a:ext uri="{FF2B5EF4-FFF2-40B4-BE49-F238E27FC236}">
                <a16:creationId xmlns:a16="http://schemas.microsoft.com/office/drawing/2014/main" id="{FD4A32C2-8413-3D8D-862F-E4C9089CAAAA}"/>
              </a:ext>
            </a:extLst>
          </p:cNvPr>
          <p:cNvPicPr>
            <a:picLocks noGrp="1" noChangeAspect="1"/>
          </p:cNvPicPr>
          <p:nvPr>
            <p:ph type="pic" sz="quarter" idx="44"/>
          </p:nvPr>
        </p:nvPicPr>
        <p:blipFill rotWithShape="1">
          <a:blip r:embed="rId6" cstate="email">
            <a:extLst>
              <a:ext uri="{28A0092B-C50C-407E-A947-70E740481C1C}">
                <a14:useLocalDpi xmlns:a14="http://schemas.microsoft.com/office/drawing/2010/main"/>
              </a:ext>
            </a:extLst>
          </a:blip>
          <a:srcRect l="23750" r="23750"/>
          <a:stretch/>
        </p:blipFill>
        <p:spPr>
          <a:xfrm>
            <a:off x="5718175" y="14288"/>
            <a:ext cx="5534025" cy="6880225"/>
          </a:xfrm>
        </p:spPr>
      </p:pic>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75886" y="4259417"/>
            <a:ext cx="4532141" cy="1258512"/>
          </a:xfrm>
        </p:spPr>
        <p:txBody>
          <a:bodyPr>
            <a:normAutofit fontScale="77500" lnSpcReduction="20000"/>
          </a:bodyPr>
          <a:lstStyle/>
          <a:p>
            <a:pPr>
              <a:lnSpc>
                <a:spcPts val="3054"/>
              </a:lnSpc>
            </a:pPr>
            <a:r>
              <a:rPr lang="en-GB" sz="3600" b="0" dirty="0"/>
              <a:t>Globale Trends im ethischen Unternehmertum </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b="1"/>
              <a:t>Modul 5</a:t>
            </a:r>
            <a:endParaRPr lang="en-US" b="1" dirty="0"/>
          </a:p>
        </p:txBody>
      </p:sp>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b="1" dirty="0" err="1"/>
              <a:t>www.fairpreneurs.eu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F93BDAEC-3ABA-EABD-F2F4-5733C58459B8}"/>
              </a:ext>
            </a:extLst>
          </p:cNvPr>
          <p:cNvSpPr txBox="1"/>
          <p:nvPr/>
        </p:nvSpPr>
        <p:spPr>
          <a:xfrm>
            <a:off x="252700" y="6509667"/>
            <a:ext cx="4000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Diese Studie ist unter der CC BY-NC-SA-Lizenz verfügbar.</a:t>
            </a:r>
          </a:p>
        </p:txBody>
      </p:sp>
      <p:sp>
        <p:nvSpPr>
          <p:cNvPr id="4" name="TextBox 3">
            <a:extLst>
              <a:ext uri="{FF2B5EF4-FFF2-40B4-BE49-F238E27FC236}">
                <a16:creationId xmlns:a16="http://schemas.microsoft.com/office/drawing/2014/main" id="{42B280CF-0F36-374B-C450-52BF70360F04}"/>
              </a:ext>
            </a:extLst>
          </p:cNvPr>
          <p:cNvSpPr txBox="1"/>
          <p:nvPr/>
        </p:nvSpPr>
        <p:spPr>
          <a:xfrm>
            <a:off x="2704665" y="5973501"/>
            <a:ext cx="294210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700" dirty="0">
                <a:solidFill>
                  <a:srgbClr val="11496E"/>
                </a:solidFill>
                <a:latin typeface="Calibri" panose="020F0502020204030204" pitchFamily="34" charset="0"/>
                <a:ea typeface="Open Sans" panose="020B0606030504020204" pitchFamily="34" charset="0"/>
                <a:cs typeface="Calibri" panose="020F0502020204030204" pitchFamily="34" charset="0"/>
              </a:rPr>
              <a:t>Kofinanziert von der Europäischen Union. Die geäußerten Ansichten und Meinungen sind jedoch ausschließlich die des Autors bzw. der Autoren und spiegeln nicht unbedingt die der Europäischen Union oder der Stiftung für die Entwicklung des Bildungswesens wider. Weder die Europäische Union noch die Einrichtung, die den Zuschuss gewährt, können für diese verantwortlich gemacht werden. </a:t>
            </a:r>
            <a:r>
              <a:rPr lang="en-GB" sz="700">
                <a:solidFill>
                  <a:srgbClr val="11496E"/>
                </a:solidFill>
                <a:latin typeface="Calibri" panose="020F0502020204030204" pitchFamily="34" charset="0"/>
                <a:ea typeface="Open Sans" panose="020B0606030504020204" pitchFamily="34" charset="0"/>
                <a:cs typeface="Calibri" panose="020F0502020204030204" pitchFamily="34" charset="0"/>
              </a:rPr>
              <a:t>2022-1-PL01-KA220-YOU-000087822</a:t>
            </a:r>
            <a:endParaRPr lang="en-IE" sz="7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ECE20ABB-F2B5-D13D-FD0C-95BA5439B961}"/>
              </a:ext>
            </a:extLst>
          </p:cNvPr>
          <p:cNvGraphicFramePr>
            <a:graphicFrameLocks noChangeAspect="1"/>
          </p:cNvGraphicFramePr>
          <p:nvPr>
            <p:custDataLst>
              <p:tags r:id="rId1"/>
            </p:custDataLst>
            <p:extLst>
              <p:ext uri="{D42A27DB-BD31-4B8C-83A1-F6EECF244321}">
                <p14:modId xmlns:p14="http://schemas.microsoft.com/office/powerpoint/2010/main" val="47137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t>10</a:t>
            </a:fld>
            <a:endParaRPr lang="en-US" dirty="0"/>
          </a:p>
        </p:txBody>
      </p:sp>
      <p:pic>
        <p:nvPicPr>
          <p:cNvPr id="2" name="Picture Placeholder 12">
            <a:extLst>
              <a:ext uri="{FF2B5EF4-FFF2-40B4-BE49-F238E27FC236}">
                <a16:creationId xmlns:a16="http://schemas.microsoft.com/office/drawing/2014/main" id="{A3E93F06-4462-DD58-757F-5711C972A654}"/>
              </a:ext>
            </a:extLst>
          </p:cNvPr>
          <p:cNvPicPr>
            <a:picLocks noGrp="1" noChangeAspect="1"/>
          </p:cNvPicPr>
          <p:nvPr>
            <p:ph type="pic" sz="quarter" idx="23"/>
          </p:nvPr>
        </p:nvPicPr>
        <p:blipFill>
          <a:blip r:embed="rId5" cstate="email">
            <a:extLst>
              <a:ext uri="{28A0092B-C50C-407E-A947-70E740481C1C}">
                <a14:useLocalDpi xmlns:a14="http://schemas.microsoft.com/office/drawing/2010/main"/>
              </a:ext>
            </a:extLst>
          </a:blip>
          <a:srcRect t="16950" b="16950"/>
          <a:stretch>
            <a:fillRect/>
          </a:stretch>
        </p:blipFill>
        <p:spPr>
          <a:xfrm>
            <a:off x="773113" y="566738"/>
            <a:ext cx="4656137" cy="2052637"/>
          </a:xfrm>
        </p:spPr>
      </p:pic>
      <p:pic>
        <p:nvPicPr>
          <p:cNvPr id="5" name="Picture Placeholder 16">
            <a:extLst>
              <a:ext uri="{FF2B5EF4-FFF2-40B4-BE49-F238E27FC236}">
                <a16:creationId xmlns:a16="http://schemas.microsoft.com/office/drawing/2014/main" id="{6074298C-BB0F-117D-418B-D1717D7FFCC9}"/>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15217" r="15217"/>
          <a:stretch>
            <a:fillRect/>
          </a:stretch>
        </p:blipFill>
        <p:spPr>
          <a:xfrm>
            <a:off x="5675313" y="546100"/>
            <a:ext cx="5883275" cy="5640388"/>
          </a:xfrm>
        </p:spPr>
      </p:pic>
      <p:pic>
        <p:nvPicPr>
          <p:cNvPr id="7" name="Picture Placeholder 14">
            <a:extLst>
              <a:ext uri="{FF2B5EF4-FFF2-40B4-BE49-F238E27FC236}">
                <a16:creationId xmlns:a16="http://schemas.microsoft.com/office/drawing/2014/main" id="{0C8552FF-273B-7C99-7E97-7B908F1A8461}"/>
              </a:ext>
            </a:extLst>
          </p:cNvPr>
          <p:cNvPicPr>
            <a:picLocks noGrp="1" noChangeAspect="1"/>
          </p:cNvPicPr>
          <p:nvPr>
            <p:ph type="pic" sz="quarter" idx="22"/>
          </p:nvPr>
        </p:nvPicPr>
        <p:blipFill>
          <a:blip r:embed="rId7" cstate="email">
            <a:extLst>
              <a:ext uri="{28A0092B-C50C-407E-A947-70E740481C1C}">
                <a14:useLocalDpi xmlns:a14="http://schemas.microsoft.com/office/drawing/2010/main"/>
              </a:ext>
            </a:extLst>
          </a:blip>
          <a:srcRect l="3558" r="3558"/>
          <a:stretch>
            <a:fillRect/>
          </a:stretch>
        </p:blipFill>
        <p:spPr>
          <a:xfrm>
            <a:off x="773113" y="2843213"/>
            <a:ext cx="4656137" cy="3343275"/>
          </a:xfrm>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049B9C5-E7DB-992B-948F-05459BCE6BB1}"/>
              </a:ext>
            </a:extLst>
          </p:cNvPr>
          <p:cNvGraphicFramePr>
            <a:graphicFrameLocks noChangeAspect="1"/>
          </p:cNvGraphicFramePr>
          <p:nvPr>
            <p:custDataLst>
              <p:tags r:id="rId1"/>
            </p:custDataLst>
            <p:extLst>
              <p:ext uri="{D42A27DB-BD31-4B8C-83A1-F6EECF244321}">
                <p14:modId xmlns:p14="http://schemas.microsoft.com/office/powerpoint/2010/main" val="3041309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16242" y="2030137"/>
            <a:ext cx="5451151" cy="4271810"/>
          </a:xfrm>
        </p:spPr>
        <p:txBody>
          <a:bodyPr/>
          <a:lstStyle/>
          <a:p>
            <a:pPr algn="just"/>
            <a:r>
              <a:rPr lang="en-GB" sz="2000" dirty="0"/>
              <a:t>Die ethische Produktion kann ein wesentlicher Bestandteil nachhaltiger Mode sein, da sie sicherstellt, dass in jeder Phase der Bekleidungsherstellung die soziale Verantwortung und die Umweltverträglichkeit gewahrt werden.</a:t>
            </a:r>
          </a:p>
          <a:p>
            <a:pPr algn="just"/>
            <a:endParaRPr lang="en-GB" sz="2000" dirty="0"/>
          </a:p>
          <a:p>
            <a:pPr algn="just"/>
            <a:r>
              <a:rPr lang="en-GB" sz="2000" dirty="0"/>
              <a:t>Von fairen Arbeitsnormen, die die Rechte der Arbeitnehmer schützen, bis hin zur Förderung der lokalen Produktion, um den CO2-Fußabdruck zu verringern, unterstützt die ethische Produktion nicht nur die Menschenwürde, sondern trägt auch zum Aufbau belastbarer und transparenter Lieferketten bei. </a:t>
            </a:r>
          </a:p>
          <a:p>
            <a:pPr algn="just"/>
            <a:endParaRPr lang="en-GB" sz="2000" dirty="0"/>
          </a:p>
          <a:p>
            <a:pPr algn="just"/>
            <a:endParaRPr lang="en-GB" sz="2000" dirty="0"/>
          </a:p>
        </p:txBody>
      </p:sp>
      <p:pic>
        <p:nvPicPr>
          <p:cNvPr id="2" name="Picture Placeholder 8" descr="Summer meadow with daisies">
            <a:extLst>
              <a:ext uri="{FF2B5EF4-FFF2-40B4-BE49-F238E27FC236}">
                <a16:creationId xmlns:a16="http://schemas.microsoft.com/office/drawing/2014/main" id="{4F1D2C25-6628-743F-C30D-AE10F8FD8EE5}"/>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25731" r="25731"/>
          <a:stretch/>
        </p:blipFill>
        <p:spPr>
          <a:xfrm>
            <a:off x="884238" y="0"/>
            <a:ext cx="4994275"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6" y="738798"/>
            <a:ext cx="5310218" cy="842867"/>
          </a:xfrm>
        </p:spPr>
        <p:txBody>
          <a:bodyPr/>
          <a:lstStyle/>
          <a:p>
            <a:r>
              <a:rPr lang="en-US" dirty="0"/>
              <a:t>ETHISCHE PRODUKTION</a:t>
            </a:r>
          </a:p>
        </p:txBody>
      </p:sp>
    </p:spTree>
    <p:extLst>
      <p:ext uri="{BB962C8B-B14F-4D97-AF65-F5344CB8AC3E}">
        <p14:creationId xmlns:p14="http://schemas.microsoft.com/office/powerpoint/2010/main" val="3915467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78902"/>
            <a:ext cx="5526846" cy="614105"/>
          </a:xfrm>
        </p:spPr>
        <p:txBody>
          <a:bodyPr/>
          <a:lstStyle/>
          <a:p>
            <a:r>
              <a:rPr lang="en-IE" dirty="0"/>
              <a:t>FAIRE ARBEITSPRAKTIKEN </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417740"/>
            <a:ext cx="4939670" cy="5054644"/>
          </a:xfrm>
        </p:spPr>
        <p:txBody>
          <a:bodyPr/>
          <a:lstStyle/>
          <a:p>
            <a:pPr algn="just"/>
            <a:r>
              <a:rPr lang="en-GB" sz="2200" dirty="0"/>
              <a:t>Faire Arbeitspraktiken stellen sicher, dass die an der Mode-Lieferkette beteiligten Arbeitnehmer faire Löhne erhalten, unter sicheren Bedingungen arbeiten und mit Würde und Respekt behandelt werden. </a:t>
            </a:r>
          </a:p>
          <a:p>
            <a:pPr algn="just"/>
            <a:endParaRPr lang="en-GB" sz="2200" dirty="0"/>
          </a:p>
          <a:p>
            <a:pPr algn="just"/>
            <a:r>
              <a:rPr lang="en-GB" sz="2200" dirty="0"/>
              <a:t>Unternehmen, die sich für faire Arbeitspraktiken einsetzen, halten sich häufig an internationale Arbeitsnormen und Zertifikate wie Fair Trade oder SA8000, um die Rechte der Arbeitnehmer zu wahren und die Lebensbedingungen in den Gemeinden, in denen die Kleidung hergestellt wird, zu verbessern. </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12</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pic>
        <p:nvPicPr>
          <p:cNvPr id="2" name="Picture Placeholder 4" descr="Bees working on a honeycomb">
            <a:extLst>
              <a:ext uri="{FF2B5EF4-FFF2-40B4-BE49-F238E27FC236}">
                <a16:creationId xmlns:a16="http://schemas.microsoft.com/office/drawing/2014/main" id="{AAE2B88F-1F7A-702E-2463-164EE7EB5809}"/>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8814" r="18814"/>
          <a:stretch/>
        </p:blipFill>
        <p:spPr>
          <a:xfrm>
            <a:off x="0" y="0"/>
            <a:ext cx="5875338" cy="6858000"/>
          </a:xfrm>
        </p:spPr>
      </p:pic>
    </p:spTree>
    <p:extLst>
      <p:ext uri="{BB962C8B-B14F-4D97-AF65-F5344CB8AC3E}">
        <p14:creationId xmlns:p14="http://schemas.microsoft.com/office/powerpoint/2010/main" val="207783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651503"/>
            <a:ext cx="5526846" cy="614105"/>
          </a:xfrm>
        </p:spPr>
        <p:txBody>
          <a:bodyPr/>
          <a:lstStyle/>
          <a:p>
            <a:r>
              <a:rPr lang="en-US" dirty="0"/>
              <a:t>LOKALE PRODUKTION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325462"/>
            <a:ext cx="4939670" cy="5146922"/>
          </a:xfrm>
        </p:spPr>
        <p:txBody>
          <a:bodyPr/>
          <a:lstStyle/>
          <a:p>
            <a:pPr algn="just"/>
            <a:r>
              <a:rPr lang="en-GB" sz="2200" dirty="0"/>
              <a:t>Bei der lokalen Produktion werden die Kleidungsstücke näher an den Verbrauchermärkten hergestellt, was die Transportemissionen verringert und die lokale Wirtschaft unterstützt. </a:t>
            </a:r>
          </a:p>
          <a:p>
            <a:pPr algn="just"/>
            <a:endParaRPr lang="en-GB" sz="2200" dirty="0"/>
          </a:p>
          <a:p>
            <a:pPr algn="just"/>
            <a:r>
              <a:rPr lang="en-GB" sz="2200" dirty="0"/>
              <a:t>Durch die Verringerung des mit dem Ferntransport verbundenen CO2-Fußabdrucks und die Förderung regionaler Produktionszentren können die Unternehmen die Transparenz und Reaktionsfähigkeit der Lieferkette verbessern und gleichzeitig das Wirtschaftswachstum in den lokalen Gemeinschaften fördern. </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13</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pic>
        <p:nvPicPr>
          <p:cNvPr id="2" name="Picture Placeholder 4" descr="Open bags of varieties grain seeds">
            <a:extLst>
              <a:ext uri="{FF2B5EF4-FFF2-40B4-BE49-F238E27FC236}">
                <a16:creationId xmlns:a16="http://schemas.microsoft.com/office/drawing/2014/main" id="{E95C07B4-5F32-1983-0B50-248D7D907727}"/>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8" r="21408"/>
          <a:stretch/>
        </p:blipFill>
        <p:spPr>
          <a:xfrm>
            <a:off x="0" y="0"/>
            <a:ext cx="5875338" cy="6858000"/>
          </a:xfrm>
        </p:spPr>
      </p:pic>
    </p:spTree>
    <p:extLst>
      <p:ext uri="{BB962C8B-B14F-4D97-AF65-F5344CB8AC3E}">
        <p14:creationId xmlns:p14="http://schemas.microsoft.com/office/powerpoint/2010/main" val="4225537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0A280-4395-E40F-A498-96C245CF74DF}"/>
              </a:ext>
            </a:extLst>
          </p:cNvPr>
          <p:cNvGraphicFramePr>
            <a:graphicFrameLocks noChangeAspect="1"/>
          </p:cNvGraphicFramePr>
          <p:nvPr>
            <p:custDataLst>
              <p:tags r:id="rId1"/>
            </p:custDataLst>
            <p:extLst>
              <p:ext uri="{D42A27DB-BD31-4B8C-83A1-F6EECF244321}">
                <p14:modId xmlns:p14="http://schemas.microsoft.com/office/powerpoint/2010/main" val="897551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00800" y="1847392"/>
            <a:ext cx="5198116" cy="4271810"/>
          </a:xfrm>
        </p:spPr>
        <p:txBody>
          <a:bodyPr/>
          <a:lstStyle/>
          <a:p>
            <a:pPr algn="just"/>
            <a:r>
              <a:rPr lang="en-GB" sz="2000" dirty="0"/>
              <a:t>Circular Fashion ist ein nachhaltiger Ansatz, der darauf abzielt, Abfall zu reduzieren und den Lebenszyklus von Materialien in der Modeindustrie zu verlängern. </a:t>
            </a:r>
          </a:p>
          <a:p>
            <a:pPr algn="just"/>
            <a:endParaRPr lang="en-GB" sz="2000" dirty="0"/>
          </a:p>
          <a:p>
            <a:pPr algn="just"/>
            <a:r>
              <a:rPr lang="en-GB" sz="2000" dirty="0"/>
              <a:t>Sie fördert Praktiken wie Upcycling und Recycling, bei denen Materialien kreativ wiederverwendet werden, um die Umweltbelastung zu verringern und innovative Designlösungen zu fördern. </a:t>
            </a:r>
          </a:p>
          <a:p>
            <a:pPr algn="just"/>
            <a:endParaRPr lang="en-GB" sz="2000" dirty="0"/>
          </a:p>
          <a:p>
            <a:pPr algn="just"/>
            <a:r>
              <a:rPr lang="en-GB" sz="2000" dirty="0"/>
              <a:t>Indem sie den Kreislauf der Materialverwendung schließt, trägt die Kreismode zu einem nachhaltigeren und vernünftigeren Ökosystem der Mode bei. </a:t>
            </a:r>
          </a:p>
        </p:txBody>
      </p:sp>
      <p:pic>
        <p:nvPicPr>
          <p:cNvPr id="2" name="Picture Placeholder 8" descr="Person reading a book">
            <a:extLst>
              <a:ext uri="{FF2B5EF4-FFF2-40B4-BE49-F238E27FC236}">
                <a16:creationId xmlns:a16="http://schemas.microsoft.com/office/drawing/2014/main" id="{98104EA5-5CA1-0791-BCF0-1E13EAEAB27D}"/>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25721" r="25721"/>
          <a:stretch/>
        </p:blipFill>
        <p:spPr>
          <a:xfrm>
            <a:off x="884238" y="0"/>
            <a:ext cx="4994275"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5198116" cy="842867"/>
          </a:xfrm>
        </p:spPr>
        <p:txBody>
          <a:bodyPr/>
          <a:lstStyle/>
          <a:p>
            <a:r>
              <a:rPr lang="en-GB" sz="3600" dirty="0"/>
              <a:t>Circular Fashion</a:t>
            </a:r>
            <a:endParaRPr lang="en-US" dirty="0"/>
          </a:p>
        </p:txBody>
      </p:sp>
    </p:spTree>
    <p:extLst>
      <p:ext uri="{BB962C8B-B14F-4D97-AF65-F5344CB8AC3E}">
        <p14:creationId xmlns:p14="http://schemas.microsoft.com/office/powerpoint/2010/main" val="288830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a:xfrm>
            <a:off x="3879841" y="514605"/>
            <a:ext cx="7160276" cy="730066"/>
          </a:xfrm>
        </p:spPr>
        <p:txBody>
          <a:bodyPr/>
          <a:lstStyle/>
          <a:p>
            <a:r>
              <a:rPr lang="en-IE" dirty="0"/>
              <a:t>Upcycling</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92022" y="1217820"/>
            <a:ext cx="7495631" cy="945874"/>
          </a:xfrm>
        </p:spPr>
        <p:txBody>
          <a:bodyPr/>
          <a:lstStyle/>
          <a:p>
            <a:pPr algn="just"/>
            <a:r>
              <a:rPr lang="en-GB" sz="2000" dirty="0"/>
              <a:t>Beim Upcycling werden ausrangierte oder ungenutzte Materialien in neue Produkte von höherem Wert und höherer Qualität umgewandelt. Durch die kreative Wiederverwendung von Textilien, Accessoires oder sogar ganzen Kleidungsstücken können Modedesigner den Lebenszyklus von Materialien verlängern und Abfall reduzieren. Upcycling fördert innovative Designansätze, die sich auf Nachhaltigkeit und Umweltverantwortung konzentrieren.</a:t>
            </a:r>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a:xfrm>
            <a:off x="3867660" y="3341093"/>
            <a:ext cx="7160276" cy="730066"/>
          </a:xfrm>
        </p:spPr>
        <p:txBody>
          <a:bodyPr/>
          <a:lstStyle/>
          <a:p>
            <a:r>
              <a:rPr lang="en-IE" dirty="0"/>
              <a:t>Recycling</a:t>
            </a:r>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a:xfrm>
            <a:off x="3879841" y="4044309"/>
            <a:ext cx="7495631" cy="945874"/>
          </a:xfrm>
        </p:spPr>
        <p:txBody>
          <a:bodyPr/>
          <a:lstStyle/>
          <a:p>
            <a:pPr algn="just"/>
            <a:r>
              <a:rPr lang="en-GB" sz="2000" dirty="0"/>
              <a:t>Unter Recycling in der Mode versteht man den Prozess der Umwandlung von Abfallstoffen in neue Textilien oder Kleidungsstücke. Durch mechanische oder chemische Verfahren können Stoffe wie Baumwolle, Polyester und Nylon aufgespalten und zu Garnen oder Stoffen regeneriert werden, die für die Herstellung neuer Kleidungsstücke geeignet sind. </a:t>
            </a:r>
            <a:endParaRPr lang="en-IE" sz="2000" dirty="0"/>
          </a:p>
        </p:txBody>
      </p:sp>
      <p:pic>
        <p:nvPicPr>
          <p:cNvPr id="6" name="Picture Placeholder 8">
            <a:extLst>
              <a:ext uri="{FF2B5EF4-FFF2-40B4-BE49-F238E27FC236}">
                <a16:creationId xmlns:a16="http://schemas.microsoft.com/office/drawing/2014/main" id="{127CF200-6224-BDE6-6AAE-B92D33ABA5E4}"/>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5200" r="15200"/>
          <a:stretch/>
        </p:blipFill>
        <p:spPr>
          <a:xfrm>
            <a:off x="1436688" y="984250"/>
            <a:ext cx="1839912" cy="1608138"/>
          </a:xfrm>
        </p:spPr>
      </p:pic>
      <p:pic>
        <p:nvPicPr>
          <p:cNvPr id="8" name="Picture Placeholder 12">
            <a:extLst>
              <a:ext uri="{FF2B5EF4-FFF2-40B4-BE49-F238E27FC236}">
                <a16:creationId xmlns:a16="http://schemas.microsoft.com/office/drawing/2014/main" id="{699F3C49-282A-F1CC-F4D7-EB1203E571D8}"/>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8382" r="8382"/>
          <a:stretch>
            <a:fillRect/>
          </a:stretch>
        </p:blipFill>
        <p:spPr>
          <a:xfrm>
            <a:off x="1436688" y="3657600"/>
            <a:ext cx="1839912" cy="1608138"/>
          </a:xfrm>
        </p:spPr>
      </p:pic>
    </p:spTree>
    <p:extLst>
      <p:ext uri="{BB962C8B-B14F-4D97-AF65-F5344CB8AC3E}">
        <p14:creationId xmlns:p14="http://schemas.microsoft.com/office/powerpoint/2010/main" val="2930246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DIE ÖKOLOGISCHEN UND SOZIALEN AUSWIRKUNGEN DER MODEINDUSTRIE</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975807"/>
            <a:ext cx="10483429" cy="4439577"/>
          </a:xfrm>
        </p:spPr>
        <p:txBody>
          <a:bodyPr/>
          <a:lstStyle/>
          <a:p>
            <a:pPr algn="just"/>
            <a:r>
              <a:rPr lang="en-GB" dirty="0"/>
              <a:t>Die Modeindustrie trägt in erheblichem Maße zur Umweltzerstörung bei, vor allem durch Wasserverschmutzung, Kohlenstoffemissionen und Abfall. </a:t>
            </a:r>
          </a:p>
          <a:p>
            <a:pPr algn="just"/>
            <a:endParaRPr lang="en-GB" dirty="0"/>
          </a:p>
          <a:p>
            <a:pPr algn="just"/>
            <a:r>
              <a:rPr lang="en-GB" dirty="0"/>
              <a:t>Färbe- und Behandlungsverfahren für Textilien verschmutzen die Wasserquellen mit giftigen Chemikalien, während die Produktion, der Transport und die Entsorgung von Kleidungsstücken große Mengen an Treibhausgasen ausstoßen. </a:t>
            </a:r>
          </a:p>
          <a:p>
            <a:pPr algn="just"/>
            <a:endParaRPr lang="en-GB" dirty="0"/>
          </a:p>
          <a:p>
            <a:pPr algn="just"/>
            <a:r>
              <a:rPr lang="en-GB" dirty="0"/>
              <a:t>Im sozialen Bereich werden in der Fast-Fashion-Branche häufig ausbeuterische Arbeitspraktiken angewandt, bei denen die Beschäftigten unsicheren Bedingungen und unangemessenen Löhnen ausgesetzt sind. Viele Arbeiter in der Bekleidungsindustrie, insbesondere in Entwicklungsländern, müssen lange Arbeitszeiten und gefährliche Arbeitsbedingungen in Kauf nehmen und erhalten Löhne, die unter dem Lebensstandard liegen.</a:t>
            </a:r>
          </a:p>
        </p:txBody>
      </p:sp>
    </p:spTree>
    <p:extLst>
      <p:ext uri="{BB962C8B-B14F-4D97-AF65-F5344CB8AC3E}">
        <p14:creationId xmlns:p14="http://schemas.microsoft.com/office/powerpoint/2010/main" val="2172103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12C28F7-68F7-2A83-5DD7-882FC4BC4B79}"/>
              </a:ext>
            </a:extLst>
          </p:cNvPr>
          <p:cNvGraphicFramePr>
            <a:graphicFrameLocks noChangeAspect="1"/>
          </p:cNvGraphicFramePr>
          <p:nvPr>
            <p:custDataLst>
              <p:tags r:id="rId1"/>
            </p:custDataLst>
            <p:extLst>
              <p:ext uri="{D42A27DB-BD31-4B8C-83A1-F6EECF244321}">
                <p14:modId xmlns:p14="http://schemas.microsoft.com/office/powerpoint/2010/main" val="527134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8" descr="Two cute robots">
            <a:extLst>
              <a:ext uri="{FF2B5EF4-FFF2-40B4-BE49-F238E27FC236}">
                <a16:creationId xmlns:a16="http://schemas.microsoft.com/office/drawing/2014/main" id="{9FA4E17D-C853-F06C-4545-1AB87BA6273B}"/>
              </a:ext>
            </a:extLst>
          </p:cNvPr>
          <p:cNvPicPr>
            <a:picLocks noGrp="1" noChangeAspect="1"/>
          </p:cNvPicPr>
          <p:nvPr>
            <p:ph type="pic" sz="quarter" idx="21"/>
          </p:nvPr>
        </p:nvPicPr>
        <p:blipFill rotWithShape="1">
          <a:blip r:embed="rId6" cstate="email">
            <a:extLst>
              <a:ext uri="{28A0092B-C50C-407E-A947-70E740481C1C}">
                <a14:useLocalDpi xmlns:a14="http://schemas.microsoft.com/office/drawing/2010/main"/>
              </a:ext>
            </a:extLst>
          </a:blip>
          <a:srcRect l="29518" r="29518"/>
          <a:stretch/>
        </p:blipFill>
        <p:spPr>
          <a:xfrm>
            <a:off x="884238" y="0"/>
            <a:ext cx="4994275" cy="6858000"/>
          </a:xfrm>
        </p:spPr>
      </p:pic>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17</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4" y="738798"/>
            <a:ext cx="6946071" cy="842867"/>
          </a:xfrm>
        </p:spPr>
        <p:txBody>
          <a:bodyPr/>
          <a:lstStyle/>
          <a:p>
            <a:r>
              <a:rPr lang="en-US" dirty="0"/>
              <a:t>PRAKTISCHE ÜBUNG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2030137"/>
            <a:ext cx="4939670" cy="4271810"/>
          </a:xfrm>
        </p:spPr>
        <p:txBody>
          <a:bodyPr/>
          <a:lstStyle/>
          <a:p>
            <a:pPr algn="just"/>
            <a:r>
              <a:rPr lang="en-GB" sz="2200" dirty="0"/>
              <a:t>Um die Konzepte der nachhaltigen Mode anzuwenden, haben wir eine praktische Aktivität entwickelt, die das kritische Denken und die Kreativität fördert. </a:t>
            </a:r>
          </a:p>
          <a:p>
            <a:pPr algn="just"/>
            <a:endParaRPr lang="en-GB" sz="2200" dirty="0"/>
          </a:p>
          <a:p>
            <a:pPr algn="just"/>
            <a:r>
              <a:rPr lang="en-GB" sz="2200" dirty="0"/>
              <a:t>Diese Übungen zielen darauf ab, Nachhaltigkeitspraktiken zu bewerten und ethische Mode durch praktische Anwendungen zu fördern. </a:t>
            </a:r>
            <a:endParaRPr lang="en-US" sz="2200" dirty="0"/>
          </a:p>
        </p:txBody>
      </p:sp>
    </p:spTree>
    <p:extLst>
      <p:ext uri="{BB962C8B-B14F-4D97-AF65-F5344CB8AC3E}">
        <p14:creationId xmlns:p14="http://schemas.microsoft.com/office/powerpoint/2010/main" val="294766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D07F7F0-00AA-024B-12F0-6E699DA6405D}"/>
              </a:ext>
            </a:extLst>
          </p:cNvPr>
          <p:cNvGraphicFramePr>
            <a:graphicFrameLocks noChangeAspect="1"/>
          </p:cNvGraphicFramePr>
          <p:nvPr>
            <p:custDataLst>
              <p:tags r:id="rId1"/>
            </p:custDataLst>
            <p:extLst>
              <p:ext uri="{D42A27DB-BD31-4B8C-83A1-F6EECF244321}">
                <p14:modId xmlns:p14="http://schemas.microsoft.com/office/powerpoint/2010/main" val="10710136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4" descr="Two cute robots">
            <a:extLst>
              <a:ext uri="{FF2B5EF4-FFF2-40B4-BE49-F238E27FC236}">
                <a16:creationId xmlns:a16="http://schemas.microsoft.com/office/drawing/2014/main" id="{5079A82C-78F1-803F-DCCC-5565E93F267A}"/>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9518" r="29518"/>
          <a:stretch/>
        </p:blipFill>
        <p:spPr>
          <a:xfrm>
            <a:off x="0" y="0"/>
            <a:ext cx="4994275" cy="6858000"/>
          </a:xfrm>
        </p:spPr>
      </p:pic>
      <p:sp>
        <p:nvSpPr>
          <p:cNvPr id="3" name="Text Placeholder 2">
            <a:extLst>
              <a:ext uri="{FF2B5EF4-FFF2-40B4-BE49-F238E27FC236}">
                <a16:creationId xmlns:a16="http://schemas.microsoft.com/office/drawing/2014/main" id="{9067A9E3-45DE-AE6F-0A9D-46BD6115DFBD}"/>
              </a:ext>
            </a:extLst>
          </p:cNvPr>
          <p:cNvSpPr>
            <a:spLocks noGrp="1"/>
          </p:cNvSpPr>
          <p:nvPr>
            <p:ph type="body" sz="quarter" idx="30"/>
          </p:nvPr>
        </p:nvSpPr>
        <p:spPr>
          <a:xfrm>
            <a:off x="4378416" y="230541"/>
            <a:ext cx="6776598" cy="842867"/>
          </a:xfrm>
        </p:spPr>
        <p:txBody>
          <a:bodyPr/>
          <a:lstStyle/>
          <a:p>
            <a:r>
              <a:rPr lang="en-US" sz="3200" dirty="0"/>
              <a:t>BEWERTUNG DER NACHHALTIGKEIT</a:t>
            </a:r>
          </a:p>
        </p:txBody>
      </p:sp>
      <p:sp>
        <p:nvSpPr>
          <p:cNvPr id="4" name="Text Placeholder 3">
            <a:extLst>
              <a:ext uri="{FF2B5EF4-FFF2-40B4-BE49-F238E27FC236}">
                <a16:creationId xmlns:a16="http://schemas.microsoft.com/office/drawing/2014/main" id="{1D176735-974C-0C4E-9553-28F7A7BC99D7}"/>
              </a:ext>
            </a:extLst>
          </p:cNvPr>
          <p:cNvSpPr>
            <a:spLocks noGrp="1"/>
          </p:cNvSpPr>
          <p:nvPr>
            <p:ph type="body" sz="quarter" idx="48"/>
          </p:nvPr>
        </p:nvSpPr>
        <p:spPr>
          <a:xfrm>
            <a:off x="5343786" y="1282437"/>
            <a:ext cx="6610525" cy="5135147"/>
          </a:xfrm>
          <a:solidFill>
            <a:schemeClr val="bg1"/>
          </a:solidFill>
        </p:spPr>
        <p:txBody>
          <a:bodyPr/>
          <a:lstStyle/>
          <a:p>
            <a:pPr algn="just"/>
            <a:r>
              <a:rPr lang="en-GB" sz="1800" b="1" dirty="0"/>
              <a:t>Schritt 1: </a:t>
            </a:r>
            <a:r>
              <a:rPr lang="en-GB" sz="1800" dirty="0"/>
              <a:t>Wählen Sie einige verschiedene Modeprodukte aus </a:t>
            </a:r>
            <a:r>
              <a:rPr lang="en-GB" sz="1800" i="1" dirty="0"/>
              <a:t>(Baumwoll-T-Shirt, Bambusgewebe, Lederhandtasche usw.)</a:t>
            </a:r>
          </a:p>
          <a:p>
            <a:pPr algn="just"/>
            <a:endParaRPr lang="en-GB" sz="900" dirty="0"/>
          </a:p>
          <a:p>
            <a:pPr algn="just"/>
            <a:r>
              <a:rPr lang="en-GB" sz="1800" b="1" dirty="0"/>
              <a:t>Schritt 2: </a:t>
            </a:r>
            <a:r>
              <a:rPr lang="en-GB" sz="1800" dirty="0"/>
              <a:t>Bewerten Sie diese Produkte anhand ihrer Materialien, ihres Produktionsprozesses und ihrer ethischen Praktiken. Sie können die folgenden Punkte berücksichtigen:</a:t>
            </a:r>
          </a:p>
          <a:p>
            <a:pPr algn="just"/>
            <a:endParaRPr lang="en-GB" sz="900" dirty="0"/>
          </a:p>
          <a:p>
            <a:pPr algn="just"/>
            <a:r>
              <a:rPr lang="en-GB" sz="1800" b="1" dirty="0"/>
              <a:t>Material: </a:t>
            </a:r>
            <a:r>
              <a:rPr lang="en-GB" sz="1800" dirty="0"/>
              <a:t>Ist es biologisch, recycelt oder stammt es aus nachhaltiger Produktion? Vergleichen Sie die Umweltauswirkungen von Bio-Baumwolle mit denen von konventioneller Baumwolle. </a:t>
            </a:r>
          </a:p>
          <a:p>
            <a:pPr algn="just"/>
            <a:endParaRPr lang="en-GB" sz="900" dirty="0"/>
          </a:p>
          <a:p>
            <a:pPr algn="just"/>
            <a:r>
              <a:rPr lang="en-GB" sz="1800" b="1" dirty="0"/>
              <a:t>Produktion: </a:t>
            </a:r>
            <a:r>
              <a:rPr lang="en-GB" sz="1800" dirty="0"/>
              <a:t>Sind die Herstellungsverfahren energieeffizient und umweltfreundlich?</a:t>
            </a:r>
          </a:p>
          <a:p>
            <a:pPr algn="just"/>
            <a:endParaRPr lang="en-GB" sz="900" dirty="0"/>
          </a:p>
          <a:p>
            <a:pPr algn="just"/>
            <a:r>
              <a:rPr lang="en-GB" sz="1800" b="1" dirty="0"/>
              <a:t>Ethische Praktiken: </a:t>
            </a:r>
            <a:r>
              <a:rPr lang="en-GB" sz="1800" dirty="0"/>
              <a:t>Befolgt die Marke faire Arbeitspraktiken? </a:t>
            </a:r>
          </a:p>
          <a:p>
            <a:pPr algn="just"/>
            <a:endParaRPr lang="en-GB" sz="900" dirty="0"/>
          </a:p>
          <a:p>
            <a:pPr algn="just"/>
            <a:r>
              <a:rPr lang="en-GB" sz="1800" b="1" dirty="0"/>
              <a:t>Schritt 3: </a:t>
            </a:r>
            <a:r>
              <a:rPr lang="en-GB" sz="1800" dirty="0"/>
              <a:t>Schreiben Sie einen Bericht, in dem Sie die nachhaltigsten und die am wenigsten nachhaltigen Produkte hervorheben. Diskutieren Sie die ökologischen und sozialen Auswirkungen, wie z. B. den CO2-Fußabdruck, den Wasserverbrauch und die Arbeitsbedingungen.</a:t>
            </a:r>
          </a:p>
        </p:txBody>
      </p:sp>
    </p:spTree>
    <p:extLst>
      <p:ext uri="{BB962C8B-B14F-4D97-AF65-F5344CB8AC3E}">
        <p14:creationId xmlns:p14="http://schemas.microsoft.com/office/powerpoint/2010/main" val="229318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3E14D11-76C4-A308-4F9D-C4E228663B58}"/>
              </a:ext>
            </a:extLst>
          </p:cNvPr>
          <p:cNvGraphicFramePr>
            <a:graphicFrameLocks noChangeAspect="1"/>
          </p:cNvGraphicFramePr>
          <p:nvPr>
            <p:custDataLst>
              <p:tags r:id="rId1"/>
            </p:custDataLst>
            <p:extLst>
              <p:ext uri="{D42A27DB-BD31-4B8C-83A1-F6EECF244321}">
                <p14:modId xmlns:p14="http://schemas.microsoft.com/office/powerpoint/2010/main" val="28621854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4" descr="Two cute robots">
            <a:extLst>
              <a:ext uri="{FF2B5EF4-FFF2-40B4-BE49-F238E27FC236}">
                <a16:creationId xmlns:a16="http://schemas.microsoft.com/office/drawing/2014/main" id="{57004932-A23D-4916-7EAD-7C70301D18C4}"/>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9518" r="29518"/>
          <a:stretch/>
        </p:blipFill>
        <p:spPr>
          <a:xfrm>
            <a:off x="0" y="0"/>
            <a:ext cx="4994275" cy="6858000"/>
          </a:xfrm>
        </p:spPr>
      </p:pic>
      <p:sp>
        <p:nvSpPr>
          <p:cNvPr id="3" name="Text Placeholder 2">
            <a:extLst>
              <a:ext uri="{FF2B5EF4-FFF2-40B4-BE49-F238E27FC236}">
                <a16:creationId xmlns:a16="http://schemas.microsoft.com/office/drawing/2014/main" id="{9067A9E3-45DE-AE6F-0A9D-46BD6115DFBD}"/>
              </a:ext>
            </a:extLst>
          </p:cNvPr>
          <p:cNvSpPr>
            <a:spLocks noGrp="1"/>
          </p:cNvSpPr>
          <p:nvPr>
            <p:ph type="body" sz="quarter" idx="30"/>
          </p:nvPr>
        </p:nvSpPr>
        <p:spPr>
          <a:xfrm>
            <a:off x="4378416" y="230541"/>
            <a:ext cx="6776598" cy="842867"/>
          </a:xfrm>
        </p:spPr>
        <p:txBody>
          <a:bodyPr/>
          <a:lstStyle/>
          <a:p>
            <a:r>
              <a:rPr lang="en-US" sz="3200" dirty="0"/>
              <a:t>BEWERTUNG DER NACHHALTIGKEIT</a:t>
            </a:r>
          </a:p>
        </p:txBody>
      </p:sp>
      <p:sp>
        <p:nvSpPr>
          <p:cNvPr id="4" name="Text Placeholder 3">
            <a:extLst>
              <a:ext uri="{FF2B5EF4-FFF2-40B4-BE49-F238E27FC236}">
                <a16:creationId xmlns:a16="http://schemas.microsoft.com/office/drawing/2014/main" id="{1D176735-974C-0C4E-9553-28F7A7BC99D7}"/>
              </a:ext>
            </a:extLst>
          </p:cNvPr>
          <p:cNvSpPr>
            <a:spLocks noGrp="1"/>
          </p:cNvSpPr>
          <p:nvPr>
            <p:ph type="body" sz="quarter" idx="48"/>
          </p:nvPr>
        </p:nvSpPr>
        <p:spPr>
          <a:xfrm>
            <a:off x="5343786" y="1282437"/>
            <a:ext cx="6610525" cy="5135147"/>
          </a:xfrm>
          <a:solidFill>
            <a:schemeClr val="bg1"/>
          </a:solidFill>
        </p:spPr>
        <p:txBody>
          <a:bodyPr/>
          <a:lstStyle/>
          <a:p>
            <a:pPr algn="just"/>
            <a:r>
              <a:rPr lang="en-GB" sz="1800" b="1" dirty="0"/>
              <a:t>Schritt 1: </a:t>
            </a:r>
            <a:r>
              <a:rPr lang="en-GB" sz="1800" dirty="0"/>
              <a:t>Erstellen Sie eine Kampagne, die für nachhaltige Mode wirbt. Nutzen Sie Plattformen wie Instagram, Facebook, X und TikTok, um Ihr Publikum zu erreichen. </a:t>
            </a:r>
          </a:p>
          <a:p>
            <a:pPr algn="just"/>
            <a:endParaRPr lang="en-GB" sz="1800" dirty="0"/>
          </a:p>
          <a:p>
            <a:pPr algn="just"/>
            <a:r>
              <a:rPr lang="en-GB" sz="1800" b="1" dirty="0"/>
              <a:t>Schritt 2: </a:t>
            </a:r>
            <a:r>
              <a:rPr lang="en-GB" sz="1800" dirty="0"/>
              <a:t>Entwicklung von Kampagnenmaterialien, einschließlich:</a:t>
            </a:r>
            <a:br>
              <a:rPr lang="en-GB" sz="1800" dirty="0"/>
            </a:br>
            <a:r>
              <a:rPr lang="en-GB" sz="1800" b="1" dirty="0"/>
              <a:t>Beiträge in sozialen Medien: </a:t>
            </a:r>
            <a:r>
              <a:rPr lang="en-GB" sz="1800" dirty="0"/>
              <a:t>Teilen Sie Fakten über die Umweltauswirkungen von Fast Fashion und die Vorteile von umweltfreundlichen Materialien.</a:t>
            </a:r>
          </a:p>
          <a:p>
            <a:pPr algn="just"/>
            <a:r>
              <a:rPr lang="en-GB" sz="1800" b="1" dirty="0"/>
              <a:t>Lehrreiche Inhalte: </a:t>
            </a:r>
            <a:r>
              <a:rPr lang="en-GB" sz="1800" dirty="0"/>
              <a:t> Erstellen Sie Infografiken oder Videos über nachhaltige Modeentscheidungen, wie den Kauf von Secondhand und die Unterstützung ethischer Marken. </a:t>
            </a:r>
          </a:p>
          <a:p>
            <a:pPr algn="just"/>
            <a:br>
              <a:rPr lang="en-GB" sz="1800" b="1" dirty="0"/>
            </a:br>
            <a:r>
              <a:rPr lang="en-GB" sz="1800" b="1" dirty="0"/>
              <a:t>Schritt 3: </a:t>
            </a:r>
            <a:r>
              <a:rPr lang="en-GB" sz="1800" dirty="0"/>
              <a:t>Stellen Sie Ihre Kampagne vor, erläutern Sie Ihre Strategien und die erwarteten Auswirkungen auf die Förderung nachhaltiger Mode. Erläutern Sie, wie Sie den Erfolg der Kampagne messen wollen, z. B. mit Hilfe von Engagement-Metriken. </a:t>
            </a:r>
          </a:p>
        </p:txBody>
      </p:sp>
    </p:spTree>
    <p:extLst>
      <p:ext uri="{BB962C8B-B14F-4D97-AF65-F5344CB8AC3E}">
        <p14:creationId xmlns:p14="http://schemas.microsoft.com/office/powerpoint/2010/main" val="533055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8" y="2444488"/>
            <a:ext cx="5996322" cy="223473"/>
          </a:xfrm>
        </p:spPr>
        <p:txBody>
          <a:bodyPr/>
          <a:lstStyle/>
          <a:p>
            <a:r>
              <a:rPr lang="en-US" sz="2000" dirty="0"/>
              <a:t>Nachhaltige Mode</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3567808" y="2902379"/>
            <a:ext cx="7023992" cy="223986"/>
          </a:xfrm>
        </p:spPr>
        <p:txBody>
          <a:bodyPr/>
          <a:lstStyle/>
          <a:p>
            <a:r>
              <a:rPr lang="en-US" sz="2000" dirty="0"/>
              <a:t>Nachhaltige Lebensmittel - Pflanzliche und alternative Proteine </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sz="2000" dirty="0"/>
              <a:t>Klimapositive Landwirtschaft</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sz="2000" dirty="0"/>
              <a:t>Ökotourismus und nachhaltiges Reisen</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sz="2000" dirty="0"/>
              <a:t>Ethisches Management der Lieferkette</a:t>
            </a: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a:xfrm>
            <a:off x="3583355" y="4734456"/>
            <a:ext cx="6843345" cy="223385"/>
          </a:xfrm>
        </p:spPr>
        <p:txBody>
          <a:bodyPr/>
          <a:lstStyle/>
          <a:p>
            <a:r>
              <a:rPr lang="en-US" sz="2000" dirty="0"/>
              <a:t>Lösungen für erneuerbare Energien - Schutz der Ressourcen</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INHALTSVERZEICHNIS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864811"/>
            <a:ext cx="10483431" cy="804265"/>
          </a:xfrm>
        </p:spPr>
        <p:txBody>
          <a:bodyPr/>
          <a:lstStyle/>
          <a:p>
            <a:r>
              <a:rPr lang="en-GB" dirty="0"/>
              <a:t>ANPASSUNG AN DIE ZIELE FÜR NACHHALTIGE ENTWICKLUNG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38938"/>
            <a:ext cx="10483429" cy="48532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a:t>
            </a:r>
            <a:r>
              <a:rPr lang="en-GB" dirty="0"/>
              <a:t>Verantwortungsvoller Konsum und Produktion durch Förderung nachhaltiger Beschaffungs-, Produktions- und Konsummuster.</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8</a:t>
            </a:r>
            <a:r>
              <a:rPr lang="en-GB" b="1" dirty="0"/>
              <a:t>: </a:t>
            </a:r>
            <a:r>
              <a:rPr lang="en-GB" dirty="0"/>
              <a:t>Menschenwürdige Arbeit und Wirtschaftswachstum durch faire Arbeitspraktiken und Unterstützung des Wirtschaftswachstums in lokalen Gemeinschaften.</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a:t>
            </a:r>
            <a:r>
              <a:rPr lang="en-GB" b="1" dirty="0"/>
              <a:t>: </a:t>
            </a:r>
            <a:r>
              <a:rPr lang="en-GB" dirty="0"/>
              <a:t>Klimaschutz durch Verringerung des CO2-Fußabdrucks und der Umweltauswirkungen durch nachhaltige Modeentscheidungen.</a:t>
            </a:r>
          </a:p>
        </p:txBody>
      </p:sp>
      <p:pic>
        <p:nvPicPr>
          <p:cNvPr id="4" name="Picture 2">
            <a:extLst>
              <a:ext uri="{FF2B5EF4-FFF2-40B4-BE49-F238E27FC236}">
                <a16:creationId xmlns:a16="http://schemas.microsoft.com/office/drawing/2014/main" id="{6E1DA9AF-6AFA-BA94-BE1E-2B76B2AFF19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812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ENTRECOMP-AUSRICHTUNG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62101"/>
            <a:ext cx="10483429" cy="4853284"/>
          </a:xfrm>
        </p:spPr>
        <p:txBody>
          <a:bodyPr/>
          <a:lstStyle/>
          <a:p>
            <a:pPr algn="just"/>
            <a:endParaRPr lang="en-GB" b="1" dirty="0"/>
          </a:p>
          <a:p>
            <a:pPr algn="just"/>
            <a:r>
              <a:rPr lang="en-GB" b="1" dirty="0"/>
              <a:t>EntreComp 1.2 Erkennen von Gelegenheiten: </a:t>
            </a:r>
            <a:r>
              <a:rPr lang="en-GB" dirty="0"/>
              <a:t>Identifizierung der Marktnachfrage nach nachhaltigen Modeprodukten und -dienstleistungen.</a:t>
            </a:r>
          </a:p>
          <a:p>
            <a:pPr algn="just"/>
            <a:endParaRPr lang="en-GB" dirty="0"/>
          </a:p>
          <a:p>
            <a:pPr algn="just"/>
            <a:r>
              <a:rPr lang="en-GB" b="1" dirty="0"/>
              <a:t>EntreComp 2.1 Kreativität: </a:t>
            </a:r>
            <a:r>
              <a:rPr lang="en-GB" dirty="0"/>
              <a:t>Entwicklung innovativer Lösungen und Kampagnen zur Förderung nachhaltiger Mode.</a:t>
            </a:r>
          </a:p>
          <a:p>
            <a:pPr algn="just"/>
            <a:endParaRPr lang="en-GB" dirty="0"/>
          </a:p>
          <a:p>
            <a:pPr algn="just"/>
            <a:r>
              <a:rPr lang="en-GB" b="1" dirty="0"/>
              <a:t>EntreComp 3.2 Soziale Verantwortung: </a:t>
            </a:r>
            <a:r>
              <a:rPr lang="en-GB" dirty="0"/>
              <a:t>Einbeziehung ethischer Überlegungen in die Produktion und den Konsum von Mode zur Förderung der ökologischen und sozialen Nachhaltigkeit.</a:t>
            </a:r>
          </a:p>
        </p:txBody>
      </p:sp>
      <p:pic>
        <p:nvPicPr>
          <p:cNvPr id="5" name="Picture 4">
            <a:extLst>
              <a:ext uri="{FF2B5EF4-FFF2-40B4-BE49-F238E27FC236}">
                <a16:creationId xmlns:a16="http://schemas.microsoft.com/office/drawing/2014/main" id="{4607D310-F82F-A412-8054-A76812D740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1222632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FEB356F-7AC3-3119-DF4F-FB77484A3B01}"/>
              </a:ext>
            </a:extLst>
          </p:cNvPr>
          <p:cNvGraphicFramePr>
            <a:graphicFrameLocks noChangeAspect="1"/>
          </p:cNvGraphicFramePr>
          <p:nvPr>
            <p:custDataLst>
              <p:tags r:id="rId1"/>
            </p:custDataLst>
            <p:extLst>
              <p:ext uri="{D42A27DB-BD31-4B8C-83A1-F6EECF244321}">
                <p14:modId xmlns:p14="http://schemas.microsoft.com/office/powerpoint/2010/main" val="3962712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B87BD777-1E8A-350E-7907-F85EEA9EE7D2}"/>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Änderung des Verbraucherverhaltens: Eintreten für nachhaltige Mode</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10 einfache Schritte zu mehr Nachhaltigkeit</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Was ist zirkuläre Mode?</a:t>
            </a:r>
            <a:endParaRPr lang="en-GB" sz="2000" dirty="0"/>
          </a:p>
        </p:txBody>
      </p:sp>
      <p:pic>
        <p:nvPicPr>
          <p:cNvPr id="2" name="Picture Placeholder 5">
            <a:extLst>
              <a:ext uri="{FF2B5EF4-FFF2-40B4-BE49-F238E27FC236}">
                <a16:creationId xmlns:a16="http://schemas.microsoft.com/office/drawing/2014/main" id="{76EFA5DB-67C7-0839-6088-C342185174B9}"/>
              </a:ext>
            </a:extLst>
          </p:cNvPr>
          <p:cNvPicPr>
            <a:picLocks noGrp="1" noChangeAspect="1"/>
          </p:cNvPicPr>
          <p:nvPr>
            <p:ph type="pic" sz="quarter" idx="21"/>
          </p:nvPr>
        </p:nvPicPr>
        <p:blipFill rotWithShape="1">
          <a:blip r:embed="rId8"/>
          <a:srcRect l="17594" r="17594"/>
          <a:stretch/>
        </p:blipFill>
        <p:spPr>
          <a:xfrm>
            <a:off x="884238" y="0"/>
            <a:ext cx="4994275" cy="6858000"/>
          </a:xfrm>
        </p:spPr>
      </p:pic>
      <p:sp>
        <p:nvSpPr>
          <p:cNvPr id="3" name="Text Placeholder 2">
            <a:extLst>
              <a:ext uri="{FF2B5EF4-FFF2-40B4-BE49-F238E27FC236}">
                <a16:creationId xmlns:a16="http://schemas.microsoft.com/office/drawing/2014/main" id="{B99DF8E9-ACDE-6102-CD4C-07F3ACB9D0BB}"/>
              </a:ext>
            </a:extLst>
          </p:cNvPr>
          <p:cNvSpPr>
            <a:spLocks noGrp="1"/>
          </p:cNvSpPr>
          <p:nvPr>
            <p:ph type="body" sz="quarter" idx="30"/>
          </p:nvPr>
        </p:nvSpPr>
        <p:spPr>
          <a:xfrm>
            <a:off x="4890795" y="394849"/>
            <a:ext cx="6776598" cy="842867"/>
          </a:xfrm>
        </p:spPr>
        <p:txBody>
          <a:bodyPr/>
          <a:lstStyle/>
          <a:p>
            <a:r>
              <a:rPr lang="en-IE" dirty="0"/>
              <a:t>Weitere Ressourcen</a:t>
            </a:r>
          </a:p>
        </p:txBody>
      </p:sp>
    </p:spTree>
    <p:extLst>
      <p:ext uri="{BB962C8B-B14F-4D97-AF65-F5344CB8AC3E}">
        <p14:creationId xmlns:p14="http://schemas.microsoft.com/office/powerpoint/2010/main" val="314266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4AA871-BFD8-DBA3-D7F2-A08202321213}"/>
              </a:ext>
            </a:extLst>
          </p:cNvPr>
          <p:cNvGraphicFramePr>
            <a:graphicFrameLocks noChangeAspect="1"/>
          </p:cNvGraphicFramePr>
          <p:nvPr>
            <p:custDataLst>
              <p:tags r:id="rId1"/>
            </p:custDataLst>
            <p:extLst>
              <p:ext uri="{D42A27DB-BD31-4B8C-83A1-F6EECF244321}">
                <p14:modId xmlns:p14="http://schemas.microsoft.com/office/powerpoint/2010/main" val="602365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6">
            <a:extLst>
              <a:ext uri="{FF2B5EF4-FFF2-40B4-BE49-F238E27FC236}">
                <a16:creationId xmlns:a16="http://schemas.microsoft.com/office/drawing/2014/main" id="{D6055E82-8FFD-A503-4E65-E4844F23DC95}"/>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t="6864" b="6864"/>
          <a:stretch/>
        </p:blipFill>
        <p:spPr>
          <a:xfrm>
            <a:off x="0" y="747713"/>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109465"/>
            <a:ext cx="3315345" cy="2850370"/>
          </a:xfrm>
        </p:spPr>
        <p:txBody>
          <a:bodyPr/>
          <a:lstStyle/>
          <a:p>
            <a:r>
              <a:rPr lang="en-GB" b="1" dirty="0"/>
              <a:t>NACHHALTIGE LEBENSMITTEL - PLANETENBASIERTE UND ALTERNATIVE PROTEINE</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201C790-1BB4-3388-AA53-39185F8551A2}"/>
              </a:ext>
            </a:extLst>
          </p:cNvPr>
          <p:cNvGraphicFramePr>
            <a:graphicFrameLocks noChangeAspect="1"/>
          </p:cNvGraphicFramePr>
          <p:nvPr>
            <p:custDataLst>
              <p:tags r:id="rId1"/>
            </p:custDataLst>
            <p:extLst>
              <p:ext uri="{D42A27DB-BD31-4B8C-83A1-F6EECF244321}">
                <p14:modId xmlns:p14="http://schemas.microsoft.com/office/powerpoint/2010/main" val="330091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8" descr="Idyllic heap of pumpkins outdoors">
            <a:extLst>
              <a:ext uri="{FF2B5EF4-FFF2-40B4-BE49-F238E27FC236}">
                <a16:creationId xmlns:a16="http://schemas.microsoft.com/office/drawing/2014/main" id="{C26AA16B-B4E5-C0E1-32AA-825041C784DF}"/>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25731" r="25731"/>
          <a:stretch/>
        </p:blipFill>
        <p:spPr>
          <a:xfrm>
            <a:off x="884238" y="0"/>
            <a:ext cx="4994275" cy="6858000"/>
          </a:xfrm>
        </p:spPr>
      </p:pic>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24</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EINFÜHRUNG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2030137"/>
            <a:ext cx="5353769" cy="4271810"/>
          </a:xfrm>
        </p:spPr>
        <p:txBody>
          <a:bodyPr/>
          <a:lstStyle/>
          <a:p>
            <a:pPr algn="just"/>
            <a:r>
              <a:rPr lang="en-GB" sz="2200" dirty="0"/>
              <a:t>Die Lebensmittelindustrie hat durch Ressourcenverbrauch, Treibhausgasemissionen und Bodenverschlechterung erhebliche Auswirkungen auf die Umwelt. </a:t>
            </a:r>
          </a:p>
          <a:p>
            <a:pPr algn="just"/>
            <a:endParaRPr lang="en-GB" sz="2200" dirty="0"/>
          </a:p>
          <a:p>
            <a:pPr algn="just"/>
            <a:r>
              <a:rPr lang="en-GB" sz="2200" dirty="0"/>
              <a:t>Die Umstellung auf eine pflanzliche Ernährung und alternative Proteine bietet eine nachhaltige Lösung, die diese Auswirkungen abmildern kann. Dieses Referat befasst sich mit den Vorteilen und praktischen Aspekten einer solchen Ernährungsweise.</a:t>
            </a:r>
            <a:endParaRPr lang="en-US" sz="2200" dirty="0"/>
          </a:p>
        </p:txBody>
      </p:sp>
    </p:spTree>
    <p:extLst>
      <p:ext uri="{BB962C8B-B14F-4D97-AF65-F5344CB8AC3E}">
        <p14:creationId xmlns:p14="http://schemas.microsoft.com/office/powerpoint/2010/main" val="4093695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3846DAC-E320-8FD4-F066-4BC8B21F968E}"/>
              </a:ext>
            </a:extLst>
          </p:cNvPr>
          <p:cNvGraphicFramePr>
            <a:graphicFrameLocks noChangeAspect="1"/>
          </p:cNvGraphicFramePr>
          <p:nvPr>
            <p:custDataLst>
              <p:tags r:id="rId1"/>
            </p:custDataLst>
            <p:extLst>
              <p:ext uri="{D42A27DB-BD31-4B8C-83A1-F6EECF244321}">
                <p14:modId xmlns:p14="http://schemas.microsoft.com/office/powerpoint/2010/main" val="80539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4">
            <a:extLst>
              <a:ext uri="{FF2B5EF4-FFF2-40B4-BE49-F238E27FC236}">
                <a16:creationId xmlns:a16="http://schemas.microsoft.com/office/drawing/2014/main" id="{B1E4AC2A-0596-88E1-F034-F49B4FFED1B4}"/>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21443" r="21443"/>
          <a:stretch/>
        </p:blipFill>
        <p:spPr>
          <a:xfrm>
            <a:off x="0" y="0"/>
            <a:ext cx="5875338" cy="6858000"/>
          </a:xfrm>
        </p:spPr>
      </p:pic>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342288" cy="614105"/>
          </a:xfrm>
        </p:spPr>
        <p:txBody>
          <a:bodyPr/>
          <a:lstStyle/>
          <a:p>
            <a:r>
              <a:rPr lang="en-US" sz="2800" dirty="0"/>
              <a:t>UMWELTAUSWIRKUNGEN VON LEBENSMITTELENTSCHEIDUNGEN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316116" y="1685597"/>
            <a:ext cx="5230465" cy="4811641"/>
          </a:xfrm>
        </p:spPr>
        <p:txBody>
          <a:bodyPr/>
          <a:lstStyle/>
          <a:p>
            <a:pPr algn="just"/>
            <a:r>
              <a:rPr lang="en-GB" sz="1600" b="1" dirty="0"/>
              <a:t>Treibhausgasemissionen</a:t>
            </a:r>
            <a:r>
              <a:rPr lang="en-GB" sz="1600" dirty="0"/>
              <a:t>: Die Viehzucht, insbesondere die Rinderzucht, ist eine Hauptquelle für Methanemissionen, ein starkes Treibhausgas. Eine pflanzliche Ernährung hat einen geringeren Kohlenstoff-Fußabdruck, da sie im Vergleich zu einer Ernährung, die reich an tierischen Produkten ist, in der Regel weniger Treibhausgasemissionen pro Kalorie erzeugt.</a:t>
            </a:r>
          </a:p>
          <a:p>
            <a:pPr algn="just"/>
            <a:endParaRPr lang="en-GB" sz="1600" dirty="0"/>
          </a:p>
          <a:p>
            <a:pPr algn="just"/>
            <a:r>
              <a:rPr lang="en-GB" sz="1600" b="1" dirty="0"/>
              <a:t>Ressourcenverbrauch:</a:t>
            </a:r>
            <a:r>
              <a:rPr lang="en-GB" sz="1600" dirty="0"/>
              <a:t> Die Tierhaltung benötigt im Vergleich zur Pflanzenzucht erhebliche Mengen an Wasser und Land. Eine Umstellung auf pflanzliche Lebensmittel kann den Wasserverbrauch und die Landnutzung erheblich reduzieren und so eine effizientere Ressourcennutzung fördern.</a:t>
            </a:r>
            <a:endParaRPr lang="en-US" sz="16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25</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66883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1F9FD1B-B509-0944-5D13-6E50C2470B7A}"/>
              </a:ext>
            </a:extLst>
          </p:cNvPr>
          <p:cNvGraphicFramePr>
            <a:graphicFrameLocks noChangeAspect="1"/>
          </p:cNvGraphicFramePr>
          <p:nvPr>
            <p:custDataLst>
              <p:tags r:id="rId1"/>
            </p:custDataLst>
            <p:extLst>
              <p:ext uri="{D42A27DB-BD31-4B8C-83A1-F6EECF244321}">
                <p14:modId xmlns:p14="http://schemas.microsoft.com/office/powerpoint/2010/main" val="3239616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4" descr="Woman's hand touching wheat in field">
            <a:extLst>
              <a:ext uri="{FF2B5EF4-FFF2-40B4-BE49-F238E27FC236}">
                <a16:creationId xmlns:a16="http://schemas.microsoft.com/office/drawing/2014/main" id="{F50096B4-FD35-41CC-4BD0-AC0FFC30D650}"/>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17873" r="17873"/>
          <a:stretch/>
        </p:blipFill>
        <p:spPr>
          <a:xfrm>
            <a:off x="0" y="0"/>
            <a:ext cx="5875338" cy="6858000"/>
          </a:xfrm>
        </p:spPr>
      </p:pic>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732717"/>
            <a:ext cx="5342288" cy="614105"/>
          </a:xfrm>
        </p:spPr>
        <p:txBody>
          <a:bodyPr/>
          <a:lstStyle/>
          <a:p>
            <a:r>
              <a:rPr lang="en-US" dirty="0"/>
              <a:t>ALTERNATIVE PROTEINE</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6944" y="1685597"/>
            <a:ext cx="5109637" cy="4811641"/>
          </a:xfrm>
        </p:spPr>
        <p:txBody>
          <a:bodyPr/>
          <a:lstStyle/>
          <a:p>
            <a:pPr algn="just"/>
            <a:r>
              <a:rPr lang="en-GB" sz="1800" dirty="0"/>
              <a:t>Bei alternativen Proteinen handelt es sich um verschiedene Proteinquellen, die nachhaltige Alternativen zu herkömmlichen tierischen Produkten bieten. </a:t>
            </a:r>
          </a:p>
          <a:p>
            <a:pPr algn="just"/>
            <a:endParaRPr lang="en-GB" sz="1800" dirty="0"/>
          </a:p>
          <a:p>
            <a:pPr algn="just"/>
            <a:r>
              <a:rPr lang="en-GB" sz="1800" dirty="0"/>
              <a:t>Dazu gehören pflanzliche Lebensmittel wie Bohnen, Linsen, Tofu und Tempeh, die im Vergleich zur Tierhaltung eine geringere Umweltbelastung aufweisen. </a:t>
            </a:r>
          </a:p>
          <a:p>
            <a:pPr algn="just"/>
            <a:endParaRPr lang="en-GB" sz="1800" dirty="0"/>
          </a:p>
          <a:p>
            <a:pPr algn="just"/>
            <a:r>
              <a:rPr lang="en-GB" sz="1800" dirty="0"/>
              <a:t>Innovationen wie kultiviertes Fleisch, das mit Hilfe von Labortechniken erzeugt wird, und Insekten tragen aufgrund ihrer effizienten Ressourcennutzung ebenfalls zu einer nachhaltigen Lebensmittelauswahl bei, da sie die mit der konventionellen Fleischproduktion verbundenen Umweltbelastungen verringern.</a:t>
            </a:r>
            <a:endParaRPr lang="en-US" sz="18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26</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375046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sz="2800" dirty="0"/>
              <a:t>Proteine auf Pflanzenbasis</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814058"/>
            <a:ext cx="7609287" cy="945874"/>
          </a:xfrm>
        </p:spPr>
        <p:txBody>
          <a:bodyPr/>
          <a:lstStyle/>
          <a:p>
            <a:pPr algn="just"/>
            <a:r>
              <a:rPr lang="en-GB" sz="2000" dirty="0"/>
              <a:t>Pflanzliche Quellen wie Bohnen, Linsen, Tofu und Tempeh bieten hochwertiges Eiweiß ohne die mit der Fleischproduktion verbundenen Umweltauswirkungen. Für die Herstellung dieser Lebensmittel werden weniger Ressourcen benötigt, was zu geringeren Treibhausgasemissionen und weniger Wasserverbrauch beiträgt.</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49676" y="2376870"/>
            <a:ext cx="7160276" cy="730066"/>
          </a:xfrm>
        </p:spPr>
        <p:txBody>
          <a:bodyPr/>
          <a:lstStyle/>
          <a:p>
            <a:r>
              <a:rPr lang="en-IE" sz="2800" dirty="0"/>
              <a:t>Kultiviertes Fleisch</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769497"/>
            <a:ext cx="7551627" cy="945874"/>
          </a:xfrm>
        </p:spPr>
        <p:txBody>
          <a:bodyPr/>
          <a:lstStyle/>
          <a:p>
            <a:pPr algn="just"/>
            <a:r>
              <a:rPr lang="en-GB" sz="2000" dirty="0"/>
              <a:t>Im Labor gezüchtetes oder kultiviertes Fleisch ist eine vielversprechende Alternative zur herkömmlichen Fleischproduktion. Mit Hilfe zellulärer Landwirtschaftstechniken hergestellt, vermeidet kultiviertes Fleisch die mit der Viehzucht verbundenen ökologischen und ethischen Probleme. Es benötigt weniger natürliche Ressourcen und stößt deutlich weniger Treibhausgase aus als die herkömmliche Fleischproduktion.</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49676" y="4702298"/>
            <a:ext cx="7160276" cy="730066"/>
          </a:xfrm>
        </p:spPr>
        <p:txBody>
          <a:bodyPr/>
          <a:lstStyle/>
          <a:p>
            <a:r>
              <a:rPr lang="en-IE" sz="2800" dirty="0"/>
              <a:t>Insektenprotein</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5257166"/>
            <a:ext cx="7551627" cy="945874"/>
          </a:xfrm>
        </p:spPr>
        <p:txBody>
          <a:bodyPr/>
          <a:lstStyle/>
          <a:p>
            <a:pPr algn="just"/>
            <a:r>
              <a:rPr lang="en-GB" sz="2000" dirty="0"/>
              <a:t>Insekten sind eine hocheffiziente Proteinquelle, die im Vergleich zur herkömmlichen Viehzucht nur wenig Wasser, Land und Futter benötigt. Die Insektenzucht verursacht nur minimale Treibhausgasemissionen und kann eine nachhaltige Proteinquelle für den menschlichen Verzehr darstellen.</a:t>
            </a:r>
            <a:endParaRPr lang="en-IE" sz="2000" dirty="0"/>
          </a:p>
        </p:txBody>
      </p:sp>
      <p:sp>
        <p:nvSpPr>
          <p:cNvPr id="15" name="Bildplatzhalter 14">
            <a:extLst>
              <a:ext uri="{FF2B5EF4-FFF2-40B4-BE49-F238E27FC236}">
                <a16:creationId xmlns:a16="http://schemas.microsoft.com/office/drawing/2014/main" id="{9C78E721-AE36-9C39-D399-3711DD33E3E0}"/>
              </a:ext>
            </a:extLst>
          </p:cNvPr>
          <p:cNvSpPr>
            <a:spLocks noGrp="1"/>
          </p:cNvSpPr>
          <p:nvPr>
            <p:ph type="pic" sz="quarter" idx="23"/>
          </p:nvPr>
        </p:nvSpPr>
        <p:spPr/>
        <p:txBody>
          <a:bodyPr/>
          <a:lstStyle/>
          <a:p>
            <a:endParaRPr lang="de-DE" dirty="0"/>
          </a:p>
        </p:txBody>
      </p:sp>
      <p:pic>
        <p:nvPicPr>
          <p:cNvPr id="8" name="Picture Placeholder 11">
            <a:extLst>
              <a:ext uri="{FF2B5EF4-FFF2-40B4-BE49-F238E27FC236}">
                <a16:creationId xmlns:a16="http://schemas.microsoft.com/office/drawing/2014/main" id="{DEF4F7F9-C3CE-4BAB-74B2-6EE965D04F11}"/>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1862" r="11862"/>
          <a:stretch>
            <a:fillRect/>
          </a:stretch>
        </p:blipFill>
        <p:spPr>
          <a:xfrm>
            <a:off x="1449388" y="409575"/>
            <a:ext cx="1839912" cy="1608138"/>
          </a:xfrm>
          <a:ln>
            <a:solidFill>
              <a:schemeClr val="tx1"/>
            </a:solidFill>
          </a:ln>
        </p:spPr>
      </p:pic>
      <p:pic>
        <p:nvPicPr>
          <p:cNvPr id="10" name="Picture Placeholder 13">
            <a:extLst>
              <a:ext uri="{FF2B5EF4-FFF2-40B4-BE49-F238E27FC236}">
                <a16:creationId xmlns:a16="http://schemas.microsoft.com/office/drawing/2014/main" id="{8D0C8A88-643B-75BA-B63E-045CEA28B70F}"/>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1862" r="11862"/>
          <a:stretch>
            <a:fillRect/>
          </a:stretch>
        </p:blipFill>
        <p:spPr>
          <a:xfrm>
            <a:off x="1449388" y="2506663"/>
            <a:ext cx="1839912" cy="1608137"/>
          </a:xfrm>
          <a:ln>
            <a:solidFill>
              <a:schemeClr val="tx1"/>
            </a:solidFill>
          </a:ln>
        </p:spPr>
      </p:pic>
      <p:pic>
        <p:nvPicPr>
          <p:cNvPr id="12" name="Picture Placeholder 18">
            <a:extLst>
              <a:ext uri="{FF2B5EF4-FFF2-40B4-BE49-F238E27FC236}">
                <a16:creationId xmlns:a16="http://schemas.microsoft.com/office/drawing/2014/main" id="{74AD34B2-7A23-3A28-2AD7-073577FEE2F3}"/>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1684" r="11684"/>
          <a:stretch>
            <a:fillRect/>
          </a:stretch>
        </p:blipFill>
        <p:spPr>
          <a:xfrm>
            <a:off x="1449252" y="4604263"/>
            <a:ext cx="1839479" cy="1607908"/>
          </a:xfrm>
          <a:prstGeom prst="rect">
            <a:avLst/>
          </a:prstGeom>
          <a:solidFill>
            <a:schemeClr val="bg1">
              <a:lumMod val="85000"/>
            </a:schemeClr>
          </a:solidFill>
        </p:spPr>
      </p:pic>
      <p:pic>
        <p:nvPicPr>
          <p:cNvPr id="13" name="Picture Placeholder 13">
            <a:extLst>
              <a:ext uri="{FF2B5EF4-FFF2-40B4-BE49-F238E27FC236}">
                <a16:creationId xmlns:a16="http://schemas.microsoft.com/office/drawing/2014/main" id="{4BD61E0A-729A-D54D-6A07-A7B7D6B032FC}"/>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1862" r="11862"/>
          <a:stretch>
            <a:fillRect/>
          </a:stretch>
        </p:blipFill>
        <p:spPr>
          <a:xfrm>
            <a:off x="1449252" y="2506660"/>
            <a:ext cx="1839479" cy="1607908"/>
          </a:xfrm>
          <a:prstGeom prst="rect">
            <a:avLst/>
          </a:prstGeom>
          <a:solidFill>
            <a:schemeClr val="bg1">
              <a:lumMod val="85000"/>
            </a:schemeClr>
          </a:solidFill>
          <a:ln>
            <a:solidFill>
              <a:schemeClr val="tx1"/>
            </a:solidFill>
          </a:ln>
        </p:spPr>
      </p:pic>
    </p:spTree>
    <p:extLst>
      <p:ext uri="{BB962C8B-B14F-4D97-AF65-F5344CB8AC3E}">
        <p14:creationId xmlns:p14="http://schemas.microsoft.com/office/powerpoint/2010/main" val="209922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342288" cy="614105"/>
          </a:xfrm>
        </p:spPr>
        <p:txBody>
          <a:bodyPr/>
          <a:lstStyle/>
          <a:p>
            <a:r>
              <a:rPr lang="en-US" dirty="0"/>
              <a:t>ALTERNATIVE PROTEINE</a:t>
            </a:r>
            <a:br>
              <a:rPr lang="en-US" dirty="0"/>
            </a:br>
            <a:r>
              <a:rPr lang="en-US" dirty="0"/>
              <a:t>NÄHRWERT</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606911" y="1685597"/>
            <a:ext cx="4939670" cy="4811641"/>
          </a:xfrm>
        </p:spPr>
        <p:txBody>
          <a:bodyPr/>
          <a:lstStyle/>
          <a:p>
            <a:pPr algn="just"/>
            <a:r>
              <a:rPr lang="en-GB" sz="2000" dirty="0"/>
              <a:t>Pflanzliche und alternative Proteine sind in der Lage, alle wichtigen Nährstoffe zu liefern, wenn sie in eine ausgewogene Ernährung integriert werden. </a:t>
            </a:r>
          </a:p>
          <a:p>
            <a:pPr algn="just"/>
            <a:endParaRPr lang="en-GB" sz="2000" dirty="0"/>
          </a:p>
          <a:p>
            <a:pPr algn="just"/>
            <a:r>
              <a:rPr lang="en-GB" sz="2000" dirty="0"/>
              <a:t>Es ist wichtig, die Nährstoffzusammensetzung dieser Lebensmittel zu kennen, um gesunde und nachhaltige Mahlzeitenpläne zu entwickeln, die mit den Ernährungsrichtlinien übereinstimmen und die allgemeine Gesundheit unterstützen. </a:t>
            </a:r>
          </a:p>
          <a:p>
            <a:pPr algn="just"/>
            <a:endParaRPr lang="en-GB" sz="2000" dirty="0"/>
          </a:p>
          <a:p>
            <a:pPr algn="just"/>
            <a:r>
              <a:rPr lang="en-GB" sz="2000" dirty="0"/>
              <a:t>Die Kenntnis dieser Profile ermöglicht es dem Einzelnen, fundierte Entscheidungen zu treffen, die eine ausgewogene Ernährung und umweltbewusste Essgewohnheiten fördern.</a:t>
            </a:r>
            <a:endParaRPr lang="en-US" sz="20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28</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pic>
        <p:nvPicPr>
          <p:cNvPr id="2" name="Picture Placeholder 4" descr="Yellow flowers in flower field">
            <a:extLst>
              <a:ext uri="{FF2B5EF4-FFF2-40B4-BE49-F238E27FC236}">
                <a16:creationId xmlns:a16="http://schemas.microsoft.com/office/drawing/2014/main" id="{4C1E3F07-FFE0-D27B-9B3F-74DEC1D57499}"/>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554" r="21554"/>
          <a:stretch/>
        </p:blipFill>
        <p:spPr>
          <a:xfrm>
            <a:off x="0" y="0"/>
            <a:ext cx="5875338" cy="6858000"/>
          </a:xfrm>
        </p:spPr>
      </p:pic>
    </p:spTree>
    <p:extLst>
      <p:ext uri="{BB962C8B-B14F-4D97-AF65-F5344CB8AC3E}">
        <p14:creationId xmlns:p14="http://schemas.microsoft.com/office/powerpoint/2010/main" val="2799495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C10A6DD-E91A-32BC-1415-8CD379624D39}"/>
              </a:ext>
            </a:extLst>
          </p:cNvPr>
          <p:cNvGraphicFramePr>
            <a:graphicFrameLocks noChangeAspect="1"/>
          </p:cNvGraphicFramePr>
          <p:nvPr>
            <p:custDataLst>
              <p:tags r:id="rId1"/>
            </p:custDataLst>
            <p:extLst>
              <p:ext uri="{D42A27DB-BD31-4B8C-83A1-F6EECF244321}">
                <p14:modId xmlns:p14="http://schemas.microsoft.com/office/powerpoint/2010/main" val="2064735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C6AED2C-27E4-CC45-818F-445D4452A105}"/>
              </a:ext>
            </a:extLst>
          </p:cNvPr>
          <p:cNvSpPr/>
          <p:nvPr/>
        </p:nvSpPr>
        <p:spPr>
          <a:xfrm>
            <a:off x="4776086" y="88929"/>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29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79400" y="1644243"/>
            <a:ext cx="5353769" cy="4271810"/>
          </a:xfrm>
        </p:spPr>
        <p:txBody>
          <a:bodyPr/>
          <a:lstStyle/>
          <a:p>
            <a:pPr algn="just"/>
            <a:r>
              <a:rPr lang="en-GB" sz="2000" b="1" dirty="0"/>
              <a:t>Umstellung auf eine pflanzenbasierte Ernährung:</a:t>
            </a:r>
          </a:p>
          <a:p>
            <a:pPr algn="just"/>
            <a:endParaRPr lang="en-GB" sz="2000" b="1" dirty="0"/>
          </a:p>
          <a:p>
            <a:pPr algn="just"/>
            <a:r>
              <a:rPr lang="en-GB" sz="2000" b="1" dirty="0"/>
              <a:t>Fordern Sie sich selbst heraus: </a:t>
            </a:r>
            <a:r>
              <a:rPr lang="en-GB" sz="2000" dirty="0"/>
              <a:t>Verpflichten Sie sich, eine Woche lang auf eine pflanzliche Ernährung umzustellen. Dokumentieren Sie Ihre täglichen Mahlzeiten, die Nahrungsaufnahme (einschließlich der Proteinquellen) und alle Herausforderungen, die sich während der Umstellung ergeben.</a:t>
            </a:r>
            <a:endParaRPr lang="en-GB" sz="2000" b="1" dirty="0"/>
          </a:p>
          <a:p>
            <a:pPr algn="just"/>
            <a:endParaRPr lang="en-GB" sz="2000" b="1" dirty="0"/>
          </a:p>
          <a:p>
            <a:pPr algn="just"/>
            <a:r>
              <a:rPr lang="en-GB" sz="2000" b="1" dirty="0"/>
              <a:t>Nachdenken und Diskutieren: </a:t>
            </a:r>
            <a:r>
              <a:rPr lang="en-GB" sz="2000" dirty="0"/>
              <a:t>Denken Sie über Ihre Erfahrungen mit einer pflanzlichen Ernährung nach. Diskutieren Sie die beobachteten Umweltvorteile, wie z. B. den geringeren CO2-Fußabdruck und den geringeren Wasserverbrauch im Vergleich zu einer typischen Ernährung, die reich an tierischen Produkten ist. </a:t>
            </a:r>
            <a:endParaRPr lang="en-US" sz="2000" b="1" dirty="0"/>
          </a:p>
        </p:txBody>
      </p:sp>
      <p:pic>
        <p:nvPicPr>
          <p:cNvPr id="2" name="Picture Placeholder 8" descr="Two cute robots">
            <a:extLst>
              <a:ext uri="{FF2B5EF4-FFF2-40B4-BE49-F238E27FC236}">
                <a16:creationId xmlns:a16="http://schemas.microsoft.com/office/drawing/2014/main" id="{2938FFD4-1B05-85ED-8506-B407594EC9FE}"/>
              </a:ext>
            </a:extLst>
          </p:cNvPr>
          <p:cNvPicPr>
            <a:picLocks noGrp="1" noChangeAspect="1"/>
          </p:cNvPicPr>
          <p:nvPr>
            <p:ph type="pic" sz="quarter" idx="21"/>
          </p:nvPr>
        </p:nvPicPr>
        <p:blipFill rotWithShape="1">
          <a:blip r:embed="rId6" cstate="email">
            <a:extLst>
              <a:ext uri="{28A0092B-C50C-407E-A947-70E740481C1C}">
                <a14:useLocalDpi xmlns:a14="http://schemas.microsoft.com/office/drawing/2010/main"/>
              </a:ext>
            </a:extLst>
          </a:blip>
          <a:srcRect l="29518" r="29518"/>
          <a:stretch/>
        </p:blipFill>
        <p:spPr>
          <a:xfrm>
            <a:off x="884238" y="0"/>
            <a:ext cx="4994275"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681070" y="406293"/>
            <a:ext cx="7301207" cy="842867"/>
          </a:xfrm>
        </p:spPr>
        <p:txBody>
          <a:bodyPr/>
          <a:lstStyle/>
          <a:p>
            <a:r>
              <a:rPr lang="en-US" dirty="0"/>
              <a:t>PRAKTISCHE ÜBUNGEN</a:t>
            </a:r>
          </a:p>
        </p:txBody>
      </p:sp>
    </p:spTree>
    <p:extLst>
      <p:ext uri="{BB962C8B-B14F-4D97-AF65-F5344CB8AC3E}">
        <p14:creationId xmlns:p14="http://schemas.microsoft.com/office/powerpoint/2010/main" val="206856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64D1090-4181-C6A2-3E43-B00BCA803617}"/>
              </a:ext>
            </a:extLst>
          </p:cNvPr>
          <p:cNvGraphicFramePr>
            <a:graphicFrameLocks noChangeAspect="1"/>
          </p:cNvGraphicFramePr>
          <p:nvPr>
            <p:custDataLst>
              <p:tags r:id="rId1"/>
            </p:custDataLst>
            <p:extLst>
              <p:ext uri="{D42A27DB-BD31-4B8C-83A1-F6EECF244321}">
                <p14:modId xmlns:p14="http://schemas.microsoft.com/office/powerpoint/2010/main" val="2875020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 name="Picture Placeholder 8">
            <a:extLst>
              <a:ext uri="{FF2B5EF4-FFF2-40B4-BE49-F238E27FC236}">
                <a16:creationId xmlns:a16="http://schemas.microsoft.com/office/drawing/2014/main" id="{6EF42E83-C0E6-E2EC-9D66-59C4187F8117}"/>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l="25725" r="25725"/>
          <a:stretch/>
        </p:blipFill>
        <p:spPr>
          <a:xfrm>
            <a:off x="884238" y="0"/>
            <a:ext cx="4994275" cy="6858000"/>
          </a:xfrm>
        </p:spPr>
      </p:pic>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738798"/>
            <a:ext cx="3567405" cy="842867"/>
          </a:xfrm>
        </p:spPr>
        <p:txBody>
          <a:bodyPr/>
          <a:lstStyle/>
          <a:p>
            <a:r>
              <a:rPr lang="en-US" dirty="0"/>
              <a:t>EINFÜHRUNG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2030137"/>
            <a:ext cx="5353769" cy="4271810"/>
          </a:xfrm>
        </p:spPr>
        <p:txBody>
          <a:bodyPr/>
          <a:lstStyle/>
          <a:p>
            <a:pPr algn="just"/>
            <a:r>
              <a:rPr lang="en-GB" sz="2000" dirty="0"/>
              <a:t>In diesem Modul, das sich mit globalen Trends im ethischen Unternehmertum befasst, werden die Teilnehmer aktuelle Trends, rechtliche Rahmenbedingungen und bewährte Praktiken untersuchen, die nachhaltiges Wachstum und das Vertrauen der Stakeholder fördern. </a:t>
            </a:r>
          </a:p>
          <a:p>
            <a:pPr algn="just"/>
            <a:endParaRPr lang="en-GB" sz="2000" dirty="0"/>
          </a:p>
          <a:p>
            <a:pPr algn="just"/>
            <a:r>
              <a:rPr lang="en-GB" sz="2000" dirty="0"/>
              <a:t>Der Schwerpunkt dieses Moduls liegt auf der Integration ethischer Erwägungen in Unternehmensstrategien, der Schaffung von Innovationen und gesellschaftlichen Auswirkungen durch reale Erfahrungen und praktische Anwendung. </a:t>
            </a:r>
          </a:p>
        </p:txBody>
      </p:sp>
    </p:spTree>
    <p:extLst>
      <p:ext uri="{BB962C8B-B14F-4D97-AF65-F5344CB8AC3E}">
        <p14:creationId xmlns:p14="http://schemas.microsoft.com/office/powerpoint/2010/main" val="2924682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E20E8B7-8CB0-05CD-919F-CDC15953A69E}"/>
              </a:ext>
            </a:extLst>
          </p:cNvPr>
          <p:cNvGraphicFramePr>
            <a:graphicFrameLocks noChangeAspect="1"/>
          </p:cNvGraphicFramePr>
          <p:nvPr>
            <p:custDataLst>
              <p:tags r:id="rId1"/>
            </p:custDataLst>
            <p:extLst>
              <p:ext uri="{D42A27DB-BD31-4B8C-83A1-F6EECF244321}">
                <p14:modId xmlns:p14="http://schemas.microsoft.com/office/powerpoint/2010/main" val="1412174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262173" y="1581666"/>
            <a:ext cx="5353769" cy="4271810"/>
          </a:xfrm>
        </p:spPr>
        <p:txBody>
          <a:bodyPr/>
          <a:lstStyle/>
          <a:p>
            <a:pPr algn="just"/>
            <a:r>
              <a:rPr lang="en-GB" sz="2000" b="1" dirty="0"/>
              <a:t>Eine alternative Eiweißmahlzeit zubereiten:</a:t>
            </a:r>
          </a:p>
          <a:p>
            <a:pPr algn="just"/>
            <a:endParaRPr lang="en-GB" sz="2000" b="1" dirty="0"/>
          </a:p>
          <a:p>
            <a:pPr algn="just"/>
            <a:r>
              <a:rPr lang="en-GB" sz="2000" b="1" dirty="0"/>
              <a:t>Experimentieren Sie mit Rezepten: </a:t>
            </a:r>
            <a:r>
              <a:rPr lang="en-GB" sz="2000" dirty="0"/>
              <a:t>Probieren Sie verschiedene pflanzliche und alternative Proteinrezepte aus. Bereiten Sie einen Essensplan für eine Woche vor, der diese Lebensmittel in verschiedenen Formen enthält, z. B. Salate, Suppen, Pfannengerichte und Snacks.</a:t>
            </a:r>
          </a:p>
          <a:p>
            <a:pPr algn="just"/>
            <a:endParaRPr lang="en-GB" sz="2000" b="1" dirty="0"/>
          </a:p>
          <a:p>
            <a:pPr algn="just"/>
            <a:r>
              <a:rPr lang="en-GB" sz="2000" b="1" dirty="0"/>
              <a:t>Erlebnisse teilen: </a:t>
            </a:r>
            <a:r>
              <a:rPr lang="en-GB" sz="2000" dirty="0"/>
              <a:t>Teilen Sie Ihre Lieblingsrezepte und Kocherfahrungen mit Ihren Freunden, Ihrer Familie, Ihren Kollegen usw. Diskutieren Sie über den Geschmack, die Beschaffenheit und die ernährungsphysiologischen Vorteile von pflanzlichen und alternativen Eiweißgerichten im Vergleich zu traditionellen Fleischgerichten.</a:t>
            </a:r>
            <a:endParaRPr lang="en-US" sz="2000" b="1" dirty="0"/>
          </a:p>
        </p:txBody>
      </p:sp>
      <p:pic>
        <p:nvPicPr>
          <p:cNvPr id="2" name="Picture Placeholder 8" descr="Two cute robots">
            <a:extLst>
              <a:ext uri="{FF2B5EF4-FFF2-40B4-BE49-F238E27FC236}">
                <a16:creationId xmlns:a16="http://schemas.microsoft.com/office/drawing/2014/main" id="{7CD38094-8824-0D6B-52EE-14B3D508B5FA}"/>
              </a:ext>
            </a:extLst>
          </p:cNvPr>
          <p:cNvPicPr>
            <a:picLocks noGrp="1" noChangeAspect="1"/>
          </p:cNvPicPr>
          <p:nvPr>
            <p:ph type="pic" sz="quarter" idx="21"/>
          </p:nvPr>
        </p:nvPicPr>
        <p:blipFill rotWithShape="1">
          <a:blip r:embed="rId6" cstate="email">
            <a:extLst>
              <a:ext uri="{28A0092B-C50C-407E-A947-70E740481C1C}">
                <a14:useLocalDpi xmlns:a14="http://schemas.microsoft.com/office/drawing/2010/main"/>
              </a:ext>
            </a:extLst>
          </a:blip>
          <a:srcRect l="29518" r="29518"/>
          <a:stretch/>
        </p:blipFill>
        <p:spPr>
          <a:xfrm>
            <a:off x="884238" y="0"/>
            <a:ext cx="4994275"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435457" y="404500"/>
            <a:ext cx="7231936" cy="842867"/>
          </a:xfrm>
        </p:spPr>
        <p:txBody>
          <a:bodyPr/>
          <a:lstStyle/>
          <a:p>
            <a:r>
              <a:rPr lang="en-US" dirty="0"/>
              <a:t>PRAKTISCHE ÜBUNG</a:t>
            </a:r>
          </a:p>
        </p:txBody>
      </p:sp>
    </p:spTree>
    <p:extLst>
      <p:ext uri="{BB962C8B-B14F-4D97-AF65-F5344CB8AC3E}">
        <p14:creationId xmlns:p14="http://schemas.microsoft.com/office/powerpoint/2010/main" val="161567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ANPASSUNG AN DIE ZIELE FÜR NACHHALTIGE ENTWICKLUNG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996579"/>
            <a:ext cx="10483429" cy="4418805"/>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2: Null Hunger: </a:t>
            </a:r>
            <a:r>
              <a:rPr lang="en-GB" dirty="0"/>
              <a:t>Durch die Förderung nachhaltiger Nahrungsmittelquellen, die den Ressourcenverbrauch und die Umweltbelastung reduzieren.</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3: Gute Gesundheit und Wohlbefinden: </a:t>
            </a:r>
            <a:r>
              <a:rPr lang="en-GB" dirty="0"/>
              <a:t>Durch die Bereitstellung nahrhafter und nachhaltiger Ernährungsoptionen, die Gesundheit und Wohlbefinden fördern.</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12: Verantwortungsbewusster Konsum und Produktion: </a:t>
            </a:r>
            <a:r>
              <a:rPr lang="en-GB" dirty="0"/>
              <a:t>Durch die Förderung nachhaltiger Konsummuster und die Verringerung des ökologischen Fußabdrucks der Lebensmittelproduktion.</a:t>
            </a:r>
          </a:p>
        </p:txBody>
      </p:sp>
      <p:pic>
        <p:nvPicPr>
          <p:cNvPr id="4" name="Picture 2">
            <a:extLst>
              <a:ext uri="{FF2B5EF4-FFF2-40B4-BE49-F238E27FC236}">
                <a16:creationId xmlns:a16="http://schemas.microsoft.com/office/drawing/2014/main" id="{349C5FD3-500A-B13E-76C0-853CCFD7BA3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13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ENTRECOMP-AUSRICHTUNG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20612"/>
            <a:ext cx="10483429" cy="4605323"/>
          </a:xfrm>
        </p:spPr>
        <p:txBody>
          <a:bodyPr/>
          <a:lstStyle/>
          <a:p>
            <a:pPr algn="just"/>
            <a:r>
              <a:rPr lang="en-GB" b="1" dirty="0"/>
              <a:t>EntreComp 1.2 Erkennen von Chancen: </a:t>
            </a:r>
            <a:r>
              <a:rPr lang="en-GB" dirty="0"/>
              <a:t>Identifizierung der Marktnachfrage nach nachhaltigen Lebensmitteln.</a:t>
            </a:r>
          </a:p>
          <a:p>
            <a:pPr algn="just"/>
            <a:endParaRPr lang="en-GB" dirty="0"/>
          </a:p>
          <a:p>
            <a:pPr algn="just"/>
            <a:r>
              <a:rPr lang="en-GB" b="1" dirty="0"/>
              <a:t>EntreComp 2.2 Kreativität: </a:t>
            </a:r>
            <a:r>
              <a:rPr lang="en-GB" dirty="0"/>
              <a:t>Neue pflanzliche und alternative Proteinrezepte entwickeln.</a:t>
            </a:r>
          </a:p>
          <a:p>
            <a:pPr algn="just"/>
            <a:endParaRPr lang="en-GB" dirty="0"/>
          </a:p>
          <a:p>
            <a:pPr algn="just"/>
            <a:r>
              <a:rPr lang="en-GB" b="1" dirty="0"/>
              <a:t>EntreComp 3.1 Die Initiative ergreifen: </a:t>
            </a:r>
            <a:r>
              <a:rPr lang="en-GB" dirty="0"/>
              <a:t>Lancieren von Kampagnen oder Bildungsinitiativen zur Förderung nachhaltiger Ernährungsweisen.</a:t>
            </a:r>
          </a:p>
          <a:p>
            <a:pPr algn="just"/>
            <a:endParaRPr lang="en-GB" dirty="0"/>
          </a:p>
          <a:p>
            <a:pPr algn="just"/>
            <a:r>
              <a:rPr lang="en-GB" b="1" dirty="0"/>
              <a:t>Entre Comp 3.2 Soziale Verantwortung: </a:t>
            </a:r>
            <a:r>
              <a:rPr lang="en-GB" dirty="0"/>
              <a:t>Einbeziehung ethischer Erwägungen in die Produktion und den Konsum von Lebensmitteln.</a:t>
            </a:r>
          </a:p>
        </p:txBody>
      </p:sp>
      <p:pic>
        <p:nvPicPr>
          <p:cNvPr id="4" name="Picture 3">
            <a:extLst>
              <a:ext uri="{FF2B5EF4-FFF2-40B4-BE49-F238E27FC236}">
                <a16:creationId xmlns:a16="http://schemas.microsoft.com/office/drawing/2014/main" id="{D8F3593E-BEB5-4DAC-ECF3-D724C47504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996867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54F32-BCF3-C5E8-C57D-4344E5214E20}"/>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E002916-93E4-7AA5-14E2-080D00248226}"/>
              </a:ext>
            </a:extLst>
          </p:cNvPr>
          <p:cNvGraphicFramePr>
            <a:graphicFrameLocks noChangeAspect="1"/>
          </p:cNvGraphicFramePr>
          <p:nvPr>
            <p:custDataLst>
              <p:tags r:id="rId1"/>
            </p:custDataLst>
            <p:extLst>
              <p:ext uri="{D42A27DB-BD31-4B8C-83A1-F6EECF244321}">
                <p14:modId xmlns:p14="http://schemas.microsoft.com/office/powerpoint/2010/main" val="2470113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4CF91AF-4038-16BC-039E-E8EFA3857B69}"/>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Umweltauswirkungen von alternativen Proteinen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Gewinne auf Pflanzenbasis: Anlagerisiken und -chancen in nachhaltigen Lebensmittelsystemen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Alternative Proteine: Die Zukunft der nachhaltigen Ernährung gestalten</a:t>
            </a:r>
            <a:endParaRPr lang="en-GB" sz="2800" dirty="0"/>
          </a:p>
        </p:txBody>
      </p:sp>
      <p:pic>
        <p:nvPicPr>
          <p:cNvPr id="2" name="Picture Placeholder 5">
            <a:extLst>
              <a:ext uri="{FF2B5EF4-FFF2-40B4-BE49-F238E27FC236}">
                <a16:creationId xmlns:a16="http://schemas.microsoft.com/office/drawing/2014/main" id="{9795A497-516D-05A3-2873-68CB5506A56C}"/>
              </a:ext>
            </a:extLst>
          </p:cNvPr>
          <p:cNvPicPr>
            <a:picLocks noGrp="1" noChangeAspect="1"/>
          </p:cNvPicPr>
          <p:nvPr>
            <p:ph type="pic" sz="quarter" idx="21"/>
          </p:nvPr>
        </p:nvPicPr>
        <p:blipFill rotWithShape="1">
          <a:blip r:embed="rId8"/>
          <a:srcRect l="17594" r="17594"/>
          <a:stretch/>
        </p:blipFill>
        <p:spPr>
          <a:xfrm>
            <a:off x="884238" y="0"/>
            <a:ext cx="4994275" cy="6858000"/>
          </a:xfrm>
        </p:spPr>
      </p:pic>
      <p:sp>
        <p:nvSpPr>
          <p:cNvPr id="3" name="Text Placeholder 2">
            <a:extLst>
              <a:ext uri="{FF2B5EF4-FFF2-40B4-BE49-F238E27FC236}">
                <a16:creationId xmlns:a16="http://schemas.microsoft.com/office/drawing/2014/main" id="{F41B5AEA-2F61-9274-5576-84D66264832A}"/>
              </a:ext>
            </a:extLst>
          </p:cNvPr>
          <p:cNvSpPr>
            <a:spLocks noGrp="1"/>
          </p:cNvSpPr>
          <p:nvPr>
            <p:ph type="body" sz="quarter" idx="30"/>
          </p:nvPr>
        </p:nvSpPr>
        <p:spPr>
          <a:xfrm>
            <a:off x="4890795" y="394849"/>
            <a:ext cx="6776598" cy="842867"/>
          </a:xfrm>
        </p:spPr>
        <p:txBody>
          <a:bodyPr/>
          <a:lstStyle/>
          <a:p>
            <a:r>
              <a:rPr lang="en-IE" dirty="0"/>
              <a:t>Weitere Ressourcen</a:t>
            </a:r>
          </a:p>
        </p:txBody>
      </p:sp>
    </p:spTree>
    <p:extLst>
      <p:ext uri="{BB962C8B-B14F-4D97-AF65-F5344CB8AC3E}">
        <p14:creationId xmlns:p14="http://schemas.microsoft.com/office/powerpoint/2010/main" val="1313160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43C3027-563B-8D09-C79E-835E2CE3C6DD}"/>
              </a:ext>
            </a:extLst>
          </p:cNvPr>
          <p:cNvGraphicFramePr>
            <a:graphicFrameLocks noChangeAspect="1"/>
          </p:cNvGraphicFramePr>
          <p:nvPr>
            <p:custDataLst>
              <p:tags r:id="rId1"/>
            </p:custDataLst>
            <p:extLst>
              <p:ext uri="{D42A27DB-BD31-4B8C-83A1-F6EECF244321}">
                <p14:modId xmlns:p14="http://schemas.microsoft.com/office/powerpoint/2010/main" val="4064702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6">
            <a:extLst>
              <a:ext uri="{FF2B5EF4-FFF2-40B4-BE49-F238E27FC236}">
                <a16:creationId xmlns:a16="http://schemas.microsoft.com/office/drawing/2014/main" id="{B35E5B28-59CD-B90D-7F33-4BC35E74F47C}"/>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t="6816" b="6816"/>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KLIMASCHONENDE LANDWIRTSCHAFT</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7512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69DB5EE-EF51-61F8-FF0E-47ECB99D8C62}"/>
              </a:ext>
            </a:extLst>
          </p:cNvPr>
          <p:cNvGraphicFramePr>
            <a:graphicFrameLocks noChangeAspect="1"/>
          </p:cNvGraphicFramePr>
          <p:nvPr>
            <p:custDataLst>
              <p:tags r:id="rId1"/>
            </p:custDataLst>
            <p:extLst>
              <p:ext uri="{D42A27DB-BD31-4B8C-83A1-F6EECF244321}">
                <p14:modId xmlns:p14="http://schemas.microsoft.com/office/powerpoint/2010/main" val="2268222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538" imgH="540" progId="TCLayout.ActiveDocument.1">
                  <p:embed/>
                </p:oleObj>
              </mc:Choice>
              <mc:Fallback>
                <p:oleObj name="think-cell Folie" r:id="rId4" imgW="538" imgH="54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165908" y="1400962"/>
            <a:ext cx="5265972" cy="4900986"/>
          </a:xfrm>
        </p:spPr>
        <p:txBody>
          <a:bodyPr/>
          <a:lstStyle/>
          <a:p>
            <a:pPr algn="just"/>
            <a:r>
              <a:rPr lang="en-GB" sz="2000" dirty="0"/>
              <a:t>Die Landwirtschaft spielt im Zusammenhang mit dem Klimawandel eine doppelte Rolle, da sie sowohl zu den Treibhausgasemissionen beiträgt als auch ein Sektor ist, der für die Auswirkungen des Klimawandels anfällig ist. </a:t>
            </a:r>
          </a:p>
          <a:p>
            <a:pPr algn="just"/>
            <a:endParaRPr lang="en-GB" sz="2000" dirty="0"/>
          </a:p>
          <a:p>
            <a:pPr algn="just"/>
            <a:r>
              <a:rPr lang="en-GB" sz="2000" dirty="0"/>
              <a:t>Traditionelle landwirtschaftliche Praktiken verstärken oft den Klimawandel durch den Ausstoß von Kohlendioxid, Methan und Lachgas sowie durch Entwaldung und Bodendegradation. </a:t>
            </a:r>
          </a:p>
          <a:p>
            <a:pPr algn="just"/>
            <a:endParaRPr lang="en-GB" sz="2000" dirty="0"/>
          </a:p>
          <a:p>
            <a:pPr algn="just"/>
            <a:r>
              <a:rPr lang="en-GB" sz="2000" dirty="0"/>
              <a:t>Die klimapositive Landwirtschaft zielt darauf ab, diese Trends umzukehren, indem sie nachhaltige Praktiken anwendet, die die Kohlenstoffbindung und die Bodengesundheit verbessern. </a:t>
            </a:r>
          </a:p>
        </p:txBody>
      </p:sp>
      <p:pic>
        <p:nvPicPr>
          <p:cNvPr id="2" name="Picture Placeholder 8">
            <a:extLst>
              <a:ext uri="{FF2B5EF4-FFF2-40B4-BE49-F238E27FC236}">
                <a16:creationId xmlns:a16="http://schemas.microsoft.com/office/drawing/2014/main" id="{35D3E490-D56C-785C-750D-F109379A8865}"/>
              </a:ext>
            </a:extLst>
          </p:cNvPr>
          <p:cNvPicPr>
            <a:picLocks noGrp="1" noChangeAspect="1"/>
          </p:cNvPicPr>
          <p:nvPr>
            <p:ph type="pic" sz="quarter" idx="21"/>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25725" r="25725"/>
          <a:stretch/>
        </p:blipFill>
        <p:spPr>
          <a:xfrm>
            <a:off x="884238" y="0"/>
            <a:ext cx="4994275" cy="6858000"/>
          </a:xfrm>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US" dirty="0"/>
              <a:t>EINFÜHRUNG</a:t>
            </a:r>
          </a:p>
        </p:txBody>
      </p:sp>
    </p:spTree>
    <p:extLst>
      <p:ext uri="{BB962C8B-B14F-4D97-AF65-F5344CB8AC3E}">
        <p14:creationId xmlns:p14="http://schemas.microsoft.com/office/powerpoint/2010/main" val="2714856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4951851" cy="558105"/>
          </a:xfrm>
        </p:spPr>
        <p:txBody>
          <a:bodyPr/>
          <a:lstStyle/>
          <a:p>
            <a:r>
              <a:rPr lang="en-GB" dirty="0"/>
              <a:t>TREIBHAUSGASEMISSIONEN</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39647" y="1710625"/>
            <a:ext cx="4939670" cy="4261028"/>
          </a:xfrm>
        </p:spPr>
        <p:txBody>
          <a:bodyPr/>
          <a:lstStyle/>
          <a:p>
            <a:pPr algn="just"/>
            <a:r>
              <a:rPr lang="en-GB" sz="2200" dirty="0"/>
              <a:t>Konventionelle landwirtschaftliche Praktiken tragen erheblich zu den Treibhausgasemissionen bei, darunter Kohlendioxid (CO2), Methan (CH4) und Stickstoffoxid (N2O). </a:t>
            </a:r>
          </a:p>
          <a:p>
            <a:pPr algn="just"/>
            <a:endParaRPr lang="en-GB" sz="2200" dirty="0"/>
          </a:p>
          <a:p>
            <a:pPr algn="just"/>
            <a:r>
              <a:rPr lang="en-GB" sz="2200" dirty="0"/>
              <a:t>Das Verständnis dieser Emissionen ist entscheidend für die Entwicklung von Strategien zur Verringerung ihrer Auswirkungen auf den Klimawandel. </a:t>
            </a:r>
            <a:endParaRPr lang="en-US" sz="22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36</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l="25903" r="2590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661043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NACHHALTIGE LANDWIRTSCHAFTLICHE PRAKTIKEN</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499831"/>
            <a:ext cx="10483429" cy="4650084"/>
          </a:xfrm>
        </p:spPr>
        <p:txBody>
          <a:bodyPr/>
          <a:lstStyle/>
          <a:p>
            <a:pPr algn="just"/>
            <a:r>
              <a:rPr lang="en-GB" sz="2000" dirty="0"/>
              <a:t>Als Reaktion auf die ökologischen Herausforderungen, die die traditionelle Landwirtschaft mit sich bringt, haben sich nachhaltige Praktiken als wesentliche Strategien herauskristallisiert, um die ökologische Widerstandsfähigkeit zu verbessern und die Auswirkungen des Klimawandels zu verringern. </a:t>
            </a:r>
          </a:p>
          <a:p>
            <a:pPr algn="just"/>
            <a:endParaRPr lang="en-GB" sz="2000" dirty="0"/>
          </a:p>
          <a:p>
            <a:pPr algn="just"/>
            <a:r>
              <a:rPr lang="en-GB" sz="2000" dirty="0"/>
              <a:t>Diese Praktiken zielen nicht nur auf die Erhaltung der landwirtschaftlichen Produktivität ab, sondern auch auf die Wiederherstellung und Verbesserung natürlicher Ökosysteme. Unter diesen Ansätzen stechen die regenerative Landwirtschaft, die Agroforstwirtschaft und die Direktsaat durch ihre innovativen Methoden hervor, die die Bodengesundheit, die Artenvielfalt und die Kohlenstoffbindung fördern. </a:t>
            </a:r>
          </a:p>
          <a:p>
            <a:pPr algn="just"/>
            <a:endParaRPr lang="en-GB" sz="2000" dirty="0"/>
          </a:p>
          <a:p>
            <a:pPr algn="just"/>
            <a:r>
              <a:rPr lang="en-GB" sz="2000" dirty="0"/>
              <a:t>Durch die Integration dieser Praktiken in die Agrarlandschaft können die Landwirte zu einer nachhaltigeren Zukunft beitragen und gleichzeitig die Widerstandsfähigkeit ihrer Betriebe vor dem Hintergrund des Klimawandels verbessern.</a:t>
            </a:r>
          </a:p>
        </p:txBody>
      </p:sp>
    </p:spTree>
    <p:extLst>
      <p:ext uri="{BB962C8B-B14F-4D97-AF65-F5344CB8AC3E}">
        <p14:creationId xmlns:p14="http://schemas.microsoft.com/office/powerpoint/2010/main" val="3509670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p:txBody>
          <a:bodyPr/>
          <a:lstStyle/>
          <a:p>
            <a:r>
              <a:rPr lang="en-IE" dirty="0"/>
              <a:t>Regenerative Landwirtschaft</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892019" y="981838"/>
            <a:ext cx="7160273" cy="945874"/>
          </a:xfrm>
        </p:spPr>
        <p:txBody>
          <a:bodyPr/>
          <a:lstStyle/>
          <a:p>
            <a:pPr algn="just"/>
            <a:r>
              <a:rPr lang="en-GB" sz="2000" dirty="0"/>
              <a:t>Der Schwerpunkt liegt auf der Wiederherstellung der Bodengesundheit, der Erhöhung der Artenvielfalt und der Verbesserung der Ökosystemleistungen durch Praktiken wie Deckfruchtanbau, Fruchtfolge und integrierte Viehwirtschaft.</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p:txBody>
          <a:bodyPr/>
          <a:lstStyle/>
          <a:p>
            <a:r>
              <a:rPr lang="en-IE" dirty="0"/>
              <a:t>Agroforstwirtschaft</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04200" y="3063508"/>
            <a:ext cx="7160273" cy="945874"/>
          </a:xfrm>
        </p:spPr>
        <p:txBody>
          <a:bodyPr/>
          <a:lstStyle/>
          <a:p>
            <a:pPr algn="just"/>
            <a:r>
              <a:rPr lang="en-GB" sz="2000" dirty="0"/>
              <a:t>Einführung von Bäumen und Sträuchern in Agrarlandschaften zur Förderung der Artenvielfalt, Verbesserung der Bodenfruchtbarkeit und Bindung von Kohlenstoff.</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p:txBody>
          <a:bodyPr/>
          <a:lstStyle/>
          <a:p>
            <a:r>
              <a:rPr lang="en-IE" dirty="0"/>
              <a:t>Direktsaat-Anbau</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04200" y="5145178"/>
            <a:ext cx="7160273" cy="945874"/>
          </a:xfrm>
        </p:spPr>
        <p:txBody>
          <a:bodyPr/>
          <a:lstStyle/>
          <a:p>
            <a:pPr algn="just"/>
            <a:r>
              <a:rPr lang="en-GB" sz="2000" dirty="0"/>
              <a:t>Verringert die Bodenerosion und verbessert die Kohlenstoffspeicherung im Boden, da der Boden beim Pflanzen und Bearbeiten möglichst wenig gestört wird.</a:t>
            </a:r>
            <a:endParaRPr lang="en-IE" sz="2000" dirty="0"/>
          </a:p>
        </p:txBody>
      </p:sp>
      <p:pic>
        <p:nvPicPr>
          <p:cNvPr id="18" name="Picture Placeholder 17">
            <a:extLst>
              <a:ext uri="{FF2B5EF4-FFF2-40B4-BE49-F238E27FC236}">
                <a16:creationId xmlns:a16="http://schemas.microsoft.com/office/drawing/2014/main" id="{30D80D97-2D01-3AEE-7CF1-F5A97164394F}"/>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2011" r="12011"/>
          <a:stretch>
            <a:fillRect/>
          </a:stretch>
        </p:blipFill>
        <p:spPr>
          <a:ln>
            <a:solidFill>
              <a:schemeClr val="tx1"/>
            </a:solidFill>
          </a:ln>
        </p:spPr>
      </p:pic>
      <p:pic>
        <p:nvPicPr>
          <p:cNvPr id="15" name="Picture Placeholder 14">
            <a:extLst>
              <a:ext uri="{FF2B5EF4-FFF2-40B4-BE49-F238E27FC236}">
                <a16:creationId xmlns:a16="http://schemas.microsoft.com/office/drawing/2014/main" id="{51E5E193-16CE-2676-6D02-C8E7DB6292BB}"/>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4246" r="14246"/>
          <a:stretch>
            <a:fillRect/>
          </a:stretch>
        </p:blipFill>
        <p:spPr>
          <a:ln>
            <a:solidFill>
              <a:schemeClr val="tx1"/>
            </a:solidFill>
          </a:ln>
        </p:spPr>
      </p:pic>
      <p:pic>
        <p:nvPicPr>
          <p:cNvPr id="12" name="Picture Placeholder 11">
            <a:extLst>
              <a:ext uri="{FF2B5EF4-FFF2-40B4-BE49-F238E27FC236}">
                <a16:creationId xmlns:a16="http://schemas.microsoft.com/office/drawing/2014/main" id="{F55524A8-2092-2738-2E81-67EE76E3721F}"/>
              </a:ext>
            </a:extLst>
          </p:cNvPr>
          <p:cNvPicPr>
            <a:picLocks noGrp="1" noChangeAspect="1"/>
          </p:cNvPicPr>
          <p:nvPr>
            <p:ph type="pic" sz="quarter" idx="57"/>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17821" r="17821"/>
          <a:stretch>
            <a:fillRect/>
          </a:stretch>
        </p:blipFill>
        <p:spPr>
          <a:ln>
            <a:solidFill>
              <a:schemeClr val="tx1"/>
            </a:solidFill>
          </a:ln>
        </p:spPr>
      </p:pic>
    </p:spTree>
    <p:extLst>
      <p:ext uri="{BB962C8B-B14F-4D97-AF65-F5344CB8AC3E}">
        <p14:creationId xmlns:p14="http://schemas.microsoft.com/office/powerpoint/2010/main" val="1252582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39</a:t>
            </a:fld>
            <a:endParaRPr lang="en-US" sz="1291" dirty="0"/>
          </a:p>
        </p:txBody>
      </p:sp>
      <p:pic>
        <p:nvPicPr>
          <p:cNvPr id="9" name="Picture Placeholder 8" descr="Sun shining through a forest">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7049" r="27049"/>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GB" sz="2800" dirty="0"/>
              <a:t>BINDUNG VON KOHLENSTOFF</a:t>
            </a:r>
            <a:endParaRPr lang="en-US" sz="2800"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492210" y="1581666"/>
            <a:ext cx="4939670" cy="4720281"/>
          </a:xfrm>
        </p:spPr>
        <p:txBody>
          <a:bodyPr/>
          <a:lstStyle/>
          <a:p>
            <a:pPr algn="just"/>
            <a:r>
              <a:rPr lang="en-GB" sz="2200" dirty="0"/>
              <a:t>Methoden der Kohlenstoffbindung sind von entscheidender Bedeutung für die Bekämpfung des Klimawandels, da sie atmosphärisches Kohlendioxid in Pflanzen, Böden und anderen organischen Materialien auffangen und speichern. </a:t>
            </a:r>
          </a:p>
          <a:p>
            <a:pPr algn="just"/>
            <a:endParaRPr lang="en-GB" sz="2200" dirty="0"/>
          </a:p>
          <a:p>
            <a:pPr algn="just"/>
            <a:r>
              <a:rPr lang="en-GB" sz="2200" dirty="0"/>
              <a:t>Diese Methoden reduzieren nicht nur die Treibhausgase, sondern verbessern auch die Bodengesundheit und die landwirtschaftliche Produktivität. Schlüsselpraktiken wie Deckfruchtanbau und Kompostierung spielen in diesem Prozess eine wichtige Rolle.</a:t>
            </a:r>
          </a:p>
        </p:txBody>
      </p:sp>
    </p:spTree>
    <p:extLst>
      <p:ext uri="{BB962C8B-B14F-4D97-AF65-F5344CB8AC3E}">
        <p14:creationId xmlns:p14="http://schemas.microsoft.com/office/powerpoint/2010/main" val="375990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0CDBC47-0287-E233-8C5A-C91B94D1B134}"/>
              </a:ext>
            </a:extLst>
          </p:cNvPr>
          <p:cNvGraphicFramePr>
            <a:graphicFrameLocks noChangeAspect="1"/>
          </p:cNvGraphicFramePr>
          <p:nvPr>
            <p:custDataLst>
              <p:tags r:id="rId1"/>
            </p:custDataLst>
            <p:extLst>
              <p:ext uri="{D42A27DB-BD31-4B8C-83A1-F6EECF244321}">
                <p14:modId xmlns:p14="http://schemas.microsoft.com/office/powerpoint/2010/main" val="35694732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5">
            <a:extLst>
              <a:ext uri="{FF2B5EF4-FFF2-40B4-BE49-F238E27FC236}">
                <a16:creationId xmlns:a16="http://schemas.microsoft.com/office/drawing/2014/main" id="{BC367A17-6180-3252-9CDF-F1AA28A13CB8}"/>
              </a:ext>
            </a:extLst>
          </p:cNvPr>
          <p:cNvPicPr>
            <a:picLocks noGrp="1" noChangeAspect="1"/>
          </p:cNvPicPr>
          <p:nvPr>
            <p:ph type="pic" sz="quarter" idx="19"/>
          </p:nvPr>
        </p:nvPicPr>
        <p:blipFill>
          <a:blip r:embed="rId5" cstate="email">
            <a:extLst>
              <a:ext uri="{28A0092B-C50C-407E-A947-70E740481C1C}">
                <a14:useLocalDpi xmlns:a14="http://schemas.microsoft.com/office/drawing/2010/main"/>
              </a:ext>
            </a:extLst>
          </a:blip>
          <a:srcRect t="6843" b="6843"/>
          <a:stretch/>
        </p:blipFill>
        <p:spPr>
          <a:xfrm>
            <a:off x="0" y="774700"/>
            <a:ext cx="7377113" cy="424497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345164" cy="2850370"/>
          </a:xfrm>
        </p:spPr>
        <p:txBody>
          <a:bodyPr/>
          <a:lstStyle/>
          <a:p>
            <a:r>
              <a:rPr lang="en-GB" b="1" dirty="0"/>
              <a:t>NACHHALTIGE MODE</a:t>
            </a:r>
            <a:endParaRPr lang="en-US" b="1" dirty="0"/>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117028" y="275252"/>
            <a:ext cx="4951851" cy="558105"/>
          </a:xfrm>
        </p:spPr>
        <p:txBody>
          <a:bodyPr/>
          <a:lstStyle/>
          <a:p>
            <a:r>
              <a:rPr lang="en-GB" dirty="0"/>
              <a:t>DECKFRUCHTANBAU</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117028" y="999425"/>
            <a:ext cx="5786950" cy="5493654"/>
          </a:xfrm>
          <a:solidFill>
            <a:schemeClr val="bg1"/>
          </a:solidFill>
        </p:spPr>
        <p:txBody>
          <a:bodyPr/>
          <a:lstStyle/>
          <a:p>
            <a:pPr algn="just"/>
            <a:r>
              <a:rPr lang="en-GB" sz="1800" dirty="0"/>
              <a:t>Beim Deckfruchtanbau werden zwischen den Hauptanbausaisonen bestimmte Pflanzen angebaut. Diese Deckfrüchte, wie Klee, Roggen und Leguminosen, bieten zahlreiche Vorteile:</a:t>
            </a:r>
          </a:p>
          <a:p>
            <a:pPr algn="just"/>
            <a:endParaRPr lang="en-GB" sz="1800" dirty="0"/>
          </a:p>
          <a:p>
            <a:pPr algn="just"/>
            <a:r>
              <a:rPr lang="en-GB" sz="1800" b="1" dirty="0"/>
              <a:t>Verbesserung der Bodenstruktur: </a:t>
            </a:r>
            <a:r>
              <a:rPr lang="en-GB" sz="1800" dirty="0"/>
              <a:t>Die Wurzeln der Deckfrüchte tragen dazu bei, verdichtete Böden aufzubrechen, was die Bodenbelüftung und die Wasserinfiltration verbessert.</a:t>
            </a:r>
          </a:p>
          <a:p>
            <a:pPr algn="just"/>
            <a:endParaRPr lang="en-GB" sz="1800" dirty="0"/>
          </a:p>
          <a:p>
            <a:pPr algn="just"/>
            <a:r>
              <a:rPr lang="en-GB" sz="1800" b="1" dirty="0"/>
              <a:t>Zugabe von organischer Substanz: </a:t>
            </a:r>
            <a:r>
              <a:rPr lang="en-GB" sz="1800" dirty="0"/>
              <a:t>Wenn sich Deckfrüchte zersetzen, fügen sie dem Boden organische Stoffe zu, reichern ihn mit Nährstoffen an und verbessern seine Fähigkeit, Feuchtigkeit zu speichern.</a:t>
            </a:r>
          </a:p>
          <a:p>
            <a:pPr algn="just"/>
            <a:endParaRPr lang="en-GB" sz="1800" dirty="0"/>
          </a:p>
          <a:p>
            <a:pPr algn="just"/>
            <a:r>
              <a:rPr lang="en-GB" sz="1800" b="1" dirty="0"/>
              <a:t>Bindung von Kohlenstoff: </a:t>
            </a:r>
            <a:r>
              <a:rPr lang="en-GB" sz="1800" dirty="0"/>
              <a:t>Deckfrüchte absorbieren während der Photosynthese Kohlendioxid aus der Atmosphäre und speichern es in ihrer Biomasse und ihren Wurzeln, die schließlich Teil der organischen Bodensubstanz werden.</a:t>
            </a:r>
            <a:endParaRPr lang="en-US" sz="18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40</a:t>
            </a:fld>
            <a:endParaRPr lang="en-US" sz="1291" dirty="0"/>
          </a:p>
        </p:txBody>
      </p:sp>
      <p:pic>
        <p:nvPicPr>
          <p:cNvPr id="5" name="Picture Placeholder 4" descr="An aerial shot of a lush forest">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924" r="25924"/>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246481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unset on the grassy meadow">
            <a:extLst>
              <a:ext uri="{FF2B5EF4-FFF2-40B4-BE49-F238E27FC236}">
                <a16:creationId xmlns:a16="http://schemas.microsoft.com/office/drawing/2014/main" id="{A0F6B0DD-8E91-2176-2782-D24B6120C7C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07E4C4B1-CECA-6C06-2F9E-276A5223EA12}"/>
              </a:ext>
            </a:extLst>
          </p:cNvPr>
          <p:cNvSpPr>
            <a:spLocks noGrp="1"/>
          </p:cNvSpPr>
          <p:nvPr>
            <p:ph type="body" sz="quarter" idx="30"/>
          </p:nvPr>
        </p:nvSpPr>
        <p:spPr>
          <a:xfrm>
            <a:off x="5446263" y="177355"/>
            <a:ext cx="4951851" cy="845139"/>
          </a:xfrm>
        </p:spPr>
        <p:txBody>
          <a:bodyPr/>
          <a:lstStyle/>
          <a:p>
            <a:r>
              <a:rPr lang="en-GB" dirty="0"/>
              <a:t>KOMPOSTIERUNG</a:t>
            </a:r>
            <a:endParaRPr lang="en-US" dirty="0"/>
          </a:p>
        </p:txBody>
      </p:sp>
      <p:sp>
        <p:nvSpPr>
          <p:cNvPr id="4" name="Text Placeholder 3">
            <a:extLst>
              <a:ext uri="{FF2B5EF4-FFF2-40B4-BE49-F238E27FC236}">
                <a16:creationId xmlns:a16="http://schemas.microsoft.com/office/drawing/2014/main" id="{03B80BA3-D0C5-0582-49F8-C0297DBBB7E1}"/>
              </a:ext>
            </a:extLst>
          </p:cNvPr>
          <p:cNvSpPr>
            <a:spLocks noGrp="1"/>
          </p:cNvSpPr>
          <p:nvPr>
            <p:ph type="body" sz="quarter" idx="48"/>
          </p:nvPr>
        </p:nvSpPr>
        <p:spPr>
          <a:xfrm>
            <a:off x="5446263" y="1047661"/>
            <a:ext cx="6478109" cy="5539741"/>
          </a:xfrm>
          <a:solidFill>
            <a:schemeClr val="bg1"/>
          </a:solidFill>
        </p:spPr>
        <p:txBody>
          <a:bodyPr/>
          <a:lstStyle/>
          <a:p>
            <a:pPr algn="just"/>
            <a:r>
              <a:rPr lang="en-GB" sz="1800" dirty="0"/>
              <a:t>Bei der Kompostierung werden organische Abfälle in einen nährstoffreichen Boden umgewandelt, der als Kompost bezeichnet wird. </a:t>
            </a:r>
          </a:p>
          <a:p>
            <a:pPr algn="just"/>
            <a:endParaRPr lang="en-GB" sz="1800" dirty="0"/>
          </a:p>
          <a:p>
            <a:pPr algn="just"/>
            <a:r>
              <a:rPr lang="en-GB" sz="1800" b="1" dirty="0"/>
              <a:t>Nährstoffreicher Kompost: </a:t>
            </a:r>
            <a:r>
              <a:rPr lang="en-GB" sz="1800" dirty="0"/>
              <a:t>Bei der Kompostierung von organischen Abfällen wie Speiseresten, Gartenabfällen und Dung entsteht Kompost, der reich an wichtigen Nährstoffen ist und das Pflanzenwachstum und die Bodenfruchtbarkeit fördert.</a:t>
            </a:r>
          </a:p>
          <a:p>
            <a:pPr algn="just"/>
            <a:endParaRPr lang="en-GB" sz="1800" b="1" dirty="0"/>
          </a:p>
          <a:p>
            <a:pPr algn="just"/>
            <a:r>
              <a:rPr lang="en-GB" sz="1800" b="1" dirty="0"/>
              <a:t>Kohlenstoff-Sequestrierung: </a:t>
            </a:r>
            <a:r>
              <a:rPr lang="en-GB" sz="1800" dirty="0"/>
              <a:t>Durch den Kompostierungsprozess wird organischer Kohlenstoff in stabile Formen umgewandelt, die in den Boden eingebaut werden. Dadurch wird nicht nur Kohlenstoff gebunden, sondern auch die Fähigkeit des Bodens verbessert, mit der Zeit mehr Kohlenstoff zu speichern.</a:t>
            </a:r>
          </a:p>
          <a:p>
            <a:pPr algn="just"/>
            <a:endParaRPr lang="en-GB" sz="1800" dirty="0"/>
          </a:p>
          <a:p>
            <a:pPr algn="just"/>
            <a:r>
              <a:rPr lang="en-GB" sz="1800" b="1" dirty="0"/>
              <a:t>Verbesserung der Bodenfruchtbarkeit: </a:t>
            </a:r>
            <a:r>
              <a:rPr lang="en-GB" sz="1800" dirty="0"/>
              <a:t>Die Zugabe von Kompost verbessert die Bodenstruktur, das Wasserrückhaltevermögen und den Nährstoffgehalt des Bodens, was ein gesünderes Pflanzenwachstum und eine weitere Kohlenstoffbindung fördert.</a:t>
            </a:r>
            <a:endParaRPr lang="en-US" sz="1800" dirty="0"/>
          </a:p>
        </p:txBody>
      </p:sp>
    </p:spTree>
    <p:extLst>
      <p:ext uri="{BB962C8B-B14F-4D97-AF65-F5344CB8AC3E}">
        <p14:creationId xmlns:p14="http://schemas.microsoft.com/office/powerpoint/2010/main" val="444168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2BD16E5F-FD88-C04F-6700-A2C4D9E07AC3}"/>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89" r="22747"/>
          <a:stretch/>
        </p:blipFill>
        <p:spPr>
          <a:xfrm>
            <a:off x="0" y="0"/>
            <a:ext cx="4993772" cy="6858000"/>
          </a:xfrm>
        </p:spPr>
      </p:pic>
      <p:sp>
        <p:nvSpPr>
          <p:cNvPr id="3" name="Text Placeholder 2">
            <a:extLst>
              <a:ext uri="{FF2B5EF4-FFF2-40B4-BE49-F238E27FC236}">
                <a16:creationId xmlns:a16="http://schemas.microsoft.com/office/drawing/2014/main" id="{7230B345-3222-9DD3-7F37-3983F84FF025}"/>
              </a:ext>
            </a:extLst>
          </p:cNvPr>
          <p:cNvSpPr>
            <a:spLocks noGrp="1"/>
          </p:cNvSpPr>
          <p:nvPr>
            <p:ph type="body" sz="quarter" idx="30"/>
          </p:nvPr>
        </p:nvSpPr>
        <p:spPr>
          <a:xfrm>
            <a:off x="4378416" y="423488"/>
            <a:ext cx="7173224" cy="842867"/>
          </a:xfrm>
        </p:spPr>
        <p:txBody>
          <a:bodyPr/>
          <a:lstStyle/>
          <a:p>
            <a:r>
              <a:rPr lang="en-IE" dirty="0"/>
              <a:t>PRAKTISCHE ÜBUNGEN</a:t>
            </a:r>
          </a:p>
        </p:txBody>
      </p:sp>
      <p:sp>
        <p:nvSpPr>
          <p:cNvPr id="4" name="Text Placeholder 3">
            <a:extLst>
              <a:ext uri="{FF2B5EF4-FFF2-40B4-BE49-F238E27FC236}">
                <a16:creationId xmlns:a16="http://schemas.microsoft.com/office/drawing/2014/main" id="{EE8F92C6-45ED-1954-BF4B-74ACE5691B1E}"/>
              </a:ext>
            </a:extLst>
          </p:cNvPr>
          <p:cNvSpPr>
            <a:spLocks noGrp="1"/>
          </p:cNvSpPr>
          <p:nvPr>
            <p:ph type="body" sz="quarter" idx="48"/>
          </p:nvPr>
        </p:nvSpPr>
        <p:spPr>
          <a:xfrm>
            <a:off x="5217952" y="1434516"/>
            <a:ext cx="6635692" cy="5083729"/>
          </a:xfrm>
          <a:solidFill>
            <a:schemeClr val="bg1"/>
          </a:solidFill>
        </p:spPr>
        <p:txBody>
          <a:bodyPr/>
          <a:lstStyle/>
          <a:p>
            <a:pPr algn="just"/>
            <a:r>
              <a:rPr lang="en-GB" sz="1800" b="1" dirty="0"/>
              <a:t>Legen Sie einen kleinen Garten oder eine kleine Parzelle an: </a:t>
            </a:r>
          </a:p>
          <a:p>
            <a:pPr algn="just"/>
            <a:endParaRPr lang="en-GB" sz="1800" dirty="0"/>
          </a:p>
          <a:p>
            <a:pPr marL="285750" indent="-285750" algn="just">
              <a:buFont typeface="Arial" panose="020B0604020202020204" pitchFamily="34" charset="0"/>
              <a:buChar char="•"/>
            </a:pPr>
            <a:r>
              <a:rPr lang="en-GB" sz="1800" dirty="0"/>
              <a:t>Praktizieren Sie klimaschonende landwirtschaftliche Techniken wie Kompostierung, Deckfruchtanbau und Direktsaat.</a:t>
            </a:r>
          </a:p>
          <a:p>
            <a:pPr marL="285750" indent="-285750" algn="just">
              <a:buFont typeface="Arial" panose="020B0604020202020204" pitchFamily="34" charset="0"/>
              <a:buChar char="•"/>
            </a:pPr>
            <a:r>
              <a:rPr lang="en-GB" sz="1800" dirty="0"/>
              <a:t>Dokumentieren Sie den Prozess und die Ergebnisse, einschließlich der Verbesserungen bei den Bodengesundheitsindikatoren und der Kohlenstoffbindung.</a:t>
            </a:r>
          </a:p>
          <a:p>
            <a:pPr marL="285750" indent="-285750" algn="just">
              <a:buFont typeface="Arial" panose="020B0604020202020204" pitchFamily="34" charset="0"/>
              <a:buChar char="•"/>
            </a:pPr>
            <a:endParaRPr lang="en-GB" sz="1800" dirty="0"/>
          </a:p>
          <a:p>
            <a:pPr algn="just"/>
            <a:r>
              <a:rPr lang="en-GB" sz="1800" b="1" dirty="0"/>
              <a:t>Regenerative Landwirtschaft erforschen:</a:t>
            </a:r>
          </a:p>
          <a:p>
            <a:pPr marL="285750" indent="-285750" algn="just">
              <a:buFont typeface="Arial" panose="020B0604020202020204" pitchFamily="34" charset="0"/>
              <a:buChar char="•"/>
            </a:pPr>
            <a:endParaRPr lang="en-GB" sz="1800" dirty="0"/>
          </a:p>
          <a:p>
            <a:pPr marL="285750" indent="-285750" algn="just">
              <a:buFont typeface="Arial" panose="020B0604020202020204" pitchFamily="34" charset="0"/>
              <a:buChar char="•"/>
            </a:pPr>
            <a:r>
              <a:rPr lang="en-GB" sz="1800" dirty="0"/>
              <a:t>Erforschung und Präsentation verschiedener regenerativer Anbaumethoden unter Betonung ihrer ökologischen Vorteile und wirtschaftlichen Machbarkeit.</a:t>
            </a:r>
          </a:p>
          <a:p>
            <a:pPr marL="285750" indent="-285750" algn="just">
              <a:buFont typeface="Arial" panose="020B0604020202020204" pitchFamily="34" charset="0"/>
              <a:buChar char="•"/>
            </a:pPr>
            <a:r>
              <a:rPr lang="en-GB" sz="1800" dirty="0"/>
              <a:t>Besuchen Sie einen lokalen regenerativen Bauernhof, um die Praktiken aus erster Hand zu beobachten, mit Landwirten ins Gespräch zu kommen und ihre Erfahrungen und Herausforderungen bei der Einführung einer nachhaltigen Landwirtschaft zu diskutieren.</a:t>
            </a:r>
          </a:p>
        </p:txBody>
      </p:sp>
    </p:spTree>
    <p:extLst>
      <p:ext uri="{BB962C8B-B14F-4D97-AF65-F5344CB8AC3E}">
        <p14:creationId xmlns:p14="http://schemas.microsoft.com/office/powerpoint/2010/main" val="214609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ANPASSUNG AN DIE ZIELE FÜR NACHHALTIGE ENTWICKLUNG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95669"/>
            <a:ext cx="10483429" cy="46500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2 (Null Hunger): </a:t>
            </a:r>
            <a:r>
              <a:rPr lang="en-GB" dirty="0"/>
              <a:t>Förderung nachhaltiger landwirtschaftlicher Praktiken zur Gewährleistung der Ernährungssicherheit und einer besseren Ernährung.</a:t>
            </a:r>
          </a:p>
          <a:p>
            <a:pPr algn="just"/>
            <a:endParaRPr lang="en-GB" dirty="0"/>
          </a:p>
          <a:p>
            <a:pPr algn="just"/>
            <a:r>
              <a:rPr lang="en-GB" b="1" dirty="0">
                <a:solidFill>
                  <a:srgbClr val="0F486D"/>
                </a:solidFill>
                <a:hlinkClick r:id="rId3">
                  <a:extLst>
                    <a:ext uri="{A12FA001-AC4F-418D-AE19-62706E023703}">
                      <ahyp:hlinkClr xmlns:ahyp="http://schemas.microsoft.com/office/drawing/2018/hyperlinkcolor" val="tx"/>
                    </a:ext>
                  </a:extLst>
                </a:hlinkClick>
              </a:rPr>
              <a:t>SDG 12 (Verantwortungsbewusster Konsum und Produktion): </a:t>
            </a:r>
            <a:r>
              <a:rPr lang="en-GB" dirty="0"/>
              <a:t>Förderung nachhaltiger landwirtschaftlicher Praktiken, die die Umweltauswirkungen minimieren.</a:t>
            </a:r>
          </a:p>
          <a:p>
            <a:pPr algn="just"/>
            <a:endParaRPr lang="en-GB" dirty="0"/>
          </a:p>
          <a:p>
            <a:pPr algn="just"/>
            <a:r>
              <a:rPr lang="en-GB" b="1" dirty="0">
                <a:solidFill>
                  <a:srgbClr val="0F486D"/>
                </a:solidFill>
                <a:hlinkClick r:id="rId4">
                  <a:extLst>
                    <a:ext uri="{A12FA001-AC4F-418D-AE19-62706E023703}">
                      <ahyp:hlinkClr xmlns:ahyp="http://schemas.microsoft.com/office/drawing/2018/hyperlinkcolor" val="tx"/>
                    </a:ext>
                  </a:extLst>
                </a:hlinkClick>
              </a:rPr>
              <a:t>SDG 13 (Klimapolitik): </a:t>
            </a:r>
            <a:r>
              <a:rPr lang="en-GB" dirty="0"/>
              <a:t>Konzentriert sich auf die Einführung von landwirtschaftlichen Praktiken, die den Klimawandel verringern und die Widerstandsfähigkeit verbessern.</a:t>
            </a:r>
          </a:p>
          <a:p>
            <a:pPr algn="just"/>
            <a:endParaRPr lang="en-GB" dirty="0"/>
          </a:p>
          <a:p>
            <a:pPr algn="just"/>
            <a:r>
              <a:rPr lang="en-GB" b="1" dirty="0">
                <a:solidFill>
                  <a:srgbClr val="0F486D"/>
                </a:solidFill>
                <a:hlinkClick r:id="rId5">
                  <a:extLst>
                    <a:ext uri="{A12FA001-AC4F-418D-AE19-62706E023703}">
                      <ahyp:hlinkClr xmlns:ahyp="http://schemas.microsoft.com/office/drawing/2018/hyperlinkcolor" val="tx"/>
                    </a:ext>
                  </a:extLst>
                </a:hlinkClick>
              </a:rPr>
              <a:t>SDG 15 (Leben an Land): </a:t>
            </a:r>
            <a:r>
              <a:rPr lang="en-GB" dirty="0"/>
              <a:t>Unterstützt den Schutz, die Wiederherstellung und die Förderung der nachhaltigen Nutzung terrestrischer Ökosysteme.</a:t>
            </a:r>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37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ENTRECOMP-AUSRICHTUNG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499831"/>
            <a:ext cx="10483429" cy="4650084"/>
          </a:xfrm>
        </p:spPr>
        <p:txBody>
          <a:bodyPr/>
          <a:lstStyle/>
          <a:p>
            <a:pPr algn="just"/>
            <a:r>
              <a:rPr lang="en-GB" sz="2000" b="1" dirty="0"/>
              <a:t>EntreComp 1.1 Erkennen von Möglichkeiten: </a:t>
            </a:r>
            <a:r>
              <a:rPr lang="en-GB" sz="2000" dirty="0"/>
              <a:t>Identifizierung von Möglichkeiten zur Einführung nachhaltiger landwirtschaftlicher Praktiken und zur Verbesserung der Umweltergebnisse.</a:t>
            </a:r>
          </a:p>
          <a:p>
            <a:pPr algn="just"/>
            <a:r>
              <a:rPr lang="en-GB" sz="2000" b="1" dirty="0"/>
              <a:t>EntreComp 1.3 Ethisches und nachhaltiges Denken: </a:t>
            </a:r>
            <a:r>
              <a:rPr lang="en-GB" sz="2000" dirty="0"/>
              <a:t>Verständnis für die Auswirkungen landwirtschaftlicher Praktiken auf die Umwelt und Förderung nachhaltiger Methoden.</a:t>
            </a:r>
          </a:p>
          <a:p>
            <a:pPr algn="just"/>
            <a:r>
              <a:rPr lang="en-GB" sz="2000" b="1" dirty="0"/>
              <a:t>EntreComp 2.1 Selbstwahrnehmung und Selbstwirksamkeit: </a:t>
            </a:r>
            <a:r>
              <a:rPr lang="en-GB" sz="2000" dirty="0"/>
              <a:t>Aufbau von Selbstvertrauen bei der Anwendung von und dem Eintreten für klimaschonende landwirtschaftliche Praktiken.</a:t>
            </a:r>
          </a:p>
          <a:p>
            <a:pPr algn="just"/>
            <a:r>
              <a:rPr lang="en-GB" sz="2000" b="1" dirty="0"/>
              <a:t>EntreComp 2.4 Zusammenarbeit mit anderen: </a:t>
            </a:r>
            <a:r>
              <a:rPr lang="en-GB" sz="2000" dirty="0"/>
              <a:t>Zusammenarbeit mit lokalen Landwirten und Gleichgesinnten, um nachhaltige Praktiken zu erlernen und umzusetzen.</a:t>
            </a:r>
          </a:p>
          <a:p>
            <a:pPr algn="just"/>
            <a:r>
              <a:rPr lang="en-GB" sz="2000" b="1" dirty="0"/>
              <a:t>EntreComp 3.1 Die Initiative ergreifen: </a:t>
            </a:r>
            <a:r>
              <a:rPr lang="en-GB" sz="2000" dirty="0"/>
              <a:t>Regenerative Anbaumethoden und globale Beispiele für eine klimaschonende Landwirtschaft proaktiv erforschen, präsentieren und anwenden.</a:t>
            </a:r>
          </a:p>
          <a:p>
            <a:pPr algn="just"/>
            <a:r>
              <a:rPr lang="en-GB" sz="2000" b="1" dirty="0"/>
              <a:t>EntreComp 3.4 Coping with Uncertainty, Ambiguity, and Risk (Umgang mit Unsicherheit, Unklarheit und Risiko): </a:t>
            </a:r>
            <a:r>
              <a:rPr lang="en-GB" sz="2000" dirty="0"/>
              <a:t>Verständnis und Bewältigung der Herausforderungen und Unwägbarkeiten beim Übergang zu einer nachhaltigen Landwirtschaft.</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957169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65A0E-AC44-FF23-9205-8C112969686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B7D4EE-FCF1-7995-7185-09394BC8F03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68C2C1FD-B05B-1AFD-C482-B625AF0007A6}"/>
              </a:ext>
            </a:extLst>
          </p:cNvPr>
          <p:cNvSpPr>
            <a:spLocks noGrp="1"/>
          </p:cNvSpPr>
          <p:nvPr>
            <p:ph type="body" sz="quarter" idx="30"/>
          </p:nvPr>
        </p:nvSpPr>
        <p:spPr>
          <a:xfrm>
            <a:off x="4890795" y="394849"/>
            <a:ext cx="6776598" cy="842867"/>
          </a:xfrm>
        </p:spPr>
        <p:txBody>
          <a:bodyPr/>
          <a:lstStyle/>
          <a:p>
            <a:r>
              <a:rPr lang="en-IE" dirty="0"/>
              <a:t>Weitere Ressourcen</a:t>
            </a:r>
          </a:p>
        </p:txBody>
      </p:sp>
      <p:sp>
        <p:nvSpPr>
          <p:cNvPr id="4" name="Text Placeholder 3">
            <a:extLst>
              <a:ext uri="{FF2B5EF4-FFF2-40B4-BE49-F238E27FC236}">
                <a16:creationId xmlns:a16="http://schemas.microsoft.com/office/drawing/2014/main" id="{69C494F2-47D0-314C-2404-49B81D27603F}"/>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Die Vorteile der regenerativen Landwirtschaft</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Regenerative Landwirtschaft kann eine Schlüsselrolle bei der Bekämpfung des Klimawandels spielen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Bewältigung des Klimawandels</a:t>
            </a:r>
            <a:endParaRPr lang="en-GB" sz="3600" dirty="0"/>
          </a:p>
        </p:txBody>
      </p:sp>
    </p:spTree>
    <p:extLst>
      <p:ext uri="{BB962C8B-B14F-4D97-AF65-F5344CB8AC3E}">
        <p14:creationId xmlns:p14="http://schemas.microsoft.com/office/powerpoint/2010/main" val="2895996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usy highway above water">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39" b="683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109465"/>
            <a:ext cx="3294945" cy="2850370"/>
          </a:xfrm>
        </p:spPr>
        <p:txBody>
          <a:bodyPr/>
          <a:lstStyle/>
          <a:p>
            <a:r>
              <a:rPr lang="en-GB" b="1" dirty="0"/>
              <a:t>ÖKOTOURISMUS UND NACHHALTIGES REISEN</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04</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89638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47</a:t>
            </a:fld>
            <a:endParaRPr lang="en-US" sz="1291" dirty="0"/>
          </a:p>
        </p:txBody>
      </p:sp>
      <p:pic>
        <p:nvPicPr>
          <p:cNvPr id="9" name="Picture Placeholder 8" descr="A crowd of people walking through a busy crosswalk">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34" r="25734"/>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90795" y="360728"/>
            <a:ext cx="6576955" cy="788564"/>
          </a:xfrm>
        </p:spPr>
        <p:txBody>
          <a:bodyPr/>
          <a:lstStyle/>
          <a:p>
            <a:r>
              <a:rPr lang="en-US" dirty="0"/>
              <a:t>EINFÜHRUNG</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1356594"/>
            <a:ext cx="5118256" cy="4720281"/>
          </a:xfrm>
        </p:spPr>
        <p:txBody>
          <a:bodyPr/>
          <a:lstStyle/>
          <a:p>
            <a:pPr algn="just"/>
            <a:r>
              <a:rPr lang="en-GB" sz="2200" dirty="0"/>
              <a:t>Der traditionelle Tourismus hat oft negative Auswirkungen auf die Umwelt und die lokale Kultur. </a:t>
            </a:r>
          </a:p>
          <a:p>
            <a:pPr algn="just"/>
            <a:endParaRPr lang="en-GB" sz="2200" dirty="0"/>
          </a:p>
          <a:p>
            <a:pPr algn="just"/>
            <a:r>
              <a:rPr lang="en-GB" sz="2200" dirty="0"/>
              <a:t>Der Ökotourismus versucht, diese Auswirkungen zu verringern, indem er nachhaltige Reisepraktiken fördert, die sowohl der Umwelt als auch den lokalen Gemeinschaften zugute kommen. </a:t>
            </a:r>
          </a:p>
          <a:p>
            <a:pPr algn="just"/>
            <a:endParaRPr lang="en-GB" sz="2200" dirty="0"/>
          </a:p>
          <a:p>
            <a:pPr algn="just"/>
            <a:r>
              <a:rPr lang="en-GB" sz="2200" dirty="0"/>
              <a:t>In dieser Lerneinheit werden die Grundsätze und Strategien des Ökotourismus untersucht und es wird gezeigt, wie sie effektiv umgesetzt werden können.</a:t>
            </a:r>
          </a:p>
        </p:txBody>
      </p:sp>
    </p:spTree>
    <p:extLst>
      <p:ext uri="{BB962C8B-B14F-4D97-AF65-F5344CB8AC3E}">
        <p14:creationId xmlns:p14="http://schemas.microsoft.com/office/powerpoint/2010/main" val="40685709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837435"/>
            <a:ext cx="10483429" cy="4945995"/>
          </a:xfrm>
        </p:spPr>
        <p:txBody>
          <a:bodyPr/>
          <a:lstStyle/>
          <a:p>
            <a:pPr algn="just"/>
            <a:r>
              <a:rPr lang="en-GB" sz="1800" b="1" dirty="0"/>
              <a:t>Der Tourismus trägt zu Kohlenstoffemissionen, Lebensraumzerstörung und Umweltverschmutzung bei. Das Verständnis dieser Auswirkungen hilft bei der Entwicklung von Strategien für nachhaltiges Reisen.</a:t>
            </a:r>
          </a:p>
          <a:p>
            <a:pPr algn="just"/>
            <a:endParaRPr lang="en-GB" sz="1800" dirty="0"/>
          </a:p>
          <a:p>
            <a:pPr algn="just"/>
            <a:r>
              <a:rPr lang="en-GB" sz="1800" dirty="0"/>
              <a:t>Der Tourismus trägt in erheblichem Maße zu den Treibhausgasemissionen bei, vor allem durch den Verkehr </a:t>
            </a:r>
            <a:r>
              <a:rPr lang="en-GB" sz="1800" b="1" dirty="0">
                <a:solidFill>
                  <a:srgbClr val="F36C2F"/>
                </a:solidFill>
              </a:rPr>
              <a:t>(Flugreisen, Autovermietung) </a:t>
            </a:r>
            <a:r>
              <a:rPr lang="en-GB" sz="1800" dirty="0"/>
              <a:t>und den Energieverbrauch in den Unterkünften </a:t>
            </a:r>
            <a:r>
              <a:rPr lang="en-GB" sz="1800" b="1" dirty="0">
                <a:solidFill>
                  <a:srgbClr val="F36C2F"/>
                </a:solidFill>
              </a:rPr>
              <a:t>(Heizung, Kühlung, Beleuchtung). </a:t>
            </a:r>
            <a:r>
              <a:rPr lang="en-GB" sz="1800" dirty="0"/>
              <a:t>Zu den Strategien zur Verringerung dieser Auswirkungen gehören die Förderung kohlenstoffarmer Verkehrsmittel, die Verbesserung der Energieeffizienz in Hotels und die Ermutigung von Touristen, öffentliche Verkehrsmittel oder Fahrräder zu benutzen</a:t>
            </a:r>
            <a:r>
              <a:rPr lang="en-GB" sz="1800" b="1" dirty="0"/>
              <a:t>. </a:t>
            </a:r>
          </a:p>
          <a:p>
            <a:pPr algn="just"/>
            <a:endParaRPr lang="en-GB" sz="1800" b="1" dirty="0"/>
          </a:p>
          <a:p>
            <a:pPr algn="just"/>
            <a:r>
              <a:rPr lang="en-GB" sz="1800" dirty="0"/>
              <a:t>Der Bau von touristischer Infrastruktur wie </a:t>
            </a:r>
            <a:r>
              <a:rPr lang="en-GB" sz="1800" b="1" dirty="0">
                <a:solidFill>
                  <a:srgbClr val="F36C2F"/>
                </a:solidFill>
              </a:rPr>
              <a:t>Hotels, Ferienanlagen </a:t>
            </a:r>
            <a:r>
              <a:rPr lang="en-GB" sz="1800" dirty="0"/>
              <a:t>und </a:t>
            </a:r>
            <a:r>
              <a:rPr lang="en-GB" sz="1800" b="1" dirty="0">
                <a:solidFill>
                  <a:srgbClr val="F36C2F"/>
                </a:solidFill>
              </a:rPr>
              <a:t>Straßen </a:t>
            </a:r>
            <a:r>
              <a:rPr lang="en-GB" sz="1800" dirty="0"/>
              <a:t>kann zur Zerstörung natürlicher Lebensräume führen. Dies hat nicht nur Auswirkungen auf die lokale Tierwelt, sondern stört auch die Ökosysteme. Nachhaltiger Tourismus setzt sich für eine sorgfältige Planung und Entwicklung ein, bei der die natürlichen Lebensräume erhalten bleiben, z. B. durch den Bau von Öko-Lodges, die sich in die Umgebung einfügen, und die Erhaltung von Grünflächen.</a:t>
            </a:r>
          </a:p>
          <a:p>
            <a:pPr algn="just"/>
            <a:endParaRPr lang="en-GB" sz="1800" dirty="0"/>
          </a:p>
          <a:p>
            <a:pPr algn="just"/>
            <a:r>
              <a:rPr lang="en-GB" sz="1800" dirty="0"/>
              <a:t>Der Tourismus kann die Umweltverschmutzung durch </a:t>
            </a:r>
            <a:r>
              <a:rPr lang="en-GB" sz="1800" b="1" dirty="0">
                <a:solidFill>
                  <a:srgbClr val="F36C2F"/>
                </a:solidFill>
              </a:rPr>
              <a:t>Abfälle, Abwässer </a:t>
            </a:r>
            <a:r>
              <a:rPr lang="en-GB" sz="1800" dirty="0"/>
              <a:t>und </a:t>
            </a:r>
            <a:r>
              <a:rPr lang="en-GB" sz="1800" b="1" dirty="0">
                <a:solidFill>
                  <a:srgbClr val="F36C2F"/>
                </a:solidFill>
              </a:rPr>
              <a:t>Chemikalien, die </a:t>
            </a:r>
            <a:r>
              <a:rPr lang="en-GB" sz="1800" dirty="0"/>
              <a:t>in die Gewässer gelangen, verstärken. Auch touristische Aktivitäten wie </a:t>
            </a:r>
            <a:r>
              <a:rPr lang="en-GB" sz="1800" b="1" dirty="0">
                <a:solidFill>
                  <a:srgbClr val="F36C2F"/>
                </a:solidFill>
              </a:rPr>
              <a:t>Tauchen, Bootfahren </a:t>
            </a:r>
            <a:r>
              <a:rPr lang="en-GB" sz="1800" dirty="0"/>
              <a:t>und </a:t>
            </a:r>
            <a:r>
              <a:rPr lang="en-GB" sz="1800" b="1" dirty="0">
                <a:solidFill>
                  <a:srgbClr val="F36C2F"/>
                </a:solidFill>
              </a:rPr>
              <a:t>Trekking </a:t>
            </a:r>
            <a:r>
              <a:rPr lang="en-GB" sz="1800" dirty="0"/>
              <a:t>können den natürlichen Ressourcen schaden. Zu den Maßnahmen zur Verringerung der Umweltverschmutzung gehören strenge Abfallmanagementpraktiken, die Verwendung umweltfreundlicher Produkte und die Aufklärung von Touristen über die Bedeutung der Sauberkeit in Naturgebieten.</a:t>
            </a:r>
          </a:p>
          <a:p>
            <a:pPr algn="just"/>
            <a:endParaRPr lang="en-GB" sz="1800" dirty="0"/>
          </a:p>
        </p:txBody>
      </p:sp>
    </p:spTree>
    <p:extLst>
      <p:ext uri="{BB962C8B-B14F-4D97-AF65-F5344CB8AC3E}">
        <p14:creationId xmlns:p14="http://schemas.microsoft.com/office/powerpoint/2010/main" val="968143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wearing mask in the subway">
            <a:extLst>
              <a:ext uri="{FF2B5EF4-FFF2-40B4-BE49-F238E27FC236}">
                <a16:creationId xmlns:a16="http://schemas.microsoft.com/office/drawing/2014/main" id="{AF45B438-AE14-7A9A-9143-BDF7340E28E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3" r="21443"/>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sz="3200" dirty="0"/>
              <a:t>GRUNDSÄTZE DES ÖKOTOURISMUS</a:t>
            </a:r>
            <a:endParaRPr lang="en-US" sz="3200"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484914" y="1305460"/>
            <a:ext cx="7088778" cy="4694746"/>
          </a:xfrm>
          <a:solidFill>
            <a:schemeClr val="bg1"/>
          </a:solidFill>
        </p:spPr>
        <p:txBody>
          <a:bodyPr/>
          <a:lstStyle/>
          <a:p>
            <a:pPr algn="just"/>
            <a:r>
              <a:rPr lang="en-GB" sz="1800" b="1" dirty="0"/>
              <a:t>Minimierung der Auswirkungen: Sicherstellen, dass die Reiseaktivitäten die Umwelt nicht schädigen.</a:t>
            </a:r>
          </a:p>
          <a:p>
            <a:pPr algn="just"/>
            <a:endParaRPr lang="en-GB" sz="1800" b="1" dirty="0"/>
          </a:p>
          <a:p>
            <a:pPr algn="just"/>
            <a:r>
              <a:rPr lang="en-GB" sz="1800" b="1" dirty="0"/>
              <a:t>Umweltschonende Aktivitäten: </a:t>
            </a:r>
            <a:r>
              <a:rPr lang="en-GB" sz="1800" dirty="0"/>
              <a:t>Fördern Sie Aktivitäten, die nur minimale Auswirkungen auf die Umwelt haben, wie z. B. </a:t>
            </a:r>
            <a:r>
              <a:rPr lang="en-GB" sz="1800" b="1" dirty="0">
                <a:solidFill>
                  <a:srgbClr val="F36C2F"/>
                </a:solidFill>
              </a:rPr>
              <a:t>Wandern, Vogelbeobachtung </a:t>
            </a:r>
            <a:r>
              <a:rPr lang="en-GB" sz="1800" dirty="0"/>
              <a:t>und </a:t>
            </a:r>
            <a:r>
              <a:rPr lang="en-GB" sz="1800" b="1" dirty="0">
                <a:solidFill>
                  <a:srgbClr val="F36C2F"/>
                </a:solidFill>
              </a:rPr>
              <a:t>Schnorcheln </a:t>
            </a:r>
            <a:r>
              <a:rPr lang="en-GB" sz="1800" dirty="0"/>
              <a:t>in ausgewiesenen Gebieten. Diese Aktivitäten sollten strengen Richtlinien folgen, um die Störung von Wildtieren und natürlichen Lebensräumen zu vermeiden.</a:t>
            </a:r>
          </a:p>
          <a:p>
            <a:pPr algn="just"/>
            <a:endParaRPr lang="en-GB" sz="1800" b="1" dirty="0"/>
          </a:p>
          <a:p>
            <a:pPr algn="just"/>
            <a:r>
              <a:rPr lang="en-GB" sz="1800" b="1" dirty="0"/>
              <a:t>Nachhaltige Infrastruktur: </a:t>
            </a:r>
            <a:r>
              <a:rPr lang="en-GB" sz="1800" dirty="0"/>
              <a:t>Entwicklung der Infrastruktur unter Verwendung nachhaltiger Materialien und Techniken, die den ökologischen Fußabdruck minimieren. Beispiele sind die Verwendung von </a:t>
            </a:r>
            <a:r>
              <a:rPr lang="en-GB" sz="1800" b="1" dirty="0">
                <a:solidFill>
                  <a:srgbClr val="F36C2F"/>
                </a:solidFill>
              </a:rPr>
              <a:t>Solarzellen </a:t>
            </a:r>
            <a:r>
              <a:rPr lang="en-GB" sz="1800" dirty="0"/>
              <a:t>zur Energiegewinnung, </a:t>
            </a:r>
            <a:r>
              <a:rPr lang="en-GB" sz="1800" b="1" dirty="0">
                <a:solidFill>
                  <a:srgbClr val="F36C2F"/>
                </a:solidFill>
              </a:rPr>
              <a:t>Regenwassersammelsysteme </a:t>
            </a:r>
            <a:r>
              <a:rPr lang="en-GB" sz="1800" dirty="0"/>
              <a:t>und </a:t>
            </a:r>
            <a:r>
              <a:rPr lang="en-GB" sz="1800" b="1" dirty="0">
                <a:solidFill>
                  <a:srgbClr val="F36C2F"/>
                </a:solidFill>
              </a:rPr>
              <a:t>Komposttoiletten</a:t>
            </a:r>
            <a:r>
              <a:rPr lang="en-GB" sz="1800" dirty="0"/>
              <a:t>.</a:t>
            </a:r>
          </a:p>
          <a:p>
            <a:pPr algn="just"/>
            <a:endParaRPr lang="en-GB" sz="1800" dirty="0"/>
          </a:p>
          <a:p>
            <a:pPr algn="just"/>
            <a:r>
              <a:rPr lang="en-GB" sz="1800" b="1" dirty="0"/>
              <a:t>Umwelterziehung: </a:t>
            </a:r>
            <a:r>
              <a:rPr lang="en-GB" sz="1800" dirty="0"/>
              <a:t>Informieren Sie die Touristen über die lokale Umwelt und die besten Praktiken zur Minimierung ihrer Auswirkungen. Dazu gehört, dass sie die Tierwelt respektieren, auf den ausgewiesenen Wegen bleiben und Abfall reduzieren.</a:t>
            </a:r>
            <a:endParaRPr lang="en-US" sz="1800" dirty="0"/>
          </a:p>
        </p:txBody>
      </p:sp>
    </p:spTree>
    <p:extLst>
      <p:ext uri="{BB962C8B-B14F-4D97-AF65-F5344CB8AC3E}">
        <p14:creationId xmlns:p14="http://schemas.microsoft.com/office/powerpoint/2010/main" val="1516568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831333"/>
            <a:ext cx="10483431" cy="804265"/>
          </a:xfrm>
        </p:spPr>
        <p:txBody>
          <a:bodyPr/>
          <a:lstStyle/>
          <a:p>
            <a:r>
              <a:rPr lang="en-US" dirty="0"/>
              <a:t>EINFÜHRUNG IN NACHHALTIGE MODE</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795244"/>
            <a:ext cx="10483429" cy="4022455"/>
          </a:xfrm>
        </p:spPr>
        <p:txBody>
          <a:bodyPr/>
          <a:lstStyle/>
          <a:p>
            <a:pPr algn="just"/>
            <a:r>
              <a:rPr lang="en-GB" dirty="0"/>
              <a:t>Nachhaltige Mode umfasst eine Reihe von Praktiken, die darauf abzielen, umweltfreundliche und sozialverträgliche Kleidung herzustellen. Diese Bewegung stellt das traditionelle Fast-Fashion-Modell in Frage, das für seine negativen Auswirkungen auf den Planeten und die Arbeiter in der Lieferkette berüchtigt ist. </a:t>
            </a:r>
          </a:p>
          <a:p>
            <a:pPr algn="just"/>
            <a:endParaRPr lang="en-GB" dirty="0"/>
          </a:p>
          <a:p>
            <a:pPr algn="just"/>
            <a:r>
              <a:rPr lang="en-GB" dirty="0"/>
              <a:t>Nachhaltige Mode fördert den Einsatz ethischer Produktionsmethoden, die Verwendung umweltfreundlicher Materialien und Designs, die Langlebigkeit und Wiederverwertbarkeit fördern. </a:t>
            </a:r>
            <a:endParaRPr lang="en-US" dirty="0"/>
          </a:p>
        </p:txBody>
      </p:sp>
      <p:sp>
        <p:nvSpPr>
          <p:cNvPr id="4" name="Freeform 210">
            <a:extLst>
              <a:ext uri="{FF2B5EF4-FFF2-40B4-BE49-F238E27FC236}">
                <a16:creationId xmlns:a16="http://schemas.microsoft.com/office/drawing/2014/main" id="{BE1B53C2-C7BE-018D-1E5A-964A6AE125C6}"/>
              </a:ext>
            </a:extLst>
          </p:cNvPr>
          <p:cNvSpPr/>
          <p:nvPr/>
        </p:nvSpPr>
        <p:spPr>
          <a:xfrm>
            <a:off x="10987324" y="7842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5" name="Freeform 211">
            <a:extLst>
              <a:ext uri="{FF2B5EF4-FFF2-40B4-BE49-F238E27FC236}">
                <a16:creationId xmlns:a16="http://schemas.microsoft.com/office/drawing/2014/main" id="{A7C2A13B-87A4-D3A8-001D-F8F5EB99573B}"/>
              </a:ext>
            </a:extLst>
          </p:cNvPr>
          <p:cNvSpPr/>
          <p:nvPr/>
        </p:nvSpPr>
        <p:spPr>
          <a:xfrm>
            <a:off x="11178941" y="6234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sp>
        <p:nvSpPr>
          <p:cNvPr id="6" name="Freeform 209">
            <a:extLst>
              <a:ext uri="{FF2B5EF4-FFF2-40B4-BE49-F238E27FC236}">
                <a16:creationId xmlns:a16="http://schemas.microsoft.com/office/drawing/2014/main" id="{E725D59F-F04A-46A0-10B0-C65264784D88}"/>
              </a:ext>
            </a:extLst>
          </p:cNvPr>
          <p:cNvSpPr/>
          <p:nvPr/>
        </p:nvSpPr>
        <p:spPr>
          <a:xfrm>
            <a:off x="10887146" y="3513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F486D"/>
          </a:solidFill>
          <a:ln w="9028" cap="flat">
            <a:noFill/>
            <a:prstDash val="solid"/>
            <a:miter/>
          </a:ln>
        </p:spPr>
        <p:txBody>
          <a:bodyPr rtlCol="0" anchor="ctr"/>
          <a:lstStyle/>
          <a:p>
            <a:endParaRPr lang="en-US"/>
          </a:p>
        </p:txBody>
      </p:sp>
    </p:spTree>
    <p:extLst>
      <p:ext uri="{BB962C8B-B14F-4D97-AF65-F5344CB8AC3E}">
        <p14:creationId xmlns:p14="http://schemas.microsoft.com/office/powerpoint/2010/main" val="357867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raffic light trails at night">
            <a:extLst>
              <a:ext uri="{FF2B5EF4-FFF2-40B4-BE49-F238E27FC236}">
                <a16:creationId xmlns:a16="http://schemas.microsoft.com/office/drawing/2014/main" id="{6BD99495-B904-70A8-1175-F150791C76C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35224"/>
            <a:ext cx="6714310" cy="845139"/>
          </a:xfrm>
        </p:spPr>
        <p:txBody>
          <a:bodyPr/>
          <a:lstStyle/>
          <a:p>
            <a:r>
              <a:rPr lang="en-GB" sz="3200" dirty="0"/>
              <a:t>GRUNDSÄTZE DES ÖKOTOURISMUS</a:t>
            </a:r>
            <a:endParaRPr lang="en-US" sz="3200"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484914" y="1305460"/>
            <a:ext cx="7053944" cy="5117316"/>
          </a:xfrm>
          <a:solidFill>
            <a:schemeClr val="bg1"/>
          </a:solidFill>
        </p:spPr>
        <p:txBody>
          <a:bodyPr/>
          <a:lstStyle/>
          <a:p>
            <a:pPr algn="just"/>
            <a:r>
              <a:rPr lang="en-GB" sz="1800" b="1" dirty="0"/>
              <a:t>Kultureller Respekt: Förderung des Verständnisses und des Respekts für lokale Kulturen und Traditionen.</a:t>
            </a:r>
          </a:p>
          <a:p>
            <a:pPr algn="just"/>
            <a:endParaRPr lang="en-GB" sz="1800" dirty="0"/>
          </a:p>
          <a:p>
            <a:pPr algn="just"/>
            <a:r>
              <a:rPr lang="en-GB" sz="1800" b="1" dirty="0">
                <a:solidFill>
                  <a:srgbClr val="0F486D"/>
                </a:solidFill>
                <a:highlight>
                  <a:srgbClr val="F36C2F"/>
                </a:highlight>
              </a:rPr>
              <a:t>Schulung der kulturellen Sensibilität: </a:t>
            </a:r>
            <a:r>
              <a:rPr lang="en-GB" sz="1800" dirty="0"/>
              <a:t>Informieren Sie die Touristen über die örtlichen Sitten und Gebräuche sowie über angemessene Verhaltensweisen. Dies hilft, Missverständnisse zu vermeiden und zeigt gegenseitigen Respekt.</a:t>
            </a:r>
          </a:p>
          <a:p>
            <a:pPr algn="just"/>
            <a:endParaRPr lang="en-GB" sz="1800" dirty="0"/>
          </a:p>
          <a:p>
            <a:pPr algn="just"/>
            <a:r>
              <a:rPr lang="en-GB" sz="1800" b="1" dirty="0">
                <a:solidFill>
                  <a:srgbClr val="0F486D"/>
                </a:solidFill>
                <a:highlight>
                  <a:srgbClr val="F36C2F"/>
                </a:highlight>
              </a:rPr>
              <a:t>Unterstützung lokaler Traditionen: </a:t>
            </a:r>
            <a:r>
              <a:rPr lang="en-GB" sz="1800" dirty="0"/>
              <a:t>Ermutigen Sie Touristen, an lokalen kulturellen Aktivitäten wie traditionellen Tänzen, Festen und Kunsthandwerk teilzunehmen und diese zu unterstützen. Dadurch wird nicht nur das kulturelle Erbe bewahrt, sondern auch ein wirtschaftlicher Nutzen für die lokalen Gemeinschaften erzielt.</a:t>
            </a:r>
          </a:p>
          <a:p>
            <a:pPr algn="just"/>
            <a:endParaRPr lang="en-GB" sz="1800" b="1" dirty="0">
              <a:solidFill>
                <a:srgbClr val="0F486D"/>
              </a:solidFill>
            </a:endParaRPr>
          </a:p>
          <a:p>
            <a:pPr algn="just"/>
            <a:r>
              <a:rPr lang="en-GB" sz="1800" b="1" dirty="0">
                <a:solidFill>
                  <a:srgbClr val="0F486D"/>
                </a:solidFill>
                <a:highlight>
                  <a:srgbClr val="F36C2F"/>
                </a:highlight>
              </a:rPr>
              <a:t>Ethische Tourismuspraktiken: </a:t>
            </a:r>
            <a:r>
              <a:rPr lang="en-GB" sz="1800" dirty="0"/>
              <a:t>Arbeiten Sie mit lokalen Gemeinschaften zusammen, um Tourismuspraktiken zu entwickeln, die ihre kulturelle Integrität respektieren und bewahren. Dazu gehört auch, ausbeuterische Praktiken zu vermeiden und sicherzustellen, dass touristische Aktivitäten die Lebensweise der Einheimischen nicht stören.</a:t>
            </a:r>
          </a:p>
        </p:txBody>
      </p:sp>
    </p:spTree>
    <p:extLst>
      <p:ext uri="{BB962C8B-B14F-4D97-AF65-F5344CB8AC3E}">
        <p14:creationId xmlns:p14="http://schemas.microsoft.com/office/powerpoint/2010/main" val="3948051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looking at a passing subway">
            <a:extLst>
              <a:ext uri="{FF2B5EF4-FFF2-40B4-BE49-F238E27FC236}">
                <a16:creationId xmlns:a16="http://schemas.microsoft.com/office/drawing/2014/main" id="{CE93A2EB-1283-D5F3-9469-CD17AC65B95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21AE65D3-4F36-F457-5322-8979615E0E27}"/>
              </a:ext>
            </a:extLst>
          </p:cNvPr>
          <p:cNvSpPr>
            <a:spLocks noGrp="1"/>
          </p:cNvSpPr>
          <p:nvPr>
            <p:ph type="body" sz="quarter" idx="30"/>
          </p:nvPr>
        </p:nvSpPr>
        <p:spPr>
          <a:xfrm>
            <a:off x="4484913" y="410127"/>
            <a:ext cx="6714310" cy="845139"/>
          </a:xfrm>
        </p:spPr>
        <p:txBody>
          <a:bodyPr/>
          <a:lstStyle/>
          <a:p>
            <a:r>
              <a:rPr lang="en-GB" sz="3200" dirty="0"/>
              <a:t>GRUNDSÄTZE DES ÖKOTOURISMUS</a:t>
            </a:r>
            <a:endParaRPr lang="en-US" sz="3200" dirty="0"/>
          </a:p>
        </p:txBody>
      </p:sp>
      <p:sp>
        <p:nvSpPr>
          <p:cNvPr id="4" name="Text Placeholder 3">
            <a:extLst>
              <a:ext uri="{FF2B5EF4-FFF2-40B4-BE49-F238E27FC236}">
                <a16:creationId xmlns:a16="http://schemas.microsoft.com/office/drawing/2014/main" id="{49B80E4B-E534-CC34-5C4E-58ABFCDFB5A5}"/>
              </a:ext>
            </a:extLst>
          </p:cNvPr>
          <p:cNvSpPr>
            <a:spLocks noGrp="1"/>
          </p:cNvSpPr>
          <p:nvPr>
            <p:ph type="body" sz="quarter" idx="48"/>
          </p:nvPr>
        </p:nvSpPr>
        <p:spPr>
          <a:xfrm>
            <a:off x="4606834" y="1280363"/>
            <a:ext cx="6836229" cy="5117316"/>
          </a:xfrm>
          <a:solidFill>
            <a:schemeClr val="bg1"/>
          </a:solidFill>
        </p:spPr>
        <p:txBody>
          <a:bodyPr/>
          <a:lstStyle/>
          <a:p>
            <a:pPr algn="just"/>
            <a:r>
              <a:rPr lang="en-GB" sz="1800" b="1" dirty="0"/>
              <a:t>Wirtschaftliche Vorteile: Unterstützung der lokalen Wirtschaft durch lokale Beschaffung und Beschäftigung lokaler Arbeitskräfte.</a:t>
            </a:r>
          </a:p>
          <a:p>
            <a:pPr algn="just"/>
            <a:endParaRPr lang="en-GB" sz="1800" dirty="0"/>
          </a:p>
          <a:p>
            <a:pPr algn="just"/>
            <a:r>
              <a:rPr lang="en-GB" sz="1800" b="1" dirty="0">
                <a:highlight>
                  <a:srgbClr val="F36C2F"/>
                </a:highlight>
              </a:rPr>
              <a:t>Lokale Beschäftigung: </a:t>
            </a:r>
            <a:r>
              <a:rPr lang="en-GB" sz="1800" dirty="0"/>
              <a:t>Konzentrieren Sie sich darauf, einheimisches Personal in Tourismusunternehmen einzustellen. Dies bietet wirtschaftliche Chancen und trägt dazu bei, dass die wirtschaftlichen Vorteile in der Gemeinde verbleiben.</a:t>
            </a:r>
          </a:p>
          <a:p>
            <a:pPr algn="just"/>
            <a:endParaRPr lang="en-GB" sz="1800" dirty="0"/>
          </a:p>
          <a:p>
            <a:pPr algn="just"/>
            <a:r>
              <a:rPr lang="en-GB" sz="1800" b="1" dirty="0">
                <a:highlight>
                  <a:srgbClr val="F36C2F"/>
                </a:highlight>
              </a:rPr>
              <a:t>Beschaffung lokaler Produkte: </a:t>
            </a:r>
            <a:r>
              <a:rPr lang="en-GB" sz="1800" dirty="0"/>
              <a:t>Verwenden Sie in Ihrem Tourismusbetrieb Waren und Dienstleistungen aus der Region. Dies unterstützt lokale Landwirte, Handwerker und Unternehmen und schafft eine nachhaltigere lokale Wirtschaft.</a:t>
            </a:r>
          </a:p>
          <a:p>
            <a:pPr algn="just"/>
            <a:endParaRPr lang="en-GB" sz="1800" dirty="0">
              <a:highlight>
                <a:srgbClr val="F36C2F"/>
              </a:highlight>
            </a:endParaRPr>
          </a:p>
          <a:p>
            <a:pPr algn="just"/>
            <a:r>
              <a:rPr lang="en-GB" sz="1800" b="1" dirty="0">
                <a:highlight>
                  <a:srgbClr val="F36C2F"/>
                </a:highlight>
              </a:rPr>
              <a:t>Faire Handelspraktiken: </a:t>
            </a:r>
            <a:r>
              <a:rPr lang="en-GB" sz="1800" dirty="0"/>
              <a:t>Stellen Sie sicher, dass die einheimischen Arbeiter fair bezahlt werden und unter guten Bedingungen arbeiten. Dies fördert die soziale Gerechtigkeit und trägt zum Aufbau einer positiven Beziehung zwischen Touristen und lokalen Gemeinschaften bei.</a:t>
            </a:r>
            <a:endParaRPr lang="en-US" sz="1800" dirty="0"/>
          </a:p>
        </p:txBody>
      </p:sp>
    </p:spTree>
    <p:extLst>
      <p:ext uri="{BB962C8B-B14F-4D97-AF65-F5344CB8AC3E}">
        <p14:creationId xmlns:p14="http://schemas.microsoft.com/office/powerpoint/2010/main" val="2379379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y highway above water">
            <a:extLst>
              <a:ext uri="{FF2B5EF4-FFF2-40B4-BE49-F238E27FC236}">
                <a16:creationId xmlns:a16="http://schemas.microsoft.com/office/drawing/2014/main" id="{9DF89BCA-F210-15E5-B628-6B967286DA5D}"/>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47376" r="4086"/>
          <a:stretch/>
        </p:blipFill>
        <p:spPr>
          <a:xfrm>
            <a:off x="0" y="0"/>
            <a:ext cx="4993772" cy="6858000"/>
          </a:xfrm>
        </p:spPr>
      </p:pic>
      <p:sp>
        <p:nvSpPr>
          <p:cNvPr id="3" name="Text Placeholder 2">
            <a:extLst>
              <a:ext uri="{FF2B5EF4-FFF2-40B4-BE49-F238E27FC236}">
                <a16:creationId xmlns:a16="http://schemas.microsoft.com/office/drawing/2014/main" id="{BC59F343-5321-32E6-6193-D5CA439E809B}"/>
              </a:ext>
            </a:extLst>
          </p:cNvPr>
          <p:cNvSpPr>
            <a:spLocks noGrp="1"/>
          </p:cNvSpPr>
          <p:nvPr>
            <p:ph type="body" sz="quarter" idx="30"/>
          </p:nvPr>
        </p:nvSpPr>
        <p:spPr>
          <a:xfrm>
            <a:off x="4378415" y="423488"/>
            <a:ext cx="7160441" cy="842867"/>
          </a:xfrm>
        </p:spPr>
        <p:txBody>
          <a:bodyPr/>
          <a:lstStyle/>
          <a:p>
            <a:r>
              <a:rPr lang="en-US" dirty="0"/>
              <a:t>NACHHALTIGE REISESTRATEGIEN</a:t>
            </a:r>
          </a:p>
        </p:txBody>
      </p:sp>
      <p:sp>
        <p:nvSpPr>
          <p:cNvPr id="4" name="Text Placeholder 3">
            <a:extLst>
              <a:ext uri="{FF2B5EF4-FFF2-40B4-BE49-F238E27FC236}">
                <a16:creationId xmlns:a16="http://schemas.microsoft.com/office/drawing/2014/main" id="{A4928C17-4B65-3BB5-9C58-E8A71F7AE07B}"/>
              </a:ext>
            </a:extLst>
          </p:cNvPr>
          <p:cNvSpPr>
            <a:spLocks noGrp="1"/>
          </p:cNvSpPr>
          <p:nvPr>
            <p:ph type="body" sz="quarter" idx="48"/>
          </p:nvPr>
        </p:nvSpPr>
        <p:spPr>
          <a:xfrm>
            <a:off x="5294812" y="1496227"/>
            <a:ext cx="6627222" cy="4938285"/>
          </a:xfrm>
          <a:solidFill>
            <a:schemeClr val="bg1"/>
          </a:solidFill>
        </p:spPr>
        <p:txBody>
          <a:bodyPr/>
          <a:lstStyle/>
          <a:p>
            <a:pPr algn="just"/>
            <a:r>
              <a:rPr lang="en-GB" sz="2000" dirty="0"/>
              <a:t>Nachhaltige Reisestrategien konzentrieren sich auf die Verringerung der Umweltbelastung und die Unterstützung lokaler Gemeinschaften. </a:t>
            </a:r>
          </a:p>
          <a:p>
            <a:pPr algn="just"/>
            <a:endParaRPr lang="en-GB" sz="2000" dirty="0"/>
          </a:p>
          <a:p>
            <a:pPr algn="just"/>
            <a:r>
              <a:rPr lang="en-GB" sz="2000" dirty="0"/>
              <a:t>Zu diesen Strategien gehören die Wahl umweltfreundlicher Unterkünfte, Transportmittel und Aktivitäten sowie Investitionen in Klimaschutzprogramme, um reisebedingte Emissionen zu reduzieren. </a:t>
            </a:r>
          </a:p>
          <a:p>
            <a:pPr algn="just"/>
            <a:endParaRPr lang="en-GB" sz="2000" dirty="0"/>
          </a:p>
          <a:p>
            <a:pPr algn="just"/>
            <a:r>
              <a:rPr lang="en-GB" sz="2000" dirty="0"/>
              <a:t>Die Einbindung der lokalen Gemeinschaften in die Tourismusplanung sichert ihren wirtschaftlichen Nutzen und schafft kulturellen Respekt. </a:t>
            </a:r>
          </a:p>
          <a:p>
            <a:pPr algn="just"/>
            <a:endParaRPr lang="en-GB" sz="2000" dirty="0"/>
          </a:p>
          <a:p>
            <a:pPr algn="just"/>
            <a:r>
              <a:rPr lang="en-GB" sz="2000" dirty="0"/>
              <a:t>Diese Ansätze zielen darauf ab, verantwortungsvolle Tourismuspraktiken zu fördern, die zur Erhaltung der Umwelt und zur Entwicklung der Gemeinschaft beitragen.</a:t>
            </a:r>
          </a:p>
        </p:txBody>
      </p:sp>
    </p:spTree>
    <p:extLst>
      <p:ext uri="{BB962C8B-B14F-4D97-AF65-F5344CB8AC3E}">
        <p14:creationId xmlns:p14="http://schemas.microsoft.com/office/powerpoint/2010/main" val="203137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rson standing on a road holding a suitcase">
            <a:extLst>
              <a:ext uri="{FF2B5EF4-FFF2-40B4-BE49-F238E27FC236}">
                <a16:creationId xmlns:a16="http://schemas.microsoft.com/office/drawing/2014/main" id="{7F4CE701-4C18-A85A-BABE-D48964ADEA1D}"/>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15731" r="15731"/>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373310"/>
            <a:ext cx="4951851" cy="845139"/>
          </a:xfrm>
        </p:spPr>
        <p:txBody>
          <a:bodyPr/>
          <a:lstStyle/>
          <a:p>
            <a:r>
              <a:rPr lang="en-US" dirty="0"/>
              <a:t>KOHLENSTOFFKOMPENSATION</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101003"/>
            <a:ext cx="6331880" cy="5383687"/>
          </a:xfrm>
          <a:solidFill>
            <a:schemeClr val="bg1"/>
          </a:solidFill>
        </p:spPr>
        <p:txBody>
          <a:bodyPr/>
          <a:lstStyle/>
          <a:p>
            <a:pPr algn="just"/>
            <a:r>
              <a:rPr lang="en-GB" sz="2000" dirty="0"/>
              <a:t>Die Ermutigung von Touristen, in Klimaschutzprogramme zu investieren, ist entscheidend für die Verringerung der Umweltauswirkungen ihrer Reisen. </a:t>
            </a:r>
          </a:p>
          <a:p>
            <a:pPr algn="just"/>
            <a:endParaRPr lang="en-GB" sz="2000" dirty="0"/>
          </a:p>
          <a:p>
            <a:pPr algn="just"/>
            <a:r>
              <a:rPr lang="en-GB" sz="2000" dirty="0"/>
              <a:t>Diese Programme finanzieren Projekte für erneuerbare Energien, Aufforstung und Naturschutzinitiativen und tragen dazu bei, die durch den Tourismus verursachten Kohlenstoffemissionen auszugleichen. </a:t>
            </a:r>
          </a:p>
          <a:p>
            <a:pPr algn="just"/>
            <a:endParaRPr lang="en-GB" sz="2000" dirty="0"/>
          </a:p>
          <a:p>
            <a:pPr algn="just"/>
            <a:r>
              <a:rPr lang="en-GB" sz="2000" dirty="0"/>
              <a:t>Die Förderung von Unterkünften und Reiseveranstaltern mit Umweltzertifizierungen, die oft auch Verpflichtungen zum Kohlenstoffausgleich als Teil ihrer Nachhaltigkeitspraktiken beinhalten, kann diese Bemühungen weiter unterstützen. </a:t>
            </a:r>
          </a:p>
          <a:p>
            <a:pPr algn="just"/>
            <a:endParaRPr lang="en-GB" sz="2000" dirty="0"/>
          </a:p>
          <a:p>
            <a:pPr algn="just"/>
            <a:r>
              <a:rPr lang="en-GB" sz="2000" dirty="0"/>
              <a:t>Darüber hinaus ist es wichtig, die Touristen über ihren CO2-Fußabdruck und die Bedeutung des CO2-Ausgleichs aufzuklären. </a:t>
            </a:r>
            <a:endParaRPr lang="en-US" sz="2000" dirty="0"/>
          </a:p>
        </p:txBody>
      </p:sp>
    </p:spTree>
    <p:extLst>
      <p:ext uri="{BB962C8B-B14F-4D97-AF65-F5344CB8AC3E}">
        <p14:creationId xmlns:p14="http://schemas.microsoft.com/office/powerpoint/2010/main" val="2835993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ar trail lights on a Highway">
            <a:extLst>
              <a:ext uri="{FF2B5EF4-FFF2-40B4-BE49-F238E27FC236}">
                <a16:creationId xmlns:a16="http://schemas.microsoft.com/office/drawing/2014/main" id="{D6E883AF-3407-A473-DF86-DD0862D89A9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480322"/>
            <a:ext cx="6331880" cy="845139"/>
          </a:xfrm>
        </p:spPr>
        <p:txBody>
          <a:bodyPr/>
          <a:lstStyle/>
          <a:p>
            <a:r>
              <a:rPr lang="en-US" sz="2800" dirty="0"/>
              <a:t>VERANTWORTUNGSBEWUSSTE REISEENTSCHEIDUNGEN</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499006"/>
            <a:ext cx="6331880" cy="5159229"/>
          </a:xfrm>
          <a:solidFill>
            <a:schemeClr val="bg1"/>
          </a:solidFill>
        </p:spPr>
        <p:txBody>
          <a:bodyPr/>
          <a:lstStyle/>
          <a:p>
            <a:pPr algn="just"/>
            <a:r>
              <a:rPr lang="en-GB" sz="1600" dirty="0"/>
              <a:t>Die Wahl einer umweltfreundlichen Unterkunft spielt eine wichtige Rolle beim nachhaltigen Reisen. Hotels und Lodges, die nachhaltige Praktiken wie Energieeffizienz, Wassersparen und Abfallvermeidung anwenden, tragen zu einer geringeren Umweltbelastung bei. </a:t>
            </a:r>
          </a:p>
          <a:p>
            <a:pPr algn="just"/>
            <a:endParaRPr lang="en-GB" sz="1600" dirty="0"/>
          </a:p>
          <a:p>
            <a:pPr algn="just"/>
            <a:r>
              <a:rPr lang="en-GB" sz="1600" dirty="0"/>
              <a:t>Nachhaltige Verkehrsmittel wie </a:t>
            </a:r>
            <a:r>
              <a:rPr lang="en-GB" sz="1600" b="1" dirty="0"/>
              <a:t>Züge</a:t>
            </a:r>
            <a:r>
              <a:rPr lang="en-GB" sz="1600" dirty="0"/>
              <a:t>, </a:t>
            </a:r>
            <a:r>
              <a:rPr lang="en-GB" sz="1600" b="1" dirty="0"/>
              <a:t>Busse </a:t>
            </a:r>
            <a:r>
              <a:rPr lang="en-GB" sz="1600" dirty="0"/>
              <a:t>oder </a:t>
            </a:r>
            <a:r>
              <a:rPr lang="en-GB" sz="1600" b="1" dirty="0"/>
              <a:t>Elektrofahrzeuge </a:t>
            </a:r>
            <a:r>
              <a:rPr lang="en-GB" sz="1600" dirty="0"/>
              <a:t>sollten vorrangig genutzt werden, um die reisebedingten Emissionen zu verringern. Die Förderung von </a:t>
            </a:r>
            <a:r>
              <a:rPr lang="en-GB" sz="1600" b="1" dirty="0"/>
              <a:t>Fahrgemeinschaften </a:t>
            </a:r>
            <a:r>
              <a:rPr lang="en-GB" sz="1600" dirty="0"/>
              <a:t>und die Nutzung von </a:t>
            </a:r>
            <a:r>
              <a:rPr lang="en-GB" sz="1600" b="1" dirty="0"/>
              <a:t>Fahrrädern </a:t>
            </a:r>
            <a:r>
              <a:rPr lang="en-GB" sz="1600" dirty="0"/>
              <a:t>oder das </a:t>
            </a:r>
            <a:r>
              <a:rPr lang="en-GB" sz="1600" b="1" dirty="0"/>
              <a:t>Gehen </a:t>
            </a:r>
            <a:r>
              <a:rPr lang="en-GB" sz="1600" dirty="0"/>
              <a:t>bei der Erkundung von Reisezielen können die Umweltauswirkungen weiter verringern. </a:t>
            </a:r>
          </a:p>
          <a:p>
            <a:pPr algn="just"/>
            <a:endParaRPr lang="en-GB" sz="1600" dirty="0"/>
          </a:p>
          <a:p>
            <a:pPr algn="just"/>
            <a:r>
              <a:rPr lang="en-GB" sz="1600" dirty="0"/>
              <a:t>Durch die Auswahl umweltfreundlicher Aktivitäten wie geführte Naturtouren, Projekte zum Schutz der Tierwelt und Besichtigungen des kulturellen Erbes wird sichergestellt, dass der Tourismus nur minimale negative Auswirkungen auf die Umwelt und die lokalen Gemeinschaften hat.</a:t>
            </a:r>
            <a:endParaRPr lang="en-US" sz="1600" dirty="0"/>
          </a:p>
        </p:txBody>
      </p:sp>
    </p:spTree>
    <p:extLst>
      <p:ext uri="{BB962C8B-B14F-4D97-AF65-F5344CB8AC3E}">
        <p14:creationId xmlns:p14="http://schemas.microsoft.com/office/powerpoint/2010/main" val="695831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everal hands raised and ready to answer a question">
            <a:extLst>
              <a:ext uri="{FF2B5EF4-FFF2-40B4-BE49-F238E27FC236}">
                <a16:creationId xmlns:a16="http://schemas.microsoft.com/office/drawing/2014/main" id="{98673EA8-6E11-E03C-216F-A90927605BDF}"/>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00" r="21400"/>
          <a:stretch>
            <a:fillRect/>
          </a:stretch>
        </p:blipFill>
        <p:spPr/>
      </p:pic>
      <p:sp>
        <p:nvSpPr>
          <p:cNvPr id="3" name="Text Placeholder 2">
            <a:extLst>
              <a:ext uri="{FF2B5EF4-FFF2-40B4-BE49-F238E27FC236}">
                <a16:creationId xmlns:a16="http://schemas.microsoft.com/office/drawing/2014/main" id="{8C3AF1BA-8A32-EF49-D54C-77838593F760}"/>
              </a:ext>
            </a:extLst>
          </p:cNvPr>
          <p:cNvSpPr>
            <a:spLocks noGrp="1"/>
          </p:cNvSpPr>
          <p:nvPr>
            <p:ph type="body" sz="quarter" idx="30"/>
          </p:nvPr>
        </p:nvSpPr>
        <p:spPr>
          <a:xfrm>
            <a:off x="5588876" y="480322"/>
            <a:ext cx="5996320" cy="845139"/>
          </a:xfrm>
        </p:spPr>
        <p:txBody>
          <a:bodyPr/>
          <a:lstStyle/>
          <a:p>
            <a:r>
              <a:rPr lang="en-US" sz="2800" dirty="0"/>
              <a:t>GESELLSCHAFTLICHES ENGAGEMENT</a:t>
            </a:r>
          </a:p>
        </p:txBody>
      </p:sp>
      <p:sp>
        <p:nvSpPr>
          <p:cNvPr id="4" name="Text Placeholder 3">
            <a:extLst>
              <a:ext uri="{FF2B5EF4-FFF2-40B4-BE49-F238E27FC236}">
                <a16:creationId xmlns:a16="http://schemas.microsoft.com/office/drawing/2014/main" id="{A9DB8D3A-8B05-342F-0541-ABF255A83235}"/>
              </a:ext>
            </a:extLst>
          </p:cNvPr>
          <p:cNvSpPr>
            <a:spLocks noGrp="1"/>
          </p:cNvSpPr>
          <p:nvPr>
            <p:ph type="body" sz="quarter" idx="48"/>
          </p:nvPr>
        </p:nvSpPr>
        <p:spPr>
          <a:xfrm>
            <a:off x="5588876" y="1218449"/>
            <a:ext cx="6331880" cy="5159229"/>
          </a:xfrm>
          <a:solidFill>
            <a:schemeClr val="bg1"/>
          </a:solidFill>
        </p:spPr>
        <p:txBody>
          <a:bodyPr/>
          <a:lstStyle/>
          <a:p>
            <a:pPr algn="just"/>
            <a:r>
              <a:rPr lang="en-GB" sz="1600" dirty="0"/>
              <a:t>Der gemeinschaftsbasierte Tourismus gewährleistet, dass die Bedürfnisse und Perspektiven der lokalen Bevölkerung berücksichtigt werden, was zu integrativeren und vorteilhafteren Tourismuspraktiken führt. </a:t>
            </a:r>
          </a:p>
          <a:p>
            <a:pPr algn="just"/>
            <a:endParaRPr lang="en-GB" sz="1600" dirty="0"/>
          </a:p>
          <a:p>
            <a:pPr algn="just"/>
            <a:r>
              <a:rPr lang="en-GB" sz="1600" dirty="0"/>
              <a:t>Die Einführung von Gewinnbeteiligungsmodellen, bei denen ein Teil der Tourismuseinnahmen in lokale Projekte wie Bildung, Gesundheitsversorgung und Infrastrukturentwicklung reinvestiert wird, kann erhebliche wirtschaftliche Vorteile bringen. </a:t>
            </a:r>
          </a:p>
          <a:p>
            <a:pPr algn="just"/>
            <a:endParaRPr lang="en-GB" sz="1600" dirty="0"/>
          </a:p>
          <a:p>
            <a:pPr algn="just"/>
            <a:r>
              <a:rPr lang="en-GB" sz="1600" dirty="0"/>
              <a:t>Durch die Bereitstellung von Schulungs- und Kapazitätsaufbaumöglichkeiten für lokale Gemeinschaften werden deren Fähigkeiten zur Verwaltung und Nutzung des Tourismus verbessert, einschließlich Schulungen in den Bereichen Gastgewerbe, Reiseleitung und Unternehmensführung. Dieser umfassende Ansatz gewährleistet, dass der Tourismus die lokale Entwicklung und Nachhaltigkeit unterstützt.</a:t>
            </a:r>
            <a:endParaRPr lang="en-US" sz="1600" dirty="0"/>
          </a:p>
        </p:txBody>
      </p:sp>
    </p:spTree>
    <p:extLst>
      <p:ext uri="{BB962C8B-B14F-4D97-AF65-F5344CB8AC3E}">
        <p14:creationId xmlns:p14="http://schemas.microsoft.com/office/powerpoint/2010/main" val="3599994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AC483DFD-B0E0-2AC9-6270-6F6523A1D176}"/>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5447" r="23589"/>
          <a:stretch/>
        </p:blipFill>
        <p:spPr>
          <a:xfrm>
            <a:off x="0" y="0"/>
            <a:ext cx="4993772" cy="6858000"/>
          </a:xfrm>
        </p:spPr>
      </p:pic>
      <p:sp>
        <p:nvSpPr>
          <p:cNvPr id="3" name="Text Placeholder 2">
            <a:extLst>
              <a:ext uri="{FF2B5EF4-FFF2-40B4-BE49-F238E27FC236}">
                <a16:creationId xmlns:a16="http://schemas.microsoft.com/office/drawing/2014/main" id="{06266799-BC3C-5F2C-07AD-C06AAFF979CD}"/>
              </a:ext>
            </a:extLst>
          </p:cNvPr>
          <p:cNvSpPr>
            <a:spLocks noGrp="1"/>
          </p:cNvSpPr>
          <p:nvPr>
            <p:ph type="body" sz="quarter" idx="30"/>
          </p:nvPr>
        </p:nvSpPr>
        <p:spPr/>
        <p:txBody>
          <a:bodyPr/>
          <a:lstStyle/>
          <a:p>
            <a:r>
              <a:rPr lang="en-IE" sz="3200" dirty="0"/>
              <a:t>PRAKTISCHE ÜBUNG</a:t>
            </a:r>
          </a:p>
        </p:txBody>
      </p:sp>
      <p:sp>
        <p:nvSpPr>
          <p:cNvPr id="4" name="Text Placeholder 3">
            <a:extLst>
              <a:ext uri="{FF2B5EF4-FFF2-40B4-BE49-F238E27FC236}">
                <a16:creationId xmlns:a16="http://schemas.microsoft.com/office/drawing/2014/main" id="{0CE5D27B-4035-B66A-F943-71F2A6750B52}"/>
              </a:ext>
            </a:extLst>
          </p:cNvPr>
          <p:cNvSpPr>
            <a:spLocks noGrp="1"/>
          </p:cNvSpPr>
          <p:nvPr>
            <p:ph type="body" sz="quarter" idx="48"/>
          </p:nvPr>
        </p:nvSpPr>
        <p:spPr>
          <a:xfrm>
            <a:off x="5142450" y="1584434"/>
            <a:ext cx="6776597" cy="4850077"/>
          </a:xfrm>
          <a:solidFill>
            <a:schemeClr val="bg1"/>
          </a:solidFill>
        </p:spPr>
        <p:txBody>
          <a:bodyPr/>
          <a:lstStyle/>
          <a:p>
            <a:pPr algn="just"/>
            <a:r>
              <a:rPr lang="en-GB" sz="1800" b="1" dirty="0"/>
              <a:t>Gestaltung einer nachhaltigen Reiseroute:</a:t>
            </a:r>
          </a:p>
          <a:p>
            <a:pPr algn="just"/>
            <a:endParaRPr lang="en-GB" sz="1800" dirty="0"/>
          </a:p>
          <a:p>
            <a:pPr algn="just"/>
            <a:r>
              <a:rPr lang="en-GB" sz="1800" dirty="0"/>
              <a:t>Beginnen Sie damit, eine Reiseroute zu erstellen, die sich auf umweltfreundliche Unterkünfte, Transportmöglichkeiten und Aktivitäten konzentriert, die die Umweltbelastung reduzieren und kulturellen Respekt fördern. Berücksichtigen Sie bei Ihren Entscheidungen Faktoren wie Energieeffizienz, Abfallmanagement und lokale Beschaffung. </a:t>
            </a:r>
          </a:p>
          <a:p>
            <a:pPr algn="just"/>
            <a:endParaRPr lang="en-GB" sz="1800" dirty="0"/>
          </a:p>
          <a:p>
            <a:pPr algn="just"/>
            <a:r>
              <a:rPr lang="en-GB" sz="1800" dirty="0"/>
              <a:t>Dokumentieren Sie, wie jeder Aspekt Ihrer Reiseroute zur Nachhaltigkeit beiträgt, sowohl im Hinblick auf die Erhaltung der Umwelt als auch auf die Bewahrung der Kultur. </a:t>
            </a:r>
          </a:p>
          <a:p>
            <a:pPr algn="just"/>
            <a:endParaRPr lang="en-GB" sz="1800" dirty="0"/>
          </a:p>
          <a:p>
            <a:pPr algn="just"/>
            <a:r>
              <a:rPr lang="en-GB" sz="1800" dirty="0"/>
              <a:t>Bereiten Sie eine Präsentation für Ihre Kommilitonen vor, in der Sie Ihre Reiseroute detailliert beschreiben, Ihre Entscheidungen in Bezug auf die Nachhaltigkeit erläutern und die erwarteten Vorteile für die besuchten Ziele diskutieren.</a:t>
            </a:r>
          </a:p>
        </p:txBody>
      </p:sp>
    </p:spTree>
    <p:extLst>
      <p:ext uri="{BB962C8B-B14F-4D97-AF65-F5344CB8AC3E}">
        <p14:creationId xmlns:p14="http://schemas.microsoft.com/office/powerpoint/2010/main" val="1134901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ANPASSUNG AN DIE ZIELE FÜR NACHHALTIGE ENTWICKLUNG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695669"/>
            <a:ext cx="10483429" cy="4650084"/>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(Verantwortungsbewusster Konsum und Produktion): </a:t>
            </a:r>
            <a:r>
              <a:rPr lang="en-GB" dirty="0">
                <a:solidFill>
                  <a:srgbClr val="0F486D"/>
                </a:solidFill>
              </a:rPr>
              <a:t>Der Schwerpunkt liegt auf der Verringerung der Umweltauswirkungen des Tourismus und der Förderung nachhaltiger Reisepraktiken. Es fördert ein verantwortungsvolles Ressourcenmanagement und die Einführung umweltfreundlicher Lösungen in der Tourismusbranche.</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8 (Menschenwürdige Arbeit und Wirtschaftswachstum): </a:t>
            </a:r>
            <a:r>
              <a:rPr lang="en-GB" dirty="0">
                <a:solidFill>
                  <a:srgbClr val="0F486D"/>
                </a:solidFill>
              </a:rPr>
              <a:t>Unterstützt nachhaltiges Wirtschaftswachstum durch Ökotourismus. Es werden Möglichkeiten für die Schaffung von Arbeitsplätzen und die wirtschaftliche Entwicklung im Tourismussektor bei gleichzeitiger Gewährleistung der ökologischen Nachhaltigkeit aufgezeigt.</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814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ENTRECOMP-AUSRICHTUNG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(Ethisches und nachhaltiges Denken): </a:t>
            </a:r>
            <a:r>
              <a:rPr lang="en-GB" dirty="0"/>
              <a:t>Bewertet die ökologischen und kulturellen Auswirkungen des Tourismus, fördert nachhaltige Managementpraktiken und ethische Überlegungen.</a:t>
            </a:r>
          </a:p>
          <a:p>
            <a:pPr algn="just"/>
            <a:endParaRPr lang="en-GB" sz="1200" dirty="0"/>
          </a:p>
          <a:p>
            <a:pPr algn="just"/>
            <a:r>
              <a:rPr lang="en-GB" b="1" dirty="0"/>
              <a:t>EntreComp 2.1 (Selbstwahrnehmung und Selbstwirksamkeit): </a:t>
            </a:r>
            <a:r>
              <a:rPr lang="en-GB" dirty="0"/>
              <a:t>Entwickelt ein Selbstbewusstsein für die eigene Rolle im nachhaltigen Tourismus und übernimmt Verantwortung für das Management umweltfreundlicher Reiseerlebnisse.</a:t>
            </a:r>
          </a:p>
          <a:p>
            <a:pPr algn="just"/>
            <a:endParaRPr lang="en-GB" sz="1200" dirty="0"/>
          </a:p>
          <a:p>
            <a:pPr algn="just"/>
            <a:r>
              <a:rPr lang="en-GB" b="1" dirty="0"/>
              <a:t>EntreComp 2.5 (Andere mobilisieren): </a:t>
            </a:r>
            <a:r>
              <a:rPr lang="en-GB" dirty="0"/>
              <a:t>Ermutigt dazu, andere zu inspirieren und zu motivieren, nachhaltige Reisepraktiken anzuwenden und die Vorteile des Ökotourismus effektiv zu kommunizieren.</a:t>
            </a:r>
          </a:p>
          <a:p>
            <a:pPr algn="just"/>
            <a:endParaRPr lang="en-GB" sz="1200" dirty="0"/>
          </a:p>
          <a:p>
            <a:pPr algn="just"/>
            <a:r>
              <a:rPr lang="en-GB" b="1" dirty="0"/>
              <a:t>EntreComp 3.1 (Die Initiative ergreifen): </a:t>
            </a:r>
            <a:r>
              <a:rPr lang="en-GB" dirty="0"/>
              <a:t>Identifiziert Chancen im Ökotourismus, trifft eigenständige operative Entscheidungen und </a:t>
            </a:r>
            <a:r>
              <a:rPr lang="en-GB" dirty="0" err="1"/>
              <a:t>entwickelt Strategien </a:t>
            </a:r>
            <a:r>
              <a:rPr lang="en-GB" dirty="0"/>
              <a:t>zur Umsetzung nachhaltiger Reisepraktiken.</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777451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F3AC1-F161-F981-5AEB-4D542BD65B4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4604306-4575-6C69-C5D2-DE141E31602C}"/>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4BA6E3EC-A201-3CBA-3AE5-EB015C2CCEBD}"/>
              </a:ext>
            </a:extLst>
          </p:cNvPr>
          <p:cNvSpPr>
            <a:spLocks noGrp="1"/>
          </p:cNvSpPr>
          <p:nvPr>
            <p:ph type="body" sz="quarter" idx="30"/>
          </p:nvPr>
        </p:nvSpPr>
        <p:spPr>
          <a:xfrm>
            <a:off x="4890795" y="394849"/>
            <a:ext cx="6776598" cy="842867"/>
          </a:xfrm>
        </p:spPr>
        <p:txBody>
          <a:bodyPr/>
          <a:lstStyle/>
          <a:p>
            <a:r>
              <a:rPr lang="en-IE" dirty="0"/>
              <a:t>Weitere Ressourcen</a:t>
            </a:r>
          </a:p>
        </p:txBody>
      </p:sp>
      <p:sp>
        <p:nvSpPr>
          <p:cNvPr id="4" name="Text Placeholder 3">
            <a:extLst>
              <a:ext uri="{FF2B5EF4-FFF2-40B4-BE49-F238E27FC236}">
                <a16:creationId xmlns:a16="http://schemas.microsoft.com/office/drawing/2014/main" id="{81E784D5-D407-B421-6626-8556FD0C924A}"/>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Was ist Ökotourismus? Ein Leitfaden für nachhaltiges Reisen.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Der Unterschied zwischen Ökotourismus und nachhaltigem Tourismus</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Umweltfreundlicher Tourismus: Eine neue Ära des bewussten Reisens</a:t>
            </a:r>
            <a:endParaRPr lang="en-GB" sz="4400" dirty="0"/>
          </a:p>
        </p:txBody>
      </p:sp>
    </p:spTree>
    <p:extLst>
      <p:ext uri="{BB962C8B-B14F-4D97-AF65-F5344CB8AC3E}">
        <p14:creationId xmlns:p14="http://schemas.microsoft.com/office/powerpoint/2010/main" val="3227434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C730E0E-38C2-F841-18E8-2DD46D818143}"/>
              </a:ext>
            </a:extLst>
          </p:cNvPr>
          <p:cNvGraphicFramePr>
            <a:graphicFrameLocks noChangeAspect="1"/>
          </p:cNvGraphicFramePr>
          <p:nvPr>
            <p:custDataLst>
              <p:tags r:id="rId1"/>
            </p:custDataLst>
            <p:extLst>
              <p:ext uri="{D42A27DB-BD31-4B8C-83A1-F6EECF244321}">
                <p14:modId xmlns:p14="http://schemas.microsoft.com/office/powerpoint/2010/main" val="39193065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Picture Placeholder 4" descr="Colorful buttons">
            <a:extLst>
              <a:ext uri="{FF2B5EF4-FFF2-40B4-BE49-F238E27FC236}">
                <a16:creationId xmlns:a16="http://schemas.microsoft.com/office/drawing/2014/main" id="{BA8A0226-2B57-F2F9-816D-34748A7EFB3A}"/>
              </a:ext>
            </a:extLst>
          </p:cNvPr>
          <p:cNvPicPr>
            <a:picLocks noGrp="1" noChangeAspect="1"/>
          </p:cNvPicPr>
          <p:nvPr>
            <p:ph type="pic" sz="quarter" idx="21"/>
          </p:nvPr>
        </p:nvPicPr>
        <p:blipFill>
          <a:blip r:embed="rId5" cstate="email">
            <a:extLst>
              <a:ext uri="{28A0092B-C50C-407E-A947-70E740481C1C}">
                <a14:useLocalDpi xmlns:a14="http://schemas.microsoft.com/office/drawing/2010/main"/>
              </a:ext>
            </a:extLst>
          </a:blip>
          <a:srcRect l="21450" r="21450"/>
          <a:stretch/>
        </p:blipFill>
        <p:spPr>
          <a:xfrm>
            <a:off x="0" y="0"/>
            <a:ext cx="5875338" cy="6858000"/>
          </a:xfrm>
        </p:spPr>
      </p:pic>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71850"/>
            <a:ext cx="5526846" cy="614105"/>
          </a:xfrm>
        </p:spPr>
        <p:txBody>
          <a:bodyPr/>
          <a:lstStyle/>
          <a:p>
            <a:r>
              <a:rPr lang="en-US" sz="3200" dirty="0"/>
              <a:t>NACHHALTIGE MATERIALIEN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27466" y="1023179"/>
            <a:ext cx="4939670" cy="4811641"/>
          </a:xfrm>
        </p:spPr>
        <p:txBody>
          <a:bodyPr/>
          <a:lstStyle/>
          <a:p>
            <a:pPr algn="just"/>
            <a:r>
              <a:rPr lang="en-GB" sz="2000" dirty="0"/>
              <a:t>Nachhaltige Materialien in der Modeindustrie stehen für einen Wandel hin zu einer umweltfreundlicheren, verantwortungsvolleren und ethischeren Produktionsweise. </a:t>
            </a:r>
          </a:p>
          <a:p>
            <a:pPr algn="just"/>
            <a:endParaRPr lang="en-GB" sz="2000" dirty="0"/>
          </a:p>
          <a:p>
            <a:pPr algn="just"/>
            <a:r>
              <a:rPr lang="en-GB" sz="2000" dirty="0"/>
              <a:t>Von </a:t>
            </a:r>
            <a:r>
              <a:rPr lang="en-GB" sz="2000" b="1" dirty="0">
                <a:solidFill>
                  <a:srgbClr val="F36C2F"/>
                </a:solidFill>
              </a:rPr>
              <a:t>Bio-Baumwolle </a:t>
            </a:r>
            <a:r>
              <a:rPr lang="en-GB" sz="2000" dirty="0"/>
              <a:t>und </a:t>
            </a:r>
            <a:r>
              <a:rPr lang="en-GB" sz="2000" b="1" dirty="0">
                <a:solidFill>
                  <a:srgbClr val="F36C2F"/>
                </a:solidFill>
              </a:rPr>
              <a:t>Bambus </a:t>
            </a:r>
            <a:r>
              <a:rPr lang="en-GB" sz="2000" dirty="0"/>
              <a:t>bis hin zu innovativen </a:t>
            </a:r>
            <a:r>
              <a:rPr lang="en-GB" sz="2000" b="1" dirty="0">
                <a:solidFill>
                  <a:srgbClr val="F36C2F"/>
                </a:solidFill>
              </a:rPr>
              <a:t>recycelten Stoffen </a:t>
            </a:r>
            <a:r>
              <a:rPr lang="en-GB" sz="2000" dirty="0"/>
              <a:t>spielen diese Materialien eine entscheidende Rolle bei der Verringerung der Umweltbelastung und der Förderung der Kreislaufwirtschaft in der Mode-Lieferkette. </a:t>
            </a:r>
          </a:p>
          <a:p>
            <a:pPr algn="just"/>
            <a:endParaRPr lang="en-GB" sz="2000" dirty="0"/>
          </a:p>
          <a:p>
            <a:pPr algn="just"/>
            <a:r>
              <a:rPr lang="en-GB" sz="2000" dirty="0"/>
              <a:t>Nachhaltigkeit ist nicht nur ein Mittel gegen Ressourcenverknappung und Abfall, sondern schafft auch gesündere Ökosysteme und unterstützt faire Arbeitsbedingungen. </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6</a:t>
            </a:fld>
            <a:endParaRPr lang="en-US" sz="1291" dirty="0"/>
          </a:p>
        </p:txBody>
      </p:sp>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996798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70" b="6870"/>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109465"/>
            <a:ext cx="3294945" cy="2850370"/>
          </a:xfrm>
        </p:spPr>
        <p:txBody>
          <a:bodyPr/>
          <a:lstStyle/>
          <a:p>
            <a:r>
              <a:rPr lang="en-GB" b="1" dirty="0"/>
              <a:t>ETHISCHES MANAGEMENT DER LIEFERKETTE</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05</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726481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icroscope lens on slide">
            <a:extLst>
              <a:ext uri="{FF2B5EF4-FFF2-40B4-BE49-F238E27FC236}">
                <a16:creationId xmlns:a16="http://schemas.microsoft.com/office/drawing/2014/main" id="{CAC20AE4-04FF-15EA-0CF7-FCDD15C83CD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696" r="25696"/>
          <a:stretch>
            <a:fillRect/>
          </a:stretch>
        </p:blipFill>
        <p:spPr/>
      </p:pic>
      <p:sp>
        <p:nvSpPr>
          <p:cNvPr id="3" name="Text Placeholder 2">
            <a:extLst>
              <a:ext uri="{FF2B5EF4-FFF2-40B4-BE49-F238E27FC236}">
                <a16:creationId xmlns:a16="http://schemas.microsoft.com/office/drawing/2014/main" id="{467F6899-4102-15C1-B188-B4FED58D7451}"/>
              </a:ext>
            </a:extLst>
          </p:cNvPr>
          <p:cNvSpPr>
            <a:spLocks noGrp="1"/>
          </p:cNvSpPr>
          <p:nvPr>
            <p:ph type="body" sz="quarter" idx="30"/>
          </p:nvPr>
        </p:nvSpPr>
        <p:spPr/>
        <p:txBody>
          <a:bodyPr/>
          <a:lstStyle/>
          <a:p>
            <a:r>
              <a:rPr lang="en-IE" dirty="0"/>
              <a:t>EINFÜHRUNG</a:t>
            </a:r>
          </a:p>
        </p:txBody>
      </p:sp>
      <p:sp>
        <p:nvSpPr>
          <p:cNvPr id="4" name="Text Placeholder 3">
            <a:extLst>
              <a:ext uri="{FF2B5EF4-FFF2-40B4-BE49-F238E27FC236}">
                <a16:creationId xmlns:a16="http://schemas.microsoft.com/office/drawing/2014/main" id="{F0B113E2-C81E-ECEB-9056-9EC7462B80A9}"/>
              </a:ext>
            </a:extLst>
          </p:cNvPr>
          <p:cNvSpPr>
            <a:spLocks noGrp="1"/>
          </p:cNvSpPr>
          <p:nvPr>
            <p:ph type="body" sz="quarter" idx="48"/>
          </p:nvPr>
        </p:nvSpPr>
        <p:spPr/>
        <p:txBody>
          <a:bodyPr/>
          <a:lstStyle/>
          <a:p>
            <a:pPr algn="just"/>
            <a:r>
              <a:rPr lang="en-GB" sz="2200" dirty="0"/>
              <a:t>Ethisches Lieferkettenmanagement soll sicherstellen, dass bei der Produktion, der Beschaffung und dem Vertrieb von Produkten ethische und nachhaltige Praktiken eingehalten werden. </a:t>
            </a:r>
          </a:p>
          <a:p>
            <a:pPr algn="just"/>
            <a:endParaRPr lang="en-GB" sz="2200" dirty="0"/>
          </a:p>
          <a:p>
            <a:pPr algn="just"/>
            <a:r>
              <a:rPr lang="en-GB" sz="2200" dirty="0"/>
              <a:t>Dieser Ansatz umfasst Überlegungen zu Arbeitsrechten, Umweltauswirkungen und sozialer Verantwortung der Unternehmen in der gesamten Lieferkette. </a:t>
            </a:r>
          </a:p>
          <a:p>
            <a:pPr algn="just"/>
            <a:endParaRPr lang="en-GB" sz="2200" dirty="0"/>
          </a:p>
          <a:p>
            <a:pPr algn="just"/>
            <a:r>
              <a:rPr lang="en-GB" sz="2200" dirty="0"/>
              <a:t>Ethisches Lieferkettenmanagement zielt darauf ab, Fairness, Transparenz und Nachhaltigkeit in der Geschäftstätigkeit zu fördern, indem es sich mit Themen wie Arbeitsrechtsverletzungen und Umweltzerstörung befasst.</a:t>
            </a:r>
          </a:p>
        </p:txBody>
      </p:sp>
    </p:spTree>
    <p:extLst>
      <p:ext uri="{BB962C8B-B14F-4D97-AF65-F5344CB8AC3E}">
        <p14:creationId xmlns:p14="http://schemas.microsoft.com/office/powerpoint/2010/main" val="469896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657837" y="569042"/>
            <a:ext cx="10483431" cy="804265"/>
          </a:xfrm>
        </p:spPr>
        <p:txBody>
          <a:bodyPr/>
          <a:lstStyle/>
          <a:p>
            <a:r>
              <a:rPr lang="en-GB" dirty="0"/>
              <a:t>ETHISCHE HERAUSFORDERUNGEN IN LIEFERKETTEN</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657848" y="1463373"/>
            <a:ext cx="10876315" cy="4439577"/>
          </a:xfrm>
        </p:spPr>
        <p:txBody>
          <a:bodyPr/>
          <a:lstStyle/>
          <a:p>
            <a:pPr algn="just"/>
            <a:r>
              <a:rPr lang="en-GB" sz="2000" dirty="0"/>
              <a:t>Ethische Herausforderungen innerhalb von Lieferketten umfassen eine Reihe von Themen, die sich sowohl auf Menschen als auch auf die Umwelt auswirken. Der Umgang mit Arbeitsrechtsverletzungen wie Kinderarbeit, Zwangsarbeit und unsicheren Arbeitsbedingungen ist von größter Bedeutung. </a:t>
            </a:r>
          </a:p>
          <a:p>
            <a:pPr algn="just"/>
            <a:endParaRPr lang="en-GB" sz="2000" dirty="0"/>
          </a:p>
          <a:p>
            <a:pPr algn="just"/>
            <a:r>
              <a:rPr lang="en-GB" sz="2000" dirty="0"/>
              <a:t>Diese Verstöße untergraben nicht nur die Menschenwürde, sondern tragen auch zu sozialer Ungerechtigkeit und rechtlichen Risiken für Unternehmen bei, die an unethischen Praktiken beteiligt sind. Darüber hinaus ist die Verringerung der durch die Produktionsprozesse verursachten Umweltschäden für ein nachhaltiges Lieferkettenmanagement von entscheidender Bedeutung.</a:t>
            </a:r>
          </a:p>
          <a:p>
            <a:pPr algn="just"/>
            <a:endParaRPr lang="en-GB" sz="2000" dirty="0"/>
          </a:p>
          <a:p>
            <a:pPr algn="just"/>
            <a:r>
              <a:rPr lang="en-GB" sz="2000" dirty="0"/>
              <a:t>Umweltverschmutzung, Ressourcenverknappung und die Zerstörung von Lebensräumen sind häufige Folgen unverantwortlicher Herstellungs- und Beschaffungspraktiken. Indem sie sich diesen ethischen Herausforderungen stellen, können Unternehmen ihre soziale Verantwortung wahrnehmen und einen positiven Beitrag zu den globalen Nachhaltigkeitsbemühungen leisten.</a:t>
            </a:r>
          </a:p>
        </p:txBody>
      </p:sp>
    </p:spTree>
    <p:extLst>
      <p:ext uri="{BB962C8B-B14F-4D97-AF65-F5344CB8AC3E}">
        <p14:creationId xmlns:p14="http://schemas.microsoft.com/office/powerpoint/2010/main" val="26707709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98797A4-4197-84E9-EA0D-4900B90E53A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223" b="4223"/>
          <a:stretch/>
        </p:blipFill>
        <p:spPr/>
      </p:pic>
      <p:sp>
        <p:nvSpPr>
          <p:cNvPr id="3" name="Text Placeholder 2">
            <a:extLst>
              <a:ext uri="{FF2B5EF4-FFF2-40B4-BE49-F238E27FC236}">
                <a16:creationId xmlns:a16="http://schemas.microsoft.com/office/drawing/2014/main" id="{467F6899-4102-15C1-B188-B4FED58D7451}"/>
              </a:ext>
            </a:extLst>
          </p:cNvPr>
          <p:cNvSpPr>
            <a:spLocks noGrp="1"/>
          </p:cNvSpPr>
          <p:nvPr>
            <p:ph type="body" sz="quarter" idx="30"/>
          </p:nvPr>
        </p:nvSpPr>
        <p:spPr>
          <a:xfrm>
            <a:off x="4378416" y="192948"/>
            <a:ext cx="6776598" cy="1073408"/>
          </a:xfrm>
        </p:spPr>
        <p:txBody>
          <a:bodyPr/>
          <a:lstStyle/>
          <a:p>
            <a:r>
              <a:rPr lang="en-US" dirty="0"/>
              <a:t>GRUNDSÄTZE DES ETHISCHEN LIEFERKETTENMANAGEMENTS </a:t>
            </a:r>
          </a:p>
        </p:txBody>
      </p:sp>
      <p:sp>
        <p:nvSpPr>
          <p:cNvPr id="4" name="Text Placeholder 3">
            <a:extLst>
              <a:ext uri="{FF2B5EF4-FFF2-40B4-BE49-F238E27FC236}">
                <a16:creationId xmlns:a16="http://schemas.microsoft.com/office/drawing/2014/main" id="{F0B113E2-C81E-ECEB-9056-9EC7462B80A9}"/>
              </a:ext>
            </a:extLst>
          </p:cNvPr>
          <p:cNvSpPr>
            <a:spLocks noGrp="1"/>
          </p:cNvSpPr>
          <p:nvPr>
            <p:ph type="body" sz="quarter" idx="48"/>
          </p:nvPr>
        </p:nvSpPr>
        <p:spPr/>
        <p:txBody>
          <a:bodyPr/>
          <a:lstStyle/>
          <a:p>
            <a:pPr algn="just"/>
            <a:r>
              <a:rPr lang="en-GB" sz="2000" dirty="0"/>
              <a:t>Ethisches Lieferkettenmanagement beruht auf Grundsätzen, die Transparenz, fairen Handel und nachhaltige Beschaffungspraktiken in den Vordergrund stellen.</a:t>
            </a:r>
          </a:p>
          <a:p>
            <a:pPr algn="just"/>
            <a:endParaRPr lang="en-GB" sz="2000" dirty="0"/>
          </a:p>
          <a:p>
            <a:pPr algn="just"/>
            <a:r>
              <a:rPr lang="en-GB" sz="2000" dirty="0"/>
              <a:t>Diese Grundsätze dienen den Unternehmen als Leitfaden, um sicherzustellen, dass ihre Produktions-, Beschaffungs- und Vertriebsaktivitäten ethischen Standards entsprechen und einen positiven Beitrag zur sozialen Gerechtigkeit und ökologischen Nachhaltigkeit leisten. </a:t>
            </a:r>
          </a:p>
          <a:p>
            <a:pPr algn="just"/>
            <a:endParaRPr lang="en-GB" sz="2000" dirty="0"/>
          </a:p>
          <a:p>
            <a:pPr algn="just"/>
            <a:r>
              <a:rPr lang="en-GB" sz="2000" dirty="0"/>
              <a:t>Durch die Befolgung dieser Grundsätze schaffen Organisationen Vertrauen bei den Stakeholdern, verringern die mit unethischen Praktiken verbundenen Risiken und demonstrieren ihr Engagement für ein verantwortungsvolles Geschäftsgebaren.</a:t>
            </a:r>
          </a:p>
        </p:txBody>
      </p:sp>
    </p:spTree>
    <p:extLst>
      <p:ext uri="{BB962C8B-B14F-4D97-AF65-F5344CB8AC3E}">
        <p14:creationId xmlns:p14="http://schemas.microsoft.com/office/powerpoint/2010/main" val="2965699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570655"/>
            <a:ext cx="4951851" cy="1279970"/>
          </a:xfrm>
        </p:spPr>
        <p:txBody>
          <a:bodyPr/>
          <a:lstStyle/>
          <a:p>
            <a:r>
              <a:rPr lang="en-US" dirty="0"/>
              <a:t>TRANSPARENZ</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500818" y="1248563"/>
            <a:ext cx="4939670" cy="4516035"/>
          </a:xfrm>
        </p:spPr>
        <p:txBody>
          <a:bodyPr/>
          <a:lstStyle/>
          <a:p>
            <a:pPr algn="just"/>
            <a:r>
              <a:rPr lang="en-GB" sz="2200" dirty="0"/>
              <a:t>Transparenz ist ein Grundprinzip des ethischen Lieferkettenmanagements. </a:t>
            </a:r>
          </a:p>
          <a:p>
            <a:pPr algn="just"/>
            <a:endParaRPr lang="en-GB" sz="2200" dirty="0"/>
          </a:p>
          <a:p>
            <a:pPr algn="just"/>
            <a:r>
              <a:rPr lang="en-GB" sz="2200" dirty="0"/>
              <a:t>Dazu gehört der offene Austausch von Informationen über Lieferanten, Beschaffungspraktiken, Produktionsprozesse und Vertriebskanäle. </a:t>
            </a:r>
          </a:p>
          <a:p>
            <a:pPr algn="just"/>
            <a:endParaRPr lang="en-GB" sz="2200" dirty="0"/>
          </a:p>
          <a:p>
            <a:pPr algn="just"/>
            <a:r>
              <a:rPr lang="en-GB" sz="2200" dirty="0"/>
              <a:t>Transparente Lieferketten ermöglichen es den Beteiligten, einschließlich Verbrauchern, Investoren und Aufsichtsbehörden, zu beurteilen und zu überprüfen, ob die ethischen Standards in der gesamten Lieferkette eingehalten werden. </a:t>
            </a:r>
            <a:endParaRPr lang="en-US" sz="22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64</a:t>
            </a:fld>
            <a:endParaRPr lang="en-US" sz="1291" dirty="0"/>
          </a:p>
        </p:txBody>
      </p:sp>
      <p:pic>
        <p:nvPicPr>
          <p:cNvPr id="5" name="Picture Placeholder 4" descr="City lights focused in magnifying glass">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47" r="21447"/>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1183603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27466" y="224404"/>
            <a:ext cx="4951851" cy="1279970"/>
          </a:xfrm>
        </p:spPr>
        <p:txBody>
          <a:bodyPr/>
          <a:lstStyle/>
          <a:p>
            <a:r>
              <a:rPr lang="en-GB" sz="2400" dirty="0"/>
              <a:t>GRUNDSÄTZE DES FAIREN HANDELS</a:t>
            </a:r>
            <a:endParaRPr lang="en-US" sz="2400"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427466" y="976225"/>
            <a:ext cx="5188476" cy="4753607"/>
          </a:xfrm>
        </p:spPr>
        <p:txBody>
          <a:bodyPr/>
          <a:lstStyle/>
          <a:p>
            <a:pPr algn="just"/>
            <a:r>
              <a:rPr lang="en-GB" sz="1600" dirty="0"/>
              <a:t>Die Grundsätze des fairen Handels setzen sich für faire Löhne, sichere Arbeitsbedingungen und eine gerechte Behandlung von Produzenten und Arbeitnehmern innerhalb der Lieferkette ein. </a:t>
            </a:r>
          </a:p>
          <a:p>
            <a:pPr algn="just"/>
            <a:endParaRPr lang="en-GB" sz="1600" dirty="0"/>
          </a:p>
          <a:p>
            <a:pPr algn="just"/>
            <a:r>
              <a:rPr lang="en-GB" sz="1600" dirty="0"/>
              <a:t>Durch die Einhaltung von Fair-Trade-Standards konzentrieren sich die Unternehmen auf soziale Gerechtigkeit und unterstützen die nachhaltige Existenzsicherung der an der Produktion beteiligten Personen und Gemeinschaften. </a:t>
            </a:r>
          </a:p>
          <a:p>
            <a:pPr algn="just"/>
            <a:endParaRPr lang="en-GB" sz="1600" dirty="0"/>
          </a:p>
          <a:p>
            <a:pPr algn="just"/>
            <a:r>
              <a:rPr lang="en-GB" sz="1600" dirty="0"/>
              <a:t>Zertifizierungsprogramme für den fairen Handel geben den Verbrauchern die Gewissheit, dass die Produkte aus ethisch einwandfreien Quellen stammen und einen positiven Beitrag zur sozialen und wirtschaftlichen Entwicklung in den Erzeugerregionen leisten.</a:t>
            </a:r>
            <a:endParaRPr lang="en-US" sz="16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65</a:t>
            </a:fld>
            <a:endParaRPr lang="en-US" sz="1291" dirty="0"/>
          </a:p>
        </p:txBody>
      </p:sp>
      <p:pic>
        <p:nvPicPr>
          <p:cNvPr id="5" name="Picture Placeholder 4" descr="Close-up of water droplet on a leaf">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903" r="2590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50584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ashion designers working together in their studio">
            <a:extLst>
              <a:ext uri="{FF2B5EF4-FFF2-40B4-BE49-F238E27FC236}">
                <a16:creationId xmlns:a16="http://schemas.microsoft.com/office/drawing/2014/main" id="{AD68582A-43C2-2FEF-94B7-ECEA9E09A84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450" r="21450"/>
          <a:stretch>
            <a:fillRect/>
          </a:stretch>
        </p:blipFill>
        <p:spPr/>
      </p:pic>
      <p:sp>
        <p:nvSpPr>
          <p:cNvPr id="3" name="Text Placeholder 2">
            <a:extLst>
              <a:ext uri="{FF2B5EF4-FFF2-40B4-BE49-F238E27FC236}">
                <a16:creationId xmlns:a16="http://schemas.microsoft.com/office/drawing/2014/main" id="{1CFAB31B-235E-D942-86F0-29670787DAB8}"/>
              </a:ext>
            </a:extLst>
          </p:cNvPr>
          <p:cNvSpPr>
            <a:spLocks noGrp="1"/>
          </p:cNvSpPr>
          <p:nvPr>
            <p:ph type="body" sz="quarter" idx="30"/>
          </p:nvPr>
        </p:nvSpPr>
        <p:spPr>
          <a:xfrm>
            <a:off x="4720045" y="610100"/>
            <a:ext cx="4951851" cy="845139"/>
          </a:xfrm>
        </p:spPr>
        <p:txBody>
          <a:bodyPr/>
          <a:lstStyle/>
          <a:p>
            <a:r>
              <a:rPr lang="en-GB" sz="2800" dirty="0"/>
              <a:t>NACHHALTIGE BESCHAFFUNG</a:t>
            </a:r>
            <a:endParaRPr lang="en-US" sz="2800" dirty="0"/>
          </a:p>
        </p:txBody>
      </p:sp>
      <p:sp>
        <p:nvSpPr>
          <p:cNvPr id="4" name="Text Placeholder 3">
            <a:extLst>
              <a:ext uri="{FF2B5EF4-FFF2-40B4-BE49-F238E27FC236}">
                <a16:creationId xmlns:a16="http://schemas.microsoft.com/office/drawing/2014/main" id="{D710B3F7-69F4-AC1F-E257-CAD8448801CE}"/>
              </a:ext>
            </a:extLst>
          </p:cNvPr>
          <p:cNvSpPr>
            <a:spLocks noGrp="1"/>
          </p:cNvSpPr>
          <p:nvPr>
            <p:ph type="body" sz="quarter" idx="48"/>
          </p:nvPr>
        </p:nvSpPr>
        <p:spPr>
          <a:xfrm>
            <a:off x="4824549" y="1455239"/>
            <a:ext cx="6331131" cy="4191361"/>
          </a:xfrm>
        </p:spPr>
        <p:txBody>
          <a:bodyPr/>
          <a:lstStyle/>
          <a:p>
            <a:pPr algn="just"/>
            <a:r>
              <a:rPr lang="en-GB" sz="1800" dirty="0"/>
              <a:t>Bei der nachhaltigen Beschaffung geht es um die Beschaffung von Materialien und Ressourcen, die ökologisch nachhaltig sind und aus ethischen Quellen stammen. </a:t>
            </a:r>
          </a:p>
          <a:p>
            <a:pPr algn="just"/>
            <a:endParaRPr lang="en-GB" sz="1800" dirty="0"/>
          </a:p>
          <a:p>
            <a:pPr algn="just"/>
            <a:r>
              <a:rPr lang="en-GB" sz="1800" dirty="0"/>
              <a:t>Dieser Ansatz zielt darauf ab, den ökologischen Fußabdruck der Aktivitäten in der Lieferkette zu verringern, indem Umweltauswirkungen wie Abholzung, Wasserverschmutzung und Kohlenstoffemissionen reduziert werden. </a:t>
            </a:r>
          </a:p>
          <a:p>
            <a:pPr algn="just"/>
            <a:endParaRPr lang="en-GB" sz="1800" dirty="0"/>
          </a:p>
          <a:p>
            <a:pPr algn="just"/>
            <a:r>
              <a:rPr lang="en-GB" sz="1800" dirty="0"/>
              <a:t>Nachhaltige Beschaffungspraktiken beinhalten häufig Partnerschaften mit Lieferanten, die Umweltstandards einhalten, sich für eine verantwortungsvolle Landbewirtschaftung einsetzen und die Erhaltung der biologischen Vielfalt fördern. </a:t>
            </a:r>
          </a:p>
        </p:txBody>
      </p:sp>
    </p:spTree>
    <p:extLst>
      <p:ext uri="{BB962C8B-B14F-4D97-AF65-F5344CB8AC3E}">
        <p14:creationId xmlns:p14="http://schemas.microsoft.com/office/powerpoint/2010/main" val="30789590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0784" r="20784"/>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 </a:t>
            </a:r>
            <a:br>
              <a:rPr lang="en-IE" dirty="0"/>
            </a:br>
            <a:r>
              <a:rPr lang="en-IE" dirty="0"/>
              <a:t>GAIA OLEA</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2498" y="2256638"/>
            <a:ext cx="4939670" cy="3709749"/>
          </a:xfrm>
        </p:spPr>
        <p:txBody>
          <a:bodyPr/>
          <a:lstStyle/>
          <a:p>
            <a:pPr algn="just"/>
            <a:r>
              <a:rPr lang="en-GB" sz="2400" b="1" dirty="0">
                <a:solidFill>
                  <a:srgbClr val="F36C2F"/>
                </a:solidFill>
                <a:hlinkClick r:id="rId3">
                  <a:extLst>
                    <a:ext uri="{A12FA001-AC4F-418D-AE19-62706E023703}">
                      <ahyp:hlinkClr xmlns:ahyp="http://schemas.microsoft.com/office/drawing/2018/hyperlinkcolor" val="tx"/>
                    </a:ext>
                  </a:extLst>
                </a:hlinkClick>
              </a:rPr>
              <a:t>Gaia Olea </a:t>
            </a:r>
            <a:r>
              <a:rPr lang="en-GB" sz="2400" dirty="0"/>
              <a:t>setzt sich für eine ethische Produktion und nachhaltige Praktiken im Bereich der natürlichen Aromatherapie ein.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48C8855D-49C4-D7CF-EB42-1A15FCEEEE6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697247" y="4184348"/>
            <a:ext cx="2430172" cy="1853008"/>
          </a:xfrm>
          <a:prstGeom prst="rect">
            <a:avLst/>
          </a:prstGeom>
        </p:spPr>
      </p:pic>
    </p:spTree>
    <p:extLst>
      <p:ext uri="{BB962C8B-B14F-4D97-AF65-F5344CB8AC3E}">
        <p14:creationId xmlns:p14="http://schemas.microsoft.com/office/powerpoint/2010/main" val="42718745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427466" y="587229"/>
            <a:ext cx="4939670" cy="5440815"/>
          </a:xfrm>
        </p:spPr>
        <p:txBody>
          <a:bodyPr/>
          <a:lstStyle/>
          <a:p>
            <a:pPr algn="just"/>
            <a:r>
              <a:rPr lang="en-GB" sz="2200" dirty="0"/>
              <a:t>Ihr Engagement für den Umweltschutz zeigt sich in der minimalen und recycelten Verpackung, der lokalen Beschaffung von Materialien und dem Verzicht auf umstrittene Inhaltsstoffe wie Palmöl. </a:t>
            </a:r>
          </a:p>
          <a:p>
            <a:pPr algn="just"/>
            <a:endParaRPr lang="en-GB" sz="2200" b="1" dirty="0">
              <a:solidFill>
                <a:srgbClr val="F36C2F"/>
              </a:solidFill>
              <a:hlinkClick r:id="rId3">
                <a:extLst>
                  <a:ext uri="{A12FA001-AC4F-418D-AE19-62706E023703}">
                    <ahyp:hlinkClr xmlns:ahyp="http://schemas.microsoft.com/office/drawing/2018/hyperlinkcolor" val="tx"/>
                  </a:ext>
                </a:extLst>
              </a:hlinkClick>
            </a:endParaRPr>
          </a:p>
          <a:p>
            <a:pPr algn="just"/>
            <a:r>
              <a:rPr lang="en-GB" sz="2200" b="1" dirty="0">
                <a:solidFill>
                  <a:srgbClr val="F36C2F"/>
                </a:solidFill>
                <a:hlinkClick r:id="rId3">
                  <a:extLst>
                    <a:ext uri="{A12FA001-AC4F-418D-AE19-62706E023703}">
                      <ahyp:hlinkClr xmlns:ahyp="http://schemas.microsoft.com/office/drawing/2018/hyperlinkcolor" val="tx"/>
                    </a:ext>
                  </a:extLst>
                </a:hlinkClick>
              </a:rPr>
              <a:t>Gaia Oleas </a:t>
            </a:r>
            <a:r>
              <a:rPr lang="en-GB" sz="2200" dirty="0"/>
              <a:t>Fokus auf die Verringerung der Umweltbelastung und die Förderung des gesellschaftlichen Engagements unterstreicht ihre Rolle bei der Förderung der Nachhaltigkeit in der Naturproduktbranche.</a:t>
            </a:r>
          </a:p>
          <a:p>
            <a:pPr algn="just"/>
            <a:endParaRPr lang="en-GB" sz="2200" dirty="0"/>
          </a:p>
          <a:p>
            <a:pPr algn="just"/>
            <a:r>
              <a:rPr lang="en-GB" sz="2200" dirty="0"/>
              <a:t>Erfahren Sie mehr über die Praktiken </a:t>
            </a:r>
            <a:r>
              <a:rPr lang="en-GB" sz="2200" b="1" dirty="0">
                <a:solidFill>
                  <a:srgbClr val="F36C2F"/>
                </a:solidFill>
                <a:hlinkClick r:id="rId3">
                  <a:extLst>
                    <a:ext uri="{A12FA001-AC4F-418D-AE19-62706E023703}">
                      <ahyp:hlinkClr xmlns:ahyp="http://schemas.microsoft.com/office/drawing/2018/hyperlinkcolor" val="tx"/>
                    </a:ext>
                  </a:extLst>
                </a:hlinkClick>
              </a:rPr>
              <a:t>von Gaia Olea</a:t>
            </a:r>
            <a:r>
              <a:rPr lang="en-GB" sz="2200" dirty="0"/>
              <a:t>, indem Sie unser </a:t>
            </a:r>
            <a:r>
              <a:rPr lang="en-GB" sz="2200" b="1" dirty="0">
                <a:hlinkClick r:id="rId4"/>
              </a:rPr>
              <a:t>Kompendium der Fallstudien </a:t>
            </a:r>
            <a:r>
              <a:rPr lang="en-GB" sz="2200" dirty="0"/>
              <a:t>besuchen</a:t>
            </a:r>
            <a:r>
              <a:rPr lang="en-GB" sz="2200" b="1" dirty="0">
                <a:hlinkClick r:id="rId4"/>
              </a:rPr>
              <a:t>. </a:t>
            </a:r>
            <a:endParaRPr lang="en-GB" sz="2200" b="1" dirty="0"/>
          </a:p>
        </p:txBody>
      </p:sp>
    </p:spTree>
    <p:extLst>
      <p:ext uri="{BB962C8B-B14F-4D97-AF65-F5344CB8AC3E}">
        <p14:creationId xmlns:p14="http://schemas.microsoft.com/office/powerpoint/2010/main" val="1850431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90A4E013-BBD2-2DCF-5BE4-970E5D8DA0C6}"/>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289" r="22747"/>
          <a:stretch/>
        </p:blipFill>
        <p:spPr>
          <a:xfrm>
            <a:off x="0" y="0"/>
            <a:ext cx="4993772" cy="6858000"/>
          </a:xfrm>
        </p:spPr>
      </p:pic>
      <p:sp>
        <p:nvSpPr>
          <p:cNvPr id="3" name="Text Placeholder 2">
            <a:extLst>
              <a:ext uri="{FF2B5EF4-FFF2-40B4-BE49-F238E27FC236}">
                <a16:creationId xmlns:a16="http://schemas.microsoft.com/office/drawing/2014/main" id="{C59305AC-BDA3-5396-0916-96567712C3FD}"/>
              </a:ext>
            </a:extLst>
          </p:cNvPr>
          <p:cNvSpPr>
            <a:spLocks noGrp="1"/>
          </p:cNvSpPr>
          <p:nvPr>
            <p:ph type="body" sz="quarter" idx="30"/>
          </p:nvPr>
        </p:nvSpPr>
        <p:spPr/>
        <p:txBody>
          <a:bodyPr/>
          <a:lstStyle/>
          <a:p>
            <a:r>
              <a:rPr lang="en-IE" dirty="0"/>
              <a:t>PRAKTISCHE ÜBUNG</a:t>
            </a:r>
          </a:p>
        </p:txBody>
      </p:sp>
      <p:sp>
        <p:nvSpPr>
          <p:cNvPr id="4" name="Text Placeholder 3">
            <a:extLst>
              <a:ext uri="{FF2B5EF4-FFF2-40B4-BE49-F238E27FC236}">
                <a16:creationId xmlns:a16="http://schemas.microsoft.com/office/drawing/2014/main" id="{35A5B7D5-D02D-15AE-BC81-1C4E85738854}"/>
              </a:ext>
            </a:extLst>
          </p:cNvPr>
          <p:cNvSpPr>
            <a:spLocks noGrp="1"/>
          </p:cNvSpPr>
          <p:nvPr>
            <p:ph type="body" sz="quarter" idx="48"/>
          </p:nvPr>
        </p:nvSpPr>
        <p:spPr>
          <a:xfrm>
            <a:off x="5225142" y="1584434"/>
            <a:ext cx="6776597" cy="4850077"/>
          </a:xfrm>
          <a:solidFill>
            <a:schemeClr val="bg1"/>
          </a:solidFill>
        </p:spPr>
        <p:txBody>
          <a:bodyPr/>
          <a:lstStyle/>
          <a:p>
            <a:pPr algn="just"/>
            <a:r>
              <a:rPr lang="en-GB" sz="1800" b="1" dirty="0"/>
              <a:t>Bewertung des ethischen Risikos</a:t>
            </a:r>
          </a:p>
          <a:p>
            <a:pPr algn="just"/>
            <a:endParaRPr lang="en-GB" sz="1800" dirty="0"/>
          </a:p>
          <a:p>
            <a:pPr algn="just"/>
            <a:r>
              <a:rPr lang="en-GB" sz="1800" dirty="0"/>
              <a:t>In dieser Übung werden Sie die Lieferkette eines hypothetischen Unternehmens analysieren, um Risiken im Zusammenhang mit der Verletzung von Arbeitnehmerrechten, der Umweltzerstörung oder anderen ethischen Bedenken aufzudecken. </a:t>
            </a:r>
          </a:p>
          <a:p>
            <a:pPr algn="just"/>
            <a:endParaRPr lang="en-GB" sz="1800" dirty="0"/>
          </a:p>
          <a:p>
            <a:pPr algn="just"/>
            <a:r>
              <a:rPr lang="en-GB" sz="1800" dirty="0"/>
              <a:t>Durch die Bewertung jeder Phase der Lieferkette - von der Rohstoffbeschaffung bis zum Vertrieb - erhalten sie Einblicke in die Komplexität der ethischen Herausforderungen im Geschäftsbetrieb. </a:t>
            </a:r>
          </a:p>
          <a:p>
            <a:pPr algn="just"/>
            <a:endParaRPr lang="en-GB" sz="1800" dirty="0"/>
          </a:p>
          <a:p>
            <a:pPr algn="just"/>
            <a:r>
              <a:rPr lang="en-GB" sz="1800" dirty="0"/>
              <a:t>Anschließend können Sie einen detaillierten Plan zur Verringerung der festgestellten Risiken entwickeln und Strategien zur wirksamen Umsetzung ethischer Praktiken vorschlagen. </a:t>
            </a:r>
          </a:p>
          <a:p>
            <a:pPr algn="just"/>
            <a:endParaRPr lang="en-GB" sz="1800" dirty="0"/>
          </a:p>
          <a:p>
            <a:pPr algn="just"/>
            <a:r>
              <a:rPr lang="en-GB" sz="1800" dirty="0"/>
              <a:t>Diese Übung zielt darauf ab, das Verständnis für ethische Komplexität zu verbessern und Ihnen praktische Fähigkeiten im ethischen Risikomanagement zu vermitteln.</a:t>
            </a:r>
          </a:p>
        </p:txBody>
      </p:sp>
    </p:spTree>
    <p:extLst>
      <p:ext uri="{BB962C8B-B14F-4D97-AF65-F5344CB8AC3E}">
        <p14:creationId xmlns:p14="http://schemas.microsoft.com/office/powerpoint/2010/main" val="1938562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a:xfrm>
            <a:off x="3949676" y="100094"/>
            <a:ext cx="7160276" cy="730066"/>
          </a:xfrm>
        </p:spPr>
        <p:txBody>
          <a:bodyPr/>
          <a:lstStyle/>
          <a:p>
            <a:r>
              <a:rPr lang="en-IE" sz="3200" dirty="0"/>
              <a:t>Bio-Baumwolle</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904199" y="617790"/>
            <a:ext cx="7722941" cy="945874"/>
          </a:xfrm>
        </p:spPr>
        <p:txBody>
          <a:bodyPr/>
          <a:lstStyle/>
          <a:p>
            <a:pPr algn="just"/>
            <a:r>
              <a:rPr lang="en-GB" sz="1800" dirty="0"/>
              <a:t>Biobaumwolle wird ohne synthetische Pestizide oder gentechnisch verändertes Saatgut angebaut, wodurch die mit dem konventionellen Baumwollanbau verbundenen Umweltauswirkungen verringert werden. Durch den Verzicht auf schädliche Chemikalien und die Förderung der Artenvielfalt unterstützt Bio-Baumwolle gesündere Ökosysteme und sicherere Arbeitsbedingungen für die Landwirte. </a:t>
            </a:r>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904199" y="2250503"/>
            <a:ext cx="7160276" cy="730066"/>
          </a:xfrm>
        </p:spPr>
        <p:txBody>
          <a:bodyPr/>
          <a:lstStyle/>
          <a:p>
            <a:r>
              <a:rPr lang="en-IE" sz="3200" dirty="0"/>
              <a:t>Bamboo</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949679" y="2677218"/>
            <a:ext cx="7677462" cy="945874"/>
          </a:xfrm>
        </p:spPr>
        <p:txBody>
          <a:bodyPr/>
          <a:lstStyle/>
          <a:p>
            <a:pPr algn="just"/>
            <a:r>
              <a:rPr lang="en-GB" sz="1800" dirty="0"/>
              <a:t>Bambus ist bekannt für sein schnelles Wachstum und seinen im Vergleich zu konventionellen Pflanzen geringen Bedarf an Wasser und Pestiziden. Als nachhaltige Textiloption sind Bambusfasern biologisch abbaubar und erneuerbar, was sie zu einer bevorzugten Wahl für die Reduzierung des ökologischen Fußabdrucks in der Modebranche macht. </a:t>
            </a:r>
            <a:endParaRPr lang="en-IE" sz="18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904200" y="4329447"/>
            <a:ext cx="7160276" cy="730066"/>
          </a:xfrm>
        </p:spPr>
        <p:txBody>
          <a:bodyPr/>
          <a:lstStyle/>
          <a:p>
            <a:r>
              <a:rPr lang="en-IE" sz="3200" dirty="0"/>
              <a:t>Recycelte Stoffe</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949679" y="4857507"/>
            <a:ext cx="7677461" cy="945874"/>
          </a:xfrm>
        </p:spPr>
        <p:txBody>
          <a:bodyPr/>
          <a:lstStyle/>
          <a:p>
            <a:pPr algn="just"/>
            <a:r>
              <a:rPr lang="en-GB" sz="1800" dirty="0"/>
              <a:t>Durch die Verwendung von Kunststoff- und Textilabfällen tragen recycelte Stoffe erheblich zur Verringerung von Deponieabfällen und zur Schonung von Ressourcen bei. Durch die Umwandlung weggeworfener Materialien in neue Textilien, wie Polyester aus Plastikflaschen oder regeneriertes Nylon aus alten Fischernetzen, reduziert die Modeindustrie ihren Bedarf an neuen Ressourcen und fördert eine Kreislaufwirtschaft. </a:t>
            </a:r>
            <a:endParaRPr lang="en-IE" sz="1800" dirty="0"/>
          </a:p>
        </p:txBody>
      </p:sp>
      <p:sp>
        <p:nvSpPr>
          <p:cNvPr id="15" name="Bildplatzhalter 14">
            <a:extLst>
              <a:ext uri="{FF2B5EF4-FFF2-40B4-BE49-F238E27FC236}">
                <a16:creationId xmlns:a16="http://schemas.microsoft.com/office/drawing/2014/main" id="{57982DC3-EEC9-633F-913A-6C9CF3F100B4}"/>
              </a:ext>
            </a:extLst>
          </p:cNvPr>
          <p:cNvSpPr>
            <a:spLocks noGrp="1"/>
          </p:cNvSpPr>
          <p:nvPr>
            <p:ph type="pic" sz="quarter" idx="23"/>
          </p:nvPr>
        </p:nvSpPr>
        <p:spPr/>
        <p:txBody>
          <a:bodyPr/>
          <a:lstStyle/>
          <a:p>
            <a:endParaRPr lang="de-DE"/>
          </a:p>
        </p:txBody>
      </p:sp>
      <p:pic>
        <p:nvPicPr>
          <p:cNvPr id="8" name="Picture Placeholder 11">
            <a:extLst>
              <a:ext uri="{FF2B5EF4-FFF2-40B4-BE49-F238E27FC236}">
                <a16:creationId xmlns:a16="http://schemas.microsoft.com/office/drawing/2014/main" id="{F26D50A5-6E71-C158-F060-E8C546ECC6E4}"/>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r:id="rId3"/>
              </a:ext>
            </a:extLst>
          </a:blip>
          <a:srcRect l="12036" r="12036"/>
          <a:stretch>
            <a:fillRect/>
          </a:stretch>
        </p:blipFill>
        <p:spPr>
          <a:xfrm>
            <a:off x="1449388" y="409575"/>
            <a:ext cx="1839912" cy="1608138"/>
          </a:xfrm>
          <a:ln>
            <a:solidFill>
              <a:schemeClr val="tx1"/>
            </a:solidFill>
          </a:ln>
        </p:spPr>
      </p:pic>
      <p:pic>
        <p:nvPicPr>
          <p:cNvPr id="10" name="Picture Placeholder 13">
            <a:extLst>
              <a:ext uri="{FF2B5EF4-FFF2-40B4-BE49-F238E27FC236}">
                <a16:creationId xmlns:a16="http://schemas.microsoft.com/office/drawing/2014/main" id="{88D67D62-EC53-4A12-8A46-A27DE1781A1C}"/>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2110" r="12110"/>
          <a:stretch>
            <a:fillRect/>
          </a:stretch>
        </p:blipFill>
        <p:spPr>
          <a:xfrm>
            <a:off x="1449388" y="2506663"/>
            <a:ext cx="1839912" cy="1608137"/>
          </a:xfrm>
          <a:ln>
            <a:solidFill>
              <a:schemeClr val="tx1"/>
            </a:solidFill>
          </a:ln>
        </p:spPr>
      </p:pic>
      <p:pic>
        <p:nvPicPr>
          <p:cNvPr id="12" name="Picture Placeholder 15">
            <a:extLst>
              <a:ext uri="{FF2B5EF4-FFF2-40B4-BE49-F238E27FC236}">
                <a16:creationId xmlns:a16="http://schemas.microsoft.com/office/drawing/2014/main" id="{6E2C5B11-24B4-521E-0B87-8A9AFEE85813}"/>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rcRect l="7993" r="7993"/>
          <a:stretch/>
        </p:blipFill>
        <p:spPr>
          <a:xfrm>
            <a:off x="1449252" y="4604263"/>
            <a:ext cx="1839479" cy="1607908"/>
          </a:xfrm>
          <a:prstGeom prst="rect">
            <a:avLst/>
          </a:prstGeom>
          <a:solidFill>
            <a:schemeClr val="bg1">
              <a:lumMod val="85000"/>
            </a:schemeClr>
          </a:solidFill>
          <a:ln>
            <a:solidFill>
              <a:schemeClr val="tx1"/>
            </a:solidFill>
          </a:ln>
        </p:spPr>
      </p:pic>
      <p:pic>
        <p:nvPicPr>
          <p:cNvPr id="13" name="Picture Placeholder 13">
            <a:extLst>
              <a:ext uri="{FF2B5EF4-FFF2-40B4-BE49-F238E27FC236}">
                <a16:creationId xmlns:a16="http://schemas.microsoft.com/office/drawing/2014/main" id="{9D4C3AD6-AB4F-DDE1-A388-0B6E18B3FB20}"/>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rcRect l="12110" r="12110"/>
          <a:stretch>
            <a:fillRect/>
          </a:stretch>
        </p:blipFill>
        <p:spPr>
          <a:xfrm>
            <a:off x="1449252" y="2506660"/>
            <a:ext cx="1839479" cy="1607908"/>
          </a:xfrm>
          <a:prstGeom prst="rect">
            <a:avLst/>
          </a:prstGeom>
          <a:solidFill>
            <a:schemeClr val="bg1">
              <a:lumMod val="85000"/>
            </a:schemeClr>
          </a:solidFill>
          <a:ln>
            <a:solidFill>
              <a:schemeClr val="tx1"/>
            </a:solidFill>
          </a:ln>
        </p:spPr>
      </p:pic>
    </p:spTree>
    <p:extLst>
      <p:ext uri="{BB962C8B-B14F-4D97-AF65-F5344CB8AC3E}">
        <p14:creationId xmlns:p14="http://schemas.microsoft.com/office/powerpoint/2010/main" val="28521529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ANPASSUNG AN DIE ZIELE FÜR NACHHALTIGE ENTWICKLUNG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87523"/>
            <a:ext cx="10483429" cy="4458230"/>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12 (Verantwortungsbewusster Konsum und Produktion): </a:t>
            </a:r>
            <a:r>
              <a:rPr lang="en-GB" dirty="0">
                <a:solidFill>
                  <a:srgbClr val="0F486D"/>
                </a:solidFill>
              </a:rPr>
              <a:t>Behandelt ethische Fragen in Produktion und Konsum und fördert verantwortungsvolle Praktiken in der Lieferkette.</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8 (Menschenwürdige Arbeit und Wirtschaftswachstum): </a:t>
            </a:r>
            <a:r>
              <a:rPr lang="en-GB" dirty="0">
                <a:solidFill>
                  <a:srgbClr val="0F486D"/>
                </a:solidFill>
              </a:rPr>
              <a:t>Förderung der nachhaltigen Schaffung von Arbeitsplätzen und fairer Arbeitspraktiken in der Lieferkette.</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2006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ENTRECOMP-AUSRICHTUNG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(Ethisches und nachhaltiges Denken): </a:t>
            </a:r>
            <a:r>
              <a:rPr lang="en-GB" dirty="0"/>
              <a:t>Beurteilen Sie die Auswirkungen ethischer Praktiken und der sozialen Verantwortung von Unternehmen.</a:t>
            </a:r>
          </a:p>
          <a:p>
            <a:pPr algn="just"/>
            <a:endParaRPr lang="en-GB" sz="1400" dirty="0"/>
          </a:p>
          <a:p>
            <a:pPr algn="just"/>
            <a:r>
              <a:rPr lang="en-GB" b="1" dirty="0"/>
              <a:t>EntreComp 2.1 (Selbstbewußtsein und Selbstwirksamkeit): </a:t>
            </a:r>
            <a:r>
              <a:rPr lang="en-GB" dirty="0"/>
              <a:t>Förderung einer verantwortungsvollen Unternehmensführung und Übernahme einer Führungsrolle bei ethischen Entscheidungen.</a:t>
            </a:r>
          </a:p>
          <a:p>
            <a:pPr algn="just"/>
            <a:endParaRPr lang="en-GB" sz="1400" dirty="0"/>
          </a:p>
          <a:p>
            <a:pPr algn="just"/>
            <a:r>
              <a:rPr lang="en-GB" b="1" dirty="0"/>
              <a:t>EntreComp 2.5 (Andere mobilisieren): </a:t>
            </a:r>
            <a:r>
              <a:rPr lang="en-GB" dirty="0"/>
              <a:t>Teams inspirieren und leiten, um ethische Standards in der Lieferkette aufrechtzuerhalten.</a:t>
            </a:r>
          </a:p>
          <a:p>
            <a:pPr algn="just"/>
            <a:endParaRPr lang="en-GB" sz="1400" dirty="0"/>
          </a:p>
          <a:p>
            <a:pPr algn="just"/>
            <a:r>
              <a:rPr lang="en-GB" b="1" dirty="0"/>
              <a:t>EntreComp 3.1 (Die Initiative ergreifen): </a:t>
            </a:r>
            <a:r>
              <a:rPr lang="en-GB" dirty="0"/>
              <a:t>Erkennen Sie Möglichkeiten zur Verbesserung ethischer Praktiken und handeln Sie danach.</a:t>
            </a:r>
          </a:p>
          <a:p>
            <a:pPr algn="just"/>
            <a:endParaRPr lang="en-GB" sz="1400" dirty="0"/>
          </a:p>
          <a:p>
            <a:pPr algn="just"/>
            <a:r>
              <a:rPr lang="en-GB" b="1" dirty="0"/>
              <a:t>EntreComp 3.3 (Umgang mit Ungewissheit, Mehrdeutigkeit und Risiko): </a:t>
            </a:r>
            <a:r>
              <a:rPr lang="en-GB" dirty="0"/>
              <a:t>Umgang mit Risiken im Zusammenhang mit ethischer Beschaffung und Produktion.</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18902254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31C24-0D6C-8D37-5FB4-65A6CB6833DA}"/>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54E1E1-6E61-DDFB-E3B4-23359663D102}"/>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97DC410E-7693-7188-FF9F-15D087B93EAD}"/>
              </a:ext>
            </a:extLst>
          </p:cNvPr>
          <p:cNvSpPr>
            <a:spLocks noGrp="1"/>
          </p:cNvSpPr>
          <p:nvPr>
            <p:ph type="body" sz="quarter" idx="30"/>
          </p:nvPr>
        </p:nvSpPr>
        <p:spPr>
          <a:xfrm>
            <a:off x="4890795" y="394849"/>
            <a:ext cx="6776598" cy="842867"/>
          </a:xfrm>
        </p:spPr>
        <p:txBody>
          <a:bodyPr/>
          <a:lstStyle/>
          <a:p>
            <a:r>
              <a:rPr lang="en-IE" dirty="0"/>
              <a:t>Weitere Ressourcen</a:t>
            </a:r>
          </a:p>
        </p:txBody>
      </p:sp>
      <p:sp>
        <p:nvSpPr>
          <p:cNvPr id="4" name="Text Placeholder 3">
            <a:extLst>
              <a:ext uri="{FF2B5EF4-FFF2-40B4-BE49-F238E27FC236}">
                <a16:creationId xmlns:a16="http://schemas.microsoft.com/office/drawing/2014/main" id="{EB64B3E5-3683-10B5-CB2A-C549CAF79524}"/>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Die ethische Lieferkette: Definition, Beispiele, Statistiken</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Ethische Lieferketten und ihre Bedeutung in der heutigen Zeit</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Ethische Fragen des Lieferkettenmanagements und der Beschaffung </a:t>
            </a:r>
            <a:endParaRPr lang="en-GB" sz="5400" dirty="0"/>
          </a:p>
        </p:txBody>
      </p:sp>
    </p:spTree>
    <p:extLst>
      <p:ext uri="{BB962C8B-B14F-4D97-AF65-F5344CB8AC3E}">
        <p14:creationId xmlns:p14="http://schemas.microsoft.com/office/powerpoint/2010/main" val="3029410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rotWithShape="1">
          <a:blip r:embed="rId2" cstate="email">
            <a:extLst>
              <a:ext uri="{28A0092B-C50C-407E-A947-70E740481C1C}">
                <a14:useLocalDpi xmlns:a14="http://schemas.microsoft.com/office/drawing/2010/main"/>
              </a:ext>
            </a:extLst>
          </a:blip>
          <a:srcRect b="23288"/>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GB" b="1" dirty="0"/>
              <a:t>LÖSUNGEN FÜR ERNEUERBARE ENERGIEN - SCHUTZ DER RESSOURCEN</a:t>
            </a:r>
            <a:endParaRPr lang="en-US" b="1" dirty="0"/>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06</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984520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09462" y="275252"/>
            <a:ext cx="4951851" cy="1279970"/>
          </a:xfrm>
        </p:spPr>
        <p:txBody>
          <a:bodyPr/>
          <a:lstStyle/>
          <a:p>
            <a:r>
              <a:rPr lang="en-US" sz="3200" dirty="0"/>
              <a:t>BEDEUTUNG DER ERNEUERBAREN ENERGIEN</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09462" y="1666348"/>
            <a:ext cx="5783450" cy="4751229"/>
          </a:xfrm>
          <a:solidFill>
            <a:schemeClr val="bg1"/>
          </a:solidFill>
        </p:spPr>
        <p:txBody>
          <a:bodyPr/>
          <a:lstStyle/>
          <a:p>
            <a:pPr algn="just"/>
            <a:r>
              <a:rPr lang="en-GB" sz="2000" dirty="0"/>
              <a:t>Erneuerbare Energien spielen eine wesentliche Rolle bei der Reduzierung der Treibhausgasemissionen und der Verringerung der Abhängigkeit von fossilen Brennstoffen. </a:t>
            </a:r>
          </a:p>
          <a:p>
            <a:pPr algn="just"/>
            <a:endParaRPr lang="en-GB" sz="2000" dirty="0"/>
          </a:p>
          <a:p>
            <a:pPr algn="just"/>
            <a:r>
              <a:rPr lang="en-GB" sz="2000" dirty="0"/>
              <a:t>Die Nutzung erneuerbarer Energiequellen wie </a:t>
            </a:r>
            <a:r>
              <a:rPr lang="en-GB" sz="2000" b="1" dirty="0">
                <a:solidFill>
                  <a:srgbClr val="F36C2F"/>
                </a:solidFill>
              </a:rPr>
              <a:t>Sonne, Wind, Wasser, Erdwärme </a:t>
            </a:r>
            <a:r>
              <a:rPr lang="en-GB" sz="2000" dirty="0"/>
              <a:t>und </a:t>
            </a:r>
            <a:r>
              <a:rPr lang="en-GB" sz="2000" b="1" dirty="0">
                <a:solidFill>
                  <a:srgbClr val="F36C2F"/>
                </a:solidFill>
              </a:rPr>
              <a:t>Biomasse </a:t>
            </a:r>
            <a:r>
              <a:rPr lang="en-GB" sz="2000" dirty="0"/>
              <a:t>ist für den Übergang zu einer nachhaltigen Energiezukunft von grundlegender Bedeutung. </a:t>
            </a:r>
          </a:p>
          <a:p>
            <a:pPr algn="just"/>
            <a:endParaRPr lang="en-GB" sz="2000" dirty="0"/>
          </a:p>
          <a:p>
            <a:pPr algn="just"/>
            <a:r>
              <a:rPr lang="en-GB" sz="2000" dirty="0"/>
              <a:t>Diese Quellen bieten saubere, erneuerbare Alternativen, die Umweltauswirkungen wie Luft- und Wasserverschmutzung verringern und die Bemühungen zur Bekämpfung des Klimawandels und zum Erhalt natürlicher Ökosysteme unterstützen.</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74</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1373" r="21373"/>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942812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73764" y="463746"/>
            <a:ext cx="4951851" cy="1279970"/>
          </a:xfrm>
        </p:spPr>
        <p:txBody>
          <a:bodyPr/>
          <a:lstStyle/>
          <a:p>
            <a:r>
              <a:rPr lang="en-US" dirty="0"/>
              <a:t>SOLARSTROM</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73764" y="1279632"/>
            <a:ext cx="5342178" cy="4945865"/>
          </a:xfrm>
        </p:spPr>
        <p:txBody>
          <a:bodyPr/>
          <a:lstStyle/>
          <a:p>
            <a:pPr algn="just"/>
            <a:r>
              <a:rPr lang="en-GB" sz="2200" dirty="0"/>
              <a:t>Bei der Solarenergie wird die Energie der Sonne mit Hilfe von Photovoltaikmodulen und solarthermischen Anlagen genutzt. </a:t>
            </a:r>
          </a:p>
          <a:p>
            <a:pPr algn="just"/>
            <a:endParaRPr lang="en-GB" sz="2200" dirty="0"/>
          </a:p>
          <a:p>
            <a:pPr algn="just"/>
            <a:r>
              <a:rPr lang="en-GB" sz="2200" dirty="0"/>
              <a:t>Sie stellt eine vielseitige und nachhaltige Energielösung dar, die sich für verschiedene Anwendungen eignet, unter anderem für den privaten, gewerblichen und industriellen Bereich.</a:t>
            </a:r>
          </a:p>
          <a:p>
            <a:pPr algn="just"/>
            <a:endParaRPr lang="en-GB" sz="2200" dirty="0"/>
          </a:p>
          <a:p>
            <a:pPr algn="just"/>
            <a:r>
              <a:rPr lang="en-GB" sz="2200" dirty="0"/>
              <a:t>Solarenergiesysteme tragen erheblich zur Verringerung des CO2-Ausstoßes und der Energiekosten bei und fördern gleichzeitig die Energieunabhängigkeit und das Umweltbewusstsein.</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75</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930" r="25930"/>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17311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415285" y="189970"/>
            <a:ext cx="4951851" cy="1279970"/>
          </a:xfrm>
        </p:spPr>
        <p:txBody>
          <a:bodyPr/>
          <a:lstStyle/>
          <a:p>
            <a:r>
              <a:rPr lang="en-US" dirty="0"/>
              <a:t>WINDKRAFT</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87532" y="1115736"/>
            <a:ext cx="5328410" cy="4912309"/>
          </a:xfrm>
        </p:spPr>
        <p:txBody>
          <a:bodyPr/>
          <a:lstStyle/>
          <a:p>
            <a:pPr algn="just"/>
            <a:r>
              <a:rPr lang="en-GB" sz="2000" dirty="0"/>
              <a:t>Windturbinen wandeln Windenergie in Elektrizität um und machen die Windenergie zu einem wichtigen Bestandteil der erneuerbaren Energieerzeugung. </a:t>
            </a:r>
          </a:p>
          <a:p>
            <a:pPr algn="just"/>
            <a:endParaRPr lang="en-GB" sz="2000" dirty="0"/>
          </a:p>
          <a:p>
            <a:pPr algn="just"/>
            <a:r>
              <a:rPr lang="en-GB" sz="2000" dirty="0"/>
              <a:t>Windparks nutzen die natürlichen Windressourcen, um in großem Maßstab sauberen, erneuerbaren Strom zu erzeugen, und tragen so zu einer nachhaltigen Energieerzeugung bei und verringern die Abhängigkeit von nicht erneuerbaren Energiequellen. </a:t>
            </a:r>
          </a:p>
          <a:p>
            <a:pPr algn="just"/>
            <a:endParaRPr lang="en-GB" sz="2000" dirty="0"/>
          </a:p>
          <a:p>
            <a:pPr algn="just"/>
            <a:r>
              <a:rPr lang="en-GB" sz="2000" dirty="0"/>
              <a:t>Die Windenergietechnologien entwickeln sich weiter, verbessern die Effizienz und erweitern die Möglichkeiten zur Integration von Windenergie in unterschiedlichen Landschaften.</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t>76</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03991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EB9F3C-A489-8681-8E62-AEB82E2C2AAF}"/>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6228" b="6228"/>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241409" y="402961"/>
            <a:ext cx="4951851" cy="845139"/>
          </a:xfrm>
        </p:spPr>
        <p:txBody>
          <a:bodyPr/>
          <a:lstStyle/>
          <a:p>
            <a:r>
              <a:rPr lang="en-IE" dirty="0"/>
              <a:t>HYDROPOWER</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241409" y="1325461"/>
            <a:ext cx="5377343" cy="4296183"/>
          </a:xfrm>
        </p:spPr>
        <p:txBody>
          <a:bodyPr/>
          <a:lstStyle/>
          <a:p>
            <a:pPr algn="just"/>
            <a:r>
              <a:rPr lang="en-GB" sz="2000" dirty="0"/>
              <a:t>Bei der Wasserkraft wird fließendes Wasser aus Flüssen, Bächen oder Stauseen genutzt, um über Turbinen Strom zu erzeugen. </a:t>
            </a:r>
          </a:p>
          <a:p>
            <a:pPr algn="just"/>
            <a:endParaRPr lang="en-GB" sz="2000" dirty="0"/>
          </a:p>
          <a:p>
            <a:pPr algn="just"/>
            <a:r>
              <a:rPr lang="en-GB" sz="2000" dirty="0"/>
              <a:t>Als zuverlässige und erneuerbare Energiequelle bietet die Wasserkraft eine stetige Versorgung mit sauberem Strom und reduziert gleichzeitig die Treibhausgasemissionen und Umweltauswirkungen, die mit der Stromerzeugung aus fossilen Brennstoffen verbunden sind.</a:t>
            </a:r>
          </a:p>
          <a:p>
            <a:pPr algn="just"/>
            <a:endParaRPr lang="en-GB" sz="2000" dirty="0"/>
          </a:p>
          <a:p>
            <a:pPr algn="just"/>
            <a:r>
              <a:rPr lang="en-GB" sz="2000" dirty="0"/>
              <a:t>Wasserkraftanlagen tragen zur Stabilität der Energieversorgung und zur Zuverlässigkeit der Netze bei und unterstützen die nachhaltige Entwicklung und das Ressourcenmanagement weltweit.</a:t>
            </a:r>
            <a:endParaRPr lang="en-IE" sz="2000" dirty="0"/>
          </a:p>
        </p:txBody>
      </p:sp>
    </p:spTree>
    <p:extLst>
      <p:ext uri="{BB962C8B-B14F-4D97-AF65-F5344CB8AC3E}">
        <p14:creationId xmlns:p14="http://schemas.microsoft.com/office/powerpoint/2010/main" val="28115595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295E13B-0E9A-C756-2F18-6A93C90B824A}"/>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39" b="11039"/>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316115" y="319252"/>
            <a:ext cx="4951851" cy="845139"/>
          </a:xfrm>
        </p:spPr>
        <p:txBody>
          <a:bodyPr/>
          <a:lstStyle/>
          <a:p>
            <a:r>
              <a:rPr lang="en-IE" sz="3200" dirty="0"/>
              <a:t>GEOTHERMISCHE ENERGIE</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408395" y="1272551"/>
            <a:ext cx="5143246" cy="3466570"/>
          </a:xfrm>
        </p:spPr>
        <p:txBody>
          <a:bodyPr/>
          <a:lstStyle/>
          <a:p>
            <a:pPr algn="just"/>
            <a:r>
              <a:rPr lang="en-GB" sz="2000" dirty="0"/>
              <a:t>Geothermische Energie nutzt die Wärme aus dem Erdkern zur Stromerzeugung und zur Beheizung von Gebäuden durch direkte Anwendungen. </a:t>
            </a:r>
          </a:p>
          <a:p>
            <a:pPr algn="just"/>
            <a:endParaRPr lang="en-GB" sz="2000" dirty="0"/>
          </a:p>
          <a:p>
            <a:pPr algn="just"/>
            <a:r>
              <a:rPr lang="en-GB" sz="2000" dirty="0"/>
              <a:t>Geothermische Kraftwerke nutzen unterirdische Dampf- oder Heißwasserreservoirs zur Erzeugung sauberer, erneuerbarer Energie mit minimalen Treibhausgasemissionen. </a:t>
            </a:r>
          </a:p>
          <a:p>
            <a:pPr algn="just"/>
            <a:endParaRPr lang="en-GB" sz="2000" dirty="0"/>
          </a:p>
          <a:p>
            <a:pPr algn="just"/>
            <a:r>
              <a:rPr lang="en-GB" sz="2000" dirty="0"/>
              <a:t>Geothermische Systeme bieten nachhaltige Heiz- und Kühllösungen, die die Abhängigkeit von fossilen Brennstoffen verringern und die Energieeffizienz im Wohn-, Gewerbe- und Industriesektor fördern.</a:t>
            </a:r>
            <a:endParaRPr lang="en-IE" sz="2000" dirty="0"/>
          </a:p>
        </p:txBody>
      </p:sp>
    </p:spTree>
    <p:extLst>
      <p:ext uri="{BB962C8B-B14F-4D97-AF65-F5344CB8AC3E}">
        <p14:creationId xmlns:p14="http://schemas.microsoft.com/office/powerpoint/2010/main" val="12792052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D95C345-6881-31B2-6695-42ED3C18BBEB}"/>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3313" b="3313"/>
          <a:stretch>
            <a:fillRect/>
          </a:stretch>
        </p:blipFill>
        <p:spPr/>
      </p:pic>
      <p:sp>
        <p:nvSpPr>
          <p:cNvPr id="3" name="Text Placeholder 2">
            <a:extLst>
              <a:ext uri="{FF2B5EF4-FFF2-40B4-BE49-F238E27FC236}">
                <a16:creationId xmlns:a16="http://schemas.microsoft.com/office/drawing/2014/main" id="{0403358E-61DF-5BBD-202E-93C9D3B04771}"/>
              </a:ext>
            </a:extLst>
          </p:cNvPr>
          <p:cNvSpPr>
            <a:spLocks noGrp="1"/>
          </p:cNvSpPr>
          <p:nvPr>
            <p:ph type="body" sz="quarter" idx="30"/>
          </p:nvPr>
        </p:nvSpPr>
        <p:spPr>
          <a:xfrm>
            <a:off x="6316116" y="322137"/>
            <a:ext cx="4951851" cy="845139"/>
          </a:xfrm>
        </p:spPr>
        <p:txBody>
          <a:bodyPr/>
          <a:lstStyle/>
          <a:p>
            <a:r>
              <a:rPr lang="en-IE" sz="3200" dirty="0"/>
              <a:t>BIOMASSENENERGIE</a:t>
            </a:r>
          </a:p>
        </p:txBody>
      </p:sp>
      <p:sp>
        <p:nvSpPr>
          <p:cNvPr id="4" name="Text Placeholder 3">
            <a:extLst>
              <a:ext uri="{FF2B5EF4-FFF2-40B4-BE49-F238E27FC236}">
                <a16:creationId xmlns:a16="http://schemas.microsoft.com/office/drawing/2014/main" id="{8671CE1A-6F50-3C64-0139-659CA38C4CE6}"/>
              </a:ext>
            </a:extLst>
          </p:cNvPr>
          <p:cNvSpPr>
            <a:spLocks noGrp="1"/>
          </p:cNvSpPr>
          <p:nvPr>
            <p:ph type="body" sz="quarter" idx="48"/>
          </p:nvPr>
        </p:nvSpPr>
        <p:spPr>
          <a:xfrm>
            <a:off x="6328297" y="1063107"/>
            <a:ext cx="5379900" cy="3466570"/>
          </a:xfrm>
        </p:spPr>
        <p:txBody>
          <a:bodyPr/>
          <a:lstStyle/>
          <a:p>
            <a:pPr algn="just"/>
            <a:r>
              <a:rPr lang="en-GB" sz="2000" dirty="0"/>
              <a:t>Bei der Biomasseenergie werden organische Materialien wie Holz, landwirtschaftliche Rückstände und Biokraftstoffe durch Verbrennung, Vergasung oder biochemische Prozesse in Energie umgewandelt. </a:t>
            </a:r>
          </a:p>
          <a:p>
            <a:pPr algn="just"/>
            <a:endParaRPr lang="en-GB" sz="2000" dirty="0"/>
          </a:p>
          <a:p>
            <a:pPr algn="just"/>
            <a:r>
              <a:rPr lang="en-GB" sz="2000" dirty="0"/>
              <a:t>Biomassekraftwerke und Bioenergiesysteme nutzen erneuerbare Biomasseressourcen zur Erzeugung von Wärme, Strom und Kraftstoffen für den Verkehr. Sie bieten nachhaltige Alternativen zu fossilen Brennstoffen und unterstützen die Abfallwirtschaft. </a:t>
            </a:r>
          </a:p>
          <a:p>
            <a:pPr algn="just"/>
            <a:endParaRPr lang="en-GB" sz="2000" dirty="0"/>
          </a:p>
          <a:p>
            <a:pPr algn="just"/>
            <a:r>
              <a:rPr lang="en-GB" sz="2000" dirty="0"/>
              <a:t>Energie aus Biomasse trägt zur Diversifizierung der erneuerbaren Energien bei und fördert die Grundsätze der Kreislaufwirtschaft durch die Nutzung organischer Abfallströme zur Energieerzeugung.</a:t>
            </a:r>
            <a:endParaRPr lang="en-IE" sz="2000" dirty="0"/>
          </a:p>
        </p:txBody>
      </p:sp>
    </p:spTree>
    <p:extLst>
      <p:ext uri="{BB962C8B-B14F-4D97-AF65-F5344CB8AC3E}">
        <p14:creationId xmlns:p14="http://schemas.microsoft.com/office/powerpoint/2010/main" val="2034759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FF31448-0F1B-05C6-9407-9C0A1DFD2FB3}"/>
              </a:ext>
            </a:extLst>
          </p:cNvPr>
          <p:cNvGraphicFramePr>
            <a:graphicFrameLocks noChangeAspect="1"/>
          </p:cNvGraphicFramePr>
          <p:nvPr>
            <p:custDataLst>
              <p:tags r:id="rId1"/>
            </p:custDataLst>
            <p:extLst>
              <p:ext uri="{D42A27DB-BD31-4B8C-83A1-F6EECF244321}">
                <p14:modId xmlns:p14="http://schemas.microsoft.com/office/powerpoint/2010/main" val="21657268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2498" y="2223082"/>
            <a:ext cx="4939670" cy="3743305"/>
          </a:xfrm>
        </p:spPr>
        <p:txBody>
          <a:bodyPr/>
          <a:lstStyle/>
          <a:p>
            <a:pPr algn="just"/>
            <a:r>
              <a:rPr lang="en-GB" sz="2400" b="1" dirty="0">
                <a:solidFill>
                  <a:srgbClr val="F36C2F"/>
                </a:solidFill>
                <a:hlinkClick r:id="rId5">
                  <a:extLst>
                    <a:ext uri="{A12FA001-AC4F-418D-AE19-62706E023703}">
                      <ahyp:hlinkClr xmlns:ahyp="http://schemas.microsoft.com/office/drawing/2018/hyperlinkcolor" val="tx"/>
                    </a:ext>
                  </a:extLst>
                </a:hlinkClick>
              </a:rPr>
              <a:t>Copenhagen Cartel </a:t>
            </a:r>
            <a:r>
              <a:rPr lang="en-GB" sz="2400" dirty="0"/>
              <a:t>ist durch die Verwendung recycelter Materialien und das Engagement für ethische Praktiken in der Lieferkette ein Vorreiter in Sachen nachhaltiger Mode. </a:t>
            </a:r>
          </a:p>
        </p:txBody>
      </p:sp>
      <p:pic>
        <p:nvPicPr>
          <p:cNvPr id="10" name="Picture 9">
            <a:extLst>
              <a:ext uri="{FF2B5EF4-FFF2-40B4-BE49-F238E27FC236}">
                <a16:creationId xmlns:a16="http://schemas.microsoft.com/office/drawing/2014/main" id="{48C8855D-49C4-D7CF-EB42-1A15FCEEEE6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27891" y="4695737"/>
            <a:ext cx="3568883" cy="1333568"/>
          </a:xfrm>
          <a:prstGeom prst="rect">
            <a:avLst/>
          </a:prstGeom>
        </p:spPr>
      </p:pic>
      <p:pic>
        <p:nvPicPr>
          <p:cNvPr id="2" name="Picture Placeholder 7">
            <a:extLst>
              <a:ext uri="{FF2B5EF4-FFF2-40B4-BE49-F238E27FC236}">
                <a16:creationId xmlns:a16="http://schemas.microsoft.com/office/drawing/2014/main" id="{38451360-940D-1927-ECF1-F9EB2ABFA057}"/>
              </a:ext>
            </a:extLst>
          </p:cNvPr>
          <p:cNvPicPr>
            <a:picLocks noGrp="1" noChangeAspect="1"/>
          </p:cNvPicPr>
          <p:nvPr>
            <p:ph type="pic" sz="quarter" idx="21"/>
          </p:nvPr>
        </p:nvPicPr>
        <p:blipFill>
          <a:blip r:embed="rId7"/>
          <a:srcRect l="31794" r="31794"/>
          <a:stretch>
            <a:fillRect/>
          </a:stretch>
        </p:blipFill>
        <p:spPr>
          <a:xfrm>
            <a:off x="884238" y="0"/>
            <a:ext cx="4994275" cy="6858000"/>
          </a:xfrm>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 </a:t>
            </a:r>
            <a:br>
              <a:rPr lang="en-IE" dirty="0"/>
            </a:br>
            <a:r>
              <a:rPr lang="en-IE" dirty="0"/>
              <a:t>Copenhagen Cartel </a:t>
            </a:r>
          </a:p>
        </p:txBody>
      </p:sp>
    </p:spTree>
    <p:extLst>
      <p:ext uri="{BB962C8B-B14F-4D97-AF65-F5344CB8AC3E}">
        <p14:creationId xmlns:p14="http://schemas.microsoft.com/office/powerpoint/2010/main" val="2844764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632065"/>
            <a:ext cx="10483431" cy="804265"/>
          </a:xfrm>
        </p:spPr>
        <p:txBody>
          <a:bodyPr/>
          <a:lstStyle/>
          <a:p>
            <a:r>
              <a:rPr lang="en-GB" dirty="0"/>
              <a:t>ANPASSUNG AN DIE ZIELE FÜR NACHHALTIGE ENTWICKLUNG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887523"/>
            <a:ext cx="10483429" cy="4458230"/>
          </a:xfrm>
        </p:spPr>
        <p:txBody>
          <a:bodyPr/>
          <a:lstStyle/>
          <a:p>
            <a:pPr algn="just"/>
            <a:r>
              <a:rPr lang="en-GB" b="1" dirty="0">
                <a:solidFill>
                  <a:srgbClr val="0F486D"/>
                </a:solidFill>
                <a:hlinkClick r:id="rId2">
                  <a:extLst>
                    <a:ext uri="{A12FA001-AC4F-418D-AE19-62706E023703}">
                      <ahyp:hlinkClr xmlns:ahyp="http://schemas.microsoft.com/office/drawing/2018/hyperlinkcolor" val="tx"/>
                    </a:ext>
                  </a:extLst>
                </a:hlinkClick>
              </a:rPr>
              <a:t>SDG 7 (Erschwingliche und saubere Energie): </a:t>
            </a:r>
            <a:r>
              <a:rPr lang="en-GB" dirty="0">
                <a:solidFill>
                  <a:srgbClr val="0F486D"/>
                </a:solidFill>
              </a:rPr>
              <a:t>Förderung des Einsatzes erneuerbarer Energiequellen, um einen nachhaltigen Zugang zu Energie zu gewährleisten.</a:t>
            </a:r>
          </a:p>
          <a:p>
            <a:pPr algn="just"/>
            <a:endParaRPr lang="en-GB" dirty="0">
              <a:solidFill>
                <a:srgbClr val="0F486D"/>
              </a:solidFill>
            </a:endParaRPr>
          </a:p>
          <a:p>
            <a:pPr algn="just"/>
            <a:r>
              <a:rPr lang="en-GB" b="1" dirty="0">
                <a:solidFill>
                  <a:srgbClr val="0F486D"/>
                </a:solidFill>
                <a:hlinkClick r:id="rId3">
                  <a:extLst>
                    <a:ext uri="{A12FA001-AC4F-418D-AE19-62706E023703}">
                      <ahyp:hlinkClr xmlns:ahyp="http://schemas.microsoft.com/office/drawing/2018/hyperlinkcolor" val="tx"/>
                    </a:ext>
                  </a:extLst>
                </a:hlinkClick>
              </a:rPr>
              <a:t>SDG 9 (Industrie, Innovation und Infrastruktur): </a:t>
            </a:r>
            <a:r>
              <a:rPr lang="en-GB" dirty="0">
                <a:solidFill>
                  <a:srgbClr val="0F486D"/>
                </a:solidFill>
              </a:rPr>
              <a:t>Förderung von nachhaltigen Technologien und Innovationen im Energiemanagement.</a:t>
            </a:r>
            <a:endParaRPr lang="en-GB" dirty="0"/>
          </a:p>
        </p:txBody>
      </p:sp>
      <p:pic>
        <p:nvPicPr>
          <p:cNvPr id="4" name="Picture 2">
            <a:extLst>
              <a:ext uri="{FF2B5EF4-FFF2-40B4-BE49-F238E27FC236}">
                <a16:creationId xmlns:a16="http://schemas.microsoft.com/office/drawing/2014/main" id="{3C0384EE-3880-329B-475F-CA9D1573DF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95962" y="612063"/>
            <a:ext cx="1057013" cy="1057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2425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704675" y="626567"/>
            <a:ext cx="10483431" cy="804265"/>
          </a:xfrm>
        </p:spPr>
        <p:txBody>
          <a:bodyPr/>
          <a:lstStyle/>
          <a:p>
            <a:r>
              <a:rPr lang="en-GB" dirty="0"/>
              <a:t>ENTRECOMP-AUSRICHTUNG</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04675" y="1599220"/>
            <a:ext cx="10914077" cy="4650084"/>
          </a:xfrm>
        </p:spPr>
        <p:txBody>
          <a:bodyPr/>
          <a:lstStyle/>
          <a:p>
            <a:pPr algn="just"/>
            <a:r>
              <a:rPr lang="en-GB" b="1" dirty="0"/>
              <a:t>EntreComp 1.5 (Ethisches und nachhaltiges Denken): </a:t>
            </a:r>
            <a:r>
              <a:rPr lang="en-GB" dirty="0"/>
              <a:t>Beurteilen Sie die Auswirkungen ethischer Praktiken und der sozialen Verantwortung von Unternehmen.</a:t>
            </a:r>
          </a:p>
          <a:p>
            <a:pPr algn="just"/>
            <a:endParaRPr lang="en-GB" sz="1400" dirty="0"/>
          </a:p>
          <a:p>
            <a:pPr algn="just"/>
            <a:r>
              <a:rPr lang="en-GB" b="1" dirty="0"/>
              <a:t>EntreComp 2.1 (Selbstbewußtsein und Selbstwirksamkeit): </a:t>
            </a:r>
            <a:r>
              <a:rPr lang="en-GB" dirty="0"/>
              <a:t>Förderung einer verantwortungsvollen Unternehmensführung und Übernahme einer Führungsrolle bei ethischen Entscheidungen.</a:t>
            </a:r>
          </a:p>
          <a:p>
            <a:pPr algn="just"/>
            <a:endParaRPr lang="en-GB" sz="1400" dirty="0"/>
          </a:p>
          <a:p>
            <a:pPr algn="just"/>
            <a:r>
              <a:rPr lang="en-GB" b="1" dirty="0"/>
              <a:t>EntreComp 2.5 (Andere mobilisieren): </a:t>
            </a:r>
            <a:r>
              <a:rPr lang="en-GB" dirty="0"/>
              <a:t>Teams inspirieren und leiten, um ethische Standards in der Lieferkette aufrechtzuerhalten.</a:t>
            </a:r>
          </a:p>
          <a:p>
            <a:pPr algn="just"/>
            <a:endParaRPr lang="en-GB" sz="1400" dirty="0"/>
          </a:p>
          <a:p>
            <a:pPr algn="just"/>
            <a:r>
              <a:rPr lang="en-GB" b="1" dirty="0"/>
              <a:t>EntreComp 3.1 (Die Initiative ergreifen): </a:t>
            </a:r>
            <a:r>
              <a:rPr lang="en-GB" dirty="0"/>
              <a:t>Erkennen Sie Möglichkeiten zur Verbesserung ethischer Praktiken und handeln Sie danach.</a:t>
            </a:r>
          </a:p>
          <a:p>
            <a:pPr algn="just"/>
            <a:endParaRPr lang="en-GB" sz="1400" dirty="0"/>
          </a:p>
          <a:p>
            <a:pPr algn="just"/>
            <a:r>
              <a:rPr lang="en-GB" b="1" dirty="0"/>
              <a:t>EntreComp 3.3 (Umgang mit Ungewissheit, Mehrdeutigkeit und Risiko): </a:t>
            </a:r>
            <a:r>
              <a:rPr lang="en-GB" dirty="0"/>
              <a:t>Umgang mit Risiken im Zusammenhang mit ethischer Beschaffung und Produktion.</a:t>
            </a:r>
          </a:p>
        </p:txBody>
      </p:sp>
      <p:pic>
        <p:nvPicPr>
          <p:cNvPr id="4" name="Picture 3">
            <a:extLst>
              <a:ext uri="{FF2B5EF4-FFF2-40B4-BE49-F238E27FC236}">
                <a16:creationId xmlns:a16="http://schemas.microsoft.com/office/drawing/2014/main" id="{949DEF59-CA2B-73AB-1498-18225EDF04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5716" y="447782"/>
            <a:ext cx="1777572" cy="988548"/>
          </a:xfrm>
          <a:prstGeom prst="rect">
            <a:avLst/>
          </a:prstGeom>
        </p:spPr>
      </p:pic>
    </p:spTree>
    <p:extLst>
      <p:ext uri="{BB962C8B-B14F-4D97-AF65-F5344CB8AC3E}">
        <p14:creationId xmlns:p14="http://schemas.microsoft.com/office/powerpoint/2010/main" val="2531561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6AE8-916D-E406-A47B-AB60758A6514}"/>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0DCA10F-0827-6895-A220-858467E6BB82}"/>
              </a:ext>
            </a:extLst>
          </p:cNvPr>
          <p:cNvPicPr>
            <a:picLocks noGrp="1" noChangeAspect="1"/>
          </p:cNvPicPr>
          <p:nvPr>
            <p:ph type="pic" sz="quarter" idx="21"/>
          </p:nvPr>
        </p:nvPicPr>
        <p:blipFill rotWithShape="1">
          <a:blip r:embed="rId2"/>
          <a:srcRect l="6839" r="28349"/>
          <a:stretch/>
        </p:blipFill>
        <p:spPr>
          <a:xfrm>
            <a:off x="884606" y="0"/>
            <a:ext cx="4993772" cy="6858000"/>
          </a:xfrm>
        </p:spPr>
      </p:pic>
      <p:sp>
        <p:nvSpPr>
          <p:cNvPr id="3" name="Text Placeholder 2">
            <a:extLst>
              <a:ext uri="{FF2B5EF4-FFF2-40B4-BE49-F238E27FC236}">
                <a16:creationId xmlns:a16="http://schemas.microsoft.com/office/drawing/2014/main" id="{FEA90587-E460-101A-1427-8A00699E44FC}"/>
              </a:ext>
            </a:extLst>
          </p:cNvPr>
          <p:cNvSpPr>
            <a:spLocks noGrp="1"/>
          </p:cNvSpPr>
          <p:nvPr>
            <p:ph type="body" sz="quarter" idx="30"/>
          </p:nvPr>
        </p:nvSpPr>
        <p:spPr>
          <a:xfrm>
            <a:off x="4890795" y="394849"/>
            <a:ext cx="6776598" cy="842867"/>
          </a:xfrm>
        </p:spPr>
        <p:txBody>
          <a:bodyPr/>
          <a:lstStyle/>
          <a:p>
            <a:r>
              <a:rPr lang="en-IE" dirty="0"/>
              <a:t>Weitere Ressourcen</a:t>
            </a:r>
          </a:p>
        </p:txBody>
      </p:sp>
      <p:sp>
        <p:nvSpPr>
          <p:cNvPr id="4" name="Text Placeholder 3">
            <a:extLst>
              <a:ext uri="{FF2B5EF4-FFF2-40B4-BE49-F238E27FC236}">
                <a16:creationId xmlns:a16="http://schemas.microsoft.com/office/drawing/2014/main" id="{06A28344-F1B1-A91C-27E1-5C3F052913E5}"/>
              </a:ext>
            </a:extLst>
          </p:cNvPr>
          <p:cNvSpPr>
            <a:spLocks noGrp="1"/>
          </p:cNvSpPr>
          <p:nvPr>
            <p:ph type="body" sz="quarter" idx="48"/>
          </p:nvPr>
        </p:nvSpPr>
        <p:spPr>
          <a:xfrm>
            <a:off x="6459275" y="1632565"/>
            <a:ext cx="4939670" cy="4333822"/>
          </a:xfrm>
        </p:spPr>
        <p:txBody>
          <a:bodyPr/>
          <a:lstStyle/>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Was ist Nachhaltigkeit? 3 Saubere Energielösungen zur Erreichung von Nachhaltigkeit</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Erneuerbare Energien - Strom für eine sicherere Zukunft</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IE" sz="2400" b="1" kern="100" dirty="0">
                <a:solidFill>
                  <a:srgbClr val="11496E"/>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24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E" sz="24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Schutz der natürlichen Ressourcen durch erneuerbare Energien</a:t>
            </a:r>
            <a:endParaRPr lang="en-GB" sz="6600" dirty="0"/>
          </a:p>
        </p:txBody>
      </p:sp>
    </p:spTree>
    <p:extLst>
      <p:ext uri="{BB962C8B-B14F-4D97-AF65-F5344CB8AC3E}">
        <p14:creationId xmlns:p14="http://schemas.microsoft.com/office/powerpoint/2010/main" val="1378632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Verfolgen Sie unsere Reise hier</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95" y="4544736"/>
            <a:ext cx="2363895" cy="398804"/>
            <a:chOff x="10161196" y="4811882"/>
            <a:chExt cx="1664680" cy="280842"/>
          </a:xfrm>
        </p:grpSpPr>
        <p:grpSp>
          <p:nvGrpSpPr>
            <p:cNvPr id="24" name="Graphic 3">
              <a:extLst>
                <a:ext uri="{FF2B5EF4-FFF2-40B4-BE49-F238E27FC236}">
                  <a16:creationId xmlns:a16="http://schemas.microsoft.com/office/drawing/2014/main" id="{FD47301D-3399-4421-3465-BF8A7A316DE5}"/>
                </a:ext>
              </a:extLst>
            </p:cNvPr>
            <p:cNvGrpSpPr/>
            <p:nvPr/>
          </p:nvGrpSpPr>
          <p:grpSpPr>
            <a:xfrm>
              <a:off x="11199334" y="4811882"/>
              <a:ext cx="280634" cy="280634"/>
              <a:chOff x="1950027" y="2499889"/>
              <a:chExt cx="850463" cy="850463"/>
            </a:xfrm>
          </p:grpSpPr>
          <p:sp>
            <p:nvSpPr>
              <p:cNvPr id="25" name="Freeform 24">
                <a:extLst>
                  <a:ext uri="{FF2B5EF4-FFF2-40B4-BE49-F238E27FC236}">
                    <a16:creationId xmlns:a16="http://schemas.microsoft.com/office/drawing/2014/main" id="{A9193224-6807-444D-7249-8F61F5BCFC5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6" name="Graphic 3">
                <a:extLst>
                  <a:ext uri="{FF2B5EF4-FFF2-40B4-BE49-F238E27FC236}">
                    <a16:creationId xmlns:a16="http://schemas.microsoft.com/office/drawing/2014/main" id="{5B922720-DC2C-2CF9-1A8F-0BCE629E2466}"/>
                  </a:ext>
                </a:extLst>
              </p:cNvPr>
              <p:cNvGrpSpPr/>
              <p:nvPr/>
            </p:nvGrpSpPr>
            <p:grpSpPr>
              <a:xfrm>
                <a:off x="2107521" y="2657382"/>
                <a:ext cx="535476" cy="535477"/>
                <a:chOff x="2107521" y="2657382"/>
                <a:chExt cx="535476" cy="535477"/>
              </a:xfrm>
              <a:solidFill>
                <a:srgbClr val="FFFFFF"/>
              </a:solidFill>
            </p:grpSpPr>
            <p:sp>
              <p:nvSpPr>
                <p:cNvPr id="27" name="Freeform 26">
                  <a:extLst>
                    <a:ext uri="{FF2B5EF4-FFF2-40B4-BE49-F238E27FC236}">
                      <a16:creationId xmlns:a16="http://schemas.microsoft.com/office/drawing/2014/main" id="{6C544FD8-31D8-F6BE-61AC-FF8DE19E214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1ADF4414-1C17-3249-A86E-8EA6D3E38A10}"/>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58E61610-6FBA-132E-4EE4-31DE5BD4CB36}"/>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3" name="Graphic 3">
              <a:extLst>
                <a:ext uri="{FF2B5EF4-FFF2-40B4-BE49-F238E27FC236}">
                  <a16:creationId xmlns:a16="http://schemas.microsoft.com/office/drawing/2014/main" id="{054FA110-E487-C892-299D-BFFBB8CB5C6B}"/>
                </a:ext>
              </a:extLst>
            </p:cNvPr>
            <p:cNvGrpSpPr/>
            <p:nvPr/>
          </p:nvGrpSpPr>
          <p:grpSpPr>
            <a:xfrm>
              <a:off x="11545242" y="4811882"/>
              <a:ext cx="280634" cy="280634"/>
              <a:chOff x="2998302" y="2499889"/>
              <a:chExt cx="850463" cy="850463"/>
            </a:xfrm>
          </p:grpSpPr>
          <p:sp>
            <p:nvSpPr>
              <p:cNvPr id="34" name="Freeform 33">
                <a:extLst>
                  <a:ext uri="{FF2B5EF4-FFF2-40B4-BE49-F238E27FC236}">
                    <a16:creationId xmlns:a16="http://schemas.microsoft.com/office/drawing/2014/main" id="{39E5341B-3B67-CBE4-63AB-DE5AC6353FF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0A7C4A7B-F1B2-FBFB-77A7-2DABE98F570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17452" y="601909"/>
            <a:ext cx="5034189" cy="5654181"/>
          </a:xfrm>
          <a:solidFill>
            <a:schemeClr val="bg1"/>
          </a:solidFill>
        </p:spPr>
        <p:txBody>
          <a:bodyPr/>
          <a:lstStyle/>
          <a:p>
            <a:pPr algn="just"/>
            <a:r>
              <a:rPr lang="en-GB" sz="2200" dirty="0"/>
              <a:t>Ihr innovativer Ansatz integriert ECONYL®, ein recyceltes Nylon, das aus Meeres- und Deponieabfällen hergestellt wird, in ihre Bademoden- und Activewear-Linien. </a:t>
            </a:r>
          </a:p>
          <a:p>
            <a:pPr algn="just"/>
            <a:endParaRPr lang="en-GB" sz="2200" dirty="0"/>
          </a:p>
          <a:p>
            <a:pPr algn="just"/>
            <a:r>
              <a:rPr lang="en-GB" sz="2200" b="1" dirty="0">
                <a:solidFill>
                  <a:srgbClr val="F36C2F"/>
                </a:solidFill>
                <a:hlinkClick r:id="rId2">
                  <a:extLst>
                    <a:ext uri="{A12FA001-AC4F-418D-AE19-62706E023703}">
                      <ahyp:hlinkClr xmlns:ahyp="http://schemas.microsoft.com/office/drawing/2018/hyperlinkcolor" val="tx"/>
                    </a:ext>
                  </a:extLst>
                </a:hlinkClick>
              </a:rPr>
              <a:t>Copenhagen Cartel </a:t>
            </a:r>
            <a:r>
              <a:rPr lang="en-GB" sz="2200" dirty="0"/>
              <a:t>setzt einen hohen Standard für die Modeindustrie. Ihr Engagement für die Verringerung der Umweltbelastung und die Förderung ethischer Geschäftspraktiken zeigt, wie Modemarken ökologische Herausforderungen wirksam angehen und gleichzeitig die Nachhaltigkeit fördern können.</a:t>
            </a:r>
          </a:p>
          <a:p>
            <a:pPr algn="just"/>
            <a:endParaRPr lang="en-GB" sz="2200" dirty="0"/>
          </a:p>
          <a:p>
            <a:pPr algn="just"/>
            <a:r>
              <a:rPr lang="en-GB" sz="2200" dirty="0"/>
              <a:t>Erfahren Sie mehr über die Initiativen </a:t>
            </a:r>
            <a:r>
              <a:rPr lang="en-GB" sz="2200" b="1" dirty="0">
                <a:solidFill>
                  <a:srgbClr val="F36C2F"/>
                </a:solidFill>
                <a:hlinkClick r:id="rId2">
                  <a:extLst>
                    <a:ext uri="{A12FA001-AC4F-418D-AE19-62706E023703}">
                      <ahyp:hlinkClr xmlns:ahyp="http://schemas.microsoft.com/office/drawing/2018/hyperlinkcolor" val="tx"/>
                    </a:ext>
                  </a:extLst>
                </a:hlinkClick>
              </a:rPr>
              <a:t>von Copenhagen Cartel </a:t>
            </a:r>
            <a:r>
              <a:rPr lang="en-GB" sz="2200" dirty="0"/>
              <a:t>in unserem </a:t>
            </a:r>
            <a:r>
              <a:rPr lang="en-GB" sz="2200" b="1" dirty="0">
                <a:hlinkClick r:id="rId3"/>
              </a:rPr>
              <a:t>Kompendium der Fallstudien. </a:t>
            </a:r>
            <a:endParaRPr lang="en-GB" sz="2200" b="1" dirty="0"/>
          </a:p>
        </p:txBody>
      </p:sp>
      <p:pic>
        <p:nvPicPr>
          <p:cNvPr id="2" name="Picture Placeholder 5">
            <a:extLst>
              <a:ext uri="{FF2B5EF4-FFF2-40B4-BE49-F238E27FC236}">
                <a16:creationId xmlns:a16="http://schemas.microsoft.com/office/drawing/2014/main" id="{2CF93086-BBB3-E4CA-ECFC-10640B805926}"/>
              </a:ext>
            </a:extLst>
          </p:cNvPr>
          <p:cNvPicPr>
            <a:picLocks noGrp="1" noChangeAspect="1"/>
          </p:cNvPicPr>
          <p:nvPr>
            <p:ph type="pic" sz="quarter" idx="21"/>
          </p:nvPr>
        </p:nvPicPr>
        <p:blipFill>
          <a:blip r:embed="rId4"/>
          <a:srcRect l="21443" r="21443"/>
          <a:stretch/>
        </p:blipFill>
        <p:spPr>
          <a:xfrm>
            <a:off x="0" y="0"/>
            <a:ext cx="5875338" cy="6858000"/>
          </a:xfrm>
        </p:spPr>
      </p:pic>
    </p:spTree>
    <p:extLst>
      <p:ext uri="{BB962C8B-B14F-4D97-AF65-F5344CB8AC3E}">
        <p14:creationId xmlns:p14="http://schemas.microsoft.com/office/powerpoint/2010/main" val="3376115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emplate>Magazine layout</Template>
  <TotalTime>0</TotalTime>
  <Words>6262</Words>
  <Application>Microsoft Office PowerPoint</Application>
  <PresentationFormat>Widescreen</PresentationFormat>
  <Paragraphs>507</Paragraphs>
  <Slides>83</Slides>
  <Notes>14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8" baseType="lpstr">
      <vt:lpstr>Arial</vt:lpstr>
      <vt:lpstr>Calibri</vt:lpstr>
      <vt:lpstr>Montserrat</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docId:ABF0310CF9F163E3DD2594D900FB626D</cp:keywords>
  <cp:lastModifiedBy>aine hamill</cp:lastModifiedBy>
  <cp:revision>426</cp:revision>
  <dcterms:created xsi:type="dcterms:W3CDTF">2021-06-15T11:45:52Z</dcterms:created>
  <dcterms:modified xsi:type="dcterms:W3CDTF">2025-05-16T14:53:46Z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