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71"/>
  </p:notesMasterIdLst>
  <p:handoutMasterIdLst>
    <p:handoutMasterId r:id="rId72"/>
  </p:handoutMasterIdLst>
  <p:sldIdLst>
    <p:sldId id="693" r:id="rId5"/>
    <p:sldId id="681" r:id="rId6"/>
    <p:sldId id="682" r:id="rId7"/>
    <p:sldId id="775" r:id="rId8"/>
    <p:sldId id="689" r:id="rId9"/>
    <p:sldId id="776" r:id="rId10"/>
    <p:sldId id="749" r:id="rId11"/>
    <p:sldId id="750" r:id="rId12"/>
    <p:sldId id="751" r:id="rId13"/>
    <p:sldId id="683" r:id="rId14"/>
    <p:sldId id="687" r:id="rId15"/>
    <p:sldId id="734" r:id="rId16"/>
    <p:sldId id="777" r:id="rId17"/>
    <p:sldId id="778" r:id="rId18"/>
    <p:sldId id="779" r:id="rId19"/>
    <p:sldId id="752" r:id="rId20"/>
    <p:sldId id="773" r:id="rId21"/>
    <p:sldId id="774" r:id="rId22"/>
    <p:sldId id="780" r:id="rId23"/>
    <p:sldId id="753" r:id="rId24"/>
    <p:sldId id="716" r:id="rId25"/>
    <p:sldId id="703" r:id="rId26"/>
    <p:sldId id="781" r:id="rId27"/>
    <p:sldId id="782" r:id="rId28"/>
    <p:sldId id="783" r:id="rId29"/>
    <p:sldId id="711" r:id="rId30"/>
    <p:sldId id="758" r:id="rId31"/>
    <p:sldId id="760" r:id="rId32"/>
    <p:sldId id="785" r:id="rId33"/>
    <p:sldId id="759" r:id="rId34"/>
    <p:sldId id="738" r:id="rId35"/>
    <p:sldId id="714" r:id="rId36"/>
    <p:sldId id="762" r:id="rId37"/>
    <p:sldId id="786" r:id="rId38"/>
    <p:sldId id="787" r:id="rId39"/>
    <p:sldId id="788" r:id="rId40"/>
    <p:sldId id="797" r:id="rId41"/>
    <p:sldId id="798" r:id="rId42"/>
    <p:sldId id="764" r:id="rId43"/>
    <p:sldId id="789" r:id="rId44"/>
    <p:sldId id="763" r:id="rId45"/>
    <p:sldId id="765" r:id="rId46"/>
    <p:sldId id="740" r:id="rId47"/>
    <p:sldId id="790" r:id="rId48"/>
    <p:sldId id="766" r:id="rId49"/>
    <p:sldId id="791" r:id="rId50"/>
    <p:sldId id="792" r:id="rId51"/>
    <p:sldId id="793" r:id="rId52"/>
    <p:sldId id="719" r:id="rId53"/>
    <p:sldId id="794" r:id="rId54"/>
    <p:sldId id="767" r:id="rId55"/>
    <p:sldId id="769" r:id="rId56"/>
    <p:sldId id="720" r:id="rId57"/>
    <p:sldId id="723" r:id="rId58"/>
    <p:sldId id="770" r:id="rId59"/>
    <p:sldId id="799" r:id="rId60"/>
    <p:sldId id="800" r:id="rId61"/>
    <p:sldId id="801" r:id="rId62"/>
    <p:sldId id="805" r:id="rId63"/>
    <p:sldId id="802" r:id="rId64"/>
    <p:sldId id="804" r:id="rId65"/>
    <p:sldId id="803" r:id="rId66"/>
    <p:sldId id="771" r:id="rId67"/>
    <p:sldId id="796" r:id="rId68"/>
    <p:sldId id="795" r:id="rId69"/>
    <p:sldId id="692" r:id="rId70"/>
  </p:sldIdLst>
  <p:sldSz cx="12192000" cy="6858000"/>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2496B7-485F-7B69-F7DE-F8CDD527168F}" name="Paula Whyte ( Momentum Consulting )" initials="PW" userId="S::paula@momentumconsulting.ie::a1b8e930-d272-4933-b1a2-fcb29f5bf117" providerId="AD"/>
  <p188:author id="{061768E4-5D43-D54C-A556-963B452A24D2}" name="Albie Melia  (EU Projects &amp; Communication Specialist)" initials="AM" userId="S::albie@momentumconsulting.ie::2d1a2eb5-dfb4-4d11-8423-60408b1fc39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6C2F"/>
    <a:srgbClr val="0F486D"/>
    <a:srgbClr val="DB176A"/>
    <a:srgbClr val="F99F27"/>
    <a:srgbClr val="E87A33"/>
    <a:srgbClr val="60BA47"/>
    <a:srgbClr val="1D93D1"/>
    <a:srgbClr val="2094D2"/>
    <a:srgbClr val="11496E"/>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3934"/>
  </p:normalViewPr>
  <p:slideViewPr>
    <p:cSldViewPr snapToGrid="0" snapToObjects="1">
      <p:cViewPr varScale="1">
        <p:scale>
          <a:sx n="63" d="100"/>
          <a:sy n="63" d="100"/>
        </p:scale>
        <p:origin x="916" y="32"/>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71" d="100"/>
          <a:sy n="71" d="100"/>
        </p:scale>
        <p:origin x="2448"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78"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bie Melia  (EU Projects &amp; Communication Specialist)" userId="2d1a2eb5-dfb4-4d11-8423-60408b1fc395" providerId="ADAL" clId="{11F21972-70E0-4333-9705-C23116E596B8}"/>
    <pc:docChg chg="delSld">
      <pc:chgData name="Albie Melia  (EU Projects &amp; Communication Specialist)" userId="2d1a2eb5-dfb4-4d11-8423-60408b1fc395" providerId="ADAL" clId="{11F21972-70E0-4333-9705-C23116E596B8}" dt="2024-08-23T14:45:39.061" v="0" actId="47"/>
      <pc:docMkLst>
        <pc:docMk/>
      </pc:docMkLst>
      <pc:sldChg chg="del">
        <pc:chgData name="Albie Melia  (EU Projects &amp; Communication Specialist)" userId="2d1a2eb5-dfb4-4d11-8423-60408b1fc395" providerId="ADAL" clId="{11F21972-70E0-4333-9705-C23116E596B8}" dt="2024-08-23T14:45:39.061" v="0" actId="47"/>
        <pc:sldMkLst>
          <pc:docMk/>
          <pc:sldMk cId="3294281215" sldId="70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5/16/2025</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5/16/2025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Master-Textstile bearbeiten</a:t>
            </a:r>
          </a:p>
          <a:p>
            <a:pPr lvl="1"/>
            <a:r>
              <a:rPr lang="en-US"/>
              <a:t>Zweite Ebene</a:t>
            </a:r>
          </a:p>
          <a:p>
            <a:pPr lvl="2"/>
            <a:r>
              <a:rPr lang="en-US"/>
              <a:t>Dritte Ebene</a:t>
            </a:r>
          </a:p>
          <a:p>
            <a:pPr lvl="3"/>
            <a:r>
              <a:rPr lang="en-US"/>
              <a:t>Vierte Ebene</a:t>
            </a:r>
          </a:p>
          <a:p>
            <a:pPr lvl="4"/>
            <a:r>
              <a:rPr lang="en-US"/>
              <a:t>Fünfte Ebene</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hf sldNum="0" hdr="0" ftr="0" dt="0"/>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3807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344950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2346684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221177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3890050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2333096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85620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01">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C2493589-430F-B785-BC26-0C4DA22CEB55}"/>
              </a:ext>
            </a:extLst>
          </p:cNvPr>
          <p:cNvSpPr/>
          <p:nvPr userDrawn="1"/>
        </p:nvSpPr>
        <p:spPr>
          <a:xfrm>
            <a:off x="894621" y="3354"/>
            <a:ext cx="4052477" cy="3893456"/>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11496E"/>
          </a:solidFill>
          <a:ln w="30808" cap="flat">
            <a:noFill/>
            <a:prstDash val="solid"/>
            <a:miter/>
          </a:ln>
        </p:spPr>
        <p:txBody>
          <a:bodyPr rtlCol="0" anchor="ctr"/>
          <a:lstStyle/>
          <a:p>
            <a:endParaRPr lang="en-US" sz="2069"/>
          </a:p>
        </p:txBody>
      </p:sp>
      <p:sp>
        <p:nvSpPr>
          <p:cNvPr id="11" name="Freeform 10">
            <a:extLst>
              <a:ext uri="{FF2B5EF4-FFF2-40B4-BE49-F238E27FC236}">
                <a16:creationId xmlns:a16="http://schemas.microsoft.com/office/drawing/2014/main" id="{0121DBA3-08D2-1337-EDEB-01D14E7869BC}"/>
              </a:ext>
            </a:extLst>
          </p:cNvPr>
          <p:cNvSpPr/>
          <p:nvPr userDrawn="1"/>
        </p:nvSpPr>
        <p:spPr>
          <a:xfrm>
            <a:off x="8058541" y="4455275"/>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2094D2"/>
          </a:solidFill>
          <a:ln w="30808" cap="flat">
            <a:noFill/>
            <a:prstDash val="solid"/>
            <a:miter/>
          </a:ln>
        </p:spPr>
        <p:txBody>
          <a:bodyPr rtlCol="0" anchor="ctr"/>
          <a:lstStyle/>
          <a:p>
            <a:endParaRPr lang="en-US" sz="2069"/>
          </a:p>
        </p:txBody>
      </p:sp>
      <p:sp>
        <p:nvSpPr>
          <p:cNvPr id="163" name="Picture Placeholder 166">
            <a:extLst>
              <a:ext uri="{FF2B5EF4-FFF2-40B4-BE49-F238E27FC236}">
                <a16:creationId xmlns:a16="http://schemas.microsoft.com/office/drawing/2014/main" id="{8576E01D-F3B8-44FF-FE85-6D11D63B2D77}"/>
              </a:ext>
            </a:extLst>
          </p:cNvPr>
          <p:cNvSpPr>
            <a:spLocks noGrp="1"/>
          </p:cNvSpPr>
          <p:nvPr>
            <p:ph type="pic" sz="quarter" idx="44"/>
          </p:nvPr>
        </p:nvSpPr>
        <p:spPr>
          <a:xfrm>
            <a:off x="446723" y="3355"/>
            <a:ext cx="11251935" cy="4624906"/>
          </a:xfrm>
          <a:custGeom>
            <a:avLst/>
            <a:gdLst>
              <a:gd name="connsiteX0" fmla="*/ 0 w 11251935"/>
              <a:gd name="connsiteY0" fmla="*/ 0 h 4624906"/>
              <a:gd name="connsiteX1" fmla="*/ 447898 w 11251935"/>
              <a:gd name="connsiteY1" fmla="*/ 0 h 4624906"/>
              <a:gd name="connsiteX2" fmla="*/ 447898 w 11251935"/>
              <a:gd name="connsiteY2" fmla="*/ 3893455 h 4624906"/>
              <a:gd name="connsiteX3" fmla="*/ 4500376 w 11251935"/>
              <a:gd name="connsiteY3" fmla="*/ 3893455 h 4624906"/>
              <a:gd name="connsiteX4" fmla="*/ 4500376 w 11251935"/>
              <a:gd name="connsiteY4" fmla="*/ 0 h 4624906"/>
              <a:gd name="connsiteX5" fmla="*/ 11251935 w 11251935"/>
              <a:gd name="connsiteY5" fmla="*/ 0 h 4624906"/>
              <a:gd name="connsiteX6" fmla="*/ 11251935 w 11251935"/>
              <a:gd name="connsiteY6" fmla="*/ 4451920 h 4624906"/>
              <a:gd name="connsiteX7" fmla="*/ 7611818 w 11251935"/>
              <a:gd name="connsiteY7" fmla="*/ 4451920 h 4624906"/>
              <a:gd name="connsiteX8" fmla="*/ 7611818 w 11251935"/>
              <a:gd name="connsiteY8" fmla="*/ 4624906 h 4624906"/>
              <a:gd name="connsiteX9" fmla="*/ 0 w 11251935"/>
              <a:gd name="connsiteY9" fmla="*/ 4624906 h 4624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51935" h="4624906">
                <a:moveTo>
                  <a:pt x="0" y="0"/>
                </a:moveTo>
                <a:lnTo>
                  <a:pt x="447898" y="0"/>
                </a:lnTo>
                <a:lnTo>
                  <a:pt x="447898" y="3893455"/>
                </a:lnTo>
                <a:lnTo>
                  <a:pt x="4500376" y="3893455"/>
                </a:lnTo>
                <a:lnTo>
                  <a:pt x="4500376" y="0"/>
                </a:lnTo>
                <a:lnTo>
                  <a:pt x="11251935" y="0"/>
                </a:lnTo>
                <a:lnTo>
                  <a:pt x="11251935" y="4451920"/>
                </a:lnTo>
                <a:lnTo>
                  <a:pt x="7611818" y="4451920"/>
                </a:lnTo>
                <a:lnTo>
                  <a:pt x="7611818" y="4624906"/>
                </a:lnTo>
                <a:lnTo>
                  <a:pt x="0" y="4624906"/>
                </a:lnTo>
                <a:close/>
              </a:path>
            </a:pathLst>
          </a:custGeom>
          <a:solidFill>
            <a:schemeClr val="bg1">
              <a:lumMod val="95000"/>
            </a:schemeClr>
          </a:solidFill>
        </p:spPr>
        <p:txBody>
          <a:bodyPr wrap="square" anchor="ctr">
            <a:noAutofit/>
          </a:bodyPr>
          <a:lstStyle>
            <a:lvl1pPr marL="0" indent="0" algn="ctr">
              <a:buNone/>
              <a:defRPr sz="800">
                <a:solidFill>
                  <a:schemeClr val="bg1"/>
                </a:solidFill>
                <a:latin typeface="Calibri" panose="020F0502020204030204" pitchFamily="34" charset="0"/>
                <a:cs typeface="Calibri" panose="020F0502020204030204" pitchFamily="34" charset="0"/>
              </a:defRPr>
            </a:lvl1pPr>
          </a:lstStyle>
          <a:p>
            <a:endParaRPr lang="en-US" dirty="0"/>
          </a:p>
        </p:txBody>
      </p:sp>
      <p:sp>
        <p:nvSpPr>
          <p:cNvPr id="164" name="Text Placeholder 32">
            <a:extLst>
              <a:ext uri="{FF2B5EF4-FFF2-40B4-BE49-F238E27FC236}">
                <a16:creationId xmlns:a16="http://schemas.microsoft.com/office/drawing/2014/main" id="{D873B4E1-BB2E-A4A5-029F-705A8A4C5835}"/>
              </a:ext>
            </a:extLst>
          </p:cNvPr>
          <p:cNvSpPr>
            <a:spLocks noGrp="1"/>
          </p:cNvSpPr>
          <p:nvPr>
            <p:ph type="body" sz="quarter" idx="16" hasCustomPrompt="1"/>
          </p:nvPr>
        </p:nvSpPr>
        <p:spPr>
          <a:xfrm>
            <a:off x="1148454" y="1582704"/>
            <a:ext cx="3354126"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Teach Digital</a:t>
            </a:r>
            <a:endParaRPr lang="en-US" dirty="0"/>
          </a:p>
        </p:txBody>
      </p:sp>
      <p:sp>
        <p:nvSpPr>
          <p:cNvPr id="165" name="Text Placeholder 32">
            <a:extLst>
              <a:ext uri="{FF2B5EF4-FFF2-40B4-BE49-F238E27FC236}">
                <a16:creationId xmlns:a16="http://schemas.microsoft.com/office/drawing/2014/main" id="{F19478BD-F969-6302-9A72-BF3E6ECE4F6E}"/>
              </a:ext>
            </a:extLst>
          </p:cNvPr>
          <p:cNvSpPr>
            <a:spLocks noGrp="1"/>
          </p:cNvSpPr>
          <p:nvPr>
            <p:ph type="body" sz="quarter" idx="19" hasCustomPrompt="1"/>
          </p:nvPr>
        </p:nvSpPr>
        <p:spPr>
          <a:xfrm>
            <a:off x="1190579" y="892241"/>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grpSp>
        <p:nvGrpSpPr>
          <p:cNvPr id="166" name="Group 165">
            <a:extLst>
              <a:ext uri="{FF2B5EF4-FFF2-40B4-BE49-F238E27FC236}">
                <a16:creationId xmlns:a16="http://schemas.microsoft.com/office/drawing/2014/main" id="{2E4788F7-99D7-85BC-5AD1-DA1225E1B491}"/>
              </a:ext>
            </a:extLst>
          </p:cNvPr>
          <p:cNvGrpSpPr/>
          <p:nvPr userDrawn="1"/>
        </p:nvGrpSpPr>
        <p:grpSpPr>
          <a:xfrm>
            <a:off x="9333752" y="5720940"/>
            <a:ext cx="2471731" cy="613729"/>
            <a:chOff x="0" y="0"/>
            <a:chExt cx="2301694" cy="571500"/>
          </a:xfrm>
        </p:grpSpPr>
        <p:sp>
          <p:nvSpPr>
            <p:cNvPr id="167" name="Rectangle 166">
              <a:extLst>
                <a:ext uri="{FF2B5EF4-FFF2-40B4-BE49-F238E27FC236}">
                  <a16:creationId xmlns:a16="http://schemas.microsoft.com/office/drawing/2014/main" id="{F8218784-1DCA-E334-CD2A-CDF24C656E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68" name="Picture 167">
              <a:extLst>
                <a:ext uri="{FF2B5EF4-FFF2-40B4-BE49-F238E27FC236}">
                  <a16:creationId xmlns:a16="http://schemas.microsoft.com/office/drawing/2014/main" id="{123C7833-E4B5-2FA7-9F14-F11A62842E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169" name="Text Placeholder 23">
            <a:extLst>
              <a:ext uri="{FF2B5EF4-FFF2-40B4-BE49-F238E27FC236}">
                <a16:creationId xmlns:a16="http://schemas.microsoft.com/office/drawing/2014/main" id="{006CB6A6-08BD-0663-44FE-4284A729F169}"/>
              </a:ext>
            </a:extLst>
          </p:cNvPr>
          <p:cNvSpPr>
            <a:spLocks noGrp="1"/>
          </p:cNvSpPr>
          <p:nvPr>
            <p:ph type="body" sz="quarter" idx="45" hasCustomPrompt="1"/>
          </p:nvPr>
        </p:nvSpPr>
        <p:spPr>
          <a:xfrm>
            <a:off x="8058541" y="4502526"/>
            <a:ext cx="3640117" cy="731140"/>
          </a:xfrm>
          <a:prstGeom prst="rect">
            <a:avLst/>
          </a:prstGeom>
        </p:spPr>
        <p:txBody>
          <a:bodyPr anchor="ctr">
            <a:normAutofit/>
          </a:bodyPr>
          <a:lstStyle>
            <a:lvl1pPr marL="0" indent="0" algn="r">
              <a:buNone/>
              <a:defRPr sz="2800" baseline="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pic>
        <p:nvPicPr>
          <p:cNvPr id="170" name="Graphic 169">
            <a:extLst>
              <a:ext uri="{FF2B5EF4-FFF2-40B4-BE49-F238E27FC236}">
                <a16:creationId xmlns:a16="http://schemas.microsoft.com/office/drawing/2014/main" id="{F00D2B51-D8DE-CEB2-F866-1C8AC41EA2F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55016" y="4266900"/>
            <a:ext cx="5331686" cy="2701388"/>
          </a:xfrm>
          <a:prstGeom prst="rect">
            <a:avLst/>
          </a:prstGeom>
        </p:spPr>
      </p:pic>
    </p:spTree>
    <p:extLst>
      <p:ext uri="{BB962C8B-B14F-4D97-AF65-F5344CB8AC3E}">
        <p14:creationId xmlns:p14="http://schemas.microsoft.com/office/powerpoint/2010/main" val="288380653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7FAD2C0-DBDF-CC43-8DF5-5E7DB4F84012}"/>
              </a:ext>
            </a:extLst>
          </p:cNvPr>
          <p:cNvSpPr/>
          <p:nvPr userDrawn="1"/>
        </p:nvSpPr>
        <p:spPr bwMode="auto">
          <a:xfrm>
            <a:off x="2031599" y="304623"/>
            <a:ext cx="8128800" cy="4355963"/>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dirty="0"/>
          </a:p>
        </p:txBody>
      </p:sp>
      <p:sp>
        <p:nvSpPr>
          <p:cNvPr id="19" name="Picture Placeholder 18">
            <a:extLst>
              <a:ext uri="{FF2B5EF4-FFF2-40B4-BE49-F238E27FC236}">
                <a16:creationId xmlns:a16="http://schemas.microsoft.com/office/drawing/2014/main" id="{98E42465-1BA7-D440-A53F-E8A7AD1B0B47}"/>
              </a:ext>
            </a:extLst>
          </p:cNvPr>
          <p:cNvSpPr>
            <a:spLocks noGrp="1"/>
          </p:cNvSpPr>
          <p:nvPr>
            <p:ph type="pic" sz="quarter" idx="21"/>
          </p:nvPr>
        </p:nvSpPr>
        <p:spPr>
          <a:xfrm>
            <a:off x="0" y="0"/>
            <a:ext cx="12192000" cy="6858000"/>
          </a:xfrm>
          <a:custGeom>
            <a:avLst/>
            <a:gdLst>
              <a:gd name="connsiteX0" fmla="*/ 0 w 12192000"/>
              <a:gd name="connsiteY0" fmla="*/ 0 h 6858000"/>
              <a:gd name="connsiteX1" fmla="*/ 2031600 w 12192000"/>
              <a:gd name="connsiteY1" fmla="*/ 0 h 6858000"/>
              <a:gd name="connsiteX2" fmla="*/ 2031600 w 12192000"/>
              <a:gd name="connsiteY2" fmla="*/ 304623 h 6858000"/>
              <a:gd name="connsiteX3" fmla="*/ 2031600 w 12192000"/>
              <a:gd name="connsiteY3" fmla="*/ 425819 h 6858000"/>
              <a:gd name="connsiteX4" fmla="*/ 2031600 w 12192000"/>
              <a:gd name="connsiteY4" fmla="*/ 4660586 h 6858000"/>
              <a:gd name="connsiteX5" fmla="*/ 10160400 w 12192000"/>
              <a:gd name="connsiteY5" fmla="*/ 4660586 h 6858000"/>
              <a:gd name="connsiteX6" fmla="*/ 10160400 w 12192000"/>
              <a:gd name="connsiteY6" fmla="*/ 425819 h 6858000"/>
              <a:gd name="connsiteX7" fmla="*/ 10160400 w 12192000"/>
              <a:gd name="connsiteY7" fmla="*/ 304623 h 6858000"/>
              <a:gd name="connsiteX8" fmla="*/ 1016040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2031600" y="0"/>
                </a:lnTo>
                <a:lnTo>
                  <a:pt x="2031600" y="304623"/>
                </a:lnTo>
                <a:lnTo>
                  <a:pt x="2031600" y="425819"/>
                </a:lnTo>
                <a:lnTo>
                  <a:pt x="2031600" y="4660586"/>
                </a:lnTo>
                <a:lnTo>
                  <a:pt x="10160400" y="4660586"/>
                </a:lnTo>
                <a:lnTo>
                  <a:pt x="10160400" y="425819"/>
                </a:lnTo>
                <a:lnTo>
                  <a:pt x="10160400" y="304623"/>
                </a:lnTo>
                <a:lnTo>
                  <a:pt x="10160400" y="0"/>
                </a:lnTo>
                <a:lnTo>
                  <a:pt x="12192000" y="0"/>
                </a:lnTo>
                <a:lnTo>
                  <a:pt x="12192000"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3" name="Text Placeholder 32">
            <a:extLst>
              <a:ext uri="{FF2B5EF4-FFF2-40B4-BE49-F238E27FC236}">
                <a16:creationId xmlns:a16="http://schemas.microsoft.com/office/drawing/2014/main" id="{3F020C69-ED5E-F94A-97D2-8608828E755F}"/>
              </a:ext>
            </a:extLst>
          </p:cNvPr>
          <p:cNvSpPr>
            <a:spLocks noGrp="1"/>
          </p:cNvSpPr>
          <p:nvPr>
            <p:ph type="body" sz="quarter" idx="30" hasCustomPrompt="1"/>
          </p:nvPr>
        </p:nvSpPr>
        <p:spPr>
          <a:xfrm>
            <a:off x="2363461" y="676344"/>
            <a:ext cx="7465079" cy="723352"/>
          </a:xfrm>
        </p:spPr>
        <p:txBody>
          <a:bodyPr>
            <a:noAutofit/>
          </a:bodyPr>
          <a:lstStyle>
            <a:lvl1pPr marL="0" indent="0" algn="ctr">
              <a:buNone/>
              <a:defRPr sz="3600" b="1" i="0">
                <a:solidFill>
                  <a:srgbClr val="2094D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4" name="Text Placeholder 32">
            <a:extLst>
              <a:ext uri="{FF2B5EF4-FFF2-40B4-BE49-F238E27FC236}">
                <a16:creationId xmlns:a16="http://schemas.microsoft.com/office/drawing/2014/main" id="{507FF297-8125-B740-A6B3-F1766B3775B1}"/>
              </a:ext>
            </a:extLst>
          </p:cNvPr>
          <p:cNvSpPr>
            <a:spLocks noGrp="1"/>
          </p:cNvSpPr>
          <p:nvPr>
            <p:ph type="body" sz="quarter" idx="48" hasCustomPrompt="1"/>
          </p:nvPr>
        </p:nvSpPr>
        <p:spPr>
          <a:xfrm>
            <a:off x="2363461" y="1694964"/>
            <a:ext cx="7465079" cy="2654613"/>
          </a:xfrm>
        </p:spPr>
        <p:txBody>
          <a:bodyPr numCol="1" spcCol="288000" anchor="t">
            <a:noAutofit/>
          </a:bodyPr>
          <a:lstStyle>
            <a:lvl1pPr marL="0" indent="0" algn="ctr">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2" name="Freeform 11">
            <a:extLst>
              <a:ext uri="{FF2B5EF4-FFF2-40B4-BE49-F238E27FC236}">
                <a16:creationId xmlns:a16="http://schemas.microsoft.com/office/drawing/2014/main" id="{876A0E4F-42D6-3BCC-D4C8-6C9C25EF98D8}"/>
              </a:ext>
            </a:extLst>
          </p:cNvPr>
          <p:cNvSpPr/>
          <p:nvPr userDrawn="1"/>
        </p:nvSpPr>
        <p:spPr>
          <a:xfrm rot="5400000">
            <a:off x="5898016" y="-3867945"/>
            <a:ext cx="395965" cy="8128801"/>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1499737173"/>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4">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EE93A69-EE97-8E46-B290-315304A87853}"/>
              </a:ext>
            </a:extLst>
          </p:cNvPr>
          <p:cNvSpPr/>
          <p:nvPr userDrawn="1"/>
        </p:nvSpPr>
        <p:spPr bwMode="auto">
          <a:xfrm rot="5400000">
            <a:off x="1487813" y="-531820"/>
            <a:ext cx="4845505" cy="7821131"/>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17" name="Picture Placeholder 16">
            <a:extLst>
              <a:ext uri="{FF2B5EF4-FFF2-40B4-BE49-F238E27FC236}">
                <a16:creationId xmlns:a16="http://schemas.microsoft.com/office/drawing/2014/main" id="{93ABB9DF-1DB8-C14F-B6BD-AD6307C52AE0}"/>
              </a:ext>
            </a:extLst>
          </p:cNvPr>
          <p:cNvSpPr>
            <a:spLocks noGrp="1"/>
          </p:cNvSpPr>
          <p:nvPr>
            <p:ph type="pic" sz="quarter" idx="2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801498 h 6858000"/>
              <a:gd name="connsiteX5" fmla="*/ 7699906 w 12192000"/>
              <a:gd name="connsiteY5" fmla="*/ 5801498 h 6858000"/>
              <a:gd name="connsiteX6" fmla="*/ 7821131 w 12192000"/>
              <a:gd name="connsiteY6" fmla="*/ 5801498 h 6858000"/>
              <a:gd name="connsiteX7" fmla="*/ 8130745 w 12192000"/>
              <a:gd name="connsiteY7" fmla="*/ 5801498 h 6858000"/>
              <a:gd name="connsiteX8" fmla="*/ 8130745 w 12192000"/>
              <a:gd name="connsiteY8" fmla="*/ 955993 h 6858000"/>
              <a:gd name="connsiteX9" fmla="*/ 7821131 w 12192000"/>
              <a:gd name="connsiteY9" fmla="*/ 955993 h 6858000"/>
              <a:gd name="connsiteX10" fmla="*/ 7699906 w 12192000"/>
              <a:gd name="connsiteY10" fmla="*/ 955993 h 6858000"/>
              <a:gd name="connsiteX11" fmla="*/ 0 w 12192000"/>
              <a:gd name="connsiteY11" fmla="*/ 9559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6858000"/>
                </a:lnTo>
                <a:lnTo>
                  <a:pt x="0" y="6858000"/>
                </a:lnTo>
                <a:lnTo>
                  <a:pt x="0" y="5801498"/>
                </a:lnTo>
                <a:lnTo>
                  <a:pt x="7699906" y="5801498"/>
                </a:lnTo>
                <a:lnTo>
                  <a:pt x="7821131" y="5801498"/>
                </a:lnTo>
                <a:lnTo>
                  <a:pt x="8130745" y="5801498"/>
                </a:lnTo>
                <a:lnTo>
                  <a:pt x="8130745" y="955993"/>
                </a:lnTo>
                <a:lnTo>
                  <a:pt x="7821131" y="955993"/>
                </a:lnTo>
                <a:lnTo>
                  <a:pt x="7699906" y="955993"/>
                </a:lnTo>
                <a:lnTo>
                  <a:pt x="0" y="95599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24" name="Text Placeholder 32">
            <a:extLst>
              <a:ext uri="{FF2B5EF4-FFF2-40B4-BE49-F238E27FC236}">
                <a16:creationId xmlns:a16="http://schemas.microsoft.com/office/drawing/2014/main" id="{066AB797-8A89-1847-80D1-724FF4999920}"/>
              </a:ext>
            </a:extLst>
          </p:cNvPr>
          <p:cNvSpPr>
            <a:spLocks noGrp="1"/>
          </p:cNvSpPr>
          <p:nvPr>
            <p:ph type="body" sz="quarter" idx="30" hasCustomPrompt="1"/>
          </p:nvPr>
        </p:nvSpPr>
        <p:spPr>
          <a:xfrm>
            <a:off x="640956" y="1409888"/>
            <a:ext cx="6749339" cy="808098"/>
          </a:xfrm>
        </p:spPr>
        <p:txBody>
          <a:bodyPr>
            <a:noAutofit/>
          </a:bodyPr>
          <a:lstStyle>
            <a:lvl1pPr marL="0" indent="0" algn="l">
              <a:buNone/>
              <a:defRPr sz="3600" b="1" i="0">
                <a:solidFill>
                  <a:srgbClr val="60BA47"/>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6" name="Text Placeholder 32">
            <a:extLst>
              <a:ext uri="{FF2B5EF4-FFF2-40B4-BE49-F238E27FC236}">
                <a16:creationId xmlns:a16="http://schemas.microsoft.com/office/drawing/2014/main" id="{FEE3E3B2-D340-544F-9FCD-5AF1F67067B2}"/>
              </a:ext>
            </a:extLst>
          </p:cNvPr>
          <p:cNvSpPr>
            <a:spLocks noGrp="1"/>
          </p:cNvSpPr>
          <p:nvPr>
            <p:ph type="body" sz="quarter" idx="48" hasCustomPrompt="1"/>
          </p:nvPr>
        </p:nvSpPr>
        <p:spPr>
          <a:xfrm>
            <a:off x="640953" y="2428508"/>
            <a:ext cx="6749339" cy="2965622"/>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0" name="Freeform 9">
            <a:extLst>
              <a:ext uri="{FF2B5EF4-FFF2-40B4-BE49-F238E27FC236}">
                <a16:creationId xmlns:a16="http://schemas.microsoft.com/office/drawing/2014/main" id="{F80F3863-DD6C-BFD9-A0C7-6C4A0B06DFF1}"/>
              </a:ext>
            </a:extLst>
          </p:cNvPr>
          <p:cNvSpPr/>
          <p:nvPr userDrawn="1"/>
        </p:nvSpPr>
        <p:spPr>
          <a:xfrm rot="10800000">
            <a:off x="7731196" y="959550"/>
            <a:ext cx="395965" cy="4841948"/>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3371789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Slide 6">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BE49C4-98CB-9C45-BD57-28C8BFB0F07D}"/>
              </a:ext>
            </a:extLst>
          </p:cNvPr>
          <p:cNvSpPr/>
          <p:nvPr userDrawn="1"/>
        </p:nvSpPr>
        <p:spPr>
          <a:xfrm>
            <a:off x="0" y="224003"/>
            <a:ext cx="12192000" cy="4142935"/>
          </a:xfrm>
          <a:prstGeom prst="rect">
            <a:avLst/>
          </a:pr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22" name="Text Placeholder 32">
            <a:extLst>
              <a:ext uri="{FF2B5EF4-FFF2-40B4-BE49-F238E27FC236}">
                <a16:creationId xmlns:a16="http://schemas.microsoft.com/office/drawing/2014/main" id="{EFAA2AC1-2BB2-C547-AF06-7C9874DC88F2}"/>
              </a:ext>
            </a:extLst>
          </p:cNvPr>
          <p:cNvSpPr>
            <a:spLocks noGrp="1"/>
          </p:cNvSpPr>
          <p:nvPr>
            <p:ph type="body" sz="quarter" idx="30" hasCustomPrompt="1"/>
          </p:nvPr>
        </p:nvSpPr>
        <p:spPr>
          <a:xfrm>
            <a:off x="946246" y="5087694"/>
            <a:ext cx="4403214" cy="1216478"/>
          </a:xfrm>
        </p:spPr>
        <p:txBody>
          <a:bodyPr>
            <a:noAutofit/>
          </a:bodyPr>
          <a:lstStyle>
            <a:lvl1pPr marL="0" indent="0" algn="l">
              <a:buNone/>
              <a:defRPr sz="3600" b="1" i="0" spc="0">
                <a:solidFill>
                  <a:srgbClr val="2094D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5D0ABF6D-9B7F-9841-95F1-1A05A28A9CF5}"/>
              </a:ext>
            </a:extLst>
          </p:cNvPr>
          <p:cNvSpPr>
            <a:spLocks noGrp="1"/>
          </p:cNvSpPr>
          <p:nvPr>
            <p:ph type="body" sz="quarter" idx="48" hasCustomPrompt="1"/>
          </p:nvPr>
        </p:nvSpPr>
        <p:spPr>
          <a:xfrm>
            <a:off x="5779610" y="5087694"/>
            <a:ext cx="5726769" cy="1216479"/>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28" name="Picture Placeholder 27">
            <a:extLst>
              <a:ext uri="{FF2B5EF4-FFF2-40B4-BE49-F238E27FC236}">
                <a16:creationId xmlns:a16="http://schemas.microsoft.com/office/drawing/2014/main" id="{30018A5E-BD0C-FB4B-BF50-C125A1DB3922}"/>
              </a:ext>
            </a:extLst>
          </p:cNvPr>
          <p:cNvSpPr>
            <a:spLocks noGrp="1"/>
          </p:cNvSpPr>
          <p:nvPr>
            <p:ph type="pic" sz="quarter" idx="21"/>
          </p:nvPr>
        </p:nvSpPr>
        <p:spPr>
          <a:xfrm>
            <a:off x="5302086" y="553828"/>
            <a:ext cx="6130153" cy="1964833"/>
          </a:xfrm>
          <a:custGeom>
            <a:avLst/>
            <a:gdLst>
              <a:gd name="connsiteX0" fmla="*/ 0 w 6130153"/>
              <a:gd name="connsiteY0" fmla="*/ 0 h 1964833"/>
              <a:gd name="connsiteX1" fmla="*/ 6130153 w 6130153"/>
              <a:gd name="connsiteY1" fmla="*/ 0 h 1964833"/>
              <a:gd name="connsiteX2" fmla="*/ 6130153 w 6130153"/>
              <a:gd name="connsiteY2" fmla="*/ 231958 h 1964833"/>
              <a:gd name="connsiteX3" fmla="*/ 5992823 w 6130153"/>
              <a:gd name="connsiteY3" fmla="*/ 231958 h 1964833"/>
              <a:gd name="connsiteX4" fmla="*/ 5992823 w 6130153"/>
              <a:gd name="connsiteY4" fmla="*/ 1671959 h 1964833"/>
              <a:gd name="connsiteX5" fmla="*/ 6130153 w 6130153"/>
              <a:gd name="connsiteY5" fmla="*/ 1671959 h 1964833"/>
              <a:gd name="connsiteX6" fmla="*/ 6130153 w 6130153"/>
              <a:gd name="connsiteY6" fmla="*/ 1964833 h 1964833"/>
              <a:gd name="connsiteX7" fmla="*/ 0 w 6130153"/>
              <a:gd name="connsiteY7" fmla="*/ 1964833 h 196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0153" h="1964833">
                <a:moveTo>
                  <a:pt x="0" y="0"/>
                </a:moveTo>
                <a:lnTo>
                  <a:pt x="6130153" y="0"/>
                </a:lnTo>
                <a:lnTo>
                  <a:pt x="6130153" y="231958"/>
                </a:lnTo>
                <a:lnTo>
                  <a:pt x="5992823" y="231958"/>
                </a:lnTo>
                <a:lnTo>
                  <a:pt x="5992823" y="1671959"/>
                </a:lnTo>
                <a:lnTo>
                  <a:pt x="6130153" y="1671959"/>
                </a:lnTo>
                <a:lnTo>
                  <a:pt x="6130153" y="1964833"/>
                </a:lnTo>
                <a:lnTo>
                  <a:pt x="0" y="196483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6" name="Picture Placeholder 2">
            <a:extLst>
              <a:ext uri="{FF2B5EF4-FFF2-40B4-BE49-F238E27FC236}">
                <a16:creationId xmlns:a16="http://schemas.microsoft.com/office/drawing/2014/main" id="{350EA441-1AA7-7946-82C6-35FEB2BA56F2}"/>
              </a:ext>
            </a:extLst>
          </p:cNvPr>
          <p:cNvSpPr>
            <a:spLocks noGrp="1"/>
          </p:cNvSpPr>
          <p:nvPr>
            <p:ph type="pic" sz="quarter" idx="23"/>
          </p:nvPr>
        </p:nvSpPr>
        <p:spPr>
          <a:xfrm>
            <a:off x="730112" y="553828"/>
            <a:ext cx="4277880" cy="1947679"/>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A3EC1EBA-930B-364B-8FFD-A3A37D85E041}"/>
              </a:ext>
            </a:extLst>
          </p:cNvPr>
          <p:cNvSpPr>
            <a:spLocks noGrp="1"/>
          </p:cNvSpPr>
          <p:nvPr>
            <p:ph type="pic" sz="quarter" idx="49"/>
          </p:nvPr>
        </p:nvSpPr>
        <p:spPr>
          <a:xfrm>
            <a:off x="730112" y="2749084"/>
            <a:ext cx="6130153" cy="1964833"/>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23" name="Picture Placeholder 2">
            <a:extLst>
              <a:ext uri="{FF2B5EF4-FFF2-40B4-BE49-F238E27FC236}">
                <a16:creationId xmlns:a16="http://schemas.microsoft.com/office/drawing/2014/main" id="{72415A37-99DF-6D48-A82B-08B0B77A1BCF}"/>
              </a:ext>
            </a:extLst>
          </p:cNvPr>
          <p:cNvSpPr>
            <a:spLocks noGrp="1"/>
          </p:cNvSpPr>
          <p:nvPr>
            <p:ph type="pic" sz="quarter" idx="50"/>
          </p:nvPr>
        </p:nvSpPr>
        <p:spPr>
          <a:xfrm>
            <a:off x="7154359" y="2749084"/>
            <a:ext cx="4277880" cy="1947679"/>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2" name="Freeform 11">
            <a:extLst>
              <a:ext uri="{FF2B5EF4-FFF2-40B4-BE49-F238E27FC236}">
                <a16:creationId xmlns:a16="http://schemas.microsoft.com/office/drawing/2014/main" id="{A996230D-CF63-CBC6-1E2D-92C66546C3C0}"/>
              </a:ext>
            </a:extLst>
          </p:cNvPr>
          <p:cNvSpPr/>
          <p:nvPr userDrawn="1"/>
        </p:nvSpPr>
        <p:spPr>
          <a:xfrm>
            <a:off x="11298975" y="782187"/>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2094D2"/>
          </a:solidFill>
          <a:ln w="28891" cap="flat">
            <a:noFill/>
            <a:prstDash val="solid"/>
            <a:miter/>
          </a:ln>
        </p:spPr>
        <p:txBody>
          <a:bodyPr rtlCol="0" anchor="ctr"/>
          <a:lstStyle/>
          <a:p>
            <a:endParaRPr lang="en-US"/>
          </a:p>
        </p:txBody>
      </p:sp>
      <p:sp>
        <p:nvSpPr>
          <p:cNvPr id="14" name="Rectangle 13">
            <a:extLst>
              <a:ext uri="{FF2B5EF4-FFF2-40B4-BE49-F238E27FC236}">
                <a16:creationId xmlns:a16="http://schemas.microsoft.com/office/drawing/2014/main" id="{9D191051-AA2C-1936-0640-761B63AE64DB}"/>
              </a:ext>
            </a:extLst>
          </p:cNvPr>
          <p:cNvSpPr/>
          <p:nvPr userDrawn="1"/>
        </p:nvSpPr>
        <p:spPr>
          <a:xfrm>
            <a:off x="7908525" y="6408468"/>
            <a:ext cx="3778250" cy="184666"/>
          </a:xfrm>
          <a:prstGeom prst="rect">
            <a:avLst/>
          </a:prstGeom>
        </p:spPr>
        <p:txBody>
          <a:bodyPr>
            <a:spAutoFit/>
          </a:bodyPr>
          <a:lstStyle/>
          <a:p>
            <a:pPr algn="r"/>
            <a:r>
              <a:rPr lang="en-US" sz="600" kern="900" spc="230" baseline="0" dirty="0">
                <a:solidFill>
                  <a:srgbClr val="11496E"/>
                </a:solidFill>
                <a:latin typeface="Calibri" panose="020F0502020204030204" pitchFamily="34" charset="0"/>
                <a:cs typeface="Calibri" panose="020F0502020204030204" pitchFamily="34" charset="0"/>
              </a:rPr>
              <a:t>Ethical, Green, Youth Entrepreneurship Education</a:t>
            </a:r>
          </a:p>
        </p:txBody>
      </p:sp>
    </p:spTree>
    <p:extLst>
      <p:ext uri="{BB962C8B-B14F-4D97-AF65-F5344CB8AC3E}">
        <p14:creationId xmlns:p14="http://schemas.microsoft.com/office/powerpoint/2010/main" val="218097642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x photo/text slide">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BB55D3C9-D9E1-3C4C-BCEE-D89966A31615}"/>
              </a:ext>
            </a:extLst>
          </p:cNvPr>
          <p:cNvSpPr/>
          <p:nvPr userDrawn="1"/>
        </p:nvSpPr>
        <p:spPr>
          <a:xfrm>
            <a:off x="1151886" y="904551"/>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18" name="Freeform 17">
            <a:extLst>
              <a:ext uri="{FF2B5EF4-FFF2-40B4-BE49-F238E27FC236}">
                <a16:creationId xmlns:a16="http://schemas.microsoft.com/office/drawing/2014/main" id="{7764C767-0A40-C041-96CE-FAE9BC9F5FCA}"/>
              </a:ext>
            </a:extLst>
          </p:cNvPr>
          <p:cNvSpPr/>
          <p:nvPr userDrawn="1"/>
        </p:nvSpPr>
        <p:spPr>
          <a:xfrm>
            <a:off x="1151886" y="5087772"/>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FA6564EE-36DE-654D-A323-79ED5B95A582}"/>
              </a:ext>
            </a:extLst>
          </p:cNvPr>
          <p:cNvSpPr/>
          <p:nvPr userDrawn="1"/>
        </p:nvSpPr>
        <p:spPr>
          <a:xfrm>
            <a:off x="1151885" y="2990169"/>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38" name="Text Placeholder 32">
            <a:extLst>
              <a:ext uri="{FF2B5EF4-FFF2-40B4-BE49-F238E27FC236}">
                <a16:creationId xmlns:a16="http://schemas.microsoft.com/office/drawing/2014/main" id="{7D2CEAEF-DB4C-9245-AB85-9E2643AF765B}"/>
              </a:ext>
            </a:extLst>
          </p:cNvPr>
          <p:cNvSpPr>
            <a:spLocks noGrp="1"/>
          </p:cNvSpPr>
          <p:nvPr>
            <p:ph type="body" sz="quarter" idx="49" hasCustomPrompt="1"/>
          </p:nvPr>
        </p:nvSpPr>
        <p:spPr>
          <a:xfrm>
            <a:off x="3879838" y="417338"/>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39" name="Text Placeholder 32">
            <a:extLst>
              <a:ext uri="{FF2B5EF4-FFF2-40B4-BE49-F238E27FC236}">
                <a16:creationId xmlns:a16="http://schemas.microsoft.com/office/drawing/2014/main" id="{043C13A9-DCE4-E54F-B82D-25FDA2086A05}"/>
              </a:ext>
            </a:extLst>
          </p:cNvPr>
          <p:cNvSpPr>
            <a:spLocks noGrp="1"/>
          </p:cNvSpPr>
          <p:nvPr>
            <p:ph type="body" sz="quarter" idx="50" hasCustomPrompt="1"/>
          </p:nvPr>
        </p:nvSpPr>
        <p:spPr>
          <a:xfrm>
            <a:off x="3892019" y="1120553"/>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5" name="Text Placeholder 32">
            <a:extLst>
              <a:ext uri="{FF2B5EF4-FFF2-40B4-BE49-F238E27FC236}">
                <a16:creationId xmlns:a16="http://schemas.microsoft.com/office/drawing/2014/main" id="{9F711D42-C3C7-F94F-A6A2-DBA59D2E1B09}"/>
              </a:ext>
            </a:extLst>
          </p:cNvPr>
          <p:cNvSpPr>
            <a:spLocks noGrp="1"/>
          </p:cNvSpPr>
          <p:nvPr>
            <p:ph type="body" sz="quarter" idx="51" hasCustomPrompt="1"/>
          </p:nvPr>
        </p:nvSpPr>
        <p:spPr>
          <a:xfrm>
            <a:off x="3879838" y="2492212"/>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56" name="Text Placeholder 32">
            <a:extLst>
              <a:ext uri="{FF2B5EF4-FFF2-40B4-BE49-F238E27FC236}">
                <a16:creationId xmlns:a16="http://schemas.microsoft.com/office/drawing/2014/main" id="{0DA45F84-5354-9B4C-B97F-2229C57C159A}"/>
              </a:ext>
            </a:extLst>
          </p:cNvPr>
          <p:cNvSpPr>
            <a:spLocks noGrp="1"/>
          </p:cNvSpPr>
          <p:nvPr>
            <p:ph type="body" sz="quarter" idx="52" hasCustomPrompt="1"/>
          </p:nvPr>
        </p:nvSpPr>
        <p:spPr>
          <a:xfrm>
            <a:off x="3892019" y="3195428"/>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9" name="Text Placeholder 32">
            <a:extLst>
              <a:ext uri="{FF2B5EF4-FFF2-40B4-BE49-F238E27FC236}">
                <a16:creationId xmlns:a16="http://schemas.microsoft.com/office/drawing/2014/main" id="{2E9877C6-E249-4F4E-8097-E7C44AB5FE09}"/>
              </a:ext>
            </a:extLst>
          </p:cNvPr>
          <p:cNvSpPr>
            <a:spLocks noGrp="1"/>
          </p:cNvSpPr>
          <p:nvPr>
            <p:ph type="body" sz="quarter" idx="54" hasCustomPrompt="1"/>
          </p:nvPr>
        </p:nvSpPr>
        <p:spPr>
          <a:xfrm>
            <a:off x="3892019" y="4567087"/>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60" name="Text Placeholder 32">
            <a:extLst>
              <a:ext uri="{FF2B5EF4-FFF2-40B4-BE49-F238E27FC236}">
                <a16:creationId xmlns:a16="http://schemas.microsoft.com/office/drawing/2014/main" id="{05D67838-D162-BA4F-965A-715CEE8EB1A7}"/>
              </a:ext>
            </a:extLst>
          </p:cNvPr>
          <p:cNvSpPr>
            <a:spLocks noGrp="1"/>
          </p:cNvSpPr>
          <p:nvPr>
            <p:ph type="body" sz="quarter" idx="55" hasCustomPrompt="1"/>
          </p:nvPr>
        </p:nvSpPr>
        <p:spPr>
          <a:xfrm>
            <a:off x="3904200" y="5270303"/>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5" name="Picture Placeholder 2">
            <a:extLst>
              <a:ext uri="{FF2B5EF4-FFF2-40B4-BE49-F238E27FC236}">
                <a16:creationId xmlns:a16="http://schemas.microsoft.com/office/drawing/2014/main" id="{1AE122C5-B93C-2443-9586-190A159CBB8C}"/>
              </a:ext>
            </a:extLst>
          </p:cNvPr>
          <p:cNvSpPr>
            <a:spLocks noGrp="1"/>
          </p:cNvSpPr>
          <p:nvPr>
            <p:ph type="pic" sz="quarter" idx="23"/>
          </p:nvPr>
        </p:nvSpPr>
        <p:spPr>
          <a:xfrm>
            <a:off x="1449252" y="4604263"/>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6" name="Picture Placeholder 2">
            <a:extLst>
              <a:ext uri="{FF2B5EF4-FFF2-40B4-BE49-F238E27FC236}">
                <a16:creationId xmlns:a16="http://schemas.microsoft.com/office/drawing/2014/main" id="{69F14B25-1234-BA4F-9F66-85ABB4C39CE6}"/>
              </a:ext>
            </a:extLst>
          </p:cNvPr>
          <p:cNvSpPr>
            <a:spLocks noGrp="1"/>
          </p:cNvSpPr>
          <p:nvPr>
            <p:ph type="pic" sz="quarter" idx="56"/>
          </p:nvPr>
        </p:nvSpPr>
        <p:spPr>
          <a:xfrm>
            <a:off x="1449252" y="2506660"/>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2D6ADA64-2331-8649-9B72-19062F5F59FE}"/>
              </a:ext>
            </a:extLst>
          </p:cNvPr>
          <p:cNvSpPr>
            <a:spLocks noGrp="1"/>
          </p:cNvSpPr>
          <p:nvPr>
            <p:ph type="pic" sz="quarter" idx="57"/>
          </p:nvPr>
        </p:nvSpPr>
        <p:spPr>
          <a:xfrm>
            <a:off x="1449252" y="409057"/>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Tree>
    <p:extLst>
      <p:ext uri="{BB962C8B-B14F-4D97-AF65-F5344CB8AC3E}">
        <p14:creationId xmlns:p14="http://schemas.microsoft.com/office/powerpoint/2010/main" val="57167045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3 x photo/text slide">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BB55D3C9-D9E1-3C4C-BCEE-D89966A31615}"/>
              </a:ext>
            </a:extLst>
          </p:cNvPr>
          <p:cNvSpPr/>
          <p:nvPr userDrawn="1"/>
        </p:nvSpPr>
        <p:spPr>
          <a:xfrm>
            <a:off x="1139708" y="1479990"/>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FA6564EE-36DE-654D-A323-79ED5B95A582}"/>
              </a:ext>
            </a:extLst>
          </p:cNvPr>
          <p:cNvSpPr/>
          <p:nvPr userDrawn="1"/>
        </p:nvSpPr>
        <p:spPr>
          <a:xfrm>
            <a:off x="1139707" y="4141054"/>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38" name="Text Placeholder 32">
            <a:extLst>
              <a:ext uri="{FF2B5EF4-FFF2-40B4-BE49-F238E27FC236}">
                <a16:creationId xmlns:a16="http://schemas.microsoft.com/office/drawing/2014/main" id="{7D2CEAEF-DB4C-9245-AB85-9E2643AF765B}"/>
              </a:ext>
            </a:extLst>
          </p:cNvPr>
          <p:cNvSpPr>
            <a:spLocks noGrp="1"/>
          </p:cNvSpPr>
          <p:nvPr>
            <p:ph type="body" sz="quarter" idx="49" hasCustomPrompt="1"/>
          </p:nvPr>
        </p:nvSpPr>
        <p:spPr>
          <a:xfrm>
            <a:off x="3867660" y="992777"/>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39" name="Text Placeholder 32">
            <a:extLst>
              <a:ext uri="{FF2B5EF4-FFF2-40B4-BE49-F238E27FC236}">
                <a16:creationId xmlns:a16="http://schemas.microsoft.com/office/drawing/2014/main" id="{043C13A9-DCE4-E54F-B82D-25FDA2086A05}"/>
              </a:ext>
            </a:extLst>
          </p:cNvPr>
          <p:cNvSpPr>
            <a:spLocks noGrp="1"/>
          </p:cNvSpPr>
          <p:nvPr>
            <p:ph type="body" sz="quarter" idx="50" hasCustomPrompt="1"/>
          </p:nvPr>
        </p:nvSpPr>
        <p:spPr>
          <a:xfrm>
            <a:off x="3879841" y="1695992"/>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5" name="Text Placeholder 32">
            <a:extLst>
              <a:ext uri="{FF2B5EF4-FFF2-40B4-BE49-F238E27FC236}">
                <a16:creationId xmlns:a16="http://schemas.microsoft.com/office/drawing/2014/main" id="{9F711D42-C3C7-F94F-A6A2-DBA59D2E1B09}"/>
              </a:ext>
            </a:extLst>
          </p:cNvPr>
          <p:cNvSpPr>
            <a:spLocks noGrp="1"/>
          </p:cNvSpPr>
          <p:nvPr>
            <p:ph type="body" sz="quarter" idx="51" hasCustomPrompt="1"/>
          </p:nvPr>
        </p:nvSpPr>
        <p:spPr>
          <a:xfrm>
            <a:off x="3867660" y="3643097"/>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56" name="Text Placeholder 32">
            <a:extLst>
              <a:ext uri="{FF2B5EF4-FFF2-40B4-BE49-F238E27FC236}">
                <a16:creationId xmlns:a16="http://schemas.microsoft.com/office/drawing/2014/main" id="{0DA45F84-5354-9B4C-B97F-2229C57C159A}"/>
              </a:ext>
            </a:extLst>
          </p:cNvPr>
          <p:cNvSpPr>
            <a:spLocks noGrp="1"/>
          </p:cNvSpPr>
          <p:nvPr>
            <p:ph type="body" sz="quarter" idx="52" hasCustomPrompt="1"/>
          </p:nvPr>
        </p:nvSpPr>
        <p:spPr>
          <a:xfrm>
            <a:off x="3879841" y="4346313"/>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6" name="Picture Placeholder 2">
            <a:extLst>
              <a:ext uri="{FF2B5EF4-FFF2-40B4-BE49-F238E27FC236}">
                <a16:creationId xmlns:a16="http://schemas.microsoft.com/office/drawing/2014/main" id="{69F14B25-1234-BA4F-9F66-85ABB4C39CE6}"/>
              </a:ext>
            </a:extLst>
          </p:cNvPr>
          <p:cNvSpPr>
            <a:spLocks noGrp="1"/>
          </p:cNvSpPr>
          <p:nvPr>
            <p:ph type="pic" sz="quarter" idx="56"/>
          </p:nvPr>
        </p:nvSpPr>
        <p:spPr>
          <a:xfrm>
            <a:off x="1437074" y="3657545"/>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2D6ADA64-2331-8649-9B72-19062F5F59FE}"/>
              </a:ext>
            </a:extLst>
          </p:cNvPr>
          <p:cNvSpPr>
            <a:spLocks noGrp="1"/>
          </p:cNvSpPr>
          <p:nvPr>
            <p:ph type="pic" sz="quarter" idx="57"/>
          </p:nvPr>
        </p:nvSpPr>
        <p:spPr>
          <a:xfrm>
            <a:off x="1437074" y="984496"/>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Tree>
    <p:extLst>
      <p:ext uri="{BB962C8B-B14F-4D97-AF65-F5344CB8AC3E}">
        <p14:creationId xmlns:p14="http://schemas.microsoft.com/office/powerpoint/2010/main" val="166251792"/>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hon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1" y="1723900"/>
            <a:ext cx="12191998" cy="4053499"/>
          </a:xfrm>
          <a:prstGeom prst="rect">
            <a:avLst/>
          </a:pr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773875" y="612133"/>
            <a:ext cx="10644249" cy="808786"/>
          </a:xfrm>
        </p:spPr>
        <p:txBody>
          <a:bodyPr>
            <a:noAutofit/>
          </a:bodyPr>
          <a:lstStyle>
            <a:lvl1pPr marL="0" indent="0" algn="l">
              <a:buNone/>
              <a:defRPr sz="3600" b="1" i="0">
                <a:solidFill>
                  <a:srgbClr val="60BA47"/>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773877" y="2527915"/>
            <a:ext cx="5322123" cy="2538354"/>
          </a:xfrm>
        </p:spPr>
        <p:txBody>
          <a:bodyPr numCol="1" spcCol="288000"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pic>
        <p:nvPicPr>
          <p:cNvPr id="13" name="Picture 12">
            <a:extLst>
              <a:ext uri="{FF2B5EF4-FFF2-40B4-BE49-F238E27FC236}">
                <a16:creationId xmlns:a16="http://schemas.microsoft.com/office/drawing/2014/main" id="{8C211F0D-9051-024B-9DC9-CAAD6DD6F6C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7429317" y="1458731"/>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14" name="Picture Placeholder 2">
            <a:extLst>
              <a:ext uri="{FF2B5EF4-FFF2-40B4-BE49-F238E27FC236}">
                <a16:creationId xmlns:a16="http://schemas.microsoft.com/office/drawing/2014/main" id="{35EDD9E2-AF44-6C49-9A06-EA7CD926F603}"/>
              </a:ext>
            </a:extLst>
          </p:cNvPr>
          <p:cNvSpPr>
            <a:spLocks noGrp="1"/>
          </p:cNvSpPr>
          <p:nvPr>
            <p:ph type="pic" sz="quarter" idx="23"/>
          </p:nvPr>
        </p:nvSpPr>
        <p:spPr>
          <a:xfrm>
            <a:off x="7436587" y="2907206"/>
            <a:ext cx="4755412" cy="2879354"/>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0" name="Freeform 9">
            <a:extLst>
              <a:ext uri="{FF2B5EF4-FFF2-40B4-BE49-F238E27FC236}">
                <a16:creationId xmlns:a16="http://schemas.microsoft.com/office/drawing/2014/main" id="{2B1E4B41-A82F-C5DA-18F5-D70EDA69CE5B}"/>
              </a:ext>
            </a:extLst>
          </p:cNvPr>
          <p:cNvSpPr/>
          <p:nvPr userDrawn="1"/>
        </p:nvSpPr>
        <p:spPr>
          <a:xfrm rot="16200000">
            <a:off x="10518124" y="1071057"/>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60BA47"/>
          </a:solidFill>
          <a:ln w="28891" cap="flat">
            <a:noFill/>
            <a:prstDash val="solid"/>
            <a:miter/>
          </a:ln>
        </p:spPr>
        <p:txBody>
          <a:bodyPr rtlCol="0" anchor="ctr"/>
          <a:lstStyle/>
          <a:p>
            <a:endParaRPr lang="en-US"/>
          </a:p>
        </p:txBody>
      </p:sp>
      <p:sp>
        <p:nvSpPr>
          <p:cNvPr id="2" name="Rectangle 1">
            <a:extLst>
              <a:ext uri="{FF2B5EF4-FFF2-40B4-BE49-F238E27FC236}">
                <a16:creationId xmlns:a16="http://schemas.microsoft.com/office/drawing/2014/main" id="{A212208F-070A-C29F-9730-152229B52846}"/>
              </a:ext>
            </a:extLst>
          </p:cNvPr>
          <p:cNvSpPr/>
          <p:nvPr userDrawn="1"/>
        </p:nvSpPr>
        <p:spPr>
          <a:xfrm>
            <a:off x="7908525" y="6408468"/>
            <a:ext cx="3778250" cy="184666"/>
          </a:xfrm>
          <a:prstGeom prst="rect">
            <a:avLst/>
          </a:prstGeom>
        </p:spPr>
        <p:txBody>
          <a:bodyPr>
            <a:spAutoFit/>
          </a:bodyPr>
          <a:lstStyle/>
          <a:p>
            <a:pPr algn="r"/>
            <a:r>
              <a:rPr lang="en-US" sz="600" kern="900" spc="230" baseline="0" dirty="0">
                <a:solidFill>
                  <a:srgbClr val="11496E"/>
                </a:solidFill>
                <a:latin typeface="Calibri" panose="020F0502020204030204" pitchFamily="34" charset="0"/>
                <a:cs typeface="Calibri" panose="020F0502020204030204" pitchFamily="34" charset="0"/>
              </a:rPr>
              <a:t>Ethical, Green, Youth Entrepreneurship Education</a:t>
            </a:r>
          </a:p>
        </p:txBody>
      </p:sp>
    </p:spTree>
    <p:extLst>
      <p:ext uri="{BB962C8B-B14F-4D97-AF65-F5344CB8AC3E}">
        <p14:creationId xmlns:p14="http://schemas.microsoft.com/office/powerpoint/2010/main" val="3191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 1 column">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854280" y="925680"/>
            <a:ext cx="10483431" cy="804265"/>
          </a:xfrm>
        </p:spPr>
        <p:txBody>
          <a:bodyPr>
            <a:noAutofit/>
          </a:bodyPr>
          <a:lstStyle>
            <a:lvl1pPr marL="0" indent="0" algn="l">
              <a:buNone/>
              <a:defRPr sz="36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854282" y="1864553"/>
            <a:ext cx="10483429" cy="4439577"/>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7" name="Freeform 6">
            <a:extLst>
              <a:ext uri="{FF2B5EF4-FFF2-40B4-BE49-F238E27FC236}">
                <a16:creationId xmlns:a16="http://schemas.microsoft.com/office/drawing/2014/main" id="{2AEDC40B-20B0-6CBF-07B9-38AD956F9569}"/>
              </a:ext>
            </a:extLst>
          </p:cNvPr>
          <p:cNvSpPr/>
          <p:nvPr userDrawn="1"/>
        </p:nvSpPr>
        <p:spPr>
          <a:xfrm rot="5400000">
            <a:off x="5923002" y="-4332045"/>
            <a:ext cx="345989" cy="9007026"/>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1978311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671400" y="759425"/>
            <a:ext cx="4997879" cy="804265"/>
          </a:xfrm>
        </p:spPr>
        <p:txBody>
          <a:bodyPr>
            <a:noAutofit/>
          </a:bodyPr>
          <a:lstStyle>
            <a:lvl1pPr marL="0" indent="0" algn="l">
              <a:buNone/>
              <a:defRPr sz="3600" b="1" i="0">
                <a:solidFill>
                  <a:srgbClr val="1D93D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671403" y="1698298"/>
            <a:ext cx="4997878" cy="4439577"/>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grpSp>
        <p:nvGrpSpPr>
          <p:cNvPr id="4" name="Group 3">
            <a:extLst>
              <a:ext uri="{FF2B5EF4-FFF2-40B4-BE49-F238E27FC236}">
                <a16:creationId xmlns:a16="http://schemas.microsoft.com/office/drawing/2014/main" id="{638CDF72-CF42-F501-B043-5C5AA4F9EE94}"/>
              </a:ext>
            </a:extLst>
          </p:cNvPr>
          <p:cNvGrpSpPr/>
          <p:nvPr userDrawn="1"/>
        </p:nvGrpSpPr>
        <p:grpSpPr>
          <a:xfrm rot="16200000">
            <a:off x="8887162" y="1476548"/>
            <a:ext cx="4506008" cy="2103668"/>
            <a:chOff x="-1871944" y="1778846"/>
            <a:chExt cx="1736764" cy="810823"/>
          </a:xfrm>
        </p:grpSpPr>
        <p:sp>
          <p:nvSpPr>
            <p:cNvPr id="5" name="Freeform 4">
              <a:extLst>
                <a:ext uri="{FF2B5EF4-FFF2-40B4-BE49-F238E27FC236}">
                  <a16:creationId xmlns:a16="http://schemas.microsoft.com/office/drawing/2014/main" id="{48D7C512-6CC3-75FA-DAE1-0F065A820FD5}"/>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solidFill>
              <a:srgbClr val="F99F27"/>
            </a:solidFill>
            <a:ln w="24289"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816D240B-65D5-454E-6465-0864F402A41A}"/>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solidFill>
              <a:srgbClr val="60BA47"/>
            </a:solidFill>
            <a:ln w="24289"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45FB591F-0067-FC58-3E99-6A5395A4A5A1}"/>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solidFill>
              <a:srgbClr val="2094D2"/>
            </a:solidFill>
            <a:ln w="2428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584D181-B420-D56F-2968-A3906A4FD588}"/>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solidFill>
              <a:srgbClr val="A21C48"/>
            </a:solid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1D0B637-2DD6-43A1-F272-960E3B76F6BF}"/>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solidFill>
              <a:srgbClr val="DB176A"/>
            </a:solid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2074882B-4DAE-FEBC-BE2B-4FE4B4C1BBAC}"/>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solidFill>
              <a:srgbClr val="F36C2F"/>
            </a:solidFill>
            <a:ln w="24289" cap="flat">
              <a:noFill/>
              <a:prstDash val="solid"/>
              <a:miter/>
            </a:ln>
          </p:spPr>
          <p:txBody>
            <a:bodyPr rtlCol="0" anchor="ctr"/>
            <a:lstStyle/>
            <a:p>
              <a:endParaRPr lang="en-US"/>
            </a:p>
          </p:txBody>
        </p:sp>
      </p:grpSp>
      <p:pic>
        <p:nvPicPr>
          <p:cNvPr id="13" name="Picture 12">
            <a:extLst>
              <a:ext uri="{FF2B5EF4-FFF2-40B4-BE49-F238E27FC236}">
                <a16:creationId xmlns:a16="http://schemas.microsoft.com/office/drawing/2014/main" id="{ABE364F3-EEEA-05DC-3D3A-D8D60D0628C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8315" t="15976" r="16613" b="11083"/>
          <a:stretch/>
        </p:blipFill>
        <p:spPr>
          <a:xfrm>
            <a:off x="2707143" y="1768709"/>
            <a:ext cx="9484857" cy="5294310"/>
          </a:xfrm>
          <a:prstGeom prst="rect">
            <a:avLst/>
          </a:prstGeom>
        </p:spPr>
      </p:pic>
      <p:sp>
        <p:nvSpPr>
          <p:cNvPr id="14" name="Picture Placeholder 17">
            <a:extLst>
              <a:ext uri="{FF2B5EF4-FFF2-40B4-BE49-F238E27FC236}">
                <a16:creationId xmlns:a16="http://schemas.microsoft.com/office/drawing/2014/main" id="{80248A5E-A387-6397-D985-E177350CBE3B}"/>
              </a:ext>
            </a:extLst>
          </p:cNvPr>
          <p:cNvSpPr>
            <a:spLocks noGrp="1"/>
          </p:cNvSpPr>
          <p:nvPr>
            <p:ph type="pic" sz="quarter" idx="10"/>
          </p:nvPr>
        </p:nvSpPr>
        <p:spPr>
          <a:xfrm>
            <a:off x="5965381" y="1969393"/>
            <a:ext cx="6226619" cy="3853972"/>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Tree>
    <p:extLst>
      <p:ext uri="{BB962C8B-B14F-4D97-AF65-F5344CB8AC3E}">
        <p14:creationId xmlns:p14="http://schemas.microsoft.com/office/powerpoint/2010/main" val="2073380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B051E9A9-9385-52A1-75D8-5A4E87878770}"/>
              </a:ext>
            </a:extLst>
          </p:cNvPr>
          <p:cNvSpPr/>
          <p:nvPr userDrawn="1"/>
        </p:nvSpPr>
        <p:spPr>
          <a:xfrm>
            <a:off x="-2988" y="3102429"/>
            <a:ext cx="12194988" cy="2454896"/>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grpSp>
        <p:nvGrpSpPr>
          <p:cNvPr id="6" name="Group 5">
            <a:extLst>
              <a:ext uri="{FF2B5EF4-FFF2-40B4-BE49-F238E27FC236}">
                <a16:creationId xmlns:a16="http://schemas.microsoft.com/office/drawing/2014/main" id="{D2759D8F-66C9-8774-46CC-589C1386D13E}"/>
              </a:ext>
            </a:extLst>
          </p:cNvPr>
          <p:cNvGrpSpPr/>
          <p:nvPr userDrawn="1"/>
        </p:nvGrpSpPr>
        <p:grpSpPr>
          <a:xfrm>
            <a:off x="9456007" y="5829539"/>
            <a:ext cx="2735993" cy="679345"/>
            <a:chOff x="0" y="0"/>
            <a:chExt cx="2301694" cy="571500"/>
          </a:xfrm>
        </p:grpSpPr>
        <p:sp>
          <p:nvSpPr>
            <p:cNvPr id="7" name="Rectangle 6">
              <a:extLst>
                <a:ext uri="{FF2B5EF4-FFF2-40B4-BE49-F238E27FC236}">
                  <a16:creationId xmlns:a16="http://schemas.microsoft.com/office/drawing/2014/main" id="{4A4A8FB1-8F11-0141-5DE0-6281C24D84D4}"/>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a:extLst>
                <a:ext uri="{FF2B5EF4-FFF2-40B4-BE49-F238E27FC236}">
                  <a16:creationId xmlns:a16="http://schemas.microsoft.com/office/drawing/2014/main" id="{54142550-A084-D565-B045-9AB6CF6BB51F}"/>
                </a:ext>
              </a:extLst>
            </p:cNvPr>
            <p:cNvPicPr>
              <a:picLocks noChangeAspect="1"/>
            </p:cNvPicPr>
            <p:nvPr/>
          </p:nvPicPr>
          <p:blipFill>
            <a:blip r:embed="rId2" cstate="email">
              <a:extLst>
                <a:ext uri="{28A0092B-C50C-407E-A947-70E740481C1C}">
                  <a14:useLocalDpi xmlns:a14="http://schemas.microsoft.com/office/drawing/2010/main"/>
                </a:ext>
              </a:extLst>
            </a:blip>
            <a:srcRect l="1420" r="1420"/>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2" name="Graphic 1">
            <a:extLst>
              <a:ext uri="{FF2B5EF4-FFF2-40B4-BE49-F238E27FC236}">
                <a16:creationId xmlns:a16="http://schemas.microsoft.com/office/drawing/2014/main" id="{6DE9B32D-A619-D8AC-EFCE-F8697733799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13789"/>
            <a:ext cx="6096000" cy="3088640"/>
          </a:xfrm>
          <a:prstGeom prst="rect">
            <a:avLst/>
          </a:prstGeom>
        </p:spPr>
      </p:pic>
      <p:sp>
        <p:nvSpPr>
          <p:cNvPr id="3" name="Text Placeholder 32">
            <a:extLst>
              <a:ext uri="{FF2B5EF4-FFF2-40B4-BE49-F238E27FC236}">
                <a16:creationId xmlns:a16="http://schemas.microsoft.com/office/drawing/2014/main" id="{64ABFF8E-C771-1252-E347-4145D5AF72F7}"/>
              </a:ext>
            </a:extLst>
          </p:cNvPr>
          <p:cNvSpPr>
            <a:spLocks noGrp="1"/>
          </p:cNvSpPr>
          <p:nvPr>
            <p:ph type="body" sz="quarter" idx="30" hasCustomPrompt="1"/>
          </p:nvPr>
        </p:nvSpPr>
        <p:spPr>
          <a:xfrm>
            <a:off x="852791" y="3709852"/>
            <a:ext cx="6346032" cy="804265"/>
          </a:xfrm>
        </p:spPr>
        <p:txBody>
          <a:bodyPr>
            <a:noAutofit/>
          </a:bodyPr>
          <a:lstStyle>
            <a:lvl1pPr marL="0" indent="0" algn="l">
              <a:buNone/>
              <a:defRPr sz="3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Follow Our Journey</a:t>
            </a:r>
            <a:endParaRPr lang="en-US" dirty="0"/>
          </a:p>
        </p:txBody>
      </p:sp>
      <p:grpSp>
        <p:nvGrpSpPr>
          <p:cNvPr id="9" name="Group 8">
            <a:extLst>
              <a:ext uri="{FF2B5EF4-FFF2-40B4-BE49-F238E27FC236}">
                <a16:creationId xmlns:a16="http://schemas.microsoft.com/office/drawing/2014/main" id="{9A5B3923-C329-76E3-D521-1B5691B489E3}"/>
              </a:ext>
            </a:extLst>
          </p:cNvPr>
          <p:cNvGrpSpPr/>
          <p:nvPr userDrawn="1"/>
        </p:nvGrpSpPr>
        <p:grpSpPr>
          <a:xfrm rot="16200000">
            <a:off x="8283002" y="1703688"/>
            <a:ext cx="5411064" cy="2526201"/>
            <a:chOff x="-1871944" y="1778846"/>
            <a:chExt cx="1736764" cy="810823"/>
          </a:xfrm>
        </p:grpSpPr>
        <p:sp>
          <p:nvSpPr>
            <p:cNvPr id="10" name="Freeform 9">
              <a:extLst>
                <a:ext uri="{FF2B5EF4-FFF2-40B4-BE49-F238E27FC236}">
                  <a16:creationId xmlns:a16="http://schemas.microsoft.com/office/drawing/2014/main" id="{6C1AD56A-3F65-664F-75AE-547AD26BBCD0}"/>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solidFill>
              <a:srgbClr val="F99F27"/>
            </a:solid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F0B203D0-4F1F-AF4A-88AA-54E18CD29FEE}"/>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solidFill>
              <a:srgbClr val="60BA47"/>
            </a:solid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6200723-4FC0-633F-3415-EC13CA112A32}"/>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solidFill>
              <a:srgbClr val="2094D2"/>
            </a:solid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F93CA007-2D69-244F-05AD-5CBECC817D21}"/>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solidFill>
              <a:srgbClr val="A21C48"/>
            </a:solid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34AAEEA6-8651-4BAB-D748-309574A2E77E}"/>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solidFill>
              <a:srgbClr val="DB176A"/>
            </a:solid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F6034C48-69EE-EAE5-44B4-38451FD57241}"/>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solidFill>
              <a:srgbClr val="F36C2F"/>
            </a:solid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728685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CBF8474B-2EE8-5D90-EE94-2A449BB5BC14}"/>
              </a:ext>
            </a:extLst>
          </p:cNvPr>
          <p:cNvSpPr/>
          <p:nvPr userDrawn="1"/>
        </p:nvSpPr>
        <p:spPr>
          <a:xfrm>
            <a:off x="0" y="2916349"/>
            <a:ext cx="12172692" cy="2970866"/>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11496E"/>
          </a:solidFill>
          <a:ln w="30808" cap="flat">
            <a:noFill/>
            <a:prstDash val="solid"/>
            <a:miter/>
          </a:ln>
        </p:spPr>
        <p:txBody>
          <a:bodyPr rtlCol="0" anchor="ctr"/>
          <a:lstStyle/>
          <a:p>
            <a:endParaRPr lang="en-US" sz="2069"/>
          </a:p>
        </p:txBody>
      </p:sp>
      <p:sp>
        <p:nvSpPr>
          <p:cNvPr id="178" name="Freeform 177">
            <a:extLst>
              <a:ext uri="{FF2B5EF4-FFF2-40B4-BE49-F238E27FC236}">
                <a16:creationId xmlns:a16="http://schemas.microsoft.com/office/drawing/2014/main" id="{D72AD8ED-B417-EE44-A5AC-AEB6D73B62A7}"/>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2094D2"/>
          </a:solidFill>
          <a:ln w="30808" cap="flat">
            <a:noFill/>
            <a:prstDash val="solid"/>
            <a:miter/>
          </a:ln>
        </p:spPr>
        <p:txBody>
          <a:bodyPr rtlCol="0" anchor="ctr"/>
          <a:lstStyle/>
          <a:p>
            <a:endParaRPr lang="en-US" sz="2069"/>
          </a:p>
        </p:txBody>
      </p:sp>
      <p:sp>
        <p:nvSpPr>
          <p:cNvPr id="3" name="Text Placeholder 32">
            <a:extLst>
              <a:ext uri="{FF2B5EF4-FFF2-40B4-BE49-F238E27FC236}">
                <a16:creationId xmlns:a16="http://schemas.microsoft.com/office/drawing/2014/main" id="{99B2260A-8AA6-B70B-8A19-887E4F62A1EA}"/>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FAIRPRENEURS</a:t>
            </a:r>
            <a:endParaRPr lang="en-US" dirty="0"/>
          </a:p>
        </p:txBody>
      </p:sp>
      <p:sp>
        <p:nvSpPr>
          <p:cNvPr id="5" name="Text Placeholder 32">
            <a:extLst>
              <a:ext uri="{FF2B5EF4-FFF2-40B4-BE49-F238E27FC236}">
                <a16:creationId xmlns:a16="http://schemas.microsoft.com/office/drawing/2014/main" id="{E172149E-5E03-96AA-55FE-70298C3C1C77}"/>
              </a:ext>
            </a:extLst>
          </p:cNvPr>
          <p:cNvSpPr>
            <a:spLocks noGrp="1"/>
          </p:cNvSpPr>
          <p:nvPr>
            <p:ph type="body" sz="quarter" idx="19" hasCustomPrompt="1"/>
          </p:nvPr>
        </p:nvSpPr>
        <p:spPr>
          <a:xfrm>
            <a:off x="618012" y="3232383"/>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grpSp>
        <p:nvGrpSpPr>
          <p:cNvPr id="6" name="Group 5">
            <a:extLst>
              <a:ext uri="{FF2B5EF4-FFF2-40B4-BE49-F238E27FC236}">
                <a16:creationId xmlns:a16="http://schemas.microsoft.com/office/drawing/2014/main" id="{D804B6A4-482D-6C9A-9089-E3658622346A}"/>
              </a:ext>
            </a:extLst>
          </p:cNvPr>
          <p:cNvGrpSpPr/>
          <p:nvPr userDrawn="1"/>
        </p:nvGrpSpPr>
        <p:grpSpPr>
          <a:xfrm>
            <a:off x="162193" y="5957860"/>
            <a:ext cx="2471731" cy="613729"/>
            <a:chOff x="0" y="0"/>
            <a:chExt cx="2301694" cy="571500"/>
          </a:xfrm>
        </p:grpSpPr>
        <p:sp>
          <p:nvSpPr>
            <p:cNvPr id="7" name="Rectangle 6">
              <a:extLst>
                <a:ext uri="{FF2B5EF4-FFF2-40B4-BE49-F238E27FC236}">
                  <a16:creationId xmlns:a16="http://schemas.microsoft.com/office/drawing/2014/main" id="{B32BB417-1319-9691-2C6F-B415DC63CF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a:extLst>
                <a:ext uri="{FF2B5EF4-FFF2-40B4-BE49-F238E27FC236}">
                  <a16:creationId xmlns:a16="http://schemas.microsoft.com/office/drawing/2014/main" id="{43937D66-6C3E-E846-845F-7150743138EF}"/>
                </a:ext>
              </a:extLst>
            </p:cNvPr>
            <p:cNvPicPr>
              <a:picLocks noChangeAspect="1"/>
            </p:cNvPicPr>
            <p:nvPr/>
          </p:nvPicPr>
          <p:blipFill>
            <a:blip r:embed="rId2" cstate="email">
              <a:extLst>
                <a:ext uri="{28A0092B-C50C-407E-A947-70E740481C1C}">
                  <a14:useLocalDpi xmlns:a14="http://schemas.microsoft.com/office/drawing/2010/main"/>
                </a:ext>
              </a:extLst>
            </a:blip>
            <a:srcRect l="1420" r="1420"/>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63" name="Graphic 162">
            <a:extLst>
              <a:ext uri="{FF2B5EF4-FFF2-40B4-BE49-F238E27FC236}">
                <a16:creationId xmlns:a16="http://schemas.microsoft.com/office/drawing/2014/main" id="{7BF67B0B-2324-EAFF-41E5-831D9EA25FA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13789"/>
            <a:ext cx="6096000" cy="3088640"/>
          </a:xfrm>
          <a:prstGeom prst="rect">
            <a:avLst/>
          </a:prstGeom>
        </p:spPr>
      </p:pic>
      <p:sp>
        <p:nvSpPr>
          <p:cNvPr id="177" name="Picture Placeholder 176">
            <a:extLst>
              <a:ext uri="{FF2B5EF4-FFF2-40B4-BE49-F238E27FC236}">
                <a16:creationId xmlns:a16="http://schemas.microsoft.com/office/drawing/2014/main" id="{950B8847-22F7-A4AA-BB88-4959C6102C92}"/>
              </a:ext>
            </a:extLst>
          </p:cNvPr>
          <p:cNvSpPr>
            <a:spLocks noGrp="1"/>
          </p:cNvSpPr>
          <p:nvPr>
            <p:ph type="pic" sz="quarter" idx="44" hasCustomPrompt="1"/>
          </p:nvPr>
        </p:nvSpPr>
        <p:spPr>
          <a:xfrm>
            <a:off x="5718875" y="13789"/>
            <a:ext cx="5533754" cy="6880943"/>
          </a:xfrm>
          <a:custGeom>
            <a:avLst/>
            <a:gdLst>
              <a:gd name="connsiteX0" fmla="*/ 0 w 5533754"/>
              <a:gd name="connsiteY0" fmla="*/ 0 h 6880943"/>
              <a:gd name="connsiteX1" fmla="*/ 5533754 w 5533754"/>
              <a:gd name="connsiteY1" fmla="*/ 0 h 6880943"/>
              <a:gd name="connsiteX2" fmla="*/ 5533754 w 5533754"/>
              <a:gd name="connsiteY2" fmla="*/ 5410029 h 6880943"/>
              <a:gd name="connsiteX3" fmla="*/ 2346636 w 5533754"/>
              <a:gd name="connsiteY3" fmla="*/ 5410029 h 6880943"/>
              <a:gd name="connsiteX4" fmla="*/ 2346636 w 5533754"/>
              <a:gd name="connsiteY4" fmla="*/ 6166660 h 6880943"/>
              <a:gd name="connsiteX5" fmla="*/ 5533754 w 5533754"/>
              <a:gd name="connsiteY5" fmla="*/ 6166660 h 6880943"/>
              <a:gd name="connsiteX6" fmla="*/ 5533754 w 5533754"/>
              <a:gd name="connsiteY6" fmla="*/ 6880943 h 6880943"/>
              <a:gd name="connsiteX7" fmla="*/ 0 w 5533754"/>
              <a:gd name="connsiteY7" fmla="*/ 6880943 h 6880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33754" h="6880943">
                <a:moveTo>
                  <a:pt x="0" y="0"/>
                </a:moveTo>
                <a:lnTo>
                  <a:pt x="5533754" y="0"/>
                </a:lnTo>
                <a:lnTo>
                  <a:pt x="5533754" y="5410029"/>
                </a:lnTo>
                <a:lnTo>
                  <a:pt x="2346636" y="5410029"/>
                </a:lnTo>
                <a:lnTo>
                  <a:pt x="2346636" y="6166660"/>
                </a:lnTo>
                <a:lnTo>
                  <a:pt x="5533754" y="6166660"/>
                </a:lnTo>
                <a:lnTo>
                  <a:pt x="5533754" y="6880943"/>
                </a:lnTo>
                <a:lnTo>
                  <a:pt x="0" y="6880943"/>
                </a:lnTo>
                <a:close/>
              </a:path>
            </a:pathLst>
          </a:custGeom>
          <a:solidFill>
            <a:schemeClr val="bg1">
              <a:lumMod val="95000"/>
            </a:schemeClr>
          </a:solidFill>
        </p:spPr>
        <p:txBody>
          <a:bodyPr wrap="square">
            <a:noAutofit/>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175" name="Text Placeholder 23">
            <a:extLst>
              <a:ext uri="{FF2B5EF4-FFF2-40B4-BE49-F238E27FC236}">
                <a16:creationId xmlns:a16="http://schemas.microsoft.com/office/drawing/2014/main" id="{F9FE7071-7D7D-13C1-BD08-2F3C5C7F4C51}"/>
              </a:ext>
            </a:extLst>
          </p:cNvPr>
          <p:cNvSpPr>
            <a:spLocks noGrp="1"/>
          </p:cNvSpPr>
          <p:nvPr>
            <p:ph type="body" sz="quarter" idx="45" hasCustomPrompt="1"/>
          </p:nvPr>
        </p:nvSpPr>
        <p:spPr>
          <a:xfrm>
            <a:off x="8065511" y="5436563"/>
            <a:ext cx="3640117" cy="731140"/>
          </a:xfrm>
          <a:prstGeom prst="rect">
            <a:avLst/>
          </a:prstGeom>
        </p:spPr>
        <p:txBody>
          <a:bodyPr anchor="ctr">
            <a:normAutofit/>
          </a:bodyPr>
          <a:lstStyle>
            <a:lvl1pPr marL="0" indent="0" algn="r">
              <a:buNone/>
              <a:defRPr sz="2800" baseline="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spTree>
    <p:extLst>
      <p:ext uri="{BB962C8B-B14F-4D97-AF65-F5344CB8AC3E}">
        <p14:creationId xmlns:p14="http://schemas.microsoft.com/office/powerpoint/2010/main" val="375554104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6B74FF8C-D66B-56C5-C502-E2B8E6C67C08}"/>
              </a:ext>
            </a:extLst>
          </p:cNvPr>
          <p:cNvSpPr/>
          <p:nvPr userDrawn="1"/>
        </p:nvSpPr>
        <p:spPr>
          <a:xfrm>
            <a:off x="-2" y="1"/>
            <a:ext cx="12192001" cy="184612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dirty="0"/>
          </a:p>
        </p:txBody>
      </p:sp>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2434100" y="2444488"/>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01</a:t>
            </a:r>
            <a:endParaRPr lang="en-US" dirty="0"/>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3567808" y="2444488"/>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Introduction</a:t>
            </a:r>
            <a:endParaRPr lang="en-US" dirty="0"/>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2434100" y="2902464"/>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02</a:t>
            </a:r>
            <a:endParaRPr lang="en-US" dirty="0"/>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3567808" y="2902379"/>
            <a:ext cx="5715653" cy="223986"/>
          </a:xfrm>
        </p:spPr>
        <p:txBody>
          <a:bodyPr anchor="ctr">
            <a:noAutofit/>
          </a:bodyPr>
          <a:lstStyle>
            <a:lvl1pPr marL="0" marR="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marL="0" marR="0" lvl="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a:pPr>
            <a:r>
              <a:rPr lang="en-GB" dirty="0"/>
              <a:t>About us</a:t>
            </a:r>
            <a:endParaRPr lang="en-US" dirty="0"/>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2434100" y="3360440"/>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03</a:t>
            </a:r>
            <a:endParaRPr lang="en-US" dirty="0"/>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3567808" y="3360783"/>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The Project</a:t>
            </a:r>
            <a:endParaRPr lang="en-US" dirty="0"/>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2434100" y="3818416"/>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04</a:t>
            </a:r>
            <a:endParaRPr lang="en-US" dirty="0"/>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3567808" y="3818674"/>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Gallery</a:t>
            </a:r>
            <a:endParaRPr lang="en-US" dirty="0"/>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2434100" y="4276392"/>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05</a:t>
            </a:r>
            <a:endParaRPr lang="en-US" dirty="0"/>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3567808" y="4276565"/>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Our Team</a:t>
            </a:r>
            <a:endParaRPr lang="en-US" dirty="0"/>
          </a:p>
        </p:txBody>
      </p:sp>
      <p:sp>
        <p:nvSpPr>
          <p:cNvPr id="161" name="Text Placeholder 32">
            <a:extLst>
              <a:ext uri="{FF2B5EF4-FFF2-40B4-BE49-F238E27FC236}">
                <a16:creationId xmlns:a16="http://schemas.microsoft.com/office/drawing/2014/main" id="{BA3A5A09-F937-7549-8085-E87DDB3C3436}"/>
              </a:ext>
            </a:extLst>
          </p:cNvPr>
          <p:cNvSpPr>
            <a:spLocks noGrp="1"/>
          </p:cNvSpPr>
          <p:nvPr>
            <p:ph type="body" sz="quarter" idx="51" hasCustomPrompt="1"/>
          </p:nvPr>
        </p:nvSpPr>
        <p:spPr>
          <a:xfrm>
            <a:off x="2449647" y="4734368"/>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06</a:t>
            </a:r>
            <a:endParaRPr lang="en-US" dirty="0"/>
          </a:p>
        </p:txBody>
      </p:sp>
      <p:sp>
        <p:nvSpPr>
          <p:cNvPr id="162" name="Text Placeholder 32">
            <a:extLst>
              <a:ext uri="{FF2B5EF4-FFF2-40B4-BE49-F238E27FC236}">
                <a16:creationId xmlns:a16="http://schemas.microsoft.com/office/drawing/2014/main" id="{3125800D-400A-CB4E-BB45-05A321F773EC}"/>
              </a:ext>
            </a:extLst>
          </p:cNvPr>
          <p:cNvSpPr>
            <a:spLocks noGrp="1"/>
          </p:cNvSpPr>
          <p:nvPr>
            <p:ph type="body" sz="quarter" idx="52" hasCustomPrompt="1"/>
          </p:nvPr>
        </p:nvSpPr>
        <p:spPr>
          <a:xfrm>
            <a:off x="3583355" y="4734456"/>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Question and Answers</a:t>
            </a:r>
            <a:endParaRPr lang="en-US" dirty="0"/>
          </a:p>
        </p:txBody>
      </p:sp>
      <p:sp>
        <p:nvSpPr>
          <p:cNvPr id="163" name="Text Placeholder 32">
            <a:extLst>
              <a:ext uri="{FF2B5EF4-FFF2-40B4-BE49-F238E27FC236}">
                <a16:creationId xmlns:a16="http://schemas.microsoft.com/office/drawing/2014/main" id="{8BE77D08-2226-F241-BD4C-C1EE8B229A90}"/>
              </a:ext>
            </a:extLst>
          </p:cNvPr>
          <p:cNvSpPr>
            <a:spLocks noGrp="1"/>
          </p:cNvSpPr>
          <p:nvPr>
            <p:ph type="body" sz="quarter" idx="53" hasCustomPrompt="1"/>
          </p:nvPr>
        </p:nvSpPr>
        <p:spPr>
          <a:xfrm>
            <a:off x="2449647" y="5192345"/>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07</a:t>
            </a:r>
            <a:endParaRPr lang="en-US" dirty="0"/>
          </a:p>
        </p:txBody>
      </p:sp>
      <p:sp>
        <p:nvSpPr>
          <p:cNvPr id="164" name="Text Placeholder 32">
            <a:extLst>
              <a:ext uri="{FF2B5EF4-FFF2-40B4-BE49-F238E27FC236}">
                <a16:creationId xmlns:a16="http://schemas.microsoft.com/office/drawing/2014/main" id="{32184336-7547-9A40-A148-9E9B78DCBBAF}"/>
              </a:ext>
            </a:extLst>
          </p:cNvPr>
          <p:cNvSpPr>
            <a:spLocks noGrp="1"/>
          </p:cNvSpPr>
          <p:nvPr>
            <p:ph type="body" sz="quarter" idx="54" hasCustomPrompt="1"/>
          </p:nvPr>
        </p:nvSpPr>
        <p:spPr>
          <a:xfrm>
            <a:off x="3583355" y="5192345"/>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Conclusion</a:t>
            </a:r>
            <a:endParaRPr lang="en-US" dirty="0"/>
          </a:p>
        </p:txBody>
      </p:sp>
      <p:sp>
        <p:nvSpPr>
          <p:cNvPr id="286" name="Rectangle 285">
            <a:extLst>
              <a:ext uri="{FF2B5EF4-FFF2-40B4-BE49-F238E27FC236}">
                <a16:creationId xmlns:a16="http://schemas.microsoft.com/office/drawing/2014/main" id="{DB242B25-6F94-3545-A2C1-E1A9B68738D1}"/>
              </a:ext>
            </a:extLst>
          </p:cNvPr>
          <p:cNvSpPr/>
          <p:nvPr userDrawn="1"/>
        </p:nvSpPr>
        <p:spPr>
          <a:xfrm>
            <a:off x="2721078" y="5671351"/>
            <a:ext cx="4194233" cy="836447"/>
          </a:xfrm>
          <a:prstGeom prst="rect">
            <a:avLst/>
          </a:prstGeom>
        </p:spPr>
        <p:txBody>
          <a:bodyPr wrap="square">
            <a:spAutoFit/>
          </a:bodyPr>
          <a:lstStyle/>
          <a:p>
            <a:pPr marL="0" marR="0" indent="0" algn="just" defTabSz="293378" rtl="0" eaLnBrk="1" fontAlgn="auto" latinLnBrk="0" hangingPunct="0">
              <a:lnSpc>
                <a:spcPct val="100000"/>
              </a:lnSpc>
              <a:spcBef>
                <a:spcPts val="0"/>
              </a:spcBef>
              <a:spcAft>
                <a:spcPts val="0"/>
              </a:spcAft>
              <a:buClrTx/>
              <a:buSzTx/>
              <a:buFontTx/>
              <a:buNone/>
              <a:tabLst/>
              <a:defRPr/>
            </a:pPr>
            <a:r>
              <a:rPr lang="en-GB" sz="967" dirty="0">
                <a:solidFill>
                  <a:srgbClr val="11496E"/>
                </a:solidFill>
                <a:latin typeface="Calibri" panose="020F0502020204030204" pitchFamily="34" charset="0"/>
                <a:ea typeface="Open Sans" panose="020B0606030504020204" pitchFamily="34" charset="0"/>
                <a:cs typeface="Calibri" panose="020F0502020204030204" pitchFamily="34" charset="0"/>
              </a:rPr>
              <a:t>Co-funded by the European Union. Views and opinions expressed are however those of the author or authors only and do not necessarily reflect those of the European Union or the Foundation for the Development of the Education System. Neither the European Union nor the entity providing the grant can be held responsible for them.</a:t>
            </a:r>
            <a:endParaRPr lang="en-US" sz="967" dirty="0">
              <a:solidFill>
                <a:srgbClr val="11496E"/>
              </a:solidFill>
              <a:latin typeface="Calibri" panose="020F0502020204030204" pitchFamily="34" charset="0"/>
              <a:ea typeface="Open Sans" panose="020B0606030504020204" pitchFamily="34" charset="0"/>
              <a:cs typeface="Calibri" panose="020F0502020204030204" pitchFamily="34" charset="0"/>
            </a:endParaRPr>
          </a:p>
        </p:txBody>
      </p:sp>
      <p:sp>
        <p:nvSpPr>
          <p:cNvPr id="58" name="Text Placeholder 32">
            <a:extLst>
              <a:ext uri="{FF2B5EF4-FFF2-40B4-BE49-F238E27FC236}">
                <a16:creationId xmlns:a16="http://schemas.microsoft.com/office/drawing/2014/main" id="{A7E9440F-DDEC-434B-9346-8F02B164E9B2}"/>
              </a:ext>
            </a:extLst>
          </p:cNvPr>
          <p:cNvSpPr>
            <a:spLocks noGrp="1"/>
          </p:cNvSpPr>
          <p:nvPr>
            <p:ph type="body" sz="quarter" idx="61" hasCustomPrompt="1"/>
          </p:nvPr>
        </p:nvSpPr>
        <p:spPr>
          <a:xfrm>
            <a:off x="2694576" y="821841"/>
            <a:ext cx="3692066" cy="532331"/>
          </a:xfrm>
        </p:spPr>
        <p:txBody>
          <a:bodyPr anchor="ctr">
            <a:noAutofit/>
          </a:bodyPr>
          <a:lstStyle>
            <a:lvl1pPr marL="0" indent="0" algn="l">
              <a:lnSpc>
                <a:spcPts val="3190"/>
              </a:lnSpc>
              <a:spcBef>
                <a:spcPts val="0"/>
              </a:spcBef>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TABLE OF CONTENTS</a:t>
            </a:r>
            <a:endParaRPr lang="en-US" dirty="0"/>
          </a:p>
        </p:txBody>
      </p:sp>
      <p:grpSp>
        <p:nvGrpSpPr>
          <p:cNvPr id="32" name="Group 31">
            <a:extLst>
              <a:ext uri="{FF2B5EF4-FFF2-40B4-BE49-F238E27FC236}">
                <a16:creationId xmlns:a16="http://schemas.microsoft.com/office/drawing/2014/main" id="{51C2F8C0-A5CA-C542-B154-C949A59DEFE7}"/>
              </a:ext>
            </a:extLst>
          </p:cNvPr>
          <p:cNvGrpSpPr/>
          <p:nvPr userDrawn="1"/>
        </p:nvGrpSpPr>
        <p:grpSpPr>
          <a:xfrm>
            <a:off x="7546237" y="5794892"/>
            <a:ext cx="2735993" cy="679345"/>
            <a:chOff x="0" y="0"/>
            <a:chExt cx="2301694" cy="571500"/>
          </a:xfrm>
        </p:grpSpPr>
        <p:sp>
          <p:nvSpPr>
            <p:cNvPr id="33" name="Rectangle 32">
              <a:extLst>
                <a:ext uri="{FF2B5EF4-FFF2-40B4-BE49-F238E27FC236}">
                  <a16:creationId xmlns:a16="http://schemas.microsoft.com/office/drawing/2014/main" id="{65C3F60E-1A9C-7548-9AF3-F3DC2492698F}"/>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4" name="Picture 33">
              <a:extLst>
                <a:ext uri="{FF2B5EF4-FFF2-40B4-BE49-F238E27FC236}">
                  <a16:creationId xmlns:a16="http://schemas.microsoft.com/office/drawing/2014/main" id="{50E12723-56AA-9A42-BFE6-5A8D843584E6}"/>
                </a:ext>
              </a:extLst>
            </p:cNvPr>
            <p:cNvPicPr>
              <a:picLocks noChangeAspect="1"/>
            </p:cNvPicPr>
            <p:nvPr/>
          </p:nvPicPr>
          <p:blipFill>
            <a:blip r:embed="rId2" cstate="email">
              <a:extLst>
                <a:ext uri="{28A0092B-C50C-407E-A947-70E740481C1C}">
                  <a14:useLocalDpi xmlns:a14="http://schemas.microsoft.com/office/drawing/2010/main"/>
                </a:ext>
              </a:extLst>
            </a:blip>
            <a:srcRect l="1420" r="1420"/>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grpSp>
        <p:nvGrpSpPr>
          <p:cNvPr id="2" name="Group 1">
            <a:extLst>
              <a:ext uri="{FF2B5EF4-FFF2-40B4-BE49-F238E27FC236}">
                <a16:creationId xmlns:a16="http://schemas.microsoft.com/office/drawing/2014/main" id="{D2CFE794-58A0-462D-6BE1-7F3815412160}"/>
              </a:ext>
            </a:extLst>
          </p:cNvPr>
          <p:cNvGrpSpPr/>
          <p:nvPr userDrawn="1"/>
        </p:nvGrpSpPr>
        <p:grpSpPr>
          <a:xfrm rot="5400000">
            <a:off x="-823306" y="1564548"/>
            <a:ext cx="3088508" cy="1441896"/>
            <a:chOff x="-1871944" y="1778846"/>
            <a:chExt cx="1736764" cy="810823"/>
          </a:xfrm>
        </p:grpSpPr>
        <p:sp>
          <p:nvSpPr>
            <p:cNvPr id="3" name="Freeform 2">
              <a:extLst>
                <a:ext uri="{FF2B5EF4-FFF2-40B4-BE49-F238E27FC236}">
                  <a16:creationId xmlns:a16="http://schemas.microsoft.com/office/drawing/2014/main" id="{762C12FE-87D4-5472-04C9-E3F4BA0BCC6C}"/>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solidFill>
              <a:srgbClr val="F99F27"/>
            </a:solidFill>
            <a:ln w="24289"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50D55092-AA96-02A7-A72F-AF8D47FEBF10}"/>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solidFill>
              <a:srgbClr val="60BA47"/>
            </a:solidFill>
            <a:ln w="24289"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523F1CDA-C420-102F-C9FF-31E563EDDC84}"/>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solidFill>
              <a:srgbClr val="2094D2"/>
            </a:solidFill>
            <a:ln w="24289"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F5289117-30AA-BAE5-0D17-D06BE1032DA4}"/>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solidFill>
              <a:srgbClr val="A21C48"/>
            </a:solidFill>
            <a:ln w="24289"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509BCDEC-B15A-1460-3D26-5711E1018869}"/>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solidFill>
              <a:srgbClr val="DB176A"/>
            </a:solidFill>
            <a:ln w="24289"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8FEFD179-2B75-FB68-156B-4CCC63B1ED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solidFill>
              <a:srgbClr val="F36C2F"/>
            </a:solid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047572136"/>
      </p:ext>
    </p:extLst>
  </p:cSld>
  <p:clrMapOvr>
    <a:masterClrMapping/>
  </p:clrMapOvr>
  <p:extLst>
    <p:ext uri="{DCECCB84-F9BA-43D5-87BE-67443E8EF086}">
      <p15:sldGuideLst xmlns:p15="http://schemas.microsoft.com/office/powerpoint/2012/main">
        <p15:guide id="1" pos="47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lcome/Intro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738798"/>
            <a:ext cx="6776598" cy="842867"/>
          </a:xfrm>
          <a:solidFill>
            <a:srgbClr val="2094D2"/>
          </a:solidFill>
        </p:spPr>
        <p:txBody>
          <a:bodyPr anchor="ctr">
            <a:noAutofit/>
          </a:bodyPr>
          <a:lstStyle>
            <a:lvl1pPr marL="273050" indent="0" algn="l">
              <a:buNone/>
              <a:tabLst/>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727723" y="2412091"/>
            <a:ext cx="4939670" cy="3889855"/>
          </a:xfrm>
        </p:spPr>
        <p:txBody>
          <a:bodyPr numCol="1" spcCol="288000" anchor="t">
            <a:noAutofit/>
          </a:bodyPr>
          <a:lstStyle>
            <a:lvl1pPr marL="0" indent="0" algn="l">
              <a:lnSpc>
                <a:spcPct val="100000"/>
              </a:lnSpc>
              <a:spcBef>
                <a:spcPts val="0"/>
              </a:spcBef>
              <a:buNone/>
              <a:defRPr sz="1774"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9" name="Freeform 8">
            <a:extLst>
              <a:ext uri="{FF2B5EF4-FFF2-40B4-BE49-F238E27FC236}">
                <a16:creationId xmlns:a16="http://schemas.microsoft.com/office/drawing/2014/main" id="{0DF46C80-E1AF-4956-2ABD-90248B67156F}"/>
              </a:ext>
            </a:extLst>
          </p:cNvPr>
          <p:cNvSpPr/>
          <p:nvPr userDrawn="1"/>
        </p:nvSpPr>
        <p:spPr>
          <a:xfrm>
            <a:off x="704606" y="4858346"/>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3884995921"/>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Welcome/Intro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0"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457243" y="384074"/>
            <a:ext cx="6776598" cy="842867"/>
          </a:xfrm>
          <a:solidFill>
            <a:srgbClr val="2094D2"/>
          </a:solidFill>
        </p:spPr>
        <p:txBody>
          <a:bodyPr anchor="ctr">
            <a:noAutofit/>
          </a:bodyPr>
          <a:lstStyle>
            <a:lvl1pPr marL="273050" indent="0" algn="l">
              <a:buNone/>
              <a:tabLst/>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5155324" y="1690291"/>
            <a:ext cx="6298324" cy="4450378"/>
          </a:xfrm>
        </p:spPr>
        <p:txBody>
          <a:bodyPr numCol="1" spcCol="288000" anchor="t">
            <a:noAutofit/>
          </a:bodyPr>
          <a:lstStyle>
            <a:lvl1pPr marL="0" indent="0" algn="l">
              <a:lnSpc>
                <a:spcPct val="100000"/>
              </a:lnSpc>
              <a:spcBef>
                <a:spcPts val="0"/>
              </a:spcBef>
              <a:buNone/>
              <a:defRPr sz="1774"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9" name="Freeform 8">
            <a:extLst>
              <a:ext uri="{FF2B5EF4-FFF2-40B4-BE49-F238E27FC236}">
                <a16:creationId xmlns:a16="http://schemas.microsoft.com/office/drawing/2014/main" id="{0DF46C80-E1AF-4956-2ABD-90248B67156F}"/>
              </a:ext>
            </a:extLst>
          </p:cNvPr>
          <p:cNvSpPr/>
          <p:nvPr userDrawn="1"/>
        </p:nvSpPr>
        <p:spPr>
          <a:xfrm>
            <a:off x="0" y="4858346"/>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2537421161"/>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282DA373-D882-C787-AB62-F6768BB001C0}"/>
              </a:ext>
            </a:extLst>
          </p:cNvPr>
          <p:cNvSpPr/>
          <p:nvPr userDrawn="1"/>
        </p:nvSpPr>
        <p:spPr>
          <a:xfrm>
            <a:off x="-2" y="4425687"/>
            <a:ext cx="12222687" cy="1437597"/>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
        <p:nvSpPr>
          <p:cNvPr id="57" name="Text Placeholder 3">
            <a:extLst>
              <a:ext uri="{FF2B5EF4-FFF2-40B4-BE49-F238E27FC236}">
                <a16:creationId xmlns:a16="http://schemas.microsoft.com/office/drawing/2014/main" id="{72EE2CF0-D590-9D49-88CE-03DDDC527CE3}"/>
              </a:ext>
            </a:extLst>
          </p:cNvPr>
          <p:cNvSpPr>
            <a:spLocks noGrp="1"/>
          </p:cNvSpPr>
          <p:nvPr>
            <p:ph type="body" sz="quarter" idx="14" hasCustomPrompt="1"/>
          </p:nvPr>
        </p:nvSpPr>
        <p:spPr>
          <a:xfrm>
            <a:off x="1845059" y="994716"/>
            <a:ext cx="4279038" cy="757034"/>
          </a:xfrm>
          <a:effectLst>
            <a:glow rad="127000">
              <a:srgbClr val="414141"/>
            </a:glow>
          </a:effectLst>
        </p:spPr>
        <p:txBody>
          <a:bodyPr>
            <a:noAutofit/>
          </a:bodyPr>
          <a:lstStyle>
            <a:lvl1pPr marL="0" indent="0" algn="r">
              <a:buNone/>
              <a:defRPr sz="11613" b="1">
                <a:solidFill>
                  <a:srgbClr val="1C1442"/>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0" name="Picture Placeholder 5">
            <a:extLst>
              <a:ext uri="{FF2B5EF4-FFF2-40B4-BE49-F238E27FC236}">
                <a16:creationId xmlns:a16="http://schemas.microsoft.com/office/drawing/2014/main" id="{5A1F1DAD-078A-A73A-851E-3376F966C155}"/>
              </a:ext>
            </a:extLst>
          </p:cNvPr>
          <p:cNvSpPr>
            <a:spLocks noGrp="1"/>
          </p:cNvSpPr>
          <p:nvPr>
            <p:ph type="pic" sz="quarter" idx="19"/>
          </p:nvPr>
        </p:nvSpPr>
        <p:spPr>
          <a:xfrm>
            <a:off x="-1" y="774915"/>
            <a:ext cx="7377194" cy="4244425"/>
          </a:xfrm>
          <a:solidFill>
            <a:schemeClr val="bg1">
              <a:lumMod val="95000"/>
            </a:schemeClr>
          </a:solidFill>
        </p:spPr>
        <p:txBody>
          <a:bodyPr>
            <a:normAutofit/>
          </a:bodyPr>
          <a:lstStyle>
            <a:lvl1pPr marL="0" indent="0" algn="ctr">
              <a:buNone/>
              <a:defRPr sz="1000"/>
            </a:lvl1pPr>
          </a:lstStyle>
          <a:p>
            <a:endParaRPr lang="en-US" dirty="0"/>
          </a:p>
        </p:txBody>
      </p:sp>
      <p:sp>
        <p:nvSpPr>
          <p:cNvPr id="12" name="Text Placeholder 3">
            <a:extLst>
              <a:ext uri="{FF2B5EF4-FFF2-40B4-BE49-F238E27FC236}">
                <a16:creationId xmlns:a16="http://schemas.microsoft.com/office/drawing/2014/main" id="{0320215C-2ADA-6008-9C24-7D5642C2973A}"/>
              </a:ext>
            </a:extLst>
          </p:cNvPr>
          <p:cNvSpPr>
            <a:spLocks noGrp="1"/>
          </p:cNvSpPr>
          <p:nvPr>
            <p:ph type="body" sz="quarter" idx="18" hasCustomPrompt="1"/>
          </p:nvPr>
        </p:nvSpPr>
        <p:spPr>
          <a:xfrm>
            <a:off x="8634200" y="1109465"/>
            <a:ext cx="3113515" cy="2850370"/>
          </a:xfrm>
          <a:effectLst>
            <a:glow rad="127000">
              <a:srgbClr val="414141"/>
            </a:glow>
          </a:effectLst>
        </p:spPr>
        <p:txBody>
          <a:bodyPr>
            <a:noAutofit/>
          </a:bodyPr>
          <a:lstStyle>
            <a:lvl1pPr marL="0" indent="0" algn="l">
              <a:buNone/>
              <a:defRPr sz="2800" b="0">
                <a:solidFill>
                  <a:srgbClr val="11496E"/>
                </a:solidFill>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16" name="Text Placeholder 3">
            <a:extLst>
              <a:ext uri="{FF2B5EF4-FFF2-40B4-BE49-F238E27FC236}">
                <a16:creationId xmlns:a16="http://schemas.microsoft.com/office/drawing/2014/main" id="{5EA9094F-CE4B-0154-3FA5-E8699A6251D5}"/>
              </a:ext>
            </a:extLst>
          </p:cNvPr>
          <p:cNvSpPr>
            <a:spLocks noGrp="1"/>
          </p:cNvSpPr>
          <p:nvPr>
            <p:ph type="body" sz="quarter" idx="20" hasCustomPrompt="1"/>
          </p:nvPr>
        </p:nvSpPr>
        <p:spPr>
          <a:xfrm>
            <a:off x="2683500" y="2586073"/>
            <a:ext cx="4568533" cy="2513490"/>
          </a:xfrm>
          <a:effectLst>
            <a:glow rad="127000">
              <a:srgbClr val="414141"/>
            </a:glow>
          </a:effectLst>
        </p:spPr>
        <p:txBody>
          <a:bodyPr>
            <a:noAutofit/>
          </a:bodyPr>
          <a:lstStyle>
            <a:lvl1pPr marL="0" indent="0" algn="r">
              <a:buNone/>
              <a:defRPr sz="20000" b="1">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4" name="Freeform 13">
            <a:extLst>
              <a:ext uri="{FF2B5EF4-FFF2-40B4-BE49-F238E27FC236}">
                <a16:creationId xmlns:a16="http://schemas.microsoft.com/office/drawing/2014/main" id="{510BE810-6A0B-B23F-1263-9C2E2A7EFEC6}"/>
              </a:ext>
            </a:extLst>
          </p:cNvPr>
          <p:cNvSpPr/>
          <p:nvPr userDrawn="1"/>
        </p:nvSpPr>
        <p:spPr>
          <a:xfrm>
            <a:off x="7377192" y="1240767"/>
            <a:ext cx="1062667" cy="86264"/>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60BA47"/>
          </a:solidFill>
          <a:ln w="28891" cap="flat">
            <a:noFill/>
            <a:prstDash val="solid"/>
            <a:miter/>
          </a:ln>
        </p:spPr>
        <p:txBody>
          <a:bodyPr rtlCol="0" anchor="ctr"/>
          <a:lstStyle/>
          <a:p>
            <a:endParaRPr lang="en-US"/>
          </a:p>
        </p:txBody>
      </p:sp>
      <p:sp>
        <p:nvSpPr>
          <p:cNvPr id="17" name="Rectangle 16">
            <a:extLst>
              <a:ext uri="{FF2B5EF4-FFF2-40B4-BE49-F238E27FC236}">
                <a16:creationId xmlns:a16="http://schemas.microsoft.com/office/drawing/2014/main" id="{DC162A94-5E7B-0BAE-1C49-AD7CF1786063}"/>
              </a:ext>
            </a:extLst>
          </p:cNvPr>
          <p:cNvSpPr/>
          <p:nvPr userDrawn="1"/>
        </p:nvSpPr>
        <p:spPr>
          <a:xfrm>
            <a:off x="7908525" y="6408468"/>
            <a:ext cx="3778250" cy="184666"/>
          </a:xfrm>
          <a:prstGeom prst="rect">
            <a:avLst/>
          </a:prstGeom>
        </p:spPr>
        <p:txBody>
          <a:bodyPr>
            <a:spAutoFit/>
          </a:bodyPr>
          <a:lstStyle/>
          <a:p>
            <a:pPr algn="r"/>
            <a:r>
              <a:rPr lang="en-US" sz="600" kern="900" spc="230" baseline="0" dirty="0">
                <a:solidFill>
                  <a:srgbClr val="11496E"/>
                </a:solidFill>
                <a:latin typeface="Calibri" panose="020F0502020204030204" pitchFamily="34" charset="0"/>
                <a:cs typeface="Calibri" panose="020F0502020204030204" pitchFamily="34" charset="0"/>
              </a:rPr>
              <a:t>Ethical, Green, Youth Entrepreneurship Education</a:t>
            </a:r>
          </a:p>
        </p:txBody>
      </p:sp>
    </p:spTree>
    <p:extLst>
      <p:ext uri="{BB962C8B-B14F-4D97-AF65-F5344CB8AC3E}">
        <p14:creationId xmlns:p14="http://schemas.microsoft.com/office/powerpoint/2010/main" val="3094033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294DD511-F818-3742-804D-F48935BFC779}"/>
              </a:ext>
            </a:extLst>
          </p:cNvPr>
          <p:cNvSpPr>
            <a:spLocks noGrp="1"/>
          </p:cNvSpPr>
          <p:nvPr>
            <p:ph type="pic" sz="quarter" idx="21"/>
          </p:nvPr>
        </p:nvSpPr>
        <p:spPr>
          <a:xfrm>
            <a:off x="5674559" y="546533"/>
            <a:ext cx="5884396" cy="5640006"/>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4" name="Picture Placeholder 13">
            <a:extLst>
              <a:ext uri="{FF2B5EF4-FFF2-40B4-BE49-F238E27FC236}">
                <a16:creationId xmlns:a16="http://schemas.microsoft.com/office/drawing/2014/main" id="{084BE7BB-B86A-F14B-AAC9-4DF7A79CCB03}"/>
              </a:ext>
            </a:extLst>
          </p:cNvPr>
          <p:cNvSpPr>
            <a:spLocks noGrp="1"/>
          </p:cNvSpPr>
          <p:nvPr>
            <p:ph type="pic" sz="quarter" idx="22"/>
          </p:nvPr>
        </p:nvSpPr>
        <p:spPr>
          <a:xfrm>
            <a:off x="773723" y="2843169"/>
            <a:ext cx="4654800" cy="3343370"/>
          </a:xfrm>
          <a:custGeom>
            <a:avLst/>
            <a:gdLst>
              <a:gd name="connsiteX0" fmla="*/ 0 w 4654800"/>
              <a:gd name="connsiteY0" fmla="*/ 0 h 3343370"/>
              <a:gd name="connsiteX1" fmla="*/ 4654800 w 4654800"/>
              <a:gd name="connsiteY1" fmla="*/ 0 h 3343370"/>
              <a:gd name="connsiteX2" fmla="*/ 4654800 w 4654800"/>
              <a:gd name="connsiteY2" fmla="*/ 3343370 h 3343370"/>
              <a:gd name="connsiteX3" fmla="*/ 0 w 4654800"/>
              <a:gd name="connsiteY3" fmla="*/ 3343370 h 3343370"/>
              <a:gd name="connsiteX4" fmla="*/ 0 w 4654800"/>
              <a:gd name="connsiteY4" fmla="*/ 2836855 h 3343370"/>
              <a:gd name="connsiteX5" fmla="*/ 245549 w 4654800"/>
              <a:gd name="connsiteY5" fmla="*/ 2836855 h 3343370"/>
              <a:gd name="connsiteX6" fmla="*/ 245549 w 4654800"/>
              <a:gd name="connsiteY6" fmla="*/ 1396854 h 3343370"/>
              <a:gd name="connsiteX7" fmla="*/ 0 w 4654800"/>
              <a:gd name="connsiteY7" fmla="*/ 1396854 h 334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4800" h="3343370">
                <a:moveTo>
                  <a:pt x="0" y="0"/>
                </a:moveTo>
                <a:lnTo>
                  <a:pt x="4654800" y="0"/>
                </a:lnTo>
                <a:lnTo>
                  <a:pt x="4654800" y="3343370"/>
                </a:lnTo>
                <a:lnTo>
                  <a:pt x="0" y="3343370"/>
                </a:lnTo>
                <a:lnTo>
                  <a:pt x="0" y="2836855"/>
                </a:lnTo>
                <a:lnTo>
                  <a:pt x="245549" y="2836855"/>
                </a:lnTo>
                <a:lnTo>
                  <a:pt x="245549" y="1396854"/>
                </a:lnTo>
                <a:lnTo>
                  <a:pt x="0" y="1396854"/>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1" name="Picture Placeholder 2">
            <a:extLst>
              <a:ext uri="{FF2B5EF4-FFF2-40B4-BE49-F238E27FC236}">
                <a16:creationId xmlns:a16="http://schemas.microsoft.com/office/drawing/2014/main" id="{B0BC1973-E64D-D942-9664-0F5CC3679F56}"/>
              </a:ext>
            </a:extLst>
          </p:cNvPr>
          <p:cNvSpPr>
            <a:spLocks noGrp="1"/>
          </p:cNvSpPr>
          <p:nvPr>
            <p:ph type="pic" sz="quarter" idx="23"/>
          </p:nvPr>
        </p:nvSpPr>
        <p:spPr>
          <a:xfrm>
            <a:off x="773723" y="566733"/>
            <a:ext cx="4654800" cy="2052273"/>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0" name="Freeform 9">
            <a:extLst>
              <a:ext uri="{FF2B5EF4-FFF2-40B4-BE49-F238E27FC236}">
                <a16:creationId xmlns:a16="http://schemas.microsoft.com/office/drawing/2014/main" id="{7557E106-B2BD-1152-526A-EEFEA92320E0}"/>
              </a:ext>
            </a:extLst>
          </p:cNvPr>
          <p:cNvSpPr/>
          <p:nvPr userDrawn="1"/>
        </p:nvSpPr>
        <p:spPr>
          <a:xfrm>
            <a:off x="658169" y="4238995"/>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785774958"/>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FB69382-839E-D646-89C9-E5867CB9B0E9}"/>
              </a:ext>
            </a:extLst>
          </p:cNvPr>
          <p:cNvSpPr>
            <a:spLocks noGrp="1"/>
          </p:cNvSpPr>
          <p:nvPr>
            <p:ph type="pic" sz="quarter" idx="21"/>
          </p:nvPr>
        </p:nvSpPr>
        <p:spPr>
          <a:xfrm>
            <a:off x="0" y="0"/>
            <a:ext cx="5875886" cy="6858000"/>
          </a:xfrm>
          <a:custGeom>
            <a:avLst/>
            <a:gdLst>
              <a:gd name="connsiteX0" fmla="*/ 0 w 5875886"/>
              <a:gd name="connsiteY0" fmla="*/ 0 h 6858000"/>
              <a:gd name="connsiteX1" fmla="*/ 5875886 w 5875886"/>
              <a:gd name="connsiteY1" fmla="*/ 0 h 6858000"/>
              <a:gd name="connsiteX2" fmla="*/ 5875886 w 5875886"/>
              <a:gd name="connsiteY2" fmla="*/ 737390 h 6858000"/>
              <a:gd name="connsiteX3" fmla="*/ 5688883 w 5875886"/>
              <a:gd name="connsiteY3" fmla="*/ 737390 h 6858000"/>
              <a:gd name="connsiteX4" fmla="*/ 5688883 w 5875886"/>
              <a:gd name="connsiteY4" fmla="*/ 2177391 h 6858000"/>
              <a:gd name="connsiteX5" fmla="*/ 5875886 w 5875886"/>
              <a:gd name="connsiteY5" fmla="*/ 2177391 h 6858000"/>
              <a:gd name="connsiteX6" fmla="*/ 5875886 w 5875886"/>
              <a:gd name="connsiteY6" fmla="*/ 6858000 h 6858000"/>
              <a:gd name="connsiteX7" fmla="*/ 0 w 587588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75886" h="6858000">
                <a:moveTo>
                  <a:pt x="0" y="0"/>
                </a:moveTo>
                <a:lnTo>
                  <a:pt x="5875886" y="0"/>
                </a:lnTo>
                <a:lnTo>
                  <a:pt x="5875886" y="737390"/>
                </a:lnTo>
                <a:lnTo>
                  <a:pt x="5688883" y="737390"/>
                </a:lnTo>
                <a:lnTo>
                  <a:pt x="5688883" y="2177391"/>
                </a:lnTo>
                <a:lnTo>
                  <a:pt x="5875886" y="2177391"/>
                </a:lnTo>
                <a:lnTo>
                  <a:pt x="5875886"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8" name="Text Placeholder 32">
            <a:extLst>
              <a:ext uri="{FF2B5EF4-FFF2-40B4-BE49-F238E27FC236}">
                <a16:creationId xmlns:a16="http://schemas.microsoft.com/office/drawing/2014/main" id="{D1327D4F-D423-AA4A-B02C-CB1BD40DADE5}"/>
              </a:ext>
            </a:extLst>
          </p:cNvPr>
          <p:cNvSpPr>
            <a:spLocks noGrp="1"/>
          </p:cNvSpPr>
          <p:nvPr>
            <p:ph type="body" sz="quarter" idx="30" hasCustomPrompt="1"/>
          </p:nvPr>
        </p:nvSpPr>
        <p:spPr>
          <a:xfrm>
            <a:off x="6427466" y="993256"/>
            <a:ext cx="4951851" cy="845139"/>
          </a:xfrm>
        </p:spPr>
        <p:txBody>
          <a:bodyPr>
            <a:noAutofit/>
          </a:bodyPr>
          <a:lstStyle>
            <a:lvl1pPr marL="0" indent="0" algn="l">
              <a:buNone/>
              <a:defRPr sz="3600" b="1" i="0">
                <a:solidFill>
                  <a:srgbClr val="60BA47"/>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0D0EC778-7AF1-8B42-A6E0-0E1E706BF8C5}"/>
              </a:ext>
            </a:extLst>
          </p:cNvPr>
          <p:cNvSpPr>
            <a:spLocks noGrp="1"/>
          </p:cNvSpPr>
          <p:nvPr>
            <p:ph type="body" sz="quarter" idx="48" hasCustomPrompt="1"/>
          </p:nvPr>
        </p:nvSpPr>
        <p:spPr>
          <a:xfrm>
            <a:off x="6427466" y="2561474"/>
            <a:ext cx="4939670" cy="3466570"/>
          </a:xfrm>
        </p:spPr>
        <p:txBody>
          <a:bodyPr numCol="1" spcCol="288000" anchor="t">
            <a:noAutofit/>
          </a:bodyPr>
          <a:lstStyle>
            <a:lvl1pPr marL="0" indent="0" algn="l">
              <a:lnSpc>
                <a:spcPct val="100000"/>
              </a:lnSpc>
              <a:spcBef>
                <a:spcPts val="0"/>
              </a:spcBef>
              <a:buNone/>
              <a:defRPr sz="1774"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6" name="Freeform 5">
            <a:extLst>
              <a:ext uri="{FF2B5EF4-FFF2-40B4-BE49-F238E27FC236}">
                <a16:creationId xmlns:a16="http://schemas.microsoft.com/office/drawing/2014/main" id="{93B65F0E-A741-5E93-629D-5EF7452EDBB9}"/>
              </a:ext>
            </a:extLst>
          </p:cNvPr>
          <p:cNvSpPr/>
          <p:nvPr userDrawn="1"/>
        </p:nvSpPr>
        <p:spPr>
          <a:xfrm>
            <a:off x="5686347" y="742084"/>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1900292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hoto Slide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FB69382-839E-D646-89C9-E5867CB9B0E9}"/>
              </a:ext>
            </a:extLst>
          </p:cNvPr>
          <p:cNvSpPr>
            <a:spLocks noGrp="1"/>
          </p:cNvSpPr>
          <p:nvPr>
            <p:ph type="pic" sz="quarter" idx="21"/>
          </p:nvPr>
        </p:nvSpPr>
        <p:spPr>
          <a:xfrm>
            <a:off x="-890751" y="0"/>
            <a:ext cx="5875886" cy="6858000"/>
          </a:xfrm>
          <a:custGeom>
            <a:avLst/>
            <a:gdLst>
              <a:gd name="connsiteX0" fmla="*/ 0 w 5875886"/>
              <a:gd name="connsiteY0" fmla="*/ 0 h 6858000"/>
              <a:gd name="connsiteX1" fmla="*/ 5875886 w 5875886"/>
              <a:gd name="connsiteY1" fmla="*/ 0 h 6858000"/>
              <a:gd name="connsiteX2" fmla="*/ 5875886 w 5875886"/>
              <a:gd name="connsiteY2" fmla="*/ 737390 h 6858000"/>
              <a:gd name="connsiteX3" fmla="*/ 5688883 w 5875886"/>
              <a:gd name="connsiteY3" fmla="*/ 737390 h 6858000"/>
              <a:gd name="connsiteX4" fmla="*/ 5688883 w 5875886"/>
              <a:gd name="connsiteY4" fmla="*/ 2177391 h 6858000"/>
              <a:gd name="connsiteX5" fmla="*/ 5875886 w 5875886"/>
              <a:gd name="connsiteY5" fmla="*/ 2177391 h 6858000"/>
              <a:gd name="connsiteX6" fmla="*/ 5875886 w 5875886"/>
              <a:gd name="connsiteY6" fmla="*/ 6858000 h 6858000"/>
              <a:gd name="connsiteX7" fmla="*/ 0 w 587588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75886" h="6858000">
                <a:moveTo>
                  <a:pt x="0" y="0"/>
                </a:moveTo>
                <a:lnTo>
                  <a:pt x="5875886" y="0"/>
                </a:lnTo>
                <a:lnTo>
                  <a:pt x="5875886" y="737390"/>
                </a:lnTo>
                <a:lnTo>
                  <a:pt x="5688883" y="737390"/>
                </a:lnTo>
                <a:lnTo>
                  <a:pt x="5688883" y="2177391"/>
                </a:lnTo>
                <a:lnTo>
                  <a:pt x="5875886" y="2177391"/>
                </a:lnTo>
                <a:lnTo>
                  <a:pt x="5875886"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8" name="Text Placeholder 32">
            <a:extLst>
              <a:ext uri="{FF2B5EF4-FFF2-40B4-BE49-F238E27FC236}">
                <a16:creationId xmlns:a16="http://schemas.microsoft.com/office/drawing/2014/main" id="{D1327D4F-D423-AA4A-B02C-CB1BD40DADE5}"/>
              </a:ext>
            </a:extLst>
          </p:cNvPr>
          <p:cNvSpPr>
            <a:spLocks noGrp="1"/>
          </p:cNvSpPr>
          <p:nvPr>
            <p:ph type="body" sz="quarter" idx="30" hasCustomPrompt="1"/>
          </p:nvPr>
        </p:nvSpPr>
        <p:spPr>
          <a:xfrm>
            <a:off x="6427466" y="993256"/>
            <a:ext cx="4951851" cy="845139"/>
          </a:xfrm>
        </p:spPr>
        <p:txBody>
          <a:bodyPr>
            <a:noAutofit/>
          </a:bodyPr>
          <a:lstStyle>
            <a:lvl1pPr marL="0" indent="0" algn="l">
              <a:buNone/>
              <a:defRPr sz="3600" b="1" i="0">
                <a:solidFill>
                  <a:srgbClr val="60BA47"/>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0D0EC778-7AF1-8B42-A6E0-0E1E706BF8C5}"/>
              </a:ext>
            </a:extLst>
          </p:cNvPr>
          <p:cNvSpPr>
            <a:spLocks noGrp="1"/>
          </p:cNvSpPr>
          <p:nvPr>
            <p:ph type="body" sz="quarter" idx="48" hasCustomPrompt="1"/>
          </p:nvPr>
        </p:nvSpPr>
        <p:spPr>
          <a:xfrm>
            <a:off x="6427466" y="2561474"/>
            <a:ext cx="4939670" cy="3466570"/>
          </a:xfrm>
        </p:spPr>
        <p:txBody>
          <a:bodyPr numCol="1" spcCol="288000" anchor="t">
            <a:noAutofit/>
          </a:bodyPr>
          <a:lstStyle>
            <a:lvl1pPr marL="0" indent="0" algn="l">
              <a:lnSpc>
                <a:spcPct val="100000"/>
              </a:lnSpc>
              <a:spcBef>
                <a:spcPts val="0"/>
              </a:spcBef>
              <a:buNone/>
              <a:defRPr sz="1774"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6" name="Freeform 5">
            <a:extLst>
              <a:ext uri="{FF2B5EF4-FFF2-40B4-BE49-F238E27FC236}">
                <a16:creationId xmlns:a16="http://schemas.microsoft.com/office/drawing/2014/main" id="{93B65F0E-A741-5E93-629D-5EF7452EDBB9}"/>
              </a:ext>
            </a:extLst>
          </p:cNvPr>
          <p:cNvSpPr/>
          <p:nvPr userDrawn="1"/>
        </p:nvSpPr>
        <p:spPr>
          <a:xfrm>
            <a:off x="4782872" y="742084"/>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1921796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858F2BF1-D004-C5D2-5C42-E7247FFF0FA1}"/>
              </a:ext>
            </a:extLst>
          </p:cNvPr>
          <p:cNvGraphicFramePr>
            <a:graphicFrameLocks noChangeAspect="1"/>
          </p:cNvGraphicFramePr>
          <p:nvPr userDrawn="1">
            <p:custDataLst>
              <p:tags r:id="rId20"/>
            </p:custDataLst>
            <p:extLst>
              <p:ext uri="{D42A27DB-BD31-4B8C-83A1-F6EECF244321}">
                <p14:modId xmlns:p14="http://schemas.microsoft.com/office/powerpoint/2010/main" val="14937869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21" imgW="538" imgH="540" progId="TCLayout.ActiveDocument.1">
                  <p:embed/>
                </p:oleObj>
              </mc:Choice>
              <mc:Fallback>
                <p:oleObj name="think-cell Folie" r:id="rId21" imgW="538" imgH="540" progId="TCLayout.ActiveDocument.1">
                  <p:embed/>
                  <p:pic>
                    <p:nvPicPr>
                      <p:cNvPr id="0" name=""/>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838202" y="365128"/>
            <a:ext cx="10515600" cy="1325563"/>
          </a:xfrm>
          <a:prstGeom prst="rect">
            <a:avLst/>
          </a:prstGeom>
        </p:spPr>
        <p:txBody>
          <a:bodyPr vert="horz" lIns="91440" tIns="45720" rIns="91440" bIns="45720" rtlCol="0" anchor="ctr">
            <a:normAutofit/>
          </a:bodyPr>
          <a:lstStyle/>
          <a:p>
            <a:r>
              <a:rPr lang="en-US" dirty="0"/>
              <a:t>Klicken Sie hier, um den Master-Titelstil zu bearbeiten</a:t>
            </a:r>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dirty="0"/>
              <a:t>Klicken Sie auf , um Mastertextstile zu bearbeiten</a:t>
            </a:r>
          </a:p>
          <a:p>
            <a:pPr lvl="1"/>
            <a:r>
              <a:rPr lang="en-US" dirty="0"/>
              <a:t>Zweite Ebene</a:t>
            </a:r>
          </a:p>
          <a:p>
            <a:pPr lvl="2"/>
            <a:r>
              <a:rPr lang="en-US" dirty="0"/>
              <a:t>Dritte Ebene</a:t>
            </a:r>
          </a:p>
          <a:p>
            <a:pPr lvl="3"/>
            <a:r>
              <a:rPr lang="en-US" dirty="0"/>
              <a:t>Vierte Ebene</a:t>
            </a:r>
          </a:p>
          <a:p>
            <a:pPr lvl="4"/>
            <a:r>
              <a:rPr lang="en-US" dirty="0"/>
              <a:t>Fünfte Ebene</a:t>
            </a:r>
          </a:p>
        </p:txBody>
      </p:sp>
      <p:sp>
        <p:nvSpPr>
          <p:cNvPr id="54" name="Rectangle 53">
            <a:extLst>
              <a:ext uri="{FF2B5EF4-FFF2-40B4-BE49-F238E27FC236}">
                <a16:creationId xmlns:a16="http://schemas.microsoft.com/office/drawing/2014/main" id="{57D94F2C-9C87-2497-E07B-9D9B7EA0E840}"/>
              </a:ext>
            </a:extLst>
          </p:cNvPr>
          <p:cNvSpPr/>
          <p:nvPr userDrawn="1"/>
        </p:nvSpPr>
        <p:spPr>
          <a:xfrm rot="16200000">
            <a:off x="9888467" y="4506185"/>
            <a:ext cx="3778250" cy="184666"/>
          </a:xfrm>
          <a:prstGeom prst="rect">
            <a:avLst/>
          </a:prstGeom>
        </p:spPr>
        <p:txBody>
          <a:bodyPr>
            <a:spAutoFit/>
          </a:bodyPr>
          <a:lstStyle/>
          <a:p>
            <a:pPr algn="l"/>
            <a:r>
              <a:rPr lang="en-US" sz="600" kern="900" spc="230" baseline="0" dirty="0">
                <a:solidFill>
                  <a:srgbClr val="11496E"/>
                </a:solidFill>
                <a:latin typeface="Calibri" panose="020F0502020204030204" pitchFamily="34" charset="0"/>
                <a:cs typeface="Calibri" panose="020F0502020204030204" pitchFamily="34" charset="0"/>
              </a:rPr>
              <a:t>Ethische und grüne Bildung für junges Unternehmertum</a:t>
            </a:r>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736" r:id="rId1"/>
    <p:sldLayoutId id="2147483694" r:id="rId2"/>
    <p:sldLayoutId id="2147483683" r:id="rId3"/>
    <p:sldLayoutId id="2147483697" r:id="rId4"/>
    <p:sldLayoutId id="2147483740" r:id="rId5"/>
    <p:sldLayoutId id="2147483703" r:id="rId6"/>
    <p:sldLayoutId id="2147483700" r:id="rId7"/>
    <p:sldLayoutId id="2147483723" r:id="rId8"/>
    <p:sldLayoutId id="2147483741" r:id="rId9"/>
    <p:sldLayoutId id="2147483698" r:id="rId10"/>
    <p:sldLayoutId id="2147483695" r:id="rId11"/>
    <p:sldLayoutId id="2147483735" r:id="rId12"/>
    <p:sldLayoutId id="2147483734" r:id="rId13"/>
    <p:sldLayoutId id="2147483739" r:id="rId14"/>
    <p:sldLayoutId id="2147483708" r:id="rId15"/>
    <p:sldLayoutId id="2147483733" r:id="rId16"/>
    <p:sldLayoutId id="2147483737" r:id="rId17"/>
    <p:sldLayoutId id="2147483702" r:id="rId18"/>
  </p:sldLayoutIdLst>
  <p:hf hdr="0"/>
  <p:txStyles>
    <p:titleStyle>
      <a:lvl1pPr algn="l" defTabSz="3343281" rtl="0" eaLnBrk="1" latinLnBrk="0" hangingPunct="1">
        <a:lnSpc>
          <a:spcPct val="90000"/>
        </a:lnSpc>
        <a:spcBef>
          <a:spcPct val="0"/>
        </a:spcBef>
        <a:buNone/>
        <a:defRPr sz="3870" kern="1200">
          <a:solidFill>
            <a:srgbClr val="011E3B"/>
          </a:solidFill>
          <a:latin typeface="Calibri" panose="020F0502020204030204" pitchFamily="34" charset="0"/>
          <a:ea typeface="+mj-ea"/>
          <a:cs typeface="Calibri" panose="020F0502020204030204" pitchFamily="34" charset="0"/>
        </a:defRPr>
      </a:lvl1pPr>
    </p:titleStyle>
    <p:body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p:bodyStyle>
    <p:otherStyle>
      <a:defPPr>
        <a:defRPr lang="en-US"/>
      </a:defPPr>
      <a:lvl1pPr marL="0" algn="l" defTabSz="3343281" rtl="0" eaLnBrk="1" latinLnBrk="0" hangingPunct="1">
        <a:defRPr sz="6580" kern="1200">
          <a:solidFill>
            <a:schemeClr val="tx1"/>
          </a:solidFill>
          <a:latin typeface="+mn-lt"/>
          <a:ea typeface="+mn-ea"/>
          <a:cs typeface="+mn-cs"/>
        </a:defRPr>
      </a:lvl1pPr>
      <a:lvl2pPr marL="1671639" algn="l" defTabSz="3343281" rtl="0" eaLnBrk="1" latinLnBrk="0" hangingPunct="1">
        <a:defRPr sz="6580" kern="1200">
          <a:solidFill>
            <a:schemeClr val="tx1"/>
          </a:solidFill>
          <a:latin typeface="+mn-lt"/>
          <a:ea typeface="+mn-ea"/>
          <a:cs typeface="+mn-cs"/>
        </a:defRPr>
      </a:lvl2pPr>
      <a:lvl3pPr marL="3343281" algn="l" defTabSz="3343281" rtl="0" eaLnBrk="1" latinLnBrk="0" hangingPunct="1">
        <a:defRPr sz="6580" kern="1200">
          <a:solidFill>
            <a:schemeClr val="tx1"/>
          </a:solidFill>
          <a:latin typeface="+mn-lt"/>
          <a:ea typeface="+mn-ea"/>
          <a:cs typeface="+mn-cs"/>
        </a:defRPr>
      </a:lvl3pPr>
      <a:lvl4pPr marL="5014923" algn="l" defTabSz="3343281" rtl="0" eaLnBrk="1" latinLnBrk="0" hangingPunct="1">
        <a:defRPr sz="6580" kern="1200">
          <a:solidFill>
            <a:schemeClr val="tx1"/>
          </a:solidFill>
          <a:latin typeface="+mn-lt"/>
          <a:ea typeface="+mn-ea"/>
          <a:cs typeface="+mn-cs"/>
        </a:defRPr>
      </a:lvl4pPr>
      <a:lvl5pPr marL="6686564" algn="l" defTabSz="3343281" rtl="0" eaLnBrk="1" latinLnBrk="0" hangingPunct="1">
        <a:defRPr sz="6580" kern="1200">
          <a:solidFill>
            <a:schemeClr val="tx1"/>
          </a:solidFill>
          <a:latin typeface="+mn-lt"/>
          <a:ea typeface="+mn-ea"/>
          <a:cs typeface="+mn-cs"/>
        </a:defRPr>
      </a:lvl5pPr>
      <a:lvl6pPr marL="8358202" algn="l" defTabSz="3343281" rtl="0" eaLnBrk="1" latinLnBrk="0" hangingPunct="1">
        <a:defRPr sz="6580" kern="1200">
          <a:solidFill>
            <a:schemeClr val="tx1"/>
          </a:solidFill>
          <a:latin typeface="+mn-lt"/>
          <a:ea typeface="+mn-ea"/>
          <a:cs typeface="+mn-cs"/>
        </a:defRPr>
      </a:lvl6pPr>
      <a:lvl7pPr marL="10029841" algn="l" defTabSz="3343281" rtl="0" eaLnBrk="1" latinLnBrk="0" hangingPunct="1">
        <a:defRPr sz="6580" kern="1200">
          <a:solidFill>
            <a:schemeClr val="tx1"/>
          </a:solidFill>
          <a:latin typeface="+mn-lt"/>
          <a:ea typeface="+mn-ea"/>
          <a:cs typeface="+mn-cs"/>
        </a:defRPr>
      </a:lvl7pPr>
      <a:lvl8pPr marL="11701485" algn="l" defTabSz="3343281" rtl="0" eaLnBrk="1" latinLnBrk="0" hangingPunct="1">
        <a:defRPr sz="6580" kern="1200">
          <a:solidFill>
            <a:schemeClr val="tx1"/>
          </a:solidFill>
          <a:latin typeface="+mn-lt"/>
          <a:ea typeface="+mn-ea"/>
          <a:cs typeface="+mn-cs"/>
        </a:defRPr>
      </a:lvl8pPr>
      <a:lvl9pPr marL="13373124" algn="l" defTabSz="3343281" rtl="0" eaLnBrk="1" latinLnBrk="0" hangingPunct="1">
        <a:defRPr sz="65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tags" Target="../tags/tag7.xml"/><Relationship Id="rId5" Type="http://schemas.openxmlformats.org/officeDocument/2006/relationships/image" Target="../media/image20.jpeg"/><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21.jpeg"/><Relationship Id="rId5" Type="http://schemas.openxmlformats.org/officeDocument/2006/relationships/image" Target="../media/image1.emf"/><Relationship Id="rId4" Type="http://schemas.openxmlformats.org/officeDocument/2006/relationships/oleObject" Target="../embeddings/oleObject8.bin"/></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s://sdgs.un.org/goals/goal12" TargetMode="External"/><Relationship Id="rId2" Type="http://schemas.openxmlformats.org/officeDocument/2006/relationships/hyperlink" Target="https://sdgs.un.org/goals/goal9" TargetMode="External"/><Relationship Id="rId1" Type="http://schemas.openxmlformats.org/officeDocument/2006/relationships/slideLayout" Target="../slideLayouts/slideLayout1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sdgs.un.org/goals/goal8" TargetMode="Externa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image" Target="../media/image26.jpeg"/><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25.png"/><Relationship Id="rId5" Type="http://schemas.openxmlformats.org/officeDocument/2006/relationships/hyperlink" Target="https://www.explore-leap.com/" TargetMode="External"/><Relationship Id="rId4" Type="http://schemas.openxmlformats.org/officeDocument/2006/relationships/image" Target="../media/image1.emf"/></Relationships>
</file>

<file path=ppt/slides/_rels/slide18.xml.rels><?xml version="1.0" encoding="UTF-8" standalone="yes"?>
<Relationships xmlns="http://schemas.openxmlformats.org/package/2006/relationships"><Relationship Id="rId3" Type="http://schemas.openxmlformats.org/officeDocument/2006/relationships/hyperlink" Target="https://www.explore-leap.com/"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27.jpg"/><Relationship Id="rId4" Type="http://schemas.openxmlformats.org/officeDocument/2006/relationships/hyperlink" Target="https://fairpreneurs.eu/fairpreneurs-case-study-compendium-curriculum/" TargetMode="Externa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5.xml"/><Relationship Id="rId1" Type="http://schemas.openxmlformats.org/officeDocument/2006/relationships/tags" Target="../tags/tag10.xml"/><Relationship Id="rId5" Type="http://schemas.openxmlformats.org/officeDocument/2006/relationships/image" Target="../media/image15.jpeg"/><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1.bin"/><Relationship Id="rId7" Type="http://schemas.openxmlformats.org/officeDocument/2006/relationships/hyperlink" Target="https://www.sciencedirect.com/science/article/abs/pii/S0921344920300033" TargetMode="Externa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hyperlink" Target="https://www.ellenmacarthurfoundation.org/press-release-circular-business-models" TargetMode="External"/><Relationship Id="rId5" Type="http://schemas.openxmlformats.org/officeDocument/2006/relationships/image" Target="../media/image16.jpg"/><Relationship Id="rId4" Type="http://schemas.openxmlformats.org/officeDocument/2006/relationships/image" Target="../media/image1.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tags" Target="../tags/tag12.xml"/><Relationship Id="rId5" Type="http://schemas.openxmlformats.org/officeDocument/2006/relationships/image" Target="../media/image28.jpeg"/><Relationship Id="rId4" Type="http://schemas.openxmlformats.org/officeDocument/2006/relationships/image" Target="../media/image1.emf"/></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3.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hyperlink" Target="https://sdgs.un.org/goals/goal11" TargetMode="External"/><Relationship Id="rId2" Type="http://schemas.openxmlformats.org/officeDocument/2006/relationships/hyperlink" Target="https://sdgs.un.org/goals/goal9" TargetMode="External"/><Relationship Id="rId1" Type="http://schemas.openxmlformats.org/officeDocument/2006/relationships/slideLayout" Target="../slideLayouts/slideLayout16.xml"/><Relationship Id="rId5" Type="http://schemas.openxmlformats.org/officeDocument/2006/relationships/image" Target="../media/image13.png"/><Relationship Id="rId4" Type="http://schemas.openxmlformats.org/officeDocument/2006/relationships/hyperlink" Target="https://sdgs.un.org/goals/goal12"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tags" Target="../tags/tag2.xml"/><Relationship Id="rId5" Type="http://schemas.openxmlformats.org/officeDocument/2006/relationships/image" Target="../media/image10.png"/><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oleObject" Target="../embeddings/oleObject13.bin"/><Relationship Id="rId7" Type="http://schemas.openxmlformats.org/officeDocument/2006/relationships/hyperlink" Target="https://www.paltron.com/insights-en/the-role-of-blockchain-in-supply-chain-management-scm" TargetMode="External"/><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hyperlink" Target="https://www.techtarget.com/iotagenda/definition/Internet-of-Things-IoT" TargetMode="External"/><Relationship Id="rId5" Type="http://schemas.openxmlformats.org/officeDocument/2006/relationships/hyperlink" Target="https://telnyx.com/resources/iot-sustainability-solutions" TargetMode="External"/><Relationship Id="rId4" Type="http://schemas.openxmlformats.org/officeDocument/2006/relationships/image" Target="../media/image1.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tags" Target="../tags/tag14.xml"/><Relationship Id="rId5" Type="http://schemas.openxmlformats.org/officeDocument/2006/relationships/image" Target="../media/image35.jpeg"/><Relationship Id="rId4" Type="http://schemas.openxmlformats.org/officeDocument/2006/relationships/image" Target="../media/image1.e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36.jpeg"/><Relationship Id="rId5" Type="http://schemas.openxmlformats.org/officeDocument/2006/relationships/image" Target="../media/image1.emf"/><Relationship Id="rId4" Type="http://schemas.openxmlformats.org/officeDocument/2006/relationships/oleObject" Target="../embeddings/oleObject15.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6.bin"/><Relationship Id="rId7" Type="http://schemas.openxmlformats.org/officeDocument/2006/relationships/image" Target="../media/image41.png"/><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40.png"/><Relationship Id="rId5" Type="http://schemas.openxmlformats.org/officeDocument/2006/relationships/hyperlink" Target="https://repot.dk/" TargetMode="External"/><Relationship Id="rId4" Type="http://schemas.openxmlformats.org/officeDocument/2006/relationships/image" Target="../media/image1.emf"/></Relationships>
</file>

<file path=ppt/slides/_rels/slide38.xml.rels><?xml version="1.0" encoding="UTF-8" standalone="yes"?>
<Relationships xmlns="http://schemas.openxmlformats.org/package/2006/relationships"><Relationship Id="rId3" Type="http://schemas.openxmlformats.org/officeDocument/2006/relationships/hyperlink" Target="https://repot.dk/"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42.jpeg"/><Relationship Id="rId4" Type="http://schemas.openxmlformats.org/officeDocument/2006/relationships/hyperlink" Target="https://fairpreneurs.eu/fairpreneurs-case-study-compendium-curriculum/"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sdgs.un.org/goals/goal12" TargetMode="External"/><Relationship Id="rId2" Type="http://schemas.openxmlformats.org/officeDocument/2006/relationships/hyperlink" Target="https://sdgs.un.org/goals/goal9" TargetMode="External"/><Relationship Id="rId1" Type="http://schemas.openxmlformats.org/officeDocument/2006/relationships/slideLayout" Target="../slideLayouts/slideLayout16.xml"/><Relationship Id="rId5" Type="http://schemas.openxmlformats.org/officeDocument/2006/relationships/image" Target="../media/image13.png"/><Relationship Id="rId4" Type="http://schemas.openxmlformats.org/officeDocument/2006/relationships/hyperlink" Target="https://sdgs.un.org/goals/goal8" TargetMode="Externa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5.xml"/><Relationship Id="rId1" Type="http://schemas.openxmlformats.org/officeDocument/2006/relationships/tags" Target="../tags/tag3.xml"/><Relationship Id="rId5" Type="http://schemas.openxmlformats.org/officeDocument/2006/relationships/image" Target="../media/image11.png"/><Relationship Id="rId4" Type="http://schemas.openxmlformats.org/officeDocument/2006/relationships/image" Target="../media/image1.emf"/></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4.xml"/><Relationship Id="rId1" Type="http://schemas.openxmlformats.org/officeDocument/2006/relationships/tags" Target="../tags/tag17.xml"/><Relationship Id="rId5" Type="http://schemas.openxmlformats.org/officeDocument/2006/relationships/image" Target="../media/image15.jpeg"/><Relationship Id="rId4" Type="http://schemas.openxmlformats.org/officeDocument/2006/relationships/image" Target="../media/image1.emf"/></Relationships>
</file>

<file path=ppt/slides/_rels/slide42.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oleObject" Target="../embeddings/oleObject18.bin"/><Relationship Id="rId7" Type="http://schemas.openxmlformats.org/officeDocument/2006/relationships/hyperlink" Target="https://blog.smu.edu/global/what-is-lean-continuous-improvement/" TargetMode="External"/><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hyperlink" Target="https://www.spica.com/blog/5s-system" TargetMode="External"/><Relationship Id="rId5" Type="http://schemas.openxmlformats.org/officeDocument/2006/relationships/hyperlink" Target="https://sunlandlogisticssolutions.com/kaizen-a-methodology-for-developing-the-continuous-improvement-culture/" TargetMode="External"/><Relationship Id="rId4" Type="http://schemas.openxmlformats.org/officeDocument/2006/relationships/image" Target="../media/image1.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6.xml"/><Relationship Id="rId1" Type="http://schemas.openxmlformats.org/officeDocument/2006/relationships/tags" Target="../tags/tag19.xml"/><Relationship Id="rId5" Type="http://schemas.openxmlformats.org/officeDocument/2006/relationships/image" Target="../media/image43.jpeg"/><Relationship Id="rId4" Type="http://schemas.openxmlformats.org/officeDocument/2006/relationships/image" Target="../media/image1.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5.xml"/><Relationship Id="rId1" Type="http://schemas.openxmlformats.org/officeDocument/2006/relationships/tags" Target="../tags/tag20.xml"/><Relationship Id="rId6" Type="http://schemas.openxmlformats.org/officeDocument/2006/relationships/image" Target="../media/image44.jpeg"/><Relationship Id="rId5" Type="http://schemas.openxmlformats.org/officeDocument/2006/relationships/hyperlink" Target="https://commission.europa.eu/strategy-and-policy/priorities-2019-2024/european-green-deal_en" TargetMode="External"/><Relationship Id="rId4" Type="http://schemas.openxmlformats.org/officeDocument/2006/relationships/image" Target="../media/image1.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hyperlink" Target="https://environment.ec.europa.eu/strategy/circular-economy-action-plan_en" TargetMode="External"/><Relationship Id="rId2" Type="http://schemas.openxmlformats.org/officeDocument/2006/relationships/image" Target="../media/image47.jpe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sdgs.un.org/goals/goal7" TargetMode="External"/><Relationship Id="rId2" Type="http://schemas.openxmlformats.org/officeDocument/2006/relationships/hyperlink" Target="https://sdgs.un.org/goals/goal13" TargetMode="External"/><Relationship Id="rId1" Type="http://schemas.openxmlformats.org/officeDocument/2006/relationships/slideLayout" Target="../slideLayouts/slideLayout16.xml"/><Relationship Id="rId5" Type="http://schemas.openxmlformats.org/officeDocument/2006/relationships/image" Target="../media/image13.png"/><Relationship Id="rId4" Type="http://schemas.openxmlformats.org/officeDocument/2006/relationships/hyperlink" Target="https://sdgs.un.org/goals/goal12"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3.xml"/><Relationship Id="rId4" Type="http://schemas.openxmlformats.org/officeDocument/2006/relationships/image" Target="../media/image53.jpeg"/></Relationships>
</file>

<file path=ppt/slides/_rels/slide5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3" Type="http://schemas.openxmlformats.org/officeDocument/2006/relationships/hyperlink" Target="https://sdgs.un.org/goals/goal16" TargetMode="External"/><Relationship Id="rId2" Type="http://schemas.openxmlformats.org/officeDocument/2006/relationships/hyperlink" Target="https://sdgs.un.org/goals/goal11" TargetMode="External"/><Relationship Id="rId1" Type="http://schemas.openxmlformats.org/officeDocument/2006/relationships/slideLayout" Target="../slideLayouts/slideLayout16.xml"/><Relationship Id="rId5" Type="http://schemas.openxmlformats.org/officeDocument/2006/relationships/image" Target="../media/image13.png"/><Relationship Id="rId4" Type="http://schemas.openxmlformats.org/officeDocument/2006/relationships/hyperlink" Target="https://sdgs.un.org/goals/goal17" TargetMode="External"/></Relationships>
</file>

<file path=ppt/slides/_rels/slide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62.svg"/></Relationships>
</file>

<file path=ppt/slides/_rels/slide7.xml.rels><?xml version="1.0" encoding="UTF-8" standalone="yes"?>
<Relationships xmlns="http://schemas.openxmlformats.org/package/2006/relationships"><Relationship Id="rId3" Type="http://schemas.openxmlformats.org/officeDocument/2006/relationships/hyperlink" Target="https://sdgs.un.org/goals/goal12" TargetMode="External"/><Relationship Id="rId2" Type="http://schemas.openxmlformats.org/officeDocument/2006/relationships/hyperlink" Target="https://sdgs.un.org/goals/goal9" TargetMode="External"/><Relationship Id="rId1" Type="http://schemas.openxmlformats.org/officeDocument/2006/relationships/slideLayout" Target="../slideLayouts/slideLayout1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sdgs.un.org/goals/goal13" TargetMode="Externa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tags" Target="../tags/tag4.xml"/><Relationship Id="rId5" Type="http://schemas.openxmlformats.org/officeDocument/2006/relationships/image" Target="../media/image15.jpeg"/><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hyperlink" Target="https://www.europarl.europa.eu/topics/en/article/20151201STO05603/circular-economy-definition-importance-and-benefits" TargetMode="External"/><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hyperlink" Target="https://www.ellenmacarthurfoundation.org/" TargetMode="External"/><Relationship Id="rId5" Type="http://schemas.openxmlformats.org/officeDocument/2006/relationships/image" Target="../media/image16.jpg"/><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821FA40D-CF6B-E047-B73E-EF37BCEF7A08}"/>
              </a:ext>
            </a:extLst>
          </p:cNvPr>
          <p:cNvSpPr>
            <a:spLocks noGrp="1"/>
          </p:cNvSpPr>
          <p:nvPr>
            <p:ph type="body" sz="quarter" idx="16"/>
          </p:nvPr>
        </p:nvSpPr>
        <p:spPr>
          <a:xfrm>
            <a:off x="575886" y="4259417"/>
            <a:ext cx="4532141" cy="1258512"/>
          </a:xfrm>
        </p:spPr>
        <p:txBody>
          <a:bodyPr>
            <a:normAutofit/>
          </a:bodyPr>
          <a:lstStyle/>
          <a:p>
            <a:pPr>
              <a:lnSpc>
                <a:spcPts val="3054"/>
              </a:lnSpc>
            </a:pPr>
            <a:r>
              <a:rPr lang="en-GB" sz="3600" b="0" dirty="0"/>
              <a:t>Kreislaufwirtschaft und Ressourceneffizienz</a:t>
            </a:r>
            <a:endParaRPr lang="en-US" sz="3200" dirty="0"/>
          </a:p>
        </p:txBody>
      </p:sp>
      <p:sp>
        <p:nvSpPr>
          <p:cNvPr id="5" name="Text Placeholder 4">
            <a:extLst>
              <a:ext uri="{FF2B5EF4-FFF2-40B4-BE49-F238E27FC236}">
                <a16:creationId xmlns:a16="http://schemas.microsoft.com/office/drawing/2014/main" id="{B9EB3164-8431-CA66-1469-5F71234B178B}"/>
              </a:ext>
            </a:extLst>
          </p:cNvPr>
          <p:cNvSpPr>
            <a:spLocks noGrp="1"/>
          </p:cNvSpPr>
          <p:nvPr>
            <p:ph type="body" sz="quarter" idx="19"/>
          </p:nvPr>
        </p:nvSpPr>
        <p:spPr>
          <a:xfrm>
            <a:off x="596956" y="3429000"/>
            <a:ext cx="3311988" cy="533188"/>
          </a:xfrm>
        </p:spPr>
        <p:txBody>
          <a:bodyPr/>
          <a:lstStyle/>
          <a:p>
            <a:r>
              <a:rPr lang="en-US" b="1"/>
              <a:t>Modul 4</a:t>
            </a:r>
            <a:endParaRPr lang="en-US" b="1" dirty="0"/>
          </a:p>
        </p:txBody>
      </p:sp>
      <p:sp>
        <p:nvSpPr>
          <p:cNvPr id="8" name="Text Placeholder 7">
            <a:extLst>
              <a:ext uri="{FF2B5EF4-FFF2-40B4-BE49-F238E27FC236}">
                <a16:creationId xmlns:a16="http://schemas.microsoft.com/office/drawing/2014/main" id="{0E29F1A2-5681-F486-F1FC-116A3CB29DFE}"/>
              </a:ext>
            </a:extLst>
          </p:cNvPr>
          <p:cNvSpPr>
            <a:spLocks noGrp="1"/>
          </p:cNvSpPr>
          <p:nvPr>
            <p:ph type="body" sz="quarter" idx="45"/>
          </p:nvPr>
        </p:nvSpPr>
        <p:spPr/>
        <p:txBody>
          <a:bodyPr>
            <a:normAutofit/>
          </a:bodyPr>
          <a:lstStyle/>
          <a:p>
            <a:r>
              <a:rPr lang="en-US" b="1" dirty="0" err="1"/>
              <a:t>www.fairpreneurs.eu</a:t>
            </a:r>
            <a:endParaRPr lang="en-US" dirty="0"/>
          </a:p>
        </p:txBody>
      </p:sp>
      <p:sp>
        <p:nvSpPr>
          <p:cNvPr id="3" name="Slide Number Placeholder 2">
            <a:extLst>
              <a:ext uri="{FF2B5EF4-FFF2-40B4-BE49-F238E27FC236}">
                <a16:creationId xmlns:a16="http://schemas.microsoft.com/office/drawing/2014/main" id="{8B51DB12-F7FD-5442-9AD5-321562BAB222}"/>
              </a:ext>
            </a:extLst>
          </p:cNvPr>
          <p:cNvSpPr>
            <a:spLocks noGrp="1"/>
          </p:cNvSpPr>
          <p:nvPr>
            <p:ph type="sldNum" sz="quarter" idx="4294967295"/>
          </p:nvPr>
        </p:nvSpPr>
        <p:spPr>
          <a:xfrm>
            <a:off x="11615738" y="11444288"/>
            <a:ext cx="576262" cy="430212"/>
          </a:xfrm>
          <a:prstGeom prst="rect">
            <a:avLst/>
          </a:prstGeom>
        </p:spPr>
        <p:txBody>
          <a:bodyPr/>
          <a:lstStyle/>
          <a:p>
            <a:fld id="{CB2079F2-58AF-ED44-82D7-E04B2F6FD686}" type="slidenum">
              <a:rPr lang="en-US" smtClean="0"/>
              <a:t>1</a:t>
            </a:fld>
            <a:endParaRPr lang="en-US" dirty="0"/>
          </a:p>
        </p:txBody>
      </p:sp>
      <p:cxnSp>
        <p:nvCxnSpPr>
          <p:cNvPr id="24" name="Straight Connector 23">
            <a:extLst>
              <a:ext uri="{FF2B5EF4-FFF2-40B4-BE49-F238E27FC236}">
                <a16:creationId xmlns:a16="http://schemas.microsoft.com/office/drawing/2014/main" id="{2504AA71-D51D-6ED2-6D46-01B43E4D5C22}"/>
              </a:ext>
            </a:extLst>
          </p:cNvPr>
          <p:cNvCxnSpPr>
            <a:cxnSpLocks/>
          </p:cNvCxnSpPr>
          <p:nvPr/>
        </p:nvCxnSpPr>
        <p:spPr>
          <a:xfrm>
            <a:off x="0" y="4102142"/>
            <a:ext cx="3879155" cy="0"/>
          </a:xfrm>
          <a:prstGeom prst="line">
            <a:avLst/>
          </a:prstGeom>
          <a:ln w="28575">
            <a:solidFill>
              <a:srgbClr val="60BA47"/>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95A7CFA5-3EB9-A64C-4371-E63D23F39BB0}"/>
              </a:ext>
            </a:extLst>
          </p:cNvPr>
          <p:cNvGrpSpPr/>
          <p:nvPr/>
        </p:nvGrpSpPr>
        <p:grpSpPr>
          <a:xfrm rot="16200000">
            <a:off x="8470129" y="1512722"/>
            <a:ext cx="5074615" cy="2369127"/>
            <a:chOff x="-1871944" y="1778846"/>
            <a:chExt cx="1736764" cy="810823"/>
          </a:xfrm>
          <a:solidFill>
            <a:schemeClr val="bg1">
              <a:alpha val="56867"/>
            </a:schemeClr>
          </a:solidFill>
        </p:grpSpPr>
        <p:sp>
          <p:nvSpPr>
            <p:cNvPr id="10" name="Freeform 9">
              <a:extLst>
                <a:ext uri="{FF2B5EF4-FFF2-40B4-BE49-F238E27FC236}">
                  <a16:creationId xmlns:a16="http://schemas.microsoft.com/office/drawing/2014/main" id="{18E77BB1-01B6-C0A2-7EF3-78865D0C1E02}"/>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7065986-B5DB-C12F-C833-500370042D27}"/>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1A703CD9-550C-574B-24B7-1A0A9A620204}"/>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840FA4E-4161-76C1-13E1-6C0DA4D7E15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A2CB2B3-2AF2-1580-AA48-5B234A4993E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8292ABE-DE10-1A82-E0D3-0CAB03998F78}"/>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
        <p:nvSpPr>
          <p:cNvPr id="2" name="TextBox 1">
            <a:extLst>
              <a:ext uri="{FF2B5EF4-FFF2-40B4-BE49-F238E27FC236}">
                <a16:creationId xmlns:a16="http://schemas.microsoft.com/office/drawing/2014/main" id="{8588781E-8C4E-C6A8-E955-C83EFE9E3712}"/>
              </a:ext>
            </a:extLst>
          </p:cNvPr>
          <p:cNvSpPr txBox="1"/>
          <p:nvPr/>
        </p:nvSpPr>
        <p:spPr>
          <a:xfrm>
            <a:off x="2704665" y="5973501"/>
            <a:ext cx="2942108"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700" dirty="0">
                <a:solidFill>
                  <a:srgbClr val="11496E"/>
                </a:solidFill>
                <a:latin typeface="Calibri" panose="020F0502020204030204" pitchFamily="34" charset="0"/>
                <a:ea typeface="Open Sans" panose="020B0606030504020204" pitchFamily="34" charset="0"/>
                <a:cs typeface="Calibri" panose="020F0502020204030204" pitchFamily="34" charset="0"/>
              </a:rPr>
              <a:t>Kofinanziert von der Europäischen Union. Die geäußerten Ansichten und Meinungen sind jedoch ausschließlich die des Autors bzw. der Autoren und spiegeln nicht unbedingt die der Europäischen Union oder der Stiftung für die Entwicklung des Bildungswesens wider. Weder die Europäische Union noch die Einrichtung, die den Zuschuss gewährt, können für diese verantwortlich gemacht werden. 2022-1-PL01-KA220-YOU-000087822</a:t>
            </a:r>
            <a:endParaRPr lang="en-IE" sz="700" dirty="0">
              <a:solidFill>
                <a:srgbClr val="11496E"/>
              </a:solidFill>
              <a:latin typeface="Calibri" panose="020F0502020204030204" pitchFamily="34" charset="0"/>
              <a:ea typeface="Open Sans" panose="020B060603050402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F74DFBE-06CF-52CB-16E5-1A709D3E8911}"/>
              </a:ext>
            </a:extLst>
          </p:cNvPr>
          <p:cNvSpPr txBox="1"/>
          <p:nvPr/>
        </p:nvSpPr>
        <p:spPr>
          <a:xfrm>
            <a:off x="252700" y="6509667"/>
            <a:ext cx="400050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solidFill>
                  <a:srgbClr val="11496E"/>
                </a:solidFill>
                <a:latin typeface="Calibri" panose="020F0502020204030204" pitchFamily="34" charset="0"/>
                <a:ea typeface="Open Sans" panose="020B0606030504020204" pitchFamily="34" charset="0"/>
                <a:cs typeface="Calibri" panose="020F0502020204030204" pitchFamily="34" charset="0"/>
              </a:rPr>
              <a:t>Diese Studie ist unter der CC BY-NC-SA-Lizenz verfügbar.</a:t>
            </a:r>
          </a:p>
        </p:txBody>
      </p:sp>
      <p:pic>
        <p:nvPicPr>
          <p:cNvPr id="6" name="Picture Placeholder 6">
            <a:extLst>
              <a:ext uri="{FF2B5EF4-FFF2-40B4-BE49-F238E27FC236}">
                <a16:creationId xmlns:a16="http://schemas.microsoft.com/office/drawing/2014/main" id="{FB9F132B-A8FF-724E-D4E4-A1F32D2045AB}"/>
              </a:ext>
            </a:extLst>
          </p:cNvPr>
          <p:cNvPicPr>
            <a:picLocks noGrp="1" noChangeAspect="1"/>
          </p:cNvPicPr>
          <p:nvPr>
            <p:ph type="pic" sz="quarter" idx="44"/>
          </p:nvPr>
        </p:nvPicPr>
        <p:blipFill rotWithShape="1">
          <a:blip r:embed="rId3" cstate="email">
            <a:extLst>
              <a:ext uri="{28A0092B-C50C-407E-A947-70E740481C1C}">
                <a14:useLocalDpi xmlns:a14="http://schemas.microsoft.com/office/drawing/2010/main"/>
              </a:ext>
            </a:extLst>
          </a:blip>
          <a:srcRect l="23750" r="23750"/>
          <a:stretch/>
        </p:blipFill>
        <p:spPr>
          <a:xfrm>
            <a:off x="5718175" y="14288"/>
            <a:ext cx="5534025" cy="6880225"/>
          </a:xfrm>
        </p:spPr>
      </p:pic>
    </p:spTree>
    <p:extLst>
      <p:ext uri="{BB962C8B-B14F-4D97-AF65-F5344CB8AC3E}">
        <p14:creationId xmlns:p14="http://schemas.microsoft.com/office/powerpoint/2010/main" val="2866316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7EADE9F5-1FE4-7644-78DD-BD1FEF664C8E}"/>
              </a:ext>
            </a:extLst>
          </p:cNvPr>
          <p:cNvGraphicFramePr>
            <a:graphicFrameLocks noChangeAspect="1"/>
          </p:cNvGraphicFramePr>
          <p:nvPr>
            <p:custDataLst>
              <p:tags r:id="rId1"/>
            </p:custDataLst>
            <p:extLst>
              <p:ext uri="{D42A27DB-BD31-4B8C-83A1-F6EECF244321}">
                <p14:modId xmlns:p14="http://schemas.microsoft.com/office/powerpoint/2010/main" val="5980715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EA9DD38B-6E14-C94C-91D7-C8452BCE4312}"/>
              </a:ext>
            </a:extLst>
          </p:cNvPr>
          <p:cNvSpPr>
            <a:spLocks noGrp="1"/>
          </p:cNvSpPr>
          <p:nvPr>
            <p:ph type="sldNum" sz="quarter" idx="4294967295"/>
          </p:nvPr>
        </p:nvSpPr>
        <p:spPr>
          <a:xfrm>
            <a:off x="11615738" y="11444288"/>
            <a:ext cx="576262" cy="430212"/>
          </a:xfrm>
          <a:prstGeom prst="rect">
            <a:avLst/>
          </a:prstGeom>
        </p:spPr>
        <p:txBody>
          <a:bodyPr/>
          <a:lstStyle/>
          <a:p>
            <a:fld id="{CB2079F2-58AF-ED44-82D7-E04B2F6FD686}" type="slidenum">
              <a:rPr lang="en-US" smtClean="0"/>
              <a:t>10</a:t>
            </a:fld>
            <a:endParaRPr lang="en-US" dirty="0"/>
          </a:p>
        </p:txBody>
      </p:sp>
      <p:pic>
        <p:nvPicPr>
          <p:cNvPr id="2" name="Picture Placeholder 12" descr="Throwing empty plastic bottle into the trash">
            <a:extLst>
              <a:ext uri="{FF2B5EF4-FFF2-40B4-BE49-F238E27FC236}">
                <a16:creationId xmlns:a16="http://schemas.microsoft.com/office/drawing/2014/main" id="{175D2D0B-C37E-7DF7-90C0-F678BCF53B99}"/>
              </a:ext>
            </a:extLst>
          </p:cNvPr>
          <p:cNvPicPr>
            <a:picLocks noGrp="1" noChangeAspect="1"/>
          </p:cNvPicPr>
          <p:nvPr>
            <p:ph type="pic" sz="quarter" idx="23"/>
          </p:nvPr>
        </p:nvPicPr>
        <p:blipFill>
          <a:blip r:embed="rId5" cstate="email">
            <a:extLst>
              <a:ext uri="{28A0092B-C50C-407E-A947-70E740481C1C}">
                <a14:useLocalDpi xmlns:a14="http://schemas.microsoft.com/office/drawing/2010/main"/>
              </a:ext>
            </a:extLst>
          </a:blip>
          <a:srcRect t="16949" b="16949"/>
          <a:stretch/>
        </p:blipFill>
        <p:spPr>
          <a:xfrm>
            <a:off x="773113" y="566738"/>
            <a:ext cx="4656137" cy="2052637"/>
          </a:xfrm>
        </p:spPr>
      </p:pic>
      <p:pic>
        <p:nvPicPr>
          <p:cNvPr id="5" name="Picture Placeholder 14">
            <a:extLst>
              <a:ext uri="{FF2B5EF4-FFF2-40B4-BE49-F238E27FC236}">
                <a16:creationId xmlns:a16="http://schemas.microsoft.com/office/drawing/2014/main" id="{E9E26F48-AC0D-3B8E-4546-023D362C711C}"/>
              </a:ext>
            </a:extLst>
          </p:cNvPr>
          <p:cNvPicPr>
            <a:picLocks noGrp="1" noChangeAspect="1"/>
          </p:cNvPicPr>
          <p:nvPr>
            <p:ph type="pic" sz="quarter" idx="22"/>
          </p:nvPr>
        </p:nvPicPr>
        <p:blipFill>
          <a:blip r:embed="rId6" cstate="email">
            <a:extLst>
              <a:ext uri="{28A0092B-C50C-407E-A947-70E740481C1C}">
                <a14:useLocalDpi xmlns:a14="http://schemas.microsoft.com/office/drawing/2010/main"/>
              </a:ext>
            </a:extLst>
          </a:blip>
          <a:srcRect l="3558" r="3558"/>
          <a:stretch>
            <a:fillRect/>
          </a:stretch>
        </p:blipFill>
        <p:spPr>
          <a:xfrm>
            <a:off x="773113" y="2843213"/>
            <a:ext cx="4656137" cy="3343275"/>
          </a:xfrm>
        </p:spPr>
      </p:pic>
      <p:pic>
        <p:nvPicPr>
          <p:cNvPr id="7" name="Picture Placeholder 16" descr="Child drawing the earth">
            <a:extLst>
              <a:ext uri="{FF2B5EF4-FFF2-40B4-BE49-F238E27FC236}">
                <a16:creationId xmlns:a16="http://schemas.microsoft.com/office/drawing/2014/main" id="{D28092A5-04EE-A80F-D2E5-09F010E25C73}"/>
              </a:ext>
            </a:extLst>
          </p:cNvPr>
          <p:cNvPicPr>
            <a:picLocks noGrp="1" noChangeAspect="1"/>
          </p:cNvPicPr>
          <p:nvPr>
            <p:ph type="pic" sz="quarter" idx="21"/>
          </p:nvPr>
        </p:nvPicPr>
        <p:blipFill>
          <a:blip r:embed="rId7" cstate="email">
            <a:extLst>
              <a:ext uri="{28A0092B-C50C-407E-A947-70E740481C1C}">
                <a14:useLocalDpi xmlns:a14="http://schemas.microsoft.com/office/drawing/2010/main"/>
              </a:ext>
            </a:extLst>
          </a:blip>
          <a:srcRect l="15300" r="15300"/>
          <a:stretch/>
        </p:blipFill>
        <p:spPr>
          <a:xfrm>
            <a:off x="5675313" y="546100"/>
            <a:ext cx="5883275" cy="5640388"/>
          </a:xfrm>
        </p:spPr>
      </p:pic>
      <p:grpSp>
        <p:nvGrpSpPr>
          <p:cNvPr id="18" name="Group 17">
            <a:extLst>
              <a:ext uri="{FF2B5EF4-FFF2-40B4-BE49-F238E27FC236}">
                <a16:creationId xmlns:a16="http://schemas.microsoft.com/office/drawing/2014/main" id="{7740FAE1-2E8A-BBC1-A4F8-99E701F4D28E}"/>
              </a:ext>
            </a:extLst>
          </p:cNvPr>
          <p:cNvGrpSpPr/>
          <p:nvPr/>
        </p:nvGrpSpPr>
        <p:grpSpPr>
          <a:xfrm>
            <a:off x="2745248" y="4864913"/>
            <a:ext cx="4269146" cy="1993087"/>
            <a:chOff x="-1871944" y="1778846"/>
            <a:chExt cx="1736764" cy="810823"/>
          </a:xfrm>
        </p:grpSpPr>
        <p:sp>
          <p:nvSpPr>
            <p:cNvPr id="19" name="Freeform 18">
              <a:extLst>
                <a:ext uri="{FF2B5EF4-FFF2-40B4-BE49-F238E27FC236}">
                  <a16:creationId xmlns:a16="http://schemas.microsoft.com/office/drawing/2014/main" id="{A98D6365-C89B-4191-C731-580C53F51258}"/>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solidFill>
              <a:srgbClr val="F99F27"/>
            </a:solidFill>
            <a:ln w="24289"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52987FED-3417-F6D8-8342-0819CC26E3BD}"/>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solidFill>
              <a:srgbClr val="60BA47"/>
            </a:solidFill>
            <a:ln w="2428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51D37FA7-DEFE-94C2-2CCE-E400C17C11FA}"/>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solidFill>
              <a:srgbClr val="2094D2"/>
            </a:solidFill>
            <a:ln w="24289"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BDA371D-6FB5-8FFF-508C-5C093EEAE4B7}"/>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solidFill>
              <a:srgbClr val="A21C48"/>
            </a:solidFill>
            <a:ln w="24289"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131C4F72-AE0F-473A-0F62-762B04CCA759}"/>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solidFill>
              <a:srgbClr val="DB176A"/>
            </a:solidFill>
            <a:ln w="24289"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99527BE-E83E-A017-EBD3-D52839EB7BB1}"/>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solidFill>
              <a:srgbClr val="F36C2F"/>
            </a:solid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3474371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6B6B07F4-4DD7-3EDC-2FCB-4D3D5D03A7A9}"/>
              </a:ext>
            </a:extLst>
          </p:cNvPr>
          <p:cNvGraphicFramePr>
            <a:graphicFrameLocks noChangeAspect="1"/>
          </p:cNvGraphicFramePr>
          <p:nvPr>
            <p:custDataLst>
              <p:tags r:id="rId1"/>
            </p:custDataLst>
            <p:extLst>
              <p:ext uri="{D42A27DB-BD31-4B8C-83A1-F6EECF244321}">
                <p14:modId xmlns:p14="http://schemas.microsoft.com/office/powerpoint/2010/main" val="25041708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Picture Placeholder 6">
            <a:extLst>
              <a:ext uri="{FF2B5EF4-FFF2-40B4-BE49-F238E27FC236}">
                <a16:creationId xmlns:a16="http://schemas.microsoft.com/office/drawing/2014/main" id="{9FE5100B-C428-BBE6-1584-C2076EAB11F9}"/>
              </a:ext>
            </a:extLst>
          </p:cNvPr>
          <p:cNvPicPr>
            <a:picLocks noGrp="1" noChangeAspect="1"/>
          </p:cNvPicPr>
          <p:nvPr>
            <p:ph type="pic" sz="quarter" idx="19"/>
          </p:nvPr>
        </p:nvPicPr>
        <p:blipFill>
          <a:blip r:embed="rId5" cstate="email">
            <a:extLst>
              <a:ext uri="{28A0092B-C50C-407E-A947-70E740481C1C}">
                <a14:useLocalDpi xmlns:a14="http://schemas.microsoft.com/office/drawing/2010/main"/>
              </a:ext>
            </a:extLst>
          </a:blip>
          <a:srcRect t="7001" b="7001"/>
          <a:stretch/>
        </p:blipFill>
        <p:spPr>
          <a:xfrm>
            <a:off x="0" y="774700"/>
            <a:ext cx="7377113" cy="4244975"/>
          </a:xfrm>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a:xfrm>
            <a:off x="8634200" y="1109465"/>
            <a:ext cx="3429645" cy="2850370"/>
          </a:xfrm>
        </p:spPr>
        <p:txBody>
          <a:bodyPr/>
          <a:lstStyle/>
          <a:p>
            <a:r>
              <a:rPr lang="en-GB" b="1" dirty="0"/>
              <a:t>GESCHÄFTSMODELLE IN EINER KREISLAUF-WIRTSCHAFT</a:t>
            </a:r>
            <a:endParaRPr lang="en-US" b="1" dirty="0"/>
          </a:p>
        </p:txBody>
      </p:sp>
      <p:sp>
        <p:nvSpPr>
          <p:cNvPr id="3" name="Text Placeholder 2">
            <a:extLst>
              <a:ext uri="{FF2B5EF4-FFF2-40B4-BE49-F238E27FC236}">
                <a16:creationId xmlns:a16="http://schemas.microsoft.com/office/drawing/2014/main" id="{DA99C726-EEB8-A064-EA02-A4AF797D25D2}"/>
              </a:ext>
            </a:extLst>
          </p:cNvPr>
          <p:cNvSpPr>
            <a:spLocks noGrp="1"/>
          </p:cNvSpPr>
          <p:nvPr>
            <p:ph type="body" sz="quarter" idx="20"/>
          </p:nvPr>
        </p:nvSpPr>
        <p:spPr/>
        <p:txBody>
          <a:bodyPr/>
          <a:lstStyle/>
          <a:p>
            <a:r>
              <a:rPr lang="en-US" dirty="0"/>
              <a:t>02</a:t>
            </a:r>
          </a:p>
        </p:txBody>
      </p:sp>
      <p:grpSp>
        <p:nvGrpSpPr>
          <p:cNvPr id="8" name="Group 7">
            <a:extLst>
              <a:ext uri="{FF2B5EF4-FFF2-40B4-BE49-F238E27FC236}">
                <a16:creationId xmlns:a16="http://schemas.microsoft.com/office/drawing/2014/main" id="{EFC269B5-580C-6975-B51C-ADEE7E50B0E8}"/>
              </a:ext>
            </a:extLst>
          </p:cNvPr>
          <p:cNvGrpSpPr/>
          <p:nvPr/>
        </p:nvGrpSpPr>
        <p:grpSpPr>
          <a:xfrm rot="5400000">
            <a:off x="-1445174" y="567935"/>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C26FADDA-722B-2ED9-5AFA-764A2D4D5CE1}"/>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E5BDF59-10F0-1296-8959-CFAEB7F9E3B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B2503B3-B0B4-561D-AFD2-7A7FD03493A8}"/>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E90799E-0CE3-1994-3C5C-26F8F0C021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4575BD6-F388-ED1D-DEA0-7B377CF35F18}"/>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22C8786-CCBE-7B61-AD0C-5F3FCE59BE3D}"/>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928554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89BFBDA4-AAFF-3644-824B-EE9943CF48AF}"/>
              </a:ext>
            </a:extLst>
          </p:cNvPr>
          <p:cNvGraphicFramePr>
            <a:graphicFrameLocks noChangeAspect="1"/>
          </p:cNvGraphicFramePr>
          <p:nvPr>
            <p:custDataLst>
              <p:tags r:id="rId1"/>
            </p:custDataLst>
            <p:extLst>
              <p:ext uri="{D42A27DB-BD31-4B8C-83A1-F6EECF244321}">
                <p14:modId xmlns:p14="http://schemas.microsoft.com/office/powerpoint/2010/main" val="15266098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38" imgH="540" progId="TCLayout.ActiveDocument.1">
                  <p:embed/>
                </p:oleObj>
              </mc:Choice>
              <mc:Fallback>
                <p:oleObj name="think-cell Folie" r:id="rId4" imgW="538" imgH="54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 name="Picture Placeholder 8">
            <a:extLst>
              <a:ext uri="{FF2B5EF4-FFF2-40B4-BE49-F238E27FC236}">
                <a16:creationId xmlns:a16="http://schemas.microsoft.com/office/drawing/2014/main" id="{2F051495-6B4C-0CB1-7DE9-7093D796D5DF}"/>
              </a:ext>
            </a:extLst>
          </p:cNvPr>
          <p:cNvPicPr>
            <a:picLocks noGrp="1" noChangeAspect="1"/>
          </p:cNvPicPr>
          <p:nvPr>
            <p:ph type="pic" sz="quarter" idx="21"/>
          </p:nvPr>
        </p:nvPicPr>
        <p:blipFill>
          <a:blip r:embed="rId6" cstate="email">
            <a:extLst>
              <a:ext uri="{28A0092B-C50C-407E-A947-70E740481C1C}">
                <a14:useLocalDpi xmlns:a14="http://schemas.microsoft.com/office/drawing/2010/main"/>
              </a:ext>
            </a:extLst>
          </a:blip>
          <a:srcRect t="4234" b="4234"/>
          <a:stretch/>
        </p:blipFill>
        <p:spPr>
          <a:xfrm>
            <a:off x="884238" y="0"/>
            <a:ext cx="4994275" cy="6858000"/>
          </a:xfrm>
        </p:spPr>
      </p:pic>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12</a:t>
            </a:fld>
            <a:endParaRPr lang="en-US" sz="1291" dirty="0"/>
          </a:p>
        </p:txBody>
      </p:sp>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4890795" y="738798"/>
            <a:ext cx="3567405" cy="842867"/>
          </a:xfrm>
        </p:spPr>
        <p:txBody>
          <a:bodyPr/>
          <a:lstStyle/>
          <a:p>
            <a:r>
              <a:rPr lang="en-US" dirty="0"/>
              <a:t>EINFÜHRUNG</a:t>
            </a:r>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249798" y="2030137"/>
            <a:ext cx="5417595" cy="4271810"/>
          </a:xfrm>
        </p:spPr>
        <p:txBody>
          <a:bodyPr/>
          <a:lstStyle/>
          <a:p>
            <a:pPr algn="just"/>
            <a:r>
              <a:rPr lang="en-GB" sz="2000" dirty="0"/>
              <a:t>Zirkuläre Geschäftsmodelle sind innovative Ansätze, die sich auf Nachhaltigkeit und Ressourceneffizienz konzentrieren, indem sie die Bereitstellung von Produkten und Dienstleistungen neu überdenken. </a:t>
            </a:r>
          </a:p>
          <a:p>
            <a:pPr algn="just"/>
            <a:endParaRPr lang="en-GB" sz="2000" dirty="0"/>
          </a:p>
          <a:p>
            <a:pPr algn="just"/>
            <a:r>
              <a:rPr lang="en-GB" sz="2000" dirty="0"/>
              <a:t>Zu den wichtigsten Modellen gehören Product-as-a-Service, bei dem die Kunden für die Nutzung und nicht für den Besitz bezahlen, Remanufacturing, bei dem gebrauchte Produkte wieder in einen neuwertigen Zustand versetzt werden, und Sharing-Plattformen, die die Nutzung von Vermögenswerten durch gemeinsamen Zugang maximieren.</a:t>
            </a:r>
            <a:endParaRPr lang="en-US" sz="2000" dirty="0"/>
          </a:p>
        </p:txBody>
      </p:sp>
    </p:spTree>
    <p:extLst>
      <p:ext uri="{BB962C8B-B14F-4D97-AF65-F5344CB8AC3E}">
        <p14:creationId xmlns:p14="http://schemas.microsoft.com/office/powerpoint/2010/main" val="3915467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693A38-821E-528A-825B-472E41A4DCF2}"/>
              </a:ext>
            </a:extLst>
          </p:cNvPr>
          <p:cNvSpPr>
            <a:spLocks noGrp="1"/>
          </p:cNvSpPr>
          <p:nvPr>
            <p:ph type="body" sz="quarter" idx="30"/>
          </p:nvPr>
        </p:nvSpPr>
        <p:spPr>
          <a:xfrm>
            <a:off x="5491249" y="315106"/>
            <a:ext cx="6270115" cy="845139"/>
          </a:xfrm>
        </p:spPr>
        <p:txBody>
          <a:bodyPr/>
          <a:lstStyle/>
          <a:p>
            <a:r>
              <a:rPr lang="en-US" dirty="0"/>
              <a:t>PRODUKT-AS-A-SERVICE (PAAS)</a:t>
            </a:r>
          </a:p>
        </p:txBody>
      </p:sp>
      <p:sp>
        <p:nvSpPr>
          <p:cNvPr id="4" name="Text Placeholder 3">
            <a:extLst>
              <a:ext uri="{FF2B5EF4-FFF2-40B4-BE49-F238E27FC236}">
                <a16:creationId xmlns:a16="http://schemas.microsoft.com/office/drawing/2014/main" id="{239DF630-EC45-B831-ACD8-98216A1CDA02}"/>
              </a:ext>
            </a:extLst>
          </p:cNvPr>
          <p:cNvSpPr>
            <a:spLocks noGrp="1"/>
          </p:cNvSpPr>
          <p:nvPr>
            <p:ph type="body" sz="quarter" idx="48"/>
          </p:nvPr>
        </p:nvSpPr>
        <p:spPr>
          <a:xfrm>
            <a:off x="5491250" y="1392574"/>
            <a:ext cx="6060390" cy="4727750"/>
          </a:xfrm>
        </p:spPr>
        <p:txBody>
          <a:bodyPr/>
          <a:lstStyle/>
          <a:p>
            <a:pPr algn="just"/>
            <a:r>
              <a:rPr lang="en-GB" sz="2000" dirty="0"/>
              <a:t>Das Konzept des Product-as-a-Service (PaaS) verlagert das traditionelle Geschäftsmodell vom Verkauf von Produkten zum Angebot von Dienstleistungen. </a:t>
            </a:r>
          </a:p>
          <a:p>
            <a:pPr algn="just"/>
            <a:endParaRPr lang="en-GB" sz="900" dirty="0"/>
          </a:p>
          <a:p>
            <a:pPr algn="just"/>
            <a:r>
              <a:rPr lang="en-GB" sz="2000" dirty="0"/>
              <a:t>Anstatt die Produkte zu besitzen, zahlen die Kunden für die Nutzung, was einen nachhaltigeren Lebenszyklus für die Artikel gewährleistet. Dieses Modell stellt sicher, dass die Produkte zurückgegeben und wiederverwendet werden, was die Abfallmenge erheblich reduziert. </a:t>
            </a:r>
          </a:p>
          <a:p>
            <a:pPr algn="just"/>
            <a:endParaRPr lang="en-GB" sz="900" dirty="0"/>
          </a:p>
          <a:p>
            <a:pPr algn="just"/>
            <a:r>
              <a:rPr lang="en-GB" sz="2000" b="1" dirty="0"/>
              <a:t>Die Vorteile von PaaS: </a:t>
            </a:r>
            <a:r>
              <a:rPr lang="en-GB" sz="2000" dirty="0"/>
              <a:t>Sie reduzieren den Abfall, indem sie Produkte länger in Gebrauch halten, verlängern den Produktlebenszyklus durch Wartung und Wiederverwendung und schaffen kontinuierliche Einnahmequellen für Unternehmen, da die Kunden den Dienst abonnieren und nicht nur einen einmaligen Kauf tätigen.</a:t>
            </a:r>
          </a:p>
        </p:txBody>
      </p:sp>
      <p:pic>
        <p:nvPicPr>
          <p:cNvPr id="2" name="Picture Placeholder 5" descr="Colorful buttons">
            <a:extLst>
              <a:ext uri="{FF2B5EF4-FFF2-40B4-BE49-F238E27FC236}">
                <a16:creationId xmlns:a16="http://schemas.microsoft.com/office/drawing/2014/main" id="{B1A40EA2-96EF-43FE-5D0C-5AD7F6D1F96A}"/>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50" r="21450"/>
          <a:stretch>
            <a:fillRect/>
          </a:stretch>
        </p:blipFill>
        <p:spPr>
          <a:xfrm>
            <a:off x="-890588" y="0"/>
            <a:ext cx="5875338" cy="6858000"/>
          </a:xfrm>
        </p:spPr>
      </p:pic>
    </p:spTree>
    <p:extLst>
      <p:ext uri="{BB962C8B-B14F-4D97-AF65-F5344CB8AC3E}">
        <p14:creationId xmlns:p14="http://schemas.microsoft.com/office/powerpoint/2010/main" val="3260704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693A38-821E-528A-825B-472E41A4DCF2}"/>
              </a:ext>
            </a:extLst>
          </p:cNvPr>
          <p:cNvSpPr>
            <a:spLocks noGrp="1"/>
          </p:cNvSpPr>
          <p:nvPr>
            <p:ph type="body" sz="quarter" idx="30"/>
          </p:nvPr>
        </p:nvSpPr>
        <p:spPr>
          <a:xfrm>
            <a:off x="5491249" y="315106"/>
            <a:ext cx="6270115" cy="845139"/>
          </a:xfrm>
        </p:spPr>
        <p:txBody>
          <a:bodyPr/>
          <a:lstStyle/>
          <a:p>
            <a:r>
              <a:rPr lang="en-US" dirty="0"/>
              <a:t>WIEDERAUFBEREITUNG</a:t>
            </a:r>
          </a:p>
        </p:txBody>
      </p:sp>
      <p:sp>
        <p:nvSpPr>
          <p:cNvPr id="4" name="Text Placeholder 3">
            <a:extLst>
              <a:ext uri="{FF2B5EF4-FFF2-40B4-BE49-F238E27FC236}">
                <a16:creationId xmlns:a16="http://schemas.microsoft.com/office/drawing/2014/main" id="{239DF630-EC45-B831-ACD8-98216A1CDA02}"/>
              </a:ext>
            </a:extLst>
          </p:cNvPr>
          <p:cNvSpPr>
            <a:spLocks noGrp="1"/>
          </p:cNvSpPr>
          <p:nvPr>
            <p:ph type="body" sz="quarter" idx="48"/>
          </p:nvPr>
        </p:nvSpPr>
        <p:spPr>
          <a:xfrm>
            <a:off x="5491250" y="1160245"/>
            <a:ext cx="6060390" cy="4960079"/>
          </a:xfrm>
        </p:spPr>
        <p:txBody>
          <a:bodyPr/>
          <a:lstStyle/>
          <a:p>
            <a:pPr algn="just"/>
            <a:r>
              <a:rPr lang="en-GB" sz="2200" dirty="0"/>
              <a:t>Remanufacturing ist ein Prozess, bei dem Unternehmen gebrauchte Produkte wieder in einen neuwertigen Zustand versetzen und sicherstellen, dass sie hohen Qualitäts- und Leistungsstandards entsprechen. </a:t>
            </a:r>
          </a:p>
          <a:p>
            <a:pPr algn="just"/>
            <a:endParaRPr lang="en-GB" sz="2200" dirty="0"/>
          </a:p>
          <a:p>
            <a:pPr algn="just"/>
            <a:r>
              <a:rPr lang="en-GB" sz="2200" dirty="0"/>
              <a:t>Auf diese Weise lassen sich erhebliche Mengen an Material und Energie einsparen, die sonst für die Herstellung neuer Produkte aufgewendet werden müssten. </a:t>
            </a:r>
          </a:p>
          <a:p>
            <a:pPr algn="just"/>
            <a:endParaRPr lang="en-GB" sz="2200" dirty="0"/>
          </a:p>
          <a:p>
            <a:pPr algn="just"/>
            <a:r>
              <a:rPr lang="en-GB" sz="2200" dirty="0"/>
              <a:t>Die Vorteile des Remanufacturing sind beträchtlich: Es schont wertvolle Ressourcen, senkt die Produktionskosten und minimiert den ökologischen Fußabdruck durch die Wiederverwendung vorhandener Materialien und Komponenten. </a:t>
            </a:r>
          </a:p>
        </p:txBody>
      </p:sp>
      <p:pic>
        <p:nvPicPr>
          <p:cNvPr id="2" name="Picture Placeholder 5" descr="Engineers with digital tablet and projected plans">
            <a:extLst>
              <a:ext uri="{FF2B5EF4-FFF2-40B4-BE49-F238E27FC236}">
                <a16:creationId xmlns:a16="http://schemas.microsoft.com/office/drawing/2014/main" id="{5B1BD1F6-4674-BDA0-C73A-651E0F383502}"/>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08" r="21408"/>
          <a:stretch>
            <a:fillRect/>
          </a:stretch>
        </p:blipFill>
        <p:spPr>
          <a:xfrm>
            <a:off x="-890588" y="0"/>
            <a:ext cx="5875338" cy="6858000"/>
          </a:xfrm>
        </p:spPr>
      </p:pic>
    </p:spTree>
    <p:extLst>
      <p:ext uri="{BB962C8B-B14F-4D97-AF65-F5344CB8AC3E}">
        <p14:creationId xmlns:p14="http://schemas.microsoft.com/office/powerpoint/2010/main" val="2876818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693A38-821E-528A-825B-472E41A4DCF2}"/>
              </a:ext>
            </a:extLst>
          </p:cNvPr>
          <p:cNvSpPr>
            <a:spLocks noGrp="1"/>
          </p:cNvSpPr>
          <p:nvPr>
            <p:ph type="body" sz="quarter" idx="30"/>
          </p:nvPr>
        </p:nvSpPr>
        <p:spPr>
          <a:xfrm>
            <a:off x="5491249" y="315106"/>
            <a:ext cx="6270115" cy="845139"/>
          </a:xfrm>
        </p:spPr>
        <p:txBody>
          <a:bodyPr/>
          <a:lstStyle/>
          <a:p>
            <a:r>
              <a:rPr lang="en-US" dirty="0"/>
              <a:t>SHARING-PLATTFORMEN</a:t>
            </a:r>
          </a:p>
        </p:txBody>
      </p:sp>
      <p:sp>
        <p:nvSpPr>
          <p:cNvPr id="4" name="Text Placeholder 3">
            <a:extLst>
              <a:ext uri="{FF2B5EF4-FFF2-40B4-BE49-F238E27FC236}">
                <a16:creationId xmlns:a16="http://schemas.microsoft.com/office/drawing/2014/main" id="{239DF630-EC45-B831-ACD8-98216A1CDA02}"/>
              </a:ext>
            </a:extLst>
          </p:cNvPr>
          <p:cNvSpPr>
            <a:spLocks noGrp="1"/>
          </p:cNvSpPr>
          <p:nvPr>
            <p:ph type="body" sz="quarter" idx="48"/>
          </p:nvPr>
        </p:nvSpPr>
        <p:spPr>
          <a:xfrm>
            <a:off x="5491250" y="1266738"/>
            <a:ext cx="6060390" cy="4853586"/>
          </a:xfrm>
        </p:spPr>
        <p:txBody>
          <a:bodyPr/>
          <a:lstStyle/>
          <a:p>
            <a:pPr algn="just"/>
            <a:r>
              <a:rPr lang="en-GB" sz="2200" dirty="0"/>
              <a:t>Sharing-Plattformen fördern die gemeinsame Nutzung von Produkten oder Ressourcen durch mehrere Nutzer, was ihre Lebensdauer erhöht und den Bedarf an neuen Produkten verringert. </a:t>
            </a:r>
          </a:p>
          <a:p>
            <a:pPr algn="just"/>
            <a:endParaRPr lang="en-GB" sz="2200" dirty="0"/>
          </a:p>
          <a:p>
            <a:pPr algn="just"/>
            <a:r>
              <a:rPr lang="en-GB" sz="2200" dirty="0"/>
              <a:t>Dieses Modell trägt zur Verringerung der mit der Produktion neuer Güter verbundenen Umweltauswirkungen bei und schafft ein Gemeinschaftsgefühl, indem es die gemeinsame Nutzung von Ressourcen fördert. </a:t>
            </a:r>
          </a:p>
          <a:p>
            <a:pPr algn="just"/>
            <a:endParaRPr lang="en-GB" sz="2200" dirty="0"/>
          </a:p>
          <a:p>
            <a:pPr algn="just"/>
            <a:r>
              <a:rPr lang="en-GB" sz="2200" dirty="0"/>
              <a:t>Die Vorteile liegen auf der Hand: Sharing-Plattformen senken nicht nur die Kosten für die Verbraucher, sondern fördern auch nachhaltige Konsummuster durch eine bessere Nutzung der vorhandenen Ressourcen.</a:t>
            </a:r>
          </a:p>
        </p:txBody>
      </p:sp>
      <p:pic>
        <p:nvPicPr>
          <p:cNvPr id="2" name="Picture Placeholder 13">
            <a:extLst>
              <a:ext uri="{FF2B5EF4-FFF2-40B4-BE49-F238E27FC236}">
                <a16:creationId xmlns:a16="http://schemas.microsoft.com/office/drawing/2014/main" id="{6030D1A4-CD38-0E4C-B82F-0DA2F5C4FF02}"/>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47" r="21447"/>
          <a:stretch/>
        </p:blipFill>
        <p:spPr>
          <a:xfrm>
            <a:off x="-890588" y="0"/>
            <a:ext cx="5875338" cy="6858000"/>
          </a:xfrm>
        </p:spPr>
      </p:pic>
    </p:spTree>
    <p:extLst>
      <p:ext uri="{BB962C8B-B14F-4D97-AF65-F5344CB8AC3E}">
        <p14:creationId xmlns:p14="http://schemas.microsoft.com/office/powerpoint/2010/main" val="3038204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555BCE-469F-B7F2-10A5-7CD716D159B0}"/>
              </a:ext>
            </a:extLst>
          </p:cNvPr>
          <p:cNvSpPr>
            <a:spLocks noGrp="1"/>
          </p:cNvSpPr>
          <p:nvPr>
            <p:ph type="body" sz="quarter" idx="30"/>
          </p:nvPr>
        </p:nvSpPr>
        <p:spPr>
          <a:xfrm>
            <a:off x="854280" y="590317"/>
            <a:ext cx="10483431" cy="804265"/>
          </a:xfrm>
        </p:spPr>
        <p:txBody>
          <a:bodyPr/>
          <a:lstStyle/>
          <a:p>
            <a:r>
              <a:rPr lang="en-GB" dirty="0"/>
              <a:t>SDG &amp; ENTRECOMP ANPASSUNG </a:t>
            </a:r>
            <a:endParaRPr lang="en-IE" dirty="0"/>
          </a:p>
        </p:txBody>
      </p:sp>
      <p:sp>
        <p:nvSpPr>
          <p:cNvPr id="3" name="Text Placeholder 2">
            <a:extLst>
              <a:ext uri="{FF2B5EF4-FFF2-40B4-BE49-F238E27FC236}">
                <a16:creationId xmlns:a16="http://schemas.microsoft.com/office/drawing/2014/main" id="{EE634E8C-D489-B122-CC1D-69B3C82934DE}"/>
              </a:ext>
            </a:extLst>
          </p:cNvPr>
          <p:cNvSpPr>
            <a:spLocks noGrp="1"/>
          </p:cNvSpPr>
          <p:nvPr>
            <p:ph type="body" sz="quarter" idx="48"/>
          </p:nvPr>
        </p:nvSpPr>
        <p:spPr>
          <a:xfrm>
            <a:off x="854280" y="1394582"/>
            <a:ext cx="10483429" cy="4439577"/>
          </a:xfrm>
        </p:spPr>
        <p:txBody>
          <a:bodyPr/>
          <a:lstStyle/>
          <a:p>
            <a:pPr algn="just"/>
            <a:r>
              <a:rPr lang="en-GB" sz="2000" b="1" dirty="0">
                <a:solidFill>
                  <a:srgbClr val="0F486D"/>
                </a:solidFill>
                <a:hlinkClick r:id="rId2">
                  <a:extLst>
                    <a:ext uri="{A12FA001-AC4F-418D-AE19-62706E023703}">
                      <ahyp:hlinkClr xmlns:ahyp="http://schemas.microsoft.com/office/drawing/2018/hyperlinkcolor" val="tx"/>
                    </a:ext>
                  </a:extLst>
                </a:hlinkClick>
              </a:rPr>
              <a:t>SDG 9 (Industrie, Innovation und Infrastruktur)</a:t>
            </a:r>
            <a:r>
              <a:rPr lang="en-GB" sz="2000" dirty="0"/>
              <a:t>: Förderung von innovativen Geschäftsmodellen, die die industrielle Nachhaltigkeit verbessern.</a:t>
            </a:r>
          </a:p>
          <a:p>
            <a:pPr algn="just">
              <a:buFont typeface="Arial" panose="020B0604020202020204" pitchFamily="34" charset="0"/>
              <a:buChar char="•"/>
            </a:pPr>
            <a:endParaRPr lang="en-GB" sz="2000" dirty="0"/>
          </a:p>
          <a:p>
            <a:pPr algn="just"/>
            <a:r>
              <a:rPr lang="en-GB" sz="2000" b="1" dirty="0">
                <a:solidFill>
                  <a:srgbClr val="0F486D"/>
                </a:solidFill>
                <a:hlinkClick r:id="rId3">
                  <a:extLst>
                    <a:ext uri="{A12FA001-AC4F-418D-AE19-62706E023703}">
                      <ahyp:hlinkClr xmlns:ahyp="http://schemas.microsoft.com/office/drawing/2018/hyperlinkcolor" val="tx"/>
                    </a:ext>
                  </a:extLst>
                </a:hlinkClick>
              </a:rPr>
              <a:t>SDG 12 (Verantwortungsbewusster Konsum und Produktion)</a:t>
            </a:r>
            <a:r>
              <a:rPr lang="en-GB" sz="2000" dirty="0"/>
              <a:t>: Förderung einer effizienten Ressourcennutzung und Abfallverringerung durch innovative Geschäftsmodelle.</a:t>
            </a:r>
          </a:p>
          <a:p>
            <a:pPr algn="just">
              <a:buFont typeface="Arial" panose="020B0604020202020204" pitchFamily="34" charset="0"/>
              <a:buChar char="•"/>
            </a:pPr>
            <a:endParaRPr lang="en-GB" sz="2000" dirty="0"/>
          </a:p>
          <a:p>
            <a:pPr algn="just"/>
            <a:r>
              <a:rPr lang="en-GB" sz="2000" b="1" dirty="0">
                <a:solidFill>
                  <a:srgbClr val="0F486D"/>
                </a:solidFill>
                <a:hlinkClick r:id="rId4">
                  <a:extLst>
                    <a:ext uri="{A12FA001-AC4F-418D-AE19-62706E023703}">
                      <ahyp:hlinkClr xmlns:ahyp="http://schemas.microsoft.com/office/drawing/2018/hyperlinkcolor" val="tx"/>
                    </a:ext>
                  </a:extLst>
                </a:hlinkClick>
              </a:rPr>
              <a:t>SDG 8 (Menschenwürdige Arbeit und Wirtschaftswachstum)</a:t>
            </a:r>
            <a:r>
              <a:rPr lang="en-GB" sz="2000" dirty="0"/>
              <a:t>: Schafft nachhaltiges Wirtschaftswachstum durch innovative Geschäftsmodelle.</a:t>
            </a:r>
          </a:p>
          <a:p>
            <a:pPr algn="just"/>
            <a:endParaRPr lang="en-GB" sz="2000" b="1" dirty="0"/>
          </a:p>
          <a:p>
            <a:pPr algn="just"/>
            <a:r>
              <a:rPr lang="en-GB" sz="2000" b="1" dirty="0"/>
              <a:t>Kompetenzbereich 1.5 (Ethisches und nachhaltiges Denken)</a:t>
            </a:r>
            <a:r>
              <a:rPr lang="en-GB" sz="2000" dirty="0"/>
              <a:t>: Fördert die Berücksichtigung von Umweltauswirkungen bei Geschäftsentscheidungen.</a:t>
            </a:r>
          </a:p>
          <a:p>
            <a:pPr algn="just">
              <a:buFont typeface="Arial" panose="020B0604020202020204" pitchFamily="34" charset="0"/>
              <a:buChar char="•"/>
            </a:pPr>
            <a:endParaRPr lang="en-GB" sz="2000" dirty="0"/>
          </a:p>
          <a:p>
            <a:pPr algn="just"/>
            <a:r>
              <a:rPr lang="en-GB" sz="2000" b="1" dirty="0"/>
              <a:t>Kompetenzbereich 3.1 (Die Initiative ergreifen)</a:t>
            </a:r>
            <a:r>
              <a:rPr lang="en-GB" sz="2000" dirty="0"/>
              <a:t>: Treibt die proaktive Umsetzung von innovativen Geschäftsmodellen für Nachhaltigkeit voran.</a:t>
            </a:r>
          </a:p>
        </p:txBody>
      </p:sp>
      <p:pic>
        <p:nvPicPr>
          <p:cNvPr id="4" name="Picture 2">
            <a:extLst>
              <a:ext uri="{FF2B5EF4-FFF2-40B4-BE49-F238E27FC236}">
                <a16:creationId xmlns:a16="http://schemas.microsoft.com/office/drawing/2014/main" id="{3274170A-E764-950F-C2F9-CEE450216CF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888908" y="421262"/>
            <a:ext cx="1057013" cy="10570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2570F7B-BE05-0CF9-78CC-E0EE0D99620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972651" y="407649"/>
            <a:ext cx="1777572" cy="988548"/>
          </a:xfrm>
          <a:prstGeom prst="rect">
            <a:avLst/>
          </a:prstGeom>
        </p:spPr>
      </p:pic>
    </p:spTree>
    <p:extLst>
      <p:ext uri="{BB962C8B-B14F-4D97-AF65-F5344CB8AC3E}">
        <p14:creationId xmlns:p14="http://schemas.microsoft.com/office/powerpoint/2010/main" val="1551680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321798E3-6D4C-7526-7913-5DB65C124809}"/>
              </a:ext>
            </a:extLst>
          </p:cNvPr>
          <p:cNvGraphicFramePr>
            <a:graphicFrameLocks noChangeAspect="1"/>
          </p:cNvGraphicFramePr>
          <p:nvPr>
            <p:custDataLst>
              <p:tags r:id="rId1"/>
            </p:custDataLst>
            <p:extLst>
              <p:ext uri="{D42A27DB-BD31-4B8C-83A1-F6EECF244321}">
                <p14:modId xmlns:p14="http://schemas.microsoft.com/office/powerpoint/2010/main" val="4892077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05CE1CC5-518E-6E55-7BBD-59FD7F36BEDF}"/>
              </a:ext>
            </a:extLst>
          </p:cNvPr>
          <p:cNvSpPr>
            <a:spLocks noGrp="1"/>
          </p:cNvSpPr>
          <p:nvPr>
            <p:ph type="body" sz="quarter" idx="48"/>
          </p:nvPr>
        </p:nvSpPr>
        <p:spPr>
          <a:xfrm>
            <a:off x="6459275" y="1925616"/>
            <a:ext cx="4939670" cy="4154364"/>
          </a:xfrm>
        </p:spPr>
        <p:txBody>
          <a:bodyPr/>
          <a:lstStyle/>
          <a:p>
            <a:pPr algn="just"/>
            <a:r>
              <a:rPr lang="en-GB" sz="2200" b="1" dirty="0">
                <a:solidFill>
                  <a:srgbClr val="F36C2F"/>
                </a:solidFill>
                <a:hlinkClick r:id="rId5">
                  <a:extLst>
                    <a:ext uri="{A12FA001-AC4F-418D-AE19-62706E023703}">
                      <ahyp:hlinkClr xmlns:ahyp="http://schemas.microsoft.com/office/drawing/2018/hyperlinkcolor" val="tx"/>
                    </a:ext>
                  </a:extLst>
                </a:hlinkClick>
              </a:rPr>
              <a:t>Beyond Leather Materials APS </a:t>
            </a:r>
            <a:r>
              <a:rPr lang="en-GB" sz="2200" dirty="0"/>
              <a:t>zeichnet sich durch sein Engagement für die Kreislaufwirtschaft in der Textilproduktion aus. </a:t>
            </a:r>
          </a:p>
          <a:p>
            <a:pPr algn="just"/>
            <a:endParaRPr lang="en-GB" sz="2200" dirty="0"/>
          </a:p>
          <a:p>
            <a:pPr algn="just"/>
            <a:r>
              <a:rPr lang="en-GB" sz="2200" dirty="0"/>
              <a:t>Durch die Herstellung hochwertiger, nachhaltiger Alternativen zu herkömmlichem Leder aus recycelten Materialien verkörpern sie die Grundsätze der Ressourceneffizienz und Abfallvermeidung.</a:t>
            </a:r>
          </a:p>
          <a:p>
            <a:pPr algn="just"/>
            <a:endParaRPr lang="en-IE" sz="2200" dirty="0"/>
          </a:p>
        </p:txBody>
      </p:sp>
      <p:pic>
        <p:nvPicPr>
          <p:cNvPr id="8" name="Picture 7">
            <a:extLst>
              <a:ext uri="{FF2B5EF4-FFF2-40B4-BE49-F238E27FC236}">
                <a16:creationId xmlns:a16="http://schemas.microsoft.com/office/drawing/2014/main" id="{4188B918-2A9B-A68E-822E-6CCAE10F88D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33740" y="5721746"/>
            <a:ext cx="2264018" cy="1136254"/>
          </a:xfrm>
          <a:prstGeom prst="rect">
            <a:avLst/>
          </a:prstGeom>
        </p:spPr>
      </p:pic>
      <p:pic>
        <p:nvPicPr>
          <p:cNvPr id="2" name="Picture Placeholder 5">
            <a:extLst>
              <a:ext uri="{FF2B5EF4-FFF2-40B4-BE49-F238E27FC236}">
                <a16:creationId xmlns:a16="http://schemas.microsoft.com/office/drawing/2014/main" id="{DF03E97C-D097-E8BC-3726-FBFEF5018EFF}"/>
              </a:ext>
            </a:extLst>
          </p:cNvPr>
          <p:cNvPicPr>
            <a:picLocks noGrp="1" noChangeAspect="1"/>
          </p:cNvPicPr>
          <p:nvPr>
            <p:ph type="pic" sz="quarter" idx="21"/>
          </p:nvPr>
        </p:nvPicPr>
        <p:blipFill>
          <a:blip r:embed="rId7" cstate="email">
            <a:extLst>
              <a:ext uri="{28A0092B-C50C-407E-A947-70E740481C1C}">
                <a14:useLocalDpi xmlns:a14="http://schemas.microsoft.com/office/drawing/2010/main"/>
              </a:ext>
            </a:extLst>
          </a:blip>
          <a:srcRect l="21102" r="21102"/>
          <a:stretch>
            <a:fillRect/>
          </a:stretch>
        </p:blipFill>
        <p:spPr>
          <a:xfrm>
            <a:off x="884238" y="0"/>
            <a:ext cx="4994275" cy="6858000"/>
          </a:xfrm>
        </p:spPr>
      </p:pic>
      <p:sp>
        <p:nvSpPr>
          <p:cNvPr id="3" name="Text Placeholder 2">
            <a:extLst>
              <a:ext uri="{FF2B5EF4-FFF2-40B4-BE49-F238E27FC236}">
                <a16:creationId xmlns:a16="http://schemas.microsoft.com/office/drawing/2014/main" id="{A97F0BD3-045A-CBE2-DF82-A053CF86BB8B}"/>
              </a:ext>
            </a:extLst>
          </p:cNvPr>
          <p:cNvSpPr>
            <a:spLocks noGrp="1"/>
          </p:cNvSpPr>
          <p:nvPr>
            <p:ph type="body" sz="quarter" idx="30"/>
          </p:nvPr>
        </p:nvSpPr>
        <p:spPr>
          <a:xfrm>
            <a:off x="4890795" y="343950"/>
            <a:ext cx="6776598" cy="1237716"/>
          </a:xfrm>
        </p:spPr>
        <p:txBody>
          <a:bodyPr/>
          <a:lstStyle/>
          <a:p>
            <a:r>
              <a:rPr lang="en-IE" sz="3200" dirty="0"/>
              <a:t>Best Practice: </a:t>
            </a:r>
            <a:br>
              <a:rPr lang="en-IE" sz="3200" dirty="0"/>
            </a:br>
            <a:r>
              <a:rPr lang="en-GB" sz="3200" b="1" dirty="0"/>
              <a:t>Beyond Leather Materials </a:t>
            </a:r>
            <a:r>
              <a:rPr lang="en-GB" sz="3200" dirty="0"/>
              <a:t>APS </a:t>
            </a:r>
            <a:endParaRPr lang="en-IE" sz="3200" dirty="0"/>
          </a:p>
        </p:txBody>
      </p:sp>
    </p:spTree>
    <p:extLst>
      <p:ext uri="{BB962C8B-B14F-4D97-AF65-F5344CB8AC3E}">
        <p14:creationId xmlns:p14="http://schemas.microsoft.com/office/powerpoint/2010/main" val="4026354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796AEE3-F6BA-8B93-3779-4455ED8E47F2}"/>
              </a:ext>
            </a:extLst>
          </p:cNvPr>
          <p:cNvSpPr>
            <a:spLocks noGrp="1"/>
          </p:cNvSpPr>
          <p:nvPr>
            <p:ph type="body" sz="quarter" idx="48"/>
          </p:nvPr>
        </p:nvSpPr>
        <p:spPr>
          <a:xfrm>
            <a:off x="6519745" y="444617"/>
            <a:ext cx="4939670" cy="4845196"/>
          </a:xfrm>
        </p:spPr>
        <p:txBody>
          <a:bodyPr/>
          <a:lstStyle/>
          <a:p>
            <a:pPr algn="just"/>
            <a:r>
              <a:rPr lang="en-GB" sz="2200" dirty="0"/>
              <a:t>Ihr geschlossenes Produktionssystem reduziert den Abfall und den Ressourcenverbrauch erheblich und setzt damit einen Maßstab für Nachhaltigkeit in der Modebranche.</a:t>
            </a:r>
          </a:p>
          <a:p>
            <a:pPr algn="just"/>
            <a:endParaRPr lang="en-GB" sz="2200" dirty="0"/>
          </a:p>
          <a:p>
            <a:pPr algn="just"/>
            <a:r>
              <a:rPr lang="en-GB" sz="2200" b="1" dirty="0">
                <a:solidFill>
                  <a:srgbClr val="F36C2F"/>
                </a:solidFill>
                <a:hlinkClick r:id="rId3">
                  <a:extLst>
                    <a:ext uri="{A12FA001-AC4F-418D-AE19-62706E023703}">
                      <ahyp:hlinkClr xmlns:ahyp="http://schemas.microsoft.com/office/drawing/2018/hyperlinkcolor" val="tx"/>
                    </a:ext>
                  </a:extLst>
                </a:hlinkClick>
              </a:rPr>
              <a:t>Beyond Leather Materials APS </a:t>
            </a:r>
            <a:r>
              <a:rPr lang="en-GB" sz="2200" dirty="0"/>
              <a:t>zeigt nicht nur, wie Kreislaufwirtschaftspraktiken effektiv umgesetzt werden können, sondern hebt auch die ökologischen Vorteile solcher Ansätze hervor.</a:t>
            </a:r>
          </a:p>
          <a:p>
            <a:pPr algn="just"/>
            <a:endParaRPr lang="en-GB" sz="2200" dirty="0"/>
          </a:p>
          <a:p>
            <a:pPr algn="just"/>
            <a:r>
              <a:rPr lang="en-GB" sz="2200" dirty="0"/>
              <a:t>Um einen besseren Einblick in ihre Praktiken der Kreislaufwirtschaft zu erhalten, besuchen Sie unser </a:t>
            </a:r>
            <a:r>
              <a:rPr lang="en-GB" sz="2200" b="1" dirty="0">
                <a:hlinkClick r:id="rId4"/>
              </a:rPr>
              <a:t>Kompendium der Fallstudien</a:t>
            </a:r>
            <a:r>
              <a:rPr lang="en-GB" sz="2200" dirty="0"/>
              <a:t>. </a:t>
            </a:r>
          </a:p>
        </p:txBody>
      </p:sp>
      <p:pic>
        <p:nvPicPr>
          <p:cNvPr id="2" name="Picture Placeholder 5">
            <a:extLst>
              <a:ext uri="{FF2B5EF4-FFF2-40B4-BE49-F238E27FC236}">
                <a16:creationId xmlns:a16="http://schemas.microsoft.com/office/drawing/2014/main" id="{E1A74B4C-2060-8279-FB3B-9FA54096CBCF}"/>
              </a:ext>
            </a:extLst>
          </p:cNvPr>
          <p:cNvPicPr>
            <a:picLocks noGrp="1" noChangeAspect="1"/>
          </p:cNvPicPr>
          <p:nvPr>
            <p:ph type="pic" sz="quarter" idx="21"/>
          </p:nvPr>
        </p:nvPicPr>
        <p:blipFill>
          <a:blip r:embed="rId5"/>
          <a:srcRect t="11092" b="11092"/>
          <a:stretch>
            <a:fillRect/>
          </a:stretch>
        </p:blipFill>
        <p:spPr>
          <a:xfrm>
            <a:off x="0" y="0"/>
            <a:ext cx="5875338" cy="6858000"/>
          </a:xfrm>
        </p:spPr>
      </p:pic>
    </p:spTree>
    <p:extLst>
      <p:ext uri="{BB962C8B-B14F-4D97-AF65-F5344CB8AC3E}">
        <p14:creationId xmlns:p14="http://schemas.microsoft.com/office/powerpoint/2010/main" val="906859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74CB356-2325-072A-5C23-3A2935A0BC6A}"/>
              </a:ext>
            </a:extLst>
          </p:cNvPr>
          <p:cNvGraphicFramePr>
            <a:graphicFrameLocks noChangeAspect="1"/>
          </p:cNvGraphicFramePr>
          <p:nvPr>
            <p:custDataLst>
              <p:tags r:id="rId1"/>
            </p:custDataLst>
            <p:extLst>
              <p:ext uri="{D42A27DB-BD31-4B8C-83A1-F6EECF244321}">
                <p14:modId xmlns:p14="http://schemas.microsoft.com/office/powerpoint/2010/main" val="29296732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C5A3A2C2-E131-752F-9CA2-AA5808720A8D}"/>
              </a:ext>
            </a:extLst>
          </p:cNvPr>
          <p:cNvSpPr>
            <a:spLocks noGrp="1"/>
          </p:cNvSpPr>
          <p:nvPr>
            <p:ph type="body" sz="quarter" idx="48"/>
          </p:nvPr>
        </p:nvSpPr>
        <p:spPr>
          <a:xfrm>
            <a:off x="5155324" y="1522511"/>
            <a:ext cx="6298324" cy="4450378"/>
          </a:xfrm>
        </p:spPr>
        <p:txBody>
          <a:bodyPr/>
          <a:lstStyle/>
          <a:p>
            <a:pPr algn="just"/>
            <a:r>
              <a:rPr lang="en-GB" sz="1800" b="1" dirty="0"/>
              <a:t>Kartierung der zirkulären Lieferkette</a:t>
            </a:r>
          </a:p>
          <a:p>
            <a:pPr algn="just"/>
            <a:endParaRPr lang="en-GB" sz="1800" b="1" dirty="0"/>
          </a:p>
          <a:p>
            <a:pPr algn="just"/>
            <a:r>
              <a:rPr lang="en-GB" sz="1800" b="1" dirty="0"/>
              <a:t>Zielsetzung: </a:t>
            </a:r>
            <a:r>
              <a:rPr lang="en-GB" sz="1800" dirty="0"/>
              <a:t>Darstellung einer kreisförmigen Lieferkette für ein ausgewähltes Produkt.</a:t>
            </a:r>
          </a:p>
          <a:p>
            <a:pPr algn="just"/>
            <a:endParaRPr lang="en-GB" sz="1800" dirty="0"/>
          </a:p>
          <a:p>
            <a:pPr algn="just"/>
            <a:r>
              <a:rPr lang="en-GB" sz="1800" b="1" dirty="0"/>
              <a:t>Anweisungen: </a:t>
            </a:r>
            <a:r>
              <a:rPr lang="en-GB" sz="1800" dirty="0"/>
              <a:t>Identifizieren Sie Lieferanten, Produktionsprozesse, Vertriebsmethoden und End-of-Life-Prozesse. Schlagen Sie Verbesserungen für die Nachhaltigkeit vor.</a:t>
            </a:r>
          </a:p>
          <a:p>
            <a:pPr algn="just"/>
            <a:endParaRPr lang="en-GB" sz="1800" b="1" dirty="0"/>
          </a:p>
          <a:p>
            <a:pPr algn="just"/>
            <a:r>
              <a:rPr lang="en-GB" sz="1800" b="1" dirty="0"/>
              <a:t>Beispiel: </a:t>
            </a:r>
            <a:r>
              <a:rPr lang="en-GB" sz="1800" dirty="0"/>
              <a:t>Stellen Sie die Lieferkette eines Kaffeeunternehmens dar und ermitteln Sie Möglichkeiten zur Verwendung von Recyclingmaterial, zur Abfallverringerung und zur Einführung eines Rücknahmeprogramms für Kaffeesatz.</a:t>
            </a:r>
          </a:p>
          <a:p>
            <a:pPr algn="just"/>
            <a:endParaRPr lang="en-GB" sz="1800" dirty="0"/>
          </a:p>
          <a:p>
            <a:r>
              <a:rPr lang="en-GB" sz="1800" b="1" dirty="0"/>
              <a:t>Benötigte Werkzeuge</a:t>
            </a:r>
            <a:r>
              <a:rPr lang="en-GB" sz="1800" dirty="0"/>
              <a:t>: Papier und Marker/Whiteboard, Haftnotizen, Plakate/große Blätter, Forschungsmaterialien, Schablonen.</a:t>
            </a:r>
          </a:p>
          <a:p>
            <a:pPr algn="just"/>
            <a:endParaRPr lang="en-IE" sz="1800" dirty="0"/>
          </a:p>
        </p:txBody>
      </p:sp>
      <p:pic>
        <p:nvPicPr>
          <p:cNvPr id="2" name="Picture Placeholder 5" descr="Two cute robots">
            <a:extLst>
              <a:ext uri="{FF2B5EF4-FFF2-40B4-BE49-F238E27FC236}">
                <a16:creationId xmlns:a16="http://schemas.microsoft.com/office/drawing/2014/main" id="{D0198C7A-1EDD-5CBE-DB65-19F921C92481}"/>
              </a:ext>
            </a:extLst>
          </p:cNvPr>
          <p:cNvPicPr>
            <a:picLocks noGrp="1" noChangeAspect="1"/>
          </p:cNvPicPr>
          <p:nvPr>
            <p:ph type="pic" sz="quarter" idx="21"/>
          </p:nvPr>
        </p:nvPicPr>
        <p:blipFill rotWithShape="1">
          <a:blip r:embed="rId5" cstate="email">
            <a:extLst>
              <a:ext uri="{28A0092B-C50C-407E-A947-70E740481C1C}">
                <a14:useLocalDpi xmlns:a14="http://schemas.microsoft.com/office/drawing/2010/main"/>
              </a:ext>
            </a:extLst>
          </a:blip>
          <a:srcRect l="29518" r="29518"/>
          <a:stretch/>
        </p:blipFill>
        <p:spPr>
          <a:xfrm>
            <a:off x="0" y="0"/>
            <a:ext cx="4994275" cy="6858000"/>
          </a:xfrm>
        </p:spPr>
      </p:pic>
      <p:sp>
        <p:nvSpPr>
          <p:cNvPr id="3" name="Text Placeholder 2">
            <a:extLst>
              <a:ext uri="{FF2B5EF4-FFF2-40B4-BE49-F238E27FC236}">
                <a16:creationId xmlns:a16="http://schemas.microsoft.com/office/drawing/2014/main" id="{B943236F-828E-5D73-FAA5-1EB7260ECC6A}"/>
              </a:ext>
            </a:extLst>
          </p:cNvPr>
          <p:cNvSpPr>
            <a:spLocks noGrp="1"/>
          </p:cNvSpPr>
          <p:nvPr>
            <p:ph type="body" sz="quarter" idx="30"/>
          </p:nvPr>
        </p:nvSpPr>
        <p:spPr/>
        <p:txBody>
          <a:bodyPr/>
          <a:lstStyle/>
          <a:p>
            <a:r>
              <a:rPr lang="en-IE" dirty="0"/>
              <a:t>PRAKTISCHE ÜBUNG</a:t>
            </a:r>
          </a:p>
        </p:txBody>
      </p:sp>
    </p:spTree>
    <p:extLst>
      <p:ext uri="{BB962C8B-B14F-4D97-AF65-F5344CB8AC3E}">
        <p14:creationId xmlns:p14="http://schemas.microsoft.com/office/powerpoint/2010/main" val="2376198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D08E74D-8824-1D45-92D0-C558923AA8CC}"/>
              </a:ext>
            </a:extLst>
          </p:cNvPr>
          <p:cNvSpPr>
            <a:spLocks noGrp="1"/>
          </p:cNvSpPr>
          <p:nvPr>
            <p:ph type="body" sz="quarter" idx="11"/>
          </p:nvPr>
        </p:nvSpPr>
        <p:spPr/>
        <p:txBody>
          <a:bodyPr/>
          <a:lstStyle/>
          <a:p>
            <a:r>
              <a:rPr lang="en-US" dirty="0"/>
              <a:t>01</a:t>
            </a:r>
          </a:p>
        </p:txBody>
      </p:sp>
      <p:sp>
        <p:nvSpPr>
          <p:cNvPr id="18" name="Text Placeholder 17">
            <a:extLst>
              <a:ext uri="{FF2B5EF4-FFF2-40B4-BE49-F238E27FC236}">
                <a16:creationId xmlns:a16="http://schemas.microsoft.com/office/drawing/2014/main" id="{5BD3EE41-58A4-F347-B487-F6E6A4B2A74A}"/>
              </a:ext>
            </a:extLst>
          </p:cNvPr>
          <p:cNvSpPr>
            <a:spLocks noGrp="1"/>
          </p:cNvSpPr>
          <p:nvPr>
            <p:ph type="body" sz="quarter" idx="49"/>
          </p:nvPr>
        </p:nvSpPr>
        <p:spPr>
          <a:xfrm>
            <a:off x="3567808" y="2444488"/>
            <a:ext cx="5996322" cy="223473"/>
          </a:xfrm>
        </p:spPr>
        <p:txBody>
          <a:bodyPr/>
          <a:lstStyle/>
          <a:p>
            <a:r>
              <a:rPr lang="en-US" sz="2000" dirty="0"/>
              <a:t>Einführung in die Kreislaufwirtschaft</a:t>
            </a:r>
          </a:p>
        </p:txBody>
      </p:sp>
      <p:sp>
        <p:nvSpPr>
          <p:cNvPr id="10" name="Text Placeholder 9">
            <a:extLst>
              <a:ext uri="{FF2B5EF4-FFF2-40B4-BE49-F238E27FC236}">
                <a16:creationId xmlns:a16="http://schemas.microsoft.com/office/drawing/2014/main" id="{9FF91A7C-8453-734D-8C11-8B904D12FD0D}"/>
              </a:ext>
            </a:extLst>
          </p:cNvPr>
          <p:cNvSpPr>
            <a:spLocks noGrp="1"/>
          </p:cNvSpPr>
          <p:nvPr>
            <p:ph type="body" sz="quarter" idx="13"/>
          </p:nvPr>
        </p:nvSpPr>
        <p:spPr/>
        <p:txBody>
          <a:bodyPr/>
          <a:lstStyle/>
          <a:p>
            <a:r>
              <a:rPr lang="en-US" dirty="0"/>
              <a:t>02</a:t>
            </a:r>
          </a:p>
        </p:txBody>
      </p:sp>
      <p:sp>
        <p:nvSpPr>
          <p:cNvPr id="11" name="Text Placeholder 10">
            <a:extLst>
              <a:ext uri="{FF2B5EF4-FFF2-40B4-BE49-F238E27FC236}">
                <a16:creationId xmlns:a16="http://schemas.microsoft.com/office/drawing/2014/main" id="{24ED337C-F64E-DA49-AD56-28A14BCEEFB2}"/>
              </a:ext>
            </a:extLst>
          </p:cNvPr>
          <p:cNvSpPr>
            <a:spLocks noGrp="1"/>
          </p:cNvSpPr>
          <p:nvPr>
            <p:ph type="body" sz="quarter" idx="14"/>
          </p:nvPr>
        </p:nvSpPr>
        <p:spPr/>
        <p:txBody>
          <a:bodyPr/>
          <a:lstStyle/>
          <a:p>
            <a:r>
              <a:rPr lang="en-US" sz="2000" dirty="0"/>
              <a:t>Geschäftsmodelle in einer Kreislaufwirtschaft</a:t>
            </a:r>
          </a:p>
        </p:txBody>
      </p:sp>
      <p:sp>
        <p:nvSpPr>
          <p:cNvPr id="12" name="Text Placeholder 11">
            <a:extLst>
              <a:ext uri="{FF2B5EF4-FFF2-40B4-BE49-F238E27FC236}">
                <a16:creationId xmlns:a16="http://schemas.microsoft.com/office/drawing/2014/main" id="{BF5B6173-46F8-114D-AC3C-D521B40B69DA}"/>
              </a:ext>
            </a:extLst>
          </p:cNvPr>
          <p:cNvSpPr>
            <a:spLocks noGrp="1"/>
          </p:cNvSpPr>
          <p:nvPr>
            <p:ph type="body" sz="quarter" idx="15"/>
          </p:nvPr>
        </p:nvSpPr>
        <p:spPr/>
        <p:txBody>
          <a:bodyPr/>
          <a:lstStyle/>
          <a:p>
            <a:r>
              <a:rPr lang="en-US" dirty="0"/>
              <a:t>03</a:t>
            </a:r>
          </a:p>
        </p:txBody>
      </p:sp>
      <p:sp>
        <p:nvSpPr>
          <p:cNvPr id="14" name="Text Placeholder 13">
            <a:extLst>
              <a:ext uri="{FF2B5EF4-FFF2-40B4-BE49-F238E27FC236}">
                <a16:creationId xmlns:a16="http://schemas.microsoft.com/office/drawing/2014/main" id="{67C331F7-5757-6641-9BBF-CD38714CB570}"/>
              </a:ext>
            </a:extLst>
          </p:cNvPr>
          <p:cNvSpPr>
            <a:spLocks noGrp="1"/>
          </p:cNvSpPr>
          <p:nvPr>
            <p:ph type="body" sz="quarter" idx="19"/>
          </p:nvPr>
        </p:nvSpPr>
        <p:spPr/>
        <p:txBody>
          <a:bodyPr/>
          <a:lstStyle/>
          <a:p>
            <a:r>
              <a:rPr lang="en-US" sz="2000" dirty="0"/>
              <a:t>Die Rolle der Technologie und der </a:t>
            </a:r>
            <a:r>
              <a:rPr lang="en-US" sz="2000" dirty="0" err="1"/>
              <a:t>Digitalisierung</a:t>
            </a:r>
            <a:endParaRPr lang="en-US" sz="2000" dirty="0"/>
          </a:p>
        </p:txBody>
      </p:sp>
      <p:sp>
        <p:nvSpPr>
          <p:cNvPr id="13" name="Text Placeholder 12">
            <a:extLst>
              <a:ext uri="{FF2B5EF4-FFF2-40B4-BE49-F238E27FC236}">
                <a16:creationId xmlns:a16="http://schemas.microsoft.com/office/drawing/2014/main" id="{52310EBE-4E3C-B445-BD97-7B2640FD7918}"/>
              </a:ext>
            </a:extLst>
          </p:cNvPr>
          <p:cNvSpPr>
            <a:spLocks noGrp="1"/>
          </p:cNvSpPr>
          <p:nvPr>
            <p:ph type="body" sz="quarter" idx="17"/>
          </p:nvPr>
        </p:nvSpPr>
        <p:spPr/>
        <p:txBody>
          <a:bodyPr/>
          <a:lstStyle/>
          <a:p>
            <a:r>
              <a:rPr lang="en-US" dirty="0"/>
              <a:t>04</a:t>
            </a:r>
          </a:p>
        </p:txBody>
      </p:sp>
      <p:sp>
        <p:nvSpPr>
          <p:cNvPr id="15" name="Text Placeholder 14">
            <a:extLst>
              <a:ext uri="{FF2B5EF4-FFF2-40B4-BE49-F238E27FC236}">
                <a16:creationId xmlns:a16="http://schemas.microsoft.com/office/drawing/2014/main" id="{A3B016CE-DAB6-9640-B44D-A78DE1197BA2}"/>
              </a:ext>
            </a:extLst>
          </p:cNvPr>
          <p:cNvSpPr>
            <a:spLocks noGrp="1"/>
          </p:cNvSpPr>
          <p:nvPr>
            <p:ph type="body" sz="quarter" idx="20"/>
          </p:nvPr>
        </p:nvSpPr>
        <p:spPr>
          <a:xfrm>
            <a:off x="3567808" y="3818674"/>
            <a:ext cx="6459419" cy="223215"/>
          </a:xfrm>
        </p:spPr>
        <p:txBody>
          <a:bodyPr/>
          <a:lstStyle/>
          <a:p>
            <a:r>
              <a:rPr lang="en-US" sz="2000" dirty="0"/>
              <a:t>Lean Management - Wie man Verschwendung reduziert</a:t>
            </a:r>
          </a:p>
        </p:txBody>
      </p:sp>
      <p:sp>
        <p:nvSpPr>
          <p:cNvPr id="16" name="Text Placeholder 15">
            <a:extLst>
              <a:ext uri="{FF2B5EF4-FFF2-40B4-BE49-F238E27FC236}">
                <a16:creationId xmlns:a16="http://schemas.microsoft.com/office/drawing/2014/main" id="{1337B424-7DC9-8345-8319-760211015880}"/>
              </a:ext>
            </a:extLst>
          </p:cNvPr>
          <p:cNvSpPr>
            <a:spLocks noGrp="1"/>
          </p:cNvSpPr>
          <p:nvPr>
            <p:ph type="body" sz="quarter" idx="21"/>
          </p:nvPr>
        </p:nvSpPr>
        <p:spPr/>
        <p:txBody>
          <a:bodyPr/>
          <a:lstStyle/>
          <a:p>
            <a:r>
              <a:rPr lang="en-US" dirty="0"/>
              <a:t>05</a:t>
            </a:r>
          </a:p>
        </p:txBody>
      </p:sp>
      <p:sp>
        <p:nvSpPr>
          <p:cNvPr id="17" name="Text Placeholder 16">
            <a:extLst>
              <a:ext uri="{FF2B5EF4-FFF2-40B4-BE49-F238E27FC236}">
                <a16:creationId xmlns:a16="http://schemas.microsoft.com/office/drawing/2014/main" id="{EF33781D-C6EB-6446-9C85-FB2000012C60}"/>
              </a:ext>
            </a:extLst>
          </p:cNvPr>
          <p:cNvSpPr>
            <a:spLocks noGrp="1"/>
          </p:cNvSpPr>
          <p:nvPr>
            <p:ph type="body" sz="quarter" idx="22"/>
          </p:nvPr>
        </p:nvSpPr>
        <p:spPr/>
        <p:txBody>
          <a:bodyPr/>
          <a:lstStyle/>
          <a:p>
            <a:r>
              <a:rPr lang="en-US" sz="2000" dirty="0"/>
              <a:t>Die globale Perspektive &amp; Green Deal 2050</a:t>
            </a:r>
          </a:p>
        </p:txBody>
      </p:sp>
      <p:sp>
        <p:nvSpPr>
          <p:cNvPr id="19" name="Text Placeholder 18">
            <a:extLst>
              <a:ext uri="{FF2B5EF4-FFF2-40B4-BE49-F238E27FC236}">
                <a16:creationId xmlns:a16="http://schemas.microsoft.com/office/drawing/2014/main" id="{84367E26-76EA-4E40-9D99-7C3977776A6D}"/>
              </a:ext>
            </a:extLst>
          </p:cNvPr>
          <p:cNvSpPr>
            <a:spLocks noGrp="1"/>
          </p:cNvSpPr>
          <p:nvPr>
            <p:ph type="body" sz="quarter" idx="51"/>
          </p:nvPr>
        </p:nvSpPr>
        <p:spPr/>
        <p:txBody>
          <a:bodyPr/>
          <a:lstStyle/>
          <a:p>
            <a:r>
              <a:rPr lang="en-US" dirty="0"/>
              <a:t>06</a:t>
            </a:r>
          </a:p>
        </p:txBody>
      </p:sp>
      <p:sp>
        <p:nvSpPr>
          <p:cNvPr id="20" name="Text Placeholder 19">
            <a:extLst>
              <a:ext uri="{FF2B5EF4-FFF2-40B4-BE49-F238E27FC236}">
                <a16:creationId xmlns:a16="http://schemas.microsoft.com/office/drawing/2014/main" id="{E794E5C9-0EA8-BF47-A0AF-E0B7D9858292}"/>
              </a:ext>
            </a:extLst>
          </p:cNvPr>
          <p:cNvSpPr>
            <a:spLocks noGrp="1"/>
          </p:cNvSpPr>
          <p:nvPr>
            <p:ph type="body" sz="quarter" idx="52"/>
          </p:nvPr>
        </p:nvSpPr>
        <p:spPr/>
        <p:txBody>
          <a:bodyPr/>
          <a:lstStyle/>
          <a:p>
            <a:r>
              <a:rPr lang="en-US" sz="2000" dirty="0"/>
              <a:t>Nationale </a:t>
            </a:r>
            <a:r>
              <a:rPr lang="en-US" sz="2000" dirty="0" err="1"/>
              <a:t>Politik</a:t>
            </a:r>
            <a:endParaRPr lang="en-US" sz="2000" dirty="0"/>
          </a:p>
        </p:txBody>
      </p:sp>
      <p:sp>
        <p:nvSpPr>
          <p:cNvPr id="23" name="Text Placeholder 22">
            <a:extLst>
              <a:ext uri="{FF2B5EF4-FFF2-40B4-BE49-F238E27FC236}">
                <a16:creationId xmlns:a16="http://schemas.microsoft.com/office/drawing/2014/main" id="{2A918B5F-90D1-504A-8107-BD0E2D1B59B1}"/>
              </a:ext>
            </a:extLst>
          </p:cNvPr>
          <p:cNvSpPr>
            <a:spLocks noGrp="1"/>
          </p:cNvSpPr>
          <p:nvPr>
            <p:ph type="body" sz="quarter" idx="61"/>
          </p:nvPr>
        </p:nvSpPr>
        <p:spPr>
          <a:xfrm>
            <a:off x="2694576" y="821841"/>
            <a:ext cx="5057042" cy="532331"/>
          </a:xfrm>
        </p:spPr>
        <p:txBody>
          <a:bodyPr/>
          <a:lstStyle/>
          <a:p>
            <a:r>
              <a:rPr lang="en-US" dirty="0"/>
              <a:t>INHALTSVERZEICHNIS</a:t>
            </a:r>
          </a:p>
        </p:txBody>
      </p:sp>
    </p:spTree>
    <p:extLst>
      <p:ext uri="{BB962C8B-B14F-4D97-AF65-F5344CB8AC3E}">
        <p14:creationId xmlns:p14="http://schemas.microsoft.com/office/powerpoint/2010/main" val="4010686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D31088C-B425-3A71-60FA-EB36DC186C02}"/>
              </a:ext>
            </a:extLst>
          </p:cNvPr>
          <p:cNvGraphicFramePr>
            <a:graphicFrameLocks noChangeAspect="1"/>
          </p:cNvGraphicFramePr>
          <p:nvPr>
            <p:custDataLst>
              <p:tags r:id="rId1"/>
            </p:custDataLst>
            <p:extLst>
              <p:ext uri="{D42A27DB-BD31-4B8C-83A1-F6EECF244321}">
                <p14:modId xmlns:p14="http://schemas.microsoft.com/office/powerpoint/2010/main" val="32865382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Picture Placeholder 5">
            <a:extLst>
              <a:ext uri="{FF2B5EF4-FFF2-40B4-BE49-F238E27FC236}">
                <a16:creationId xmlns:a16="http://schemas.microsoft.com/office/drawing/2014/main" id="{7708B85B-C53D-6ABC-E1A2-58F30C66BC49}"/>
              </a:ext>
            </a:extLst>
          </p:cNvPr>
          <p:cNvPicPr>
            <a:picLocks noGrp="1" noChangeAspect="1"/>
          </p:cNvPicPr>
          <p:nvPr>
            <p:ph type="pic" sz="quarter" idx="21"/>
          </p:nvPr>
        </p:nvPicPr>
        <p:blipFill rotWithShape="1">
          <a:blip r:embed="rId5"/>
          <a:srcRect l="17594" r="17594"/>
          <a:stretch/>
        </p:blipFill>
        <p:spPr>
          <a:xfrm>
            <a:off x="884238" y="0"/>
            <a:ext cx="4994275" cy="6858000"/>
          </a:xfrm>
        </p:spPr>
      </p:pic>
      <p:sp>
        <p:nvSpPr>
          <p:cNvPr id="3" name="Text Placeholder 2">
            <a:extLst>
              <a:ext uri="{FF2B5EF4-FFF2-40B4-BE49-F238E27FC236}">
                <a16:creationId xmlns:a16="http://schemas.microsoft.com/office/drawing/2014/main" id="{9322BA91-4A9D-D306-B262-658747D768C1}"/>
              </a:ext>
            </a:extLst>
          </p:cNvPr>
          <p:cNvSpPr>
            <a:spLocks noGrp="1"/>
          </p:cNvSpPr>
          <p:nvPr>
            <p:ph type="body" sz="quarter" idx="30"/>
          </p:nvPr>
        </p:nvSpPr>
        <p:spPr/>
        <p:txBody>
          <a:bodyPr/>
          <a:lstStyle/>
          <a:p>
            <a:r>
              <a:rPr lang="en-IE" dirty="0"/>
              <a:t>Weitere Ressourcen</a:t>
            </a:r>
          </a:p>
        </p:txBody>
      </p:sp>
      <p:sp>
        <p:nvSpPr>
          <p:cNvPr id="4" name="Text Placeholder 3">
            <a:extLst>
              <a:ext uri="{FF2B5EF4-FFF2-40B4-BE49-F238E27FC236}">
                <a16:creationId xmlns:a16="http://schemas.microsoft.com/office/drawing/2014/main" id="{776B335B-41A4-42C4-5877-2871ECEB7167}"/>
              </a:ext>
            </a:extLst>
          </p:cNvPr>
          <p:cNvSpPr>
            <a:spLocks noGrp="1"/>
          </p:cNvSpPr>
          <p:nvPr>
            <p:ph type="body" sz="quarter" idx="48"/>
          </p:nvPr>
        </p:nvSpPr>
        <p:spPr>
          <a:xfrm>
            <a:off x="6392411" y="1963025"/>
            <a:ext cx="5123980" cy="4156178"/>
          </a:xfrm>
        </p:spPr>
        <p:txBody>
          <a:bodyPr/>
          <a:lstStyle/>
          <a:p>
            <a:r>
              <a:rPr lang="en-GB" sz="2200" b="1" dirty="0">
                <a:hlinkClick r:id="rId6"/>
              </a:rPr>
              <a:t>Pressemitteilung: Zirkuläre Geschäftsmodelle</a:t>
            </a:r>
            <a:endParaRPr lang="en-GB" sz="2200" b="1" dirty="0"/>
          </a:p>
          <a:p>
            <a:r>
              <a:rPr lang="en-GB" sz="2200" b="1" dirty="0"/>
              <a:t>- Ellen MacArthur-Stiftung </a:t>
            </a:r>
            <a:endParaRPr lang="en-GB" sz="2200" dirty="0"/>
          </a:p>
          <a:p>
            <a:endParaRPr lang="en-GB" sz="2200" dirty="0"/>
          </a:p>
          <a:p>
            <a:r>
              <a:rPr lang="en-GB" sz="2200" b="1" dirty="0">
                <a:hlinkClick r:id="rId7"/>
              </a:rPr>
              <a:t>Remanufacturing für die Kreislaufwirtschaft</a:t>
            </a:r>
            <a:r>
              <a:rPr lang="en-GB" sz="2200" b="1" dirty="0"/>
              <a:t>: Studie und Bewertung der kritischen Faktoren</a:t>
            </a:r>
            <a:endParaRPr lang="en-IE" sz="2200" dirty="0"/>
          </a:p>
        </p:txBody>
      </p:sp>
    </p:spTree>
    <p:extLst>
      <p:ext uri="{BB962C8B-B14F-4D97-AF65-F5344CB8AC3E}">
        <p14:creationId xmlns:p14="http://schemas.microsoft.com/office/powerpoint/2010/main" val="2472264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BA7CD59-4F30-300B-0016-FFB6167422A9}"/>
              </a:ext>
            </a:extLst>
          </p:cNvPr>
          <p:cNvGraphicFramePr>
            <a:graphicFrameLocks noChangeAspect="1"/>
          </p:cNvGraphicFramePr>
          <p:nvPr>
            <p:custDataLst>
              <p:tags r:id="rId1"/>
            </p:custDataLst>
            <p:extLst>
              <p:ext uri="{D42A27DB-BD31-4B8C-83A1-F6EECF244321}">
                <p14:modId xmlns:p14="http://schemas.microsoft.com/office/powerpoint/2010/main" val="19925534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Picture Placeholder 6" descr="Hand typing on keyboard">
            <a:extLst>
              <a:ext uri="{FF2B5EF4-FFF2-40B4-BE49-F238E27FC236}">
                <a16:creationId xmlns:a16="http://schemas.microsoft.com/office/drawing/2014/main" id="{47BBA5F2-53ED-45D3-CF4F-2949792DD6C6}"/>
              </a:ext>
            </a:extLst>
          </p:cNvPr>
          <p:cNvPicPr>
            <a:picLocks noGrp="1" noChangeAspect="1"/>
          </p:cNvPicPr>
          <p:nvPr>
            <p:ph type="pic" sz="quarter" idx="19"/>
          </p:nvPr>
        </p:nvPicPr>
        <p:blipFill>
          <a:blip r:embed="rId5" cstate="email">
            <a:extLst>
              <a:ext uri="{28A0092B-C50C-407E-A947-70E740481C1C}">
                <a14:useLocalDpi xmlns:a14="http://schemas.microsoft.com/office/drawing/2010/main"/>
              </a:ext>
            </a:extLst>
          </a:blip>
          <a:srcRect t="6843" b="6843"/>
          <a:stretch/>
        </p:blipFill>
        <p:spPr>
          <a:xfrm>
            <a:off x="0" y="747713"/>
            <a:ext cx="7377113" cy="4244975"/>
          </a:xfrm>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p:txBody>
          <a:bodyPr/>
          <a:lstStyle/>
          <a:p>
            <a:r>
              <a:rPr lang="en-GB" b="1" dirty="0"/>
              <a:t>ROLLE DER TECHNOLOGIE UND DER DIGITALISIERUNG</a:t>
            </a:r>
            <a:endParaRPr lang="en-US" b="1" dirty="0"/>
          </a:p>
        </p:txBody>
      </p:sp>
      <p:sp>
        <p:nvSpPr>
          <p:cNvPr id="3" name="Text Placeholder 2">
            <a:extLst>
              <a:ext uri="{FF2B5EF4-FFF2-40B4-BE49-F238E27FC236}">
                <a16:creationId xmlns:a16="http://schemas.microsoft.com/office/drawing/2014/main" id="{DA99C726-EEB8-A064-EA02-A4AF797D25D2}"/>
              </a:ext>
            </a:extLst>
          </p:cNvPr>
          <p:cNvSpPr>
            <a:spLocks noGrp="1"/>
          </p:cNvSpPr>
          <p:nvPr>
            <p:ph type="body" sz="quarter" idx="20"/>
          </p:nvPr>
        </p:nvSpPr>
        <p:spPr/>
        <p:txBody>
          <a:bodyPr/>
          <a:lstStyle/>
          <a:p>
            <a:r>
              <a:rPr lang="en-US" dirty="0"/>
              <a:t>03</a:t>
            </a:r>
          </a:p>
        </p:txBody>
      </p:sp>
      <p:grpSp>
        <p:nvGrpSpPr>
          <p:cNvPr id="8" name="Group 7">
            <a:extLst>
              <a:ext uri="{FF2B5EF4-FFF2-40B4-BE49-F238E27FC236}">
                <a16:creationId xmlns:a16="http://schemas.microsoft.com/office/drawing/2014/main" id="{EFC269B5-580C-6975-B51C-ADEE7E50B0E8}"/>
              </a:ext>
            </a:extLst>
          </p:cNvPr>
          <p:cNvGrpSpPr/>
          <p:nvPr/>
        </p:nvGrpSpPr>
        <p:grpSpPr>
          <a:xfrm rot="5400000">
            <a:off x="-1445174" y="567935"/>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C26FADDA-722B-2ED9-5AFA-764A2D4D5CE1}"/>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E5BDF59-10F0-1296-8959-CFAEB7F9E3B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B2503B3-B0B4-561D-AFD2-7A7FD03493A8}"/>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E90799E-0CE3-1994-3C5C-26F8F0C021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4575BD6-F388-ED1D-DEA0-7B377CF35F18}"/>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22C8786-CCBE-7B61-AD0C-5F3FCE59BE3D}"/>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775120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AF5495-4573-34EC-1875-9135E0DCD272}"/>
              </a:ext>
            </a:extLst>
          </p:cNvPr>
          <p:cNvSpPr>
            <a:spLocks noGrp="1"/>
          </p:cNvSpPr>
          <p:nvPr>
            <p:ph type="body" sz="quarter" idx="49"/>
          </p:nvPr>
        </p:nvSpPr>
        <p:spPr/>
        <p:txBody>
          <a:bodyPr/>
          <a:lstStyle/>
          <a:p>
            <a:r>
              <a:rPr lang="en-IE" dirty="0"/>
              <a:t>Blockchain</a:t>
            </a:r>
          </a:p>
        </p:txBody>
      </p:sp>
      <p:sp>
        <p:nvSpPr>
          <p:cNvPr id="3" name="Text Placeholder 2">
            <a:extLst>
              <a:ext uri="{FF2B5EF4-FFF2-40B4-BE49-F238E27FC236}">
                <a16:creationId xmlns:a16="http://schemas.microsoft.com/office/drawing/2014/main" id="{61D8C235-EF9C-BCBF-4F8F-7F2CADA42260}"/>
              </a:ext>
            </a:extLst>
          </p:cNvPr>
          <p:cNvSpPr>
            <a:spLocks noGrp="1"/>
          </p:cNvSpPr>
          <p:nvPr>
            <p:ph type="body" sz="quarter" idx="50"/>
          </p:nvPr>
        </p:nvSpPr>
        <p:spPr>
          <a:xfrm>
            <a:off x="3892019" y="981838"/>
            <a:ext cx="7684788" cy="945874"/>
          </a:xfrm>
        </p:spPr>
        <p:txBody>
          <a:bodyPr/>
          <a:lstStyle/>
          <a:p>
            <a:pPr algn="just"/>
            <a:r>
              <a:rPr lang="en-GB" sz="1800" dirty="0"/>
              <a:t>Die Blockchain-Technologie bietet eine sichere und transparente Möglichkeit, den Lebenszyklus von Produkten und Materialien zu verfolgen. Unternehmen nutzen die Blockchain beispielsweise zur Authentifizierung von recycelten Materialien, um sicherzustellen, dass die Qualitätsstandards eingehalten werden, und um das Vertrauen in die Kreislaufwirtschaft zu fördern.</a:t>
            </a:r>
          </a:p>
        </p:txBody>
      </p:sp>
      <p:sp>
        <p:nvSpPr>
          <p:cNvPr id="4" name="Text Placeholder 3">
            <a:extLst>
              <a:ext uri="{FF2B5EF4-FFF2-40B4-BE49-F238E27FC236}">
                <a16:creationId xmlns:a16="http://schemas.microsoft.com/office/drawing/2014/main" id="{5F095870-C567-AE12-61EE-8EDAEC6D16B5}"/>
              </a:ext>
            </a:extLst>
          </p:cNvPr>
          <p:cNvSpPr>
            <a:spLocks noGrp="1"/>
          </p:cNvSpPr>
          <p:nvPr>
            <p:ph type="body" sz="quarter" idx="51"/>
          </p:nvPr>
        </p:nvSpPr>
        <p:spPr/>
        <p:txBody>
          <a:bodyPr/>
          <a:lstStyle/>
          <a:p>
            <a:r>
              <a:rPr lang="en-IE" dirty="0"/>
              <a:t>Das Internet der Dinge (IoT)</a:t>
            </a:r>
          </a:p>
        </p:txBody>
      </p:sp>
      <p:sp>
        <p:nvSpPr>
          <p:cNvPr id="5" name="Text Placeholder 4">
            <a:extLst>
              <a:ext uri="{FF2B5EF4-FFF2-40B4-BE49-F238E27FC236}">
                <a16:creationId xmlns:a16="http://schemas.microsoft.com/office/drawing/2014/main" id="{E6AA13D5-E327-873C-4A0C-BE99CCC422BD}"/>
              </a:ext>
            </a:extLst>
          </p:cNvPr>
          <p:cNvSpPr>
            <a:spLocks noGrp="1"/>
          </p:cNvSpPr>
          <p:nvPr>
            <p:ph type="body" sz="quarter" idx="52"/>
          </p:nvPr>
        </p:nvSpPr>
        <p:spPr>
          <a:xfrm>
            <a:off x="3904200" y="3063508"/>
            <a:ext cx="7672607" cy="945874"/>
          </a:xfrm>
        </p:spPr>
        <p:txBody>
          <a:bodyPr/>
          <a:lstStyle/>
          <a:p>
            <a:pPr algn="just"/>
            <a:r>
              <a:rPr lang="en-GB" sz="1800" dirty="0"/>
              <a:t>Das Internet der Dinge (Internet of Things, IoT) verbindet physische Objekte mit dem Internet und ermöglicht eine Echtzeitüberwachung für eine effiziente Ressourcenverwaltung. Intelligente Sensoren in der Fertigung können beispielsweise den Wartungsbedarf vorhersagen, Ausfallzeiten verringern und die Lebensdauer von Maschinen verlängern.</a:t>
            </a:r>
            <a:endParaRPr lang="en-IE" sz="1800" dirty="0"/>
          </a:p>
        </p:txBody>
      </p:sp>
      <p:sp>
        <p:nvSpPr>
          <p:cNvPr id="6" name="Text Placeholder 5">
            <a:extLst>
              <a:ext uri="{FF2B5EF4-FFF2-40B4-BE49-F238E27FC236}">
                <a16:creationId xmlns:a16="http://schemas.microsoft.com/office/drawing/2014/main" id="{43AF2EA0-3112-AC1C-5020-E6AF8DFE1F14}"/>
              </a:ext>
            </a:extLst>
          </p:cNvPr>
          <p:cNvSpPr>
            <a:spLocks noGrp="1"/>
          </p:cNvSpPr>
          <p:nvPr>
            <p:ph type="body" sz="quarter" idx="54"/>
          </p:nvPr>
        </p:nvSpPr>
        <p:spPr>
          <a:xfrm>
            <a:off x="3892019" y="4567087"/>
            <a:ext cx="7684788" cy="730066"/>
          </a:xfrm>
        </p:spPr>
        <p:txBody>
          <a:bodyPr/>
          <a:lstStyle/>
          <a:p>
            <a:r>
              <a:rPr lang="en-GB" sz="3600" b="1" dirty="0"/>
              <a:t>Digitale Tools für die Abfallwirtschaft</a:t>
            </a:r>
            <a:endParaRPr lang="en-IE" dirty="0"/>
          </a:p>
        </p:txBody>
      </p:sp>
      <p:sp>
        <p:nvSpPr>
          <p:cNvPr id="7" name="Text Placeholder 6">
            <a:extLst>
              <a:ext uri="{FF2B5EF4-FFF2-40B4-BE49-F238E27FC236}">
                <a16:creationId xmlns:a16="http://schemas.microsoft.com/office/drawing/2014/main" id="{DAD18C4D-738E-5E20-4A70-47667FCD743D}"/>
              </a:ext>
            </a:extLst>
          </p:cNvPr>
          <p:cNvSpPr>
            <a:spLocks noGrp="1"/>
          </p:cNvSpPr>
          <p:nvPr>
            <p:ph type="body" sz="quarter" idx="55"/>
          </p:nvPr>
        </p:nvSpPr>
        <p:spPr>
          <a:xfrm>
            <a:off x="3904200" y="5270303"/>
            <a:ext cx="7672607" cy="945874"/>
          </a:xfrm>
        </p:spPr>
        <p:txBody>
          <a:bodyPr/>
          <a:lstStyle/>
          <a:p>
            <a:pPr algn="just"/>
            <a:r>
              <a:rPr lang="en-GB" sz="1800" dirty="0"/>
              <a:t>Digitale Plattformen und Anwendungen rationalisieren die Abfallbewirtschaftung, verbessern die Recyclingraten und fördern die Kreislaufwirtschaft in allen Branchen.</a:t>
            </a:r>
            <a:endParaRPr lang="en-IE" dirty="0"/>
          </a:p>
        </p:txBody>
      </p:sp>
      <p:pic>
        <p:nvPicPr>
          <p:cNvPr id="16" name="Picture Placeholder 15">
            <a:extLst>
              <a:ext uri="{FF2B5EF4-FFF2-40B4-BE49-F238E27FC236}">
                <a16:creationId xmlns:a16="http://schemas.microsoft.com/office/drawing/2014/main" id="{332F9ED6-D83D-8343-9115-BEF4136A9055}"/>
              </a:ext>
            </a:extLst>
          </p:cNvPr>
          <p:cNvPicPr>
            <a:picLocks noGrp="1" noChangeAspect="1"/>
          </p:cNvPicPr>
          <p:nvPr>
            <p:ph type="pic" sz="quarter" idx="23"/>
          </p:nvPr>
        </p:nvPicPr>
        <p:blipFill rotWithShape="1">
          <a:blip r:embed="rId2" cstate="email">
            <a:extLst>
              <a:ext uri="{28A0092B-C50C-407E-A947-70E740481C1C}">
                <a14:useLocalDpi xmlns:a14="http://schemas.microsoft.com/office/drawing/2010/main"/>
              </a:ext>
            </a:extLst>
          </a:blip>
          <a:srcRect l="11862" r="11862"/>
          <a:stretch/>
        </p:blipFill>
        <p:spPr>
          <a:xfrm>
            <a:off x="1449252" y="4604263"/>
            <a:ext cx="1839479" cy="1607908"/>
          </a:xfrm>
        </p:spPr>
      </p:pic>
      <p:pic>
        <p:nvPicPr>
          <p:cNvPr id="14" name="Picture Placeholder 13">
            <a:extLst>
              <a:ext uri="{FF2B5EF4-FFF2-40B4-BE49-F238E27FC236}">
                <a16:creationId xmlns:a16="http://schemas.microsoft.com/office/drawing/2014/main" id="{434A4994-A887-9D7C-CCE9-46139D7FDA64}"/>
              </a:ext>
            </a:extLst>
          </p:cNvPr>
          <p:cNvPicPr>
            <a:picLocks noGrp="1" noChangeAspect="1"/>
          </p:cNvPicPr>
          <p:nvPr>
            <p:ph type="pic" sz="quarter" idx="56"/>
          </p:nvPr>
        </p:nvPicPr>
        <p:blipFill rotWithShape="1">
          <a:blip r:embed="rId3" cstate="email">
            <a:extLst>
              <a:ext uri="{28A0092B-C50C-407E-A947-70E740481C1C}">
                <a14:useLocalDpi xmlns:a14="http://schemas.microsoft.com/office/drawing/2010/main"/>
              </a:ext>
            </a:extLst>
          </a:blip>
          <a:srcRect t="25326" b="16400"/>
          <a:stretch/>
        </p:blipFill>
        <p:spPr>
          <a:xfrm>
            <a:off x="1449252" y="2506660"/>
            <a:ext cx="1839479" cy="1607908"/>
          </a:xfrm>
        </p:spPr>
      </p:pic>
      <p:pic>
        <p:nvPicPr>
          <p:cNvPr id="12" name="Picture Placeholder 11">
            <a:extLst>
              <a:ext uri="{FF2B5EF4-FFF2-40B4-BE49-F238E27FC236}">
                <a16:creationId xmlns:a16="http://schemas.microsoft.com/office/drawing/2014/main" id="{1FCC88DF-E8D3-E0F5-19B1-D3F92A03595B}"/>
              </a:ext>
            </a:extLst>
          </p:cNvPr>
          <p:cNvPicPr>
            <a:picLocks noGrp="1" noChangeAspect="1"/>
          </p:cNvPicPr>
          <p:nvPr>
            <p:ph type="pic" sz="quarter" idx="57"/>
          </p:nvPr>
        </p:nvPicPr>
        <p:blipFill rotWithShape="1">
          <a:blip r:embed="rId4" cstate="email">
            <a:extLst>
              <a:ext uri="{28A0092B-C50C-407E-A947-70E740481C1C}">
                <a14:useLocalDpi xmlns:a14="http://schemas.microsoft.com/office/drawing/2010/main"/>
              </a:ext>
            </a:extLst>
          </a:blip>
          <a:srcRect t="11285" b="30449"/>
          <a:stretch/>
        </p:blipFill>
        <p:spPr>
          <a:xfrm>
            <a:off x="1449252" y="409057"/>
            <a:ext cx="1839479" cy="1607908"/>
          </a:xfrm>
        </p:spPr>
      </p:pic>
    </p:spTree>
    <p:extLst>
      <p:ext uri="{BB962C8B-B14F-4D97-AF65-F5344CB8AC3E}">
        <p14:creationId xmlns:p14="http://schemas.microsoft.com/office/powerpoint/2010/main" val="2852152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F0C69A-1734-CE43-E95A-0FB056C97F4E}"/>
              </a:ext>
            </a:extLst>
          </p:cNvPr>
          <p:cNvSpPr>
            <a:spLocks noGrp="1"/>
          </p:cNvSpPr>
          <p:nvPr>
            <p:ph type="body" sz="quarter" idx="30"/>
          </p:nvPr>
        </p:nvSpPr>
        <p:spPr>
          <a:xfrm>
            <a:off x="5491249" y="398477"/>
            <a:ext cx="5506717" cy="845139"/>
          </a:xfrm>
        </p:spPr>
        <p:txBody>
          <a:bodyPr/>
          <a:lstStyle/>
          <a:p>
            <a:r>
              <a:rPr lang="en-GB" sz="3200" dirty="0"/>
              <a:t>IOT IN DER KREISLAUFWIRTSCHAFT</a:t>
            </a:r>
            <a:endParaRPr lang="en-IE" sz="3200" dirty="0"/>
          </a:p>
        </p:txBody>
      </p:sp>
      <p:sp>
        <p:nvSpPr>
          <p:cNvPr id="4" name="Text Placeholder 3">
            <a:extLst>
              <a:ext uri="{FF2B5EF4-FFF2-40B4-BE49-F238E27FC236}">
                <a16:creationId xmlns:a16="http://schemas.microsoft.com/office/drawing/2014/main" id="{7D48DD20-5272-F309-FD7A-418546688739}"/>
              </a:ext>
            </a:extLst>
          </p:cNvPr>
          <p:cNvSpPr>
            <a:spLocks noGrp="1"/>
          </p:cNvSpPr>
          <p:nvPr>
            <p:ph type="body" sz="quarter" idx="48"/>
          </p:nvPr>
        </p:nvSpPr>
        <p:spPr>
          <a:xfrm>
            <a:off x="5810031" y="1384183"/>
            <a:ext cx="5330549" cy="5075340"/>
          </a:xfrm>
          <a:solidFill>
            <a:schemeClr val="bg1"/>
          </a:solidFill>
        </p:spPr>
        <p:txBody>
          <a:bodyPr/>
          <a:lstStyle/>
          <a:p>
            <a:pPr algn="just"/>
            <a:r>
              <a:rPr lang="en-GB" sz="2000" dirty="0"/>
              <a:t>Das Internet der Dinge (IoT) spielt eine entscheidende Rolle in der Kreislaufwirtschaft, indem es die Ressourcennutzung überwacht, die Produktlebenszyklen verfolgt und die betriebliche Effizienz in Kreislauflieferketten optimiert.</a:t>
            </a:r>
          </a:p>
          <a:p>
            <a:pPr algn="just"/>
            <a:endParaRPr lang="en-GB" sz="1400" dirty="0"/>
          </a:p>
          <a:p>
            <a:pPr algn="just"/>
            <a:r>
              <a:rPr lang="en-GB" sz="2000" dirty="0"/>
              <a:t>IoT-Geräte und -Sensoren liefern Echtzeitdaten, die es Unternehmen ermöglichen, fundierte Entscheidungen zu treffen und Abfall zu reduzieren. </a:t>
            </a:r>
          </a:p>
          <a:p>
            <a:pPr algn="just"/>
            <a:endParaRPr lang="en-GB" sz="1400" dirty="0"/>
          </a:p>
          <a:p>
            <a:pPr algn="just"/>
            <a:r>
              <a:rPr lang="en-GB" sz="2000" dirty="0"/>
              <a:t>So können beispielsweise mit Sensoren ausgestattete intelligente Abfallbehälter den Füllstand von Abfällen erfassen und die Sammelrouten optimieren, wodurch Kraftstoffverbrauch und Emissionen gesenkt werden.</a:t>
            </a:r>
          </a:p>
        </p:txBody>
      </p:sp>
      <p:pic>
        <p:nvPicPr>
          <p:cNvPr id="2" name="Picture Placeholder 5">
            <a:extLst>
              <a:ext uri="{FF2B5EF4-FFF2-40B4-BE49-F238E27FC236}">
                <a16:creationId xmlns:a16="http://schemas.microsoft.com/office/drawing/2014/main" id="{D4180706-60EF-B9EA-A7A9-61D9F9464093}"/>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t="11092" b="11092"/>
          <a:stretch/>
        </p:blipFill>
        <p:spPr>
          <a:xfrm>
            <a:off x="-890588" y="0"/>
            <a:ext cx="5875338" cy="6858000"/>
          </a:xfrm>
        </p:spPr>
      </p:pic>
    </p:spTree>
    <p:extLst>
      <p:ext uri="{BB962C8B-B14F-4D97-AF65-F5344CB8AC3E}">
        <p14:creationId xmlns:p14="http://schemas.microsoft.com/office/powerpoint/2010/main" val="2813286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F0C69A-1734-CE43-E95A-0FB056C97F4E}"/>
              </a:ext>
            </a:extLst>
          </p:cNvPr>
          <p:cNvSpPr>
            <a:spLocks noGrp="1"/>
          </p:cNvSpPr>
          <p:nvPr>
            <p:ph type="body" sz="quarter" idx="30"/>
          </p:nvPr>
        </p:nvSpPr>
        <p:spPr>
          <a:xfrm>
            <a:off x="5368955" y="197141"/>
            <a:ext cx="5506717" cy="845139"/>
          </a:xfrm>
        </p:spPr>
        <p:txBody>
          <a:bodyPr/>
          <a:lstStyle/>
          <a:p>
            <a:r>
              <a:rPr lang="en-GB" sz="2800" b="1" dirty="0"/>
              <a:t>BLOCKCHAIN FÜR TRANSPARENZ IN DER LIEFERKETTE</a:t>
            </a:r>
            <a:endParaRPr lang="en-GB" sz="2800" dirty="0"/>
          </a:p>
        </p:txBody>
      </p:sp>
      <p:sp>
        <p:nvSpPr>
          <p:cNvPr id="4" name="Text Placeholder 3">
            <a:extLst>
              <a:ext uri="{FF2B5EF4-FFF2-40B4-BE49-F238E27FC236}">
                <a16:creationId xmlns:a16="http://schemas.microsoft.com/office/drawing/2014/main" id="{7D48DD20-5272-F309-FD7A-418546688739}"/>
              </a:ext>
            </a:extLst>
          </p:cNvPr>
          <p:cNvSpPr>
            <a:spLocks noGrp="1"/>
          </p:cNvSpPr>
          <p:nvPr>
            <p:ph type="body" sz="quarter" idx="48"/>
          </p:nvPr>
        </p:nvSpPr>
        <p:spPr>
          <a:xfrm>
            <a:off x="5645792" y="1610685"/>
            <a:ext cx="5595456" cy="4848837"/>
          </a:xfrm>
          <a:solidFill>
            <a:schemeClr val="bg1"/>
          </a:solidFill>
        </p:spPr>
        <p:txBody>
          <a:bodyPr/>
          <a:lstStyle/>
          <a:p>
            <a:pPr algn="just"/>
            <a:r>
              <a:rPr lang="en-GB" sz="1800" dirty="0"/>
              <a:t>Die Blockchain-Technologie verbessert die Transparenz, Rückverfolgbarkeit und Rechenschaftspflicht in Lieferketten. </a:t>
            </a:r>
          </a:p>
          <a:p>
            <a:pPr algn="just"/>
            <a:endParaRPr lang="en-GB" sz="1800" dirty="0"/>
          </a:p>
          <a:p>
            <a:pPr algn="just"/>
            <a:r>
              <a:rPr lang="en-GB" sz="1800" dirty="0"/>
              <a:t>Durch die Erstellung unveränderlicher Aufzeichnungen gewährleistet die Blockchain, dass alle Transaktionen sichtbar und überprüfbar sind, was ethische Praktiken fördert und die Umweltbelastung verringert. </a:t>
            </a:r>
          </a:p>
          <a:p>
            <a:pPr algn="just"/>
            <a:endParaRPr lang="en-GB" sz="1800" dirty="0"/>
          </a:p>
          <a:p>
            <a:pPr algn="just"/>
            <a:r>
              <a:rPr lang="en-GB" sz="1800" dirty="0"/>
              <a:t>So kann ein Blockchain-System beispielsweise die Beschaffung von Rohstoffen in der Modeindustrie nachverfolgen und sicherstellen, dass nachhaltige und ethische Praktiken eingehalten werden.</a:t>
            </a:r>
          </a:p>
        </p:txBody>
      </p:sp>
      <p:pic>
        <p:nvPicPr>
          <p:cNvPr id="2" name="Picture Placeholder 5">
            <a:extLst>
              <a:ext uri="{FF2B5EF4-FFF2-40B4-BE49-F238E27FC236}">
                <a16:creationId xmlns:a16="http://schemas.microsoft.com/office/drawing/2014/main" id="{4682B553-9511-EB1D-1C62-4A0C5FB9DDEB}"/>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t="11092" b="11092"/>
          <a:stretch/>
        </p:blipFill>
        <p:spPr>
          <a:xfrm>
            <a:off x="-890588" y="0"/>
            <a:ext cx="5875338" cy="6858000"/>
          </a:xfrm>
        </p:spPr>
      </p:pic>
    </p:spTree>
    <p:extLst>
      <p:ext uri="{BB962C8B-B14F-4D97-AF65-F5344CB8AC3E}">
        <p14:creationId xmlns:p14="http://schemas.microsoft.com/office/powerpoint/2010/main" val="3434245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F0C69A-1734-CE43-E95A-0FB056C97F4E}"/>
              </a:ext>
            </a:extLst>
          </p:cNvPr>
          <p:cNvSpPr>
            <a:spLocks noGrp="1"/>
          </p:cNvSpPr>
          <p:nvPr>
            <p:ph type="body" sz="quarter" idx="30"/>
          </p:nvPr>
        </p:nvSpPr>
        <p:spPr>
          <a:xfrm>
            <a:off x="5491249" y="398477"/>
            <a:ext cx="5506717" cy="845139"/>
          </a:xfrm>
        </p:spPr>
        <p:txBody>
          <a:bodyPr/>
          <a:lstStyle/>
          <a:p>
            <a:r>
              <a:rPr lang="en-GB" sz="3200" b="1" dirty="0"/>
              <a:t>DIGITALE WERKZEUGE FÜR DIE ABFALLWIRTSCHAFT</a:t>
            </a:r>
            <a:endParaRPr lang="en-GB" sz="3200" dirty="0"/>
          </a:p>
        </p:txBody>
      </p:sp>
      <p:sp>
        <p:nvSpPr>
          <p:cNvPr id="4" name="Text Placeholder 3">
            <a:extLst>
              <a:ext uri="{FF2B5EF4-FFF2-40B4-BE49-F238E27FC236}">
                <a16:creationId xmlns:a16="http://schemas.microsoft.com/office/drawing/2014/main" id="{7D48DD20-5272-F309-FD7A-418546688739}"/>
              </a:ext>
            </a:extLst>
          </p:cNvPr>
          <p:cNvSpPr>
            <a:spLocks noGrp="1"/>
          </p:cNvSpPr>
          <p:nvPr>
            <p:ph type="body" sz="quarter" idx="48"/>
          </p:nvPr>
        </p:nvSpPr>
        <p:spPr>
          <a:xfrm>
            <a:off x="5751307" y="1669409"/>
            <a:ext cx="5364105" cy="5075340"/>
          </a:xfrm>
          <a:solidFill>
            <a:schemeClr val="bg1"/>
          </a:solidFill>
        </p:spPr>
        <p:txBody>
          <a:bodyPr/>
          <a:lstStyle/>
          <a:p>
            <a:pPr algn="just"/>
            <a:r>
              <a:rPr lang="en-GB" sz="1800" dirty="0"/>
              <a:t>Digitale Tools und Plattformen rationalisieren die Prozesse der Abfallwirtschaft, verbessern die Recyclingquoten und fördern die Kreislaufwirtschaft in allen Branchen.</a:t>
            </a:r>
          </a:p>
          <a:p>
            <a:pPr algn="just"/>
            <a:endParaRPr lang="en-GB" sz="1800" dirty="0"/>
          </a:p>
          <a:p>
            <a:pPr algn="just"/>
            <a:r>
              <a:rPr lang="en-GB" sz="1800" dirty="0"/>
              <a:t>Zu diesen Instrumenten können Apps für die Abfallsortierung, Plattformen für die Verwaltung der Recyclinglogistik und Software zur Verfolgung der Abfallerzeugung und -vermeidung gehören. </a:t>
            </a:r>
          </a:p>
          <a:p>
            <a:pPr algn="just"/>
            <a:endParaRPr lang="en-GB" sz="1800" dirty="0"/>
          </a:p>
          <a:p>
            <a:pPr algn="just"/>
            <a:r>
              <a:rPr lang="en-GB" sz="1800" dirty="0"/>
              <a:t>So kann eine digitale Plattform beispielsweise die Recyclingmaßnahmen einer Stadt koordinieren und so die Effizienz und die Recyclingquoten erhöhen.</a:t>
            </a:r>
          </a:p>
        </p:txBody>
      </p:sp>
      <p:pic>
        <p:nvPicPr>
          <p:cNvPr id="2" name="Picture Placeholder 5">
            <a:extLst>
              <a:ext uri="{FF2B5EF4-FFF2-40B4-BE49-F238E27FC236}">
                <a16:creationId xmlns:a16="http://schemas.microsoft.com/office/drawing/2014/main" id="{A0361E6C-FC13-7227-6C68-746E8C68F0EA}"/>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43" r="21443"/>
          <a:stretch>
            <a:fillRect/>
          </a:stretch>
        </p:blipFill>
        <p:spPr>
          <a:xfrm>
            <a:off x="-890588" y="0"/>
            <a:ext cx="5875338" cy="6858000"/>
          </a:xfrm>
        </p:spPr>
      </p:pic>
    </p:spTree>
    <p:extLst>
      <p:ext uri="{BB962C8B-B14F-4D97-AF65-F5344CB8AC3E}">
        <p14:creationId xmlns:p14="http://schemas.microsoft.com/office/powerpoint/2010/main" val="2572312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374002" y="601400"/>
            <a:ext cx="11443983" cy="804265"/>
          </a:xfrm>
        </p:spPr>
        <p:txBody>
          <a:bodyPr/>
          <a:lstStyle/>
          <a:p>
            <a:r>
              <a:rPr lang="en-GB" sz="2800" dirty="0"/>
              <a:t>ERMÖGLICHUNG VON RESSOURCENVERFOLGUNG, PRODUKTRÜCKVERFOLGBARKEIT UND ZIRKULÄREM LIEFERKETTENMANAGEMENT</a:t>
            </a:r>
            <a:endParaRPr lang="en-US" sz="28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78" y="1891917"/>
            <a:ext cx="10483429" cy="4439577"/>
          </a:xfrm>
        </p:spPr>
        <p:txBody>
          <a:bodyPr/>
          <a:lstStyle/>
          <a:p>
            <a:pPr algn="just"/>
            <a:r>
              <a:rPr lang="en-GB" sz="1800" dirty="0"/>
              <a:t>Die Technologie verbessert die Kreislaufwirtschaft, indem sie eine genaue Rückverfolgung von Ressourcen und Produkten ermöglicht. Diese Transparenz stellt sicher, dass Materialien wiederverwendet, recycelt oder effizient in das Ökosystem zurückgeführt werden.</a:t>
            </a:r>
          </a:p>
          <a:p>
            <a:pPr algn="just"/>
            <a:endParaRPr lang="en-GB" sz="800" dirty="0"/>
          </a:p>
          <a:p>
            <a:pPr algn="just"/>
            <a:r>
              <a:rPr lang="en-GB" sz="1800" b="1" dirty="0"/>
              <a:t>Ressourcenverfolgung: </a:t>
            </a:r>
            <a:r>
              <a:rPr lang="en-GB" sz="1800" dirty="0"/>
              <a:t>IoT-Geräte und Blockchain-Technologie können den Materialfluss in Echtzeit verfolgen und sicherstellen, dass sie effizient genutzt und in die Lieferkette zurückgeführt werden.</a:t>
            </a:r>
          </a:p>
          <a:p>
            <a:pPr algn="just"/>
            <a:endParaRPr lang="en-GB" sz="800" dirty="0"/>
          </a:p>
          <a:p>
            <a:pPr algn="just"/>
            <a:r>
              <a:rPr lang="en-GB" sz="1800" b="1" dirty="0"/>
              <a:t>Rückverfolgbarkeit von Produkten: </a:t>
            </a:r>
            <a:r>
              <a:rPr lang="en-GB" sz="1800" dirty="0"/>
              <a:t>Blockchain bietet eine unveränderliche Aufzeichnung der Reise eines Produkts und sorgt für Transparenz und Verantwortlichkeit bei der Beschaffung und beim Recycling.</a:t>
            </a:r>
          </a:p>
          <a:p>
            <a:pPr algn="just"/>
            <a:endParaRPr lang="en-GB" sz="800" dirty="0"/>
          </a:p>
          <a:p>
            <a:pPr algn="just"/>
            <a:r>
              <a:rPr lang="en-GB" sz="1800" b="1" dirty="0"/>
              <a:t>Zirkuläres Lieferkettenmanagement: </a:t>
            </a:r>
            <a:r>
              <a:rPr lang="en-GB" sz="1800" dirty="0"/>
              <a:t>KI und IoT optimieren die Abläufe in der Lieferkette, reduzieren Verschwendung und verbessern die Nachhaltigkeit von Logistik- und Produktionsprozessen.</a:t>
            </a:r>
          </a:p>
        </p:txBody>
      </p:sp>
    </p:spTree>
    <p:extLst>
      <p:ext uri="{BB962C8B-B14F-4D97-AF65-F5344CB8AC3E}">
        <p14:creationId xmlns:p14="http://schemas.microsoft.com/office/powerpoint/2010/main" val="2172103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78" y="883735"/>
            <a:ext cx="10483431" cy="804265"/>
          </a:xfrm>
        </p:spPr>
        <p:txBody>
          <a:bodyPr/>
          <a:lstStyle/>
          <a:p>
            <a:pPr algn="just"/>
            <a:r>
              <a:rPr lang="en-GB" b="1" dirty="0"/>
              <a:t>VORTEILE DER TECHNOLOGIEINTEGRATION</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975807"/>
            <a:ext cx="10483429" cy="4439577"/>
          </a:xfrm>
        </p:spPr>
        <p:txBody>
          <a:bodyPr/>
          <a:lstStyle/>
          <a:p>
            <a:pPr algn="just"/>
            <a:r>
              <a:rPr lang="en-GB" dirty="0"/>
              <a:t>Die Integration von Technologie in die Kreislaufwirtschaft bietet zahlreiche Vorteile. Sie verbessert die </a:t>
            </a:r>
            <a:r>
              <a:rPr lang="en-GB" b="1" dirty="0"/>
              <a:t>Ressourceneffizienz</a:t>
            </a:r>
            <a:r>
              <a:rPr lang="en-GB" dirty="0"/>
              <a:t>, indem sie die Wartung ermöglicht, die Ressourcenzuweisung optimiert und den Energieverbrauch senkt. </a:t>
            </a:r>
          </a:p>
          <a:p>
            <a:pPr algn="just"/>
            <a:endParaRPr lang="en-GB" dirty="0"/>
          </a:p>
          <a:p>
            <a:pPr algn="just"/>
            <a:r>
              <a:rPr lang="en-GB" dirty="0"/>
              <a:t>Die Digitalisierung erhöht die Widerstandsfähigkeit der Lieferkette, indem sie </a:t>
            </a:r>
            <a:r>
              <a:rPr lang="en-GB" b="1" dirty="0"/>
              <a:t>in Echtzeit Einblicke </a:t>
            </a:r>
            <a:r>
              <a:rPr lang="en-GB" dirty="0"/>
              <a:t>in Lagerbestände, Nachfrageschwankungen und die Leistung von Lieferanten bietet und so Risiken verringert und die Geschäftskontinuität verbessert. </a:t>
            </a:r>
          </a:p>
          <a:p>
            <a:pPr algn="just"/>
            <a:endParaRPr lang="en-GB" dirty="0"/>
          </a:p>
          <a:p>
            <a:pPr algn="just"/>
            <a:r>
              <a:rPr lang="en-GB" dirty="0"/>
              <a:t>Darüber hinaus </a:t>
            </a:r>
            <a:r>
              <a:rPr lang="en-GB" b="1" dirty="0"/>
              <a:t>inspirieren </a:t>
            </a:r>
            <a:r>
              <a:rPr lang="en-GB" dirty="0"/>
              <a:t>technologiegestützte Lösungen </a:t>
            </a:r>
            <a:r>
              <a:rPr lang="en-GB" b="1" dirty="0"/>
              <a:t>die Innovation</a:t>
            </a:r>
            <a:r>
              <a:rPr lang="en-GB" dirty="0"/>
              <a:t>, beschleunigen die Einführung von Kreislaufwirtschaftsmodellen und fördern den Wandel hin zu einer nachhaltigen Entwicklung.</a:t>
            </a:r>
          </a:p>
        </p:txBody>
      </p:sp>
    </p:spTree>
    <p:extLst>
      <p:ext uri="{BB962C8B-B14F-4D97-AF65-F5344CB8AC3E}">
        <p14:creationId xmlns:p14="http://schemas.microsoft.com/office/powerpoint/2010/main" val="590097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555BCE-469F-B7F2-10A5-7CD716D159B0}"/>
              </a:ext>
            </a:extLst>
          </p:cNvPr>
          <p:cNvSpPr>
            <a:spLocks noGrp="1"/>
          </p:cNvSpPr>
          <p:nvPr>
            <p:ph type="body" sz="quarter" idx="30"/>
          </p:nvPr>
        </p:nvSpPr>
        <p:spPr>
          <a:xfrm>
            <a:off x="669723" y="766289"/>
            <a:ext cx="10483431" cy="804265"/>
          </a:xfrm>
        </p:spPr>
        <p:txBody>
          <a:bodyPr/>
          <a:lstStyle/>
          <a:p>
            <a:r>
              <a:rPr lang="en-GB" dirty="0"/>
              <a:t>ANPASSUNG AN DIE ZIELE FÜR NACHHALTIGE ENTWICKLUNG</a:t>
            </a:r>
            <a:endParaRPr lang="en-IE" dirty="0"/>
          </a:p>
        </p:txBody>
      </p:sp>
      <p:sp>
        <p:nvSpPr>
          <p:cNvPr id="3" name="Text Placeholder 2">
            <a:extLst>
              <a:ext uri="{FF2B5EF4-FFF2-40B4-BE49-F238E27FC236}">
                <a16:creationId xmlns:a16="http://schemas.microsoft.com/office/drawing/2014/main" id="{EE634E8C-D489-B122-CC1D-69B3C82934DE}"/>
              </a:ext>
            </a:extLst>
          </p:cNvPr>
          <p:cNvSpPr>
            <a:spLocks noGrp="1"/>
          </p:cNvSpPr>
          <p:nvPr>
            <p:ph type="body" sz="quarter" idx="48"/>
          </p:nvPr>
        </p:nvSpPr>
        <p:spPr/>
        <p:txBody>
          <a:bodyPr/>
          <a:lstStyle/>
          <a:p>
            <a:pPr algn="just"/>
            <a:r>
              <a:rPr lang="en-GB" b="1" dirty="0">
                <a:solidFill>
                  <a:srgbClr val="0F486D"/>
                </a:solidFill>
                <a:hlinkClick r:id="rId2">
                  <a:extLst>
                    <a:ext uri="{A12FA001-AC4F-418D-AE19-62706E023703}">
                      <ahyp:hlinkClr xmlns:ahyp="http://schemas.microsoft.com/office/drawing/2018/hyperlinkcolor" val="tx"/>
                    </a:ext>
                  </a:extLst>
                </a:hlinkClick>
              </a:rPr>
              <a:t>SDG 9 (Industrie, Innovation und Infrastruktur)</a:t>
            </a:r>
            <a:r>
              <a:rPr lang="en-GB" dirty="0">
                <a:solidFill>
                  <a:srgbClr val="0F486D"/>
                </a:solidFill>
                <a:hlinkClick r:id="rId2">
                  <a:extLst>
                    <a:ext uri="{A12FA001-AC4F-418D-AE19-62706E023703}">
                      <ahyp:hlinkClr xmlns:ahyp="http://schemas.microsoft.com/office/drawing/2018/hyperlinkcolor" val="tx"/>
                    </a:ext>
                  </a:extLst>
                </a:hlinkClick>
              </a:rPr>
              <a:t>: </a:t>
            </a:r>
            <a:r>
              <a:rPr lang="en-GB" dirty="0"/>
              <a:t>Der Einsatz von Technologien für nachhaltige Industriepraktiken erhöht die Widerstandsfähigkeit der Infrastruktur und fördert Innovationen für Lösungen der Kreislaufwirtschaft.</a:t>
            </a:r>
          </a:p>
          <a:p>
            <a:pPr algn="just">
              <a:buFont typeface="Arial" panose="020B0604020202020204" pitchFamily="34" charset="0"/>
              <a:buChar char="•"/>
            </a:pPr>
            <a:endParaRPr lang="en-GB" dirty="0"/>
          </a:p>
          <a:p>
            <a:pPr algn="just"/>
            <a:r>
              <a:rPr lang="en-GB" b="1" dirty="0">
                <a:solidFill>
                  <a:srgbClr val="0F486D"/>
                </a:solidFill>
                <a:hlinkClick r:id="rId3">
                  <a:extLst>
                    <a:ext uri="{A12FA001-AC4F-418D-AE19-62706E023703}">
                      <ahyp:hlinkClr xmlns:ahyp="http://schemas.microsoft.com/office/drawing/2018/hyperlinkcolor" val="tx"/>
                    </a:ext>
                  </a:extLst>
                </a:hlinkClick>
              </a:rPr>
              <a:t>SDG 11 (Nachhaltige Städte und Gemeinden)</a:t>
            </a:r>
            <a:r>
              <a:rPr lang="en-GB" dirty="0">
                <a:solidFill>
                  <a:srgbClr val="0F486D"/>
                </a:solidFill>
                <a:hlinkClick r:id="rId3">
                  <a:extLst>
                    <a:ext uri="{A12FA001-AC4F-418D-AE19-62706E023703}">
                      <ahyp:hlinkClr xmlns:ahyp="http://schemas.microsoft.com/office/drawing/2018/hyperlinkcolor" val="tx"/>
                    </a:ext>
                  </a:extLst>
                </a:hlinkClick>
              </a:rPr>
              <a:t>: </a:t>
            </a:r>
            <a:r>
              <a:rPr lang="en-GB" dirty="0"/>
              <a:t>Intelligente Technologien tragen zur städtischen Nachhaltigkeit bei, indem sie das Ressourcenmanagement verbessern, die Umweltbelastung verringern und die Lebensqualität erhöhen.</a:t>
            </a:r>
          </a:p>
          <a:p>
            <a:pPr algn="just">
              <a:buFont typeface="Arial" panose="020B0604020202020204" pitchFamily="34" charset="0"/>
              <a:buChar char="•"/>
            </a:pPr>
            <a:endParaRPr lang="en-GB" dirty="0"/>
          </a:p>
          <a:p>
            <a:pPr algn="just"/>
            <a:r>
              <a:rPr lang="en-GB" b="1" dirty="0">
                <a:solidFill>
                  <a:srgbClr val="0F486D"/>
                </a:solidFill>
                <a:hlinkClick r:id="rId4">
                  <a:extLst>
                    <a:ext uri="{A12FA001-AC4F-418D-AE19-62706E023703}">
                      <ahyp:hlinkClr xmlns:ahyp="http://schemas.microsoft.com/office/drawing/2018/hyperlinkcolor" val="tx"/>
                    </a:ext>
                  </a:extLst>
                </a:hlinkClick>
              </a:rPr>
              <a:t>SDG 12 (Verantwortungsbewusster Konsum und Produktion)</a:t>
            </a:r>
            <a:r>
              <a:rPr lang="en-GB" dirty="0">
                <a:solidFill>
                  <a:srgbClr val="0F486D"/>
                </a:solidFill>
                <a:hlinkClick r:id="rId4">
                  <a:extLst>
                    <a:ext uri="{A12FA001-AC4F-418D-AE19-62706E023703}">
                      <ahyp:hlinkClr xmlns:ahyp="http://schemas.microsoft.com/office/drawing/2018/hyperlinkcolor" val="tx"/>
                    </a:ext>
                  </a:extLst>
                </a:hlinkClick>
              </a:rPr>
              <a:t>: </a:t>
            </a:r>
            <a:r>
              <a:rPr lang="en-GB" dirty="0"/>
              <a:t>Technologie unterstützt verantwortungsvolle Konsum- und Produktionsmuster, indem sie die Ressourcennutzung optimiert, Abfall reduziert und nachhaltige Praktiken fördert.</a:t>
            </a:r>
          </a:p>
        </p:txBody>
      </p:sp>
      <p:pic>
        <p:nvPicPr>
          <p:cNvPr id="4" name="Picture 2">
            <a:extLst>
              <a:ext uri="{FF2B5EF4-FFF2-40B4-BE49-F238E27FC236}">
                <a16:creationId xmlns:a16="http://schemas.microsoft.com/office/drawing/2014/main" id="{C12E1EE6-572B-56F4-AB86-D1717150F60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624647" y="513541"/>
            <a:ext cx="1057013" cy="1057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725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555BCE-469F-B7F2-10A5-7CD716D159B0}"/>
              </a:ext>
            </a:extLst>
          </p:cNvPr>
          <p:cNvSpPr>
            <a:spLocks noGrp="1"/>
          </p:cNvSpPr>
          <p:nvPr>
            <p:ph type="body" sz="quarter" idx="30"/>
          </p:nvPr>
        </p:nvSpPr>
        <p:spPr>
          <a:xfrm>
            <a:off x="562062" y="825012"/>
            <a:ext cx="10483431" cy="804265"/>
          </a:xfrm>
        </p:spPr>
        <p:txBody>
          <a:bodyPr/>
          <a:lstStyle/>
          <a:p>
            <a:r>
              <a:rPr lang="en-GB" dirty="0"/>
              <a:t>ENTRECOMP-AUSRICHTUNG </a:t>
            </a:r>
            <a:endParaRPr lang="en-IE" dirty="0"/>
          </a:p>
        </p:txBody>
      </p:sp>
      <p:sp>
        <p:nvSpPr>
          <p:cNvPr id="3" name="Text Placeholder 2">
            <a:extLst>
              <a:ext uri="{FF2B5EF4-FFF2-40B4-BE49-F238E27FC236}">
                <a16:creationId xmlns:a16="http://schemas.microsoft.com/office/drawing/2014/main" id="{EE634E8C-D489-B122-CC1D-69B3C82934DE}"/>
              </a:ext>
            </a:extLst>
          </p:cNvPr>
          <p:cNvSpPr>
            <a:spLocks noGrp="1"/>
          </p:cNvSpPr>
          <p:nvPr>
            <p:ph type="body" sz="quarter" idx="48"/>
          </p:nvPr>
        </p:nvSpPr>
        <p:spPr>
          <a:xfrm>
            <a:off x="562062" y="1864553"/>
            <a:ext cx="10960207" cy="4439577"/>
          </a:xfrm>
        </p:spPr>
        <p:txBody>
          <a:bodyPr/>
          <a:lstStyle/>
          <a:p>
            <a:pPr algn="just"/>
            <a:r>
              <a:rPr lang="en-GB" b="1" dirty="0" err="1"/>
              <a:t>EntreComp </a:t>
            </a:r>
            <a:r>
              <a:rPr lang="en-GB" b="1" dirty="0"/>
              <a:t>1.2 (Kreativität)</a:t>
            </a:r>
            <a:r>
              <a:rPr lang="en-GB" dirty="0"/>
              <a:t>: Die Erforschung digitaler Lösungen für nachhaltiges Ressourcenmanagement fördert die Kreativität bei der Entwicklung innovativer Ansätze für die Herausforderungen der Kreislaufwirtschaft.</a:t>
            </a:r>
          </a:p>
          <a:p>
            <a:pPr algn="just">
              <a:buFont typeface="Arial" panose="020B0604020202020204" pitchFamily="34" charset="0"/>
              <a:buChar char="•"/>
            </a:pPr>
            <a:endParaRPr lang="en-GB" dirty="0"/>
          </a:p>
          <a:p>
            <a:pPr algn="just"/>
            <a:r>
              <a:rPr lang="en-GB" b="1" dirty="0" err="1"/>
              <a:t>EntreComp </a:t>
            </a:r>
            <a:r>
              <a:rPr lang="en-GB" b="1" dirty="0"/>
              <a:t>3.1 (Die Initiative ergreifen)</a:t>
            </a:r>
            <a:r>
              <a:rPr lang="en-GB" dirty="0"/>
              <a:t>: Die Umsetzung technologiegestützter Kreislauflösungen erfordert Initiative bei der Ermittlung von Chancen, beim Treffen strategischer Entscheidungen und beim Vorantreiben des digitalen Wandels im Geschäftsbetrieb.</a:t>
            </a:r>
          </a:p>
        </p:txBody>
      </p:sp>
      <p:pic>
        <p:nvPicPr>
          <p:cNvPr id="5" name="Picture 4">
            <a:extLst>
              <a:ext uri="{FF2B5EF4-FFF2-40B4-BE49-F238E27FC236}">
                <a16:creationId xmlns:a16="http://schemas.microsoft.com/office/drawing/2014/main" id="{80F843DD-C8C6-B7EF-B404-E1448E31E6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38052" y="553870"/>
            <a:ext cx="1777572" cy="988548"/>
          </a:xfrm>
          <a:prstGeom prst="rect">
            <a:avLst/>
          </a:prstGeom>
        </p:spPr>
      </p:pic>
    </p:spTree>
    <p:extLst>
      <p:ext uri="{BB962C8B-B14F-4D97-AF65-F5344CB8AC3E}">
        <p14:creationId xmlns:p14="http://schemas.microsoft.com/office/powerpoint/2010/main" val="812208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0DFE4F3E-96DE-0309-5534-22494BDAB761}"/>
              </a:ext>
            </a:extLst>
          </p:cNvPr>
          <p:cNvGraphicFramePr>
            <a:graphicFrameLocks noChangeAspect="1"/>
          </p:cNvGraphicFramePr>
          <p:nvPr>
            <p:custDataLst>
              <p:tags r:id="rId1"/>
            </p:custDataLst>
            <p:extLst>
              <p:ext uri="{D42A27DB-BD31-4B8C-83A1-F6EECF244321}">
                <p14:modId xmlns:p14="http://schemas.microsoft.com/office/powerpoint/2010/main" val="13136324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Picture Placeholder 5">
            <a:extLst>
              <a:ext uri="{FF2B5EF4-FFF2-40B4-BE49-F238E27FC236}">
                <a16:creationId xmlns:a16="http://schemas.microsoft.com/office/drawing/2014/main" id="{6E890F73-8D75-3799-3FAF-8000EE759213}"/>
              </a:ext>
            </a:extLst>
          </p:cNvPr>
          <p:cNvPicPr>
            <a:picLocks noGrp="1" noChangeAspect="1"/>
          </p:cNvPicPr>
          <p:nvPr>
            <p:ph type="pic" sz="quarter" idx="19"/>
          </p:nvPr>
        </p:nvPicPr>
        <p:blipFill rotWithShape="1">
          <a:blip r:embed="rId5" cstate="email">
            <a:extLst>
              <a:ext uri="{28A0092B-C50C-407E-A947-70E740481C1C}">
                <a14:useLocalDpi xmlns:a14="http://schemas.microsoft.com/office/drawing/2010/main"/>
              </a:ext>
            </a:extLst>
          </a:blip>
          <a:srcRect t="6871" b="6871"/>
          <a:stretch/>
        </p:blipFill>
        <p:spPr>
          <a:xfrm>
            <a:off x="0" y="774700"/>
            <a:ext cx="7377113" cy="4244975"/>
          </a:xfrm>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a:xfrm>
            <a:off x="8503936" y="1160888"/>
            <a:ext cx="3341700" cy="2850370"/>
          </a:xfrm>
        </p:spPr>
        <p:txBody>
          <a:bodyPr/>
          <a:lstStyle/>
          <a:p>
            <a:r>
              <a:rPr lang="en-GB" b="1" dirty="0"/>
              <a:t>EINFÜHRUNG IN DIE KREISLAUF-WIRTSCHAFT</a:t>
            </a:r>
            <a:endParaRPr lang="en-US" b="1" dirty="0"/>
          </a:p>
        </p:txBody>
      </p:sp>
      <p:sp>
        <p:nvSpPr>
          <p:cNvPr id="15" name="Text Placeholder 14">
            <a:extLst>
              <a:ext uri="{FF2B5EF4-FFF2-40B4-BE49-F238E27FC236}">
                <a16:creationId xmlns:a16="http://schemas.microsoft.com/office/drawing/2014/main" id="{911AB0B7-8D8D-F215-D9F9-18AED9854EFF}"/>
              </a:ext>
            </a:extLst>
          </p:cNvPr>
          <p:cNvSpPr>
            <a:spLocks noGrp="1"/>
          </p:cNvSpPr>
          <p:nvPr>
            <p:ph type="body" sz="quarter" idx="20"/>
          </p:nvPr>
        </p:nvSpPr>
        <p:spPr/>
        <p:txBody>
          <a:bodyPr/>
          <a:lstStyle/>
          <a:p>
            <a:r>
              <a:rPr lang="en-US" dirty="0"/>
              <a:t>01</a:t>
            </a:r>
          </a:p>
        </p:txBody>
      </p:sp>
      <p:grpSp>
        <p:nvGrpSpPr>
          <p:cNvPr id="7" name="Group 6">
            <a:extLst>
              <a:ext uri="{FF2B5EF4-FFF2-40B4-BE49-F238E27FC236}">
                <a16:creationId xmlns:a16="http://schemas.microsoft.com/office/drawing/2014/main" id="{F31449E5-CE69-B7F0-D978-C0BC19A4EED8}"/>
              </a:ext>
            </a:extLst>
          </p:cNvPr>
          <p:cNvGrpSpPr/>
          <p:nvPr/>
        </p:nvGrpSpPr>
        <p:grpSpPr>
          <a:xfrm rot="5400000">
            <a:off x="-1445174" y="567935"/>
            <a:ext cx="5074615" cy="2369127"/>
            <a:chOff x="-1871944" y="1778846"/>
            <a:chExt cx="1736764" cy="810823"/>
          </a:xfrm>
          <a:solidFill>
            <a:schemeClr val="bg1">
              <a:alpha val="56867"/>
            </a:schemeClr>
          </a:solidFill>
        </p:grpSpPr>
        <p:sp>
          <p:nvSpPr>
            <p:cNvPr id="8" name="Freeform 7">
              <a:extLst>
                <a:ext uri="{FF2B5EF4-FFF2-40B4-BE49-F238E27FC236}">
                  <a16:creationId xmlns:a16="http://schemas.microsoft.com/office/drawing/2014/main" id="{AECCB747-8A20-F339-E2FA-BC8DE29721C9}"/>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160367A9-2062-9510-5DCE-4BC1BF1DD01B}"/>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93C4B50-F1FE-53D0-775A-A39AC65EAAAA}"/>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533B787A-E374-70ED-BCB3-81F3ADD424C9}"/>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9FBD5E5D-9168-AB45-E13E-CFAF9F4F1104}"/>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F6B73F2-9158-B177-3E0C-46125D0D50DC}"/>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3218203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56F82B9-6DDD-C337-066B-4536D4168B26}"/>
              </a:ext>
            </a:extLst>
          </p:cNvPr>
          <p:cNvGraphicFramePr>
            <a:graphicFrameLocks noChangeAspect="1"/>
          </p:cNvGraphicFramePr>
          <p:nvPr>
            <p:custDataLst>
              <p:tags r:id="rId1"/>
            </p:custDataLst>
            <p:extLst>
              <p:ext uri="{D42A27DB-BD31-4B8C-83A1-F6EECF244321}">
                <p14:modId xmlns:p14="http://schemas.microsoft.com/office/powerpoint/2010/main" val="7849668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776B335B-41A4-42C4-5877-2871ECEB7167}"/>
              </a:ext>
            </a:extLst>
          </p:cNvPr>
          <p:cNvSpPr>
            <a:spLocks noGrp="1"/>
          </p:cNvSpPr>
          <p:nvPr>
            <p:ph type="body" sz="quarter" idx="48"/>
          </p:nvPr>
        </p:nvSpPr>
        <p:spPr>
          <a:xfrm>
            <a:off x="6576721" y="2229347"/>
            <a:ext cx="4939670" cy="3889855"/>
          </a:xfrm>
        </p:spPr>
        <p:txBody>
          <a:bodyPr/>
          <a:lstStyle/>
          <a:p>
            <a:r>
              <a:rPr lang="en-GB" sz="2200" b="1" dirty="0">
                <a:hlinkClick r:id="rId5"/>
              </a:rPr>
              <a:t>IoT für Nachhaltigkeit </a:t>
            </a:r>
            <a:r>
              <a:rPr lang="en-GB" sz="2200" b="1" dirty="0"/>
              <a:t>- Wie das IoT die Welt verändert </a:t>
            </a:r>
            <a:endParaRPr lang="en-GB" sz="2200" dirty="0"/>
          </a:p>
          <a:p>
            <a:endParaRPr lang="en-GB" sz="2200" dirty="0"/>
          </a:p>
          <a:p>
            <a:r>
              <a:rPr lang="en-GB" sz="2200" b="1" dirty="0">
                <a:hlinkClick r:id="rId6"/>
              </a:rPr>
              <a:t>Was ist das Internet der Dinge (IoT)? </a:t>
            </a:r>
            <a:endParaRPr lang="en-GB" sz="2200" dirty="0"/>
          </a:p>
          <a:p>
            <a:endParaRPr lang="en-GB" sz="2200" dirty="0"/>
          </a:p>
          <a:p>
            <a:r>
              <a:rPr lang="en-GB" sz="2200" b="1" dirty="0">
                <a:hlinkClick r:id="rId7"/>
              </a:rPr>
              <a:t>Die Rolle der Blockchain im Lieferkettenmanagement (SCM) </a:t>
            </a:r>
            <a:endParaRPr lang="en-IE" sz="2200" dirty="0"/>
          </a:p>
        </p:txBody>
      </p:sp>
      <p:pic>
        <p:nvPicPr>
          <p:cNvPr id="2" name="Picture Placeholder 5">
            <a:extLst>
              <a:ext uri="{FF2B5EF4-FFF2-40B4-BE49-F238E27FC236}">
                <a16:creationId xmlns:a16="http://schemas.microsoft.com/office/drawing/2014/main" id="{A903C5BC-DC42-EA76-3574-E3E6D39AD6BE}"/>
              </a:ext>
            </a:extLst>
          </p:cNvPr>
          <p:cNvPicPr>
            <a:picLocks noGrp="1" noChangeAspect="1"/>
          </p:cNvPicPr>
          <p:nvPr>
            <p:ph type="pic" sz="quarter" idx="21"/>
          </p:nvPr>
        </p:nvPicPr>
        <p:blipFill rotWithShape="1">
          <a:blip r:embed="rId8"/>
          <a:srcRect l="17594" r="17594"/>
          <a:stretch/>
        </p:blipFill>
        <p:spPr>
          <a:xfrm>
            <a:off x="884238" y="0"/>
            <a:ext cx="4994275" cy="6858000"/>
          </a:xfrm>
        </p:spPr>
      </p:pic>
      <p:sp>
        <p:nvSpPr>
          <p:cNvPr id="3" name="Text Placeholder 2">
            <a:extLst>
              <a:ext uri="{FF2B5EF4-FFF2-40B4-BE49-F238E27FC236}">
                <a16:creationId xmlns:a16="http://schemas.microsoft.com/office/drawing/2014/main" id="{9322BA91-4A9D-D306-B262-658747D768C1}"/>
              </a:ext>
            </a:extLst>
          </p:cNvPr>
          <p:cNvSpPr>
            <a:spLocks noGrp="1"/>
          </p:cNvSpPr>
          <p:nvPr>
            <p:ph type="body" sz="quarter" idx="30"/>
          </p:nvPr>
        </p:nvSpPr>
        <p:spPr/>
        <p:txBody>
          <a:bodyPr/>
          <a:lstStyle/>
          <a:p>
            <a:r>
              <a:rPr lang="en-IE" dirty="0"/>
              <a:t>Weitere Ressourcen</a:t>
            </a:r>
          </a:p>
        </p:txBody>
      </p:sp>
    </p:spTree>
    <p:extLst>
      <p:ext uri="{BB962C8B-B14F-4D97-AF65-F5344CB8AC3E}">
        <p14:creationId xmlns:p14="http://schemas.microsoft.com/office/powerpoint/2010/main" val="9437597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488C82E5-F9AA-2EFB-1410-3761C6210965}"/>
              </a:ext>
            </a:extLst>
          </p:cNvPr>
          <p:cNvGraphicFramePr>
            <a:graphicFrameLocks noChangeAspect="1"/>
          </p:cNvGraphicFramePr>
          <p:nvPr>
            <p:custDataLst>
              <p:tags r:id="rId1"/>
            </p:custDataLst>
            <p:extLst>
              <p:ext uri="{D42A27DB-BD31-4B8C-83A1-F6EECF244321}">
                <p14:modId xmlns:p14="http://schemas.microsoft.com/office/powerpoint/2010/main" val="17194783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Picture Placeholder 6">
            <a:extLst>
              <a:ext uri="{FF2B5EF4-FFF2-40B4-BE49-F238E27FC236}">
                <a16:creationId xmlns:a16="http://schemas.microsoft.com/office/drawing/2014/main" id="{1F112F97-50F6-213C-CA71-4960A99AE514}"/>
              </a:ext>
            </a:extLst>
          </p:cNvPr>
          <p:cNvPicPr>
            <a:picLocks noGrp="1" noChangeAspect="1"/>
          </p:cNvPicPr>
          <p:nvPr>
            <p:ph type="pic" sz="quarter" idx="19"/>
          </p:nvPr>
        </p:nvPicPr>
        <p:blipFill>
          <a:blip r:embed="rId5" cstate="email">
            <a:extLst>
              <a:ext uri="{28A0092B-C50C-407E-A947-70E740481C1C}">
                <a14:useLocalDpi xmlns:a14="http://schemas.microsoft.com/office/drawing/2010/main"/>
              </a:ext>
            </a:extLst>
          </a:blip>
          <a:srcRect t="6750" b="6750"/>
          <a:stretch/>
        </p:blipFill>
        <p:spPr>
          <a:xfrm>
            <a:off x="0" y="774700"/>
            <a:ext cx="7377113" cy="4244975"/>
          </a:xfrm>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a:xfrm>
            <a:off x="8634200" y="1109465"/>
            <a:ext cx="3294945" cy="2850370"/>
          </a:xfrm>
        </p:spPr>
        <p:txBody>
          <a:bodyPr/>
          <a:lstStyle/>
          <a:p>
            <a:r>
              <a:rPr lang="en-GB" b="1" dirty="0"/>
              <a:t>LEAN MANAGEMENT - WIE MAN VERSCHWENDUNG REDUZIERT</a:t>
            </a:r>
            <a:endParaRPr lang="en-US" b="1" dirty="0"/>
          </a:p>
        </p:txBody>
      </p:sp>
      <p:sp>
        <p:nvSpPr>
          <p:cNvPr id="3" name="Text Placeholder 2">
            <a:extLst>
              <a:ext uri="{FF2B5EF4-FFF2-40B4-BE49-F238E27FC236}">
                <a16:creationId xmlns:a16="http://schemas.microsoft.com/office/drawing/2014/main" id="{DA99C726-EEB8-A064-EA02-A4AF797D25D2}"/>
              </a:ext>
            </a:extLst>
          </p:cNvPr>
          <p:cNvSpPr>
            <a:spLocks noGrp="1"/>
          </p:cNvSpPr>
          <p:nvPr>
            <p:ph type="body" sz="quarter" idx="20"/>
          </p:nvPr>
        </p:nvSpPr>
        <p:spPr/>
        <p:txBody>
          <a:bodyPr/>
          <a:lstStyle/>
          <a:p>
            <a:r>
              <a:rPr lang="en-US" dirty="0"/>
              <a:t>04</a:t>
            </a:r>
          </a:p>
        </p:txBody>
      </p:sp>
      <p:grpSp>
        <p:nvGrpSpPr>
          <p:cNvPr id="8" name="Group 7">
            <a:extLst>
              <a:ext uri="{FF2B5EF4-FFF2-40B4-BE49-F238E27FC236}">
                <a16:creationId xmlns:a16="http://schemas.microsoft.com/office/drawing/2014/main" id="{EFC269B5-580C-6975-B51C-ADEE7E50B0E8}"/>
              </a:ext>
            </a:extLst>
          </p:cNvPr>
          <p:cNvGrpSpPr/>
          <p:nvPr/>
        </p:nvGrpSpPr>
        <p:grpSpPr>
          <a:xfrm rot="5400000">
            <a:off x="-1445174" y="567935"/>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C26FADDA-722B-2ED9-5AFA-764A2D4D5CE1}"/>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E5BDF59-10F0-1296-8959-CFAEB7F9E3B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B2503B3-B0B4-561D-AFD2-7A7FD03493A8}"/>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E90799E-0CE3-1994-3C5C-26F8F0C021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4575BD6-F388-ED1D-DEA0-7B377CF35F18}"/>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22C8786-CCBE-7B61-AD0C-5F3FCE59BE3D}"/>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9896382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038F0EFB-63A0-3F6E-595D-8E0395AFC073}"/>
              </a:ext>
            </a:extLst>
          </p:cNvPr>
          <p:cNvGraphicFramePr>
            <a:graphicFrameLocks noChangeAspect="1"/>
          </p:cNvGraphicFramePr>
          <p:nvPr>
            <p:custDataLst>
              <p:tags r:id="rId1"/>
            </p:custDataLst>
            <p:extLst>
              <p:ext uri="{D42A27DB-BD31-4B8C-83A1-F6EECF244321}">
                <p14:modId xmlns:p14="http://schemas.microsoft.com/office/powerpoint/2010/main" val="24953838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38" imgH="540" progId="TCLayout.ActiveDocument.1">
                  <p:embed/>
                </p:oleObj>
              </mc:Choice>
              <mc:Fallback>
                <p:oleObj name="think-cell Folie" r:id="rId4" imgW="538" imgH="54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32</a:t>
            </a:fld>
            <a:endParaRPr lang="en-US" sz="1291" dirty="0"/>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493079" y="2030137"/>
            <a:ext cx="5174314" cy="4271810"/>
          </a:xfrm>
        </p:spPr>
        <p:txBody>
          <a:bodyPr/>
          <a:lstStyle/>
          <a:p>
            <a:pPr algn="just"/>
            <a:r>
              <a:rPr lang="en-GB" sz="2400" dirty="0"/>
              <a:t>Lean Management konzentriert sich auf die Steigerung des Wertes bei gleichzeitiger Verringerung der Verschwendung im Geschäftsbetrieb. </a:t>
            </a:r>
          </a:p>
          <a:p>
            <a:pPr algn="just"/>
            <a:endParaRPr lang="en-GB" sz="1200" dirty="0"/>
          </a:p>
          <a:p>
            <a:pPr algn="just"/>
            <a:r>
              <a:rPr lang="en-GB" sz="2400" dirty="0"/>
              <a:t>Sie zielt darauf ab, effizientere Prozesse zu schaffen, indem nicht wertschöpfende Tätigkeiten eliminiert werden, um so die Produktivität zu steigern und die Kosten zu senken. </a:t>
            </a:r>
          </a:p>
          <a:p>
            <a:pPr algn="just"/>
            <a:endParaRPr lang="en-GB" sz="1200" dirty="0"/>
          </a:p>
          <a:p>
            <a:pPr algn="just"/>
            <a:r>
              <a:rPr lang="en-GB" sz="2400" dirty="0"/>
              <a:t>Der Kerngedanke besteht darin, mit weniger Ressourcen mehr Wert für die Kunden zu schaffen.</a:t>
            </a:r>
            <a:endParaRPr lang="en-US" sz="2400" dirty="0"/>
          </a:p>
        </p:txBody>
      </p:sp>
      <p:pic>
        <p:nvPicPr>
          <p:cNvPr id="2" name="Picture Placeholder 8">
            <a:extLst>
              <a:ext uri="{FF2B5EF4-FFF2-40B4-BE49-F238E27FC236}">
                <a16:creationId xmlns:a16="http://schemas.microsoft.com/office/drawing/2014/main" id="{D010C713-992D-82D4-C42F-1EB4DA21DB5B}"/>
              </a:ext>
            </a:extLst>
          </p:cNvPr>
          <p:cNvPicPr>
            <a:picLocks noGrp="1" noChangeAspect="1"/>
          </p:cNvPicPr>
          <p:nvPr>
            <p:ph type="pic" sz="quarter" idx="21"/>
          </p:nvPr>
        </p:nvPicPr>
        <p:blipFill>
          <a:blip r:embed="rId6" cstate="email">
            <a:extLst>
              <a:ext uri="{28A0092B-C50C-407E-A947-70E740481C1C}">
                <a14:useLocalDpi xmlns:a14="http://schemas.microsoft.com/office/drawing/2010/main"/>
              </a:ext>
            </a:extLst>
          </a:blip>
          <a:srcRect t="4224" b="4224"/>
          <a:stretch/>
        </p:blipFill>
        <p:spPr>
          <a:xfrm>
            <a:off x="884238" y="0"/>
            <a:ext cx="4994275" cy="6858000"/>
          </a:xfrm>
        </p:spPr>
      </p:pic>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4890795" y="738798"/>
            <a:ext cx="3567405" cy="842867"/>
          </a:xfrm>
        </p:spPr>
        <p:txBody>
          <a:bodyPr/>
          <a:lstStyle/>
          <a:p>
            <a:r>
              <a:rPr lang="en-US" dirty="0"/>
              <a:t>EINFÜHRUNG</a:t>
            </a:r>
          </a:p>
        </p:txBody>
      </p:sp>
    </p:spTree>
    <p:extLst>
      <p:ext uri="{BB962C8B-B14F-4D97-AF65-F5344CB8AC3E}">
        <p14:creationId xmlns:p14="http://schemas.microsoft.com/office/powerpoint/2010/main" val="20685689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E35D88-F45C-708B-2D27-A34D9C147070}"/>
              </a:ext>
            </a:extLst>
          </p:cNvPr>
          <p:cNvSpPr>
            <a:spLocks noGrp="1"/>
          </p:cNvSpPr>
          <p:nvPr>
            <p:ph type="body" sz="quarter" idx="30"/>
          </p:nvPr>
        </p:nvSpPr>
        <p:spPr/>
        <p:txBody>
          <a:bodyPr/>
          <a:lstStyle/>
          <a:p>
            <a:r>
              <a:rPr lang="en-IE" dirty="0"/>
              <a:t>VORTEILE DES SCHLANKEN MANAGEMENTS</a:t>
            </a:r>
          </a:p>
        </p:txBody>
      </p:sp>
      <p:sp>
        <p:nvSpPr>
          <p:cNvPr id="3" name="Text Placeholder 2">
            <a:extLst>
              <a:ext uri="{FF2B5EF4-FFF2-40B4-BE49-F238E27FC236}">
                <a16:creationId xmlns:a16="http://schemas.microsoft.com/office/drawing/2014/main" id="{F7EFEF9E-845D-ED27-56DA-775A8DE07CF5}"/>
              </a:ext>
            </a:extLst>
          </p:cNvPr>
          <p:cNvSpPr>
            <a:spLocks noGrp="1"/>
          </p:cNvSpPr>
          <p:nvPr>
            <p:ph type="body" sz="quarter" idx="48"/>
          </p:nvPr>
        </p:nvSpPr>
        <p:spPr/>
        <p:txBody>
          <a:bodyPr/>
          <a:lstStyle/>
          <a:p>
            <a:pPr algn="just"/>
            <a:r>
              <a:rPr lang="en-GB" dirty="0"/>
              <a:t>Die Einführung von Lean-Management-Prinzipien bietet zahlreiche Vorteile. Sie verkürzt die Durchlaufzeiten, erhöht die Produktqualität und verbessert die Termintreue, wodurch die Kundenzufriedenheit und -treue steigt. </a:t>
            </a:r>
          </a:p>
          <a:p>
            <a:pPr algn="just"/>
            <a:endParaRPr lang="en-GB" dirty="0"/>
          </a:p>
          <a:p>
            <a:pPr algn="just"/>
            <a:r>
              <a:rPr lang="en-GB" dirty="0"/>
              <a:t>Lean-Praktiken senken auch die Betriebskosten, optimieren den Ressourceneinsatz und verringern das Abfallaufkommen, was mit den Zielen der ökologischen Nachhaltigkeit übereinstimmt. </a:t>
            </a:r>
          </a:p>
          <a:p>
            <a:pPr algn="just"/>
            <a:endParaRPr lang="en-GB" dirty="0"/>
          </a:p>
          <a:p>
            <a:pPr algn="just"/>
            <a:r>
              <a:rPr lang="en-GB" dirty="0"/>
              <a:t>Lean-Methoden verbessern die Sicherheit am Arbeitsplatz, das Engagement der Mitarbeiter und die Widerstandsfähigkeit der Organisation, indem sie eine Kultur der kontinuierlichen Verbesserung und Innovation schaffen.</a:t>
            </a:r>
            <a:endParaRPr lang="en-IE" dirty="0"/>
          </a:p>
        </p:txBody>
      </p:sp>
    </p:spTree>
    <p:extLst>
      <p:ext uri="{BB962C8B-B14F-4D97-AF65-F5344CB8AC3E}">
        <p14:creationId xmlns:p14="http://schemas.microsoft.com/office/powerpoint/2010/main" val="919140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5EA34CB-D38E-54C0-EB4D-E133A0390316}"/>
              </a:ext>
            </a:extLst>
          </p:cNvPr>
          <p:cNvSpPr>
            <a:spLocks noGrp="1"/>
          </p:cNvSpPr>
          <p:nvPr>
            <p:ph type="body" sz="quarter" idx="30"/>
          </p:nvPr>
        </p:nvSpPr>
        <p:spPr>
          <a:xfrm>
            <a:off x="5578679" y="301046"/>
            <a:ext cx="5677848" cy="845139"/>
          </a:xfrm>
        </p:spPr>
        <p:txBody>
          <a:bodyPr/>
          <a:lstStyle/>
          <a:p>
            <a:r>
              <a:rPr lang="en-US" dirty="0"/>
              <a:t>WERTSTROMANALYSE</a:t>
            </a:r>
          </a:p>
        </p:txBody>
      </p:sp>
      <p:sp>
        <p:nvSpPr>
          <p:cNvPr id="4" name="Text Placeholder 3">
            <a:extLst>
              <a:ext uri="{FF2B5EF4-FFF2-40B4-BE49-F238E27FC236}">
                <a16:creationId xmlns:a16="http://schemas.microsoft.com/office/drawing/2014/main" id="{B938B7ED-7E00-04C2-7EF3-015F596AF36A}"/>
              </a:ext>
            </a:extLst>
          </p:cNvPr>
          <p:cNvSpPr>
            <a:spLocks noGrp="1"/>
          </p:cNvSpPr>
          <p:nvPr>
            <p:ph type="body" sz="quarter" idx="48"/>
          </p:nvPr>
        </p:nvSpPr>
        <p:spPr>
          <a:xfrm>
            <a:off x="5578679" y="1180328"/>
            <a:ext cx="5757762" cy="5182351"/>
          </a:xfrm>
          <a:solidFill>
            <a:schemeClr val="bg1"/>
          </a:solidFill>
        </p:spPr>
        <p:txBody>
          <a:bodyPr/>
          <a:lstStyle/>
          <a:p>
            <a:pPr algn="just"/>
            <a:r>
              <a:rPr lang="en-GB" sz="2000" dirty="0"/>
              <a:t>Die Wertstromanalyse (VSM) ist ein leistungsfähiges Instrument zur Visualisierung und Analyse des Material- und Informationsflusses vom Rohmaterial bis zur Auslieferung des Endprodukts an den Kunden. </a:t>
            </a:r>
          </a:p>
          <a:p>
            <a:pPr algn="just"/>
            <a:endParaRPr lang="en-GB" sz="1100" dirty="0"/>
          </a:p>
          <a:p>
            <a:pPr algn="just"/>
            <a:r>
              <a:rPr lang="en-GB" sz="2000" dirty="0"/>
              <a:t>Durch die Darstellung der einzelnen Prozessschritte, einschließlich der wertschöpfenden und nicht wertschöpfenden Tätigkeiten, können Unternehmen Ineffizienzen und Verschwendungsbereiche ermitteln. </a:t>
            </a:r>
          </a:p>
          <a:p>
            <a:pPr algn="just"/>
            <a:endParaRPr lang="en-GB" sz="1100" dirty="0"/>
          </a:p>
          <a:p>
            <a:pPr algn="just"/>
            <a:r>
              <a:rPr lang="en-GB" sz="2000" dirty="0"/>
              <a:t>In einer Produktionsumgebung kann die Wertstromanalyse beispielsweise übermäßige Lagerbestände oder unnötige Transporte zwischen den Produktionsstufen aufdecken. </a:t>
            </a:r>
          </a:p>
          <a:p>
            <a:pPr algn="just"/>
            <a:endParaRPr lang="en-GB" sz="2000" dirty="0"/>
          </a:p>
        </p:txBody>
      </p:sp>
      <p:pic>
        <p:nvPicPr>
          <p:cNvPr id="2" name="Picture Placeholder 5">
            <a:extLst>
              <a:ext uri="{FF2B5EF4-FFF2-40B4-BE49-F238E27FC236}">
                <a16:creationId xmlns:a16="http://schemas.microsoft.com/office/drawing/2014/main" id="{77CF613C-C9F8-8D65-3853-D3613E5D9A37}"/>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21443" r="21443"/>
          <a:stretch/>
        </p:blipFill>
        <p:spPr>
          <a:xfrm>
            <a:off x="-890588" y="0"/>
            <a:ext cx="5875338" cy="6858000"/>
          </a:xfrm>
        </p:spPr>
      </p:pic>
    </p:spTree>
    <p:extLst>
      <p:ext uri="{BB962C8B-B14F-4D97-AF65-F5344CB8AC3E}">
        <p14:creationId xmlns:p14="http://schemas.microsoft.com/office/powerpoint/2010/main" val="14757830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5EA34CB-D38E-54C0-EB4D-E133A0390316}"/>
              </a:ext>
            </a:extLst>
          </p:cNvPr>
          <p:cNvSpPr>
            <a:spLocks noGrp="1"/>
          </p:cNvSpPr>
          <p:nvPr>
            <p:ph type="body" sz="quarter" idx="30"/>
          </p:nvPr>
        </p:nvSpPr>
        <p:spPr>
          <a:xfrm>
            <a:off x="5276675" y="415255"/>
            <a:ext cx="5677848" cy="845139"/>
          </a:xfrm>
        </p:spPr>
        <p:txBody>
          <a:bodyPr/>
          <a:lstStyle/>
          <a:p>
            <a:r>
              <a:rPr lang="en-GB" dirty="0"/>
              <a:t>5S-METHODOLOGIE</a:t>
            </a:r>
            <a:endParaRPr lang="en-US" dirty="0"/>
          </a:p>
        </p:txBody>
      </p:sp>
      <p:sp>
        <p:nvSpPr>
          <p:cNvPr id="4" name="Text Placeholder 3">
            <a:extLst>
              <a:ext uri="{FF2B5EF4-FFF2-40B4-BE49-F238E27FC236}">
                <a16:creationId xmlns:a16="http://schemas.microsoft.com/office/drawing/2014/main" id="{B938B7ED-7E00-04C2-7EF3-015F596AF36A}"/>
              </a:ext>
            </a:extLst>
          </p:cNvPr>
          <p:cNvSpPr>
            <a:spLocks noGrp="1"/>
          </p:cNvSpPr>
          <p:nvPr>
            <p:ph type="body" sz="quarter" idx="48"/>
          </p:nvPr>
        </p:nvSpPr>
        <p:spPr>
          <a:xfrm>
            <a:off x="5351647" y="1250253"/>
            <a:ext cx="5976554" cy="5182351"/>
          </a:xfrm>
          <a:solidFill>
            <a:schemeClr val="bg1"/>
          </a:solidFill>
        </p:spPr>
        <p:txBody>
          <a:bodyPr/>
          <a:lstStyle/>
          <a:p>
            <a:pPr algn="just"/>
            <a:r>
              <a:rPr lang="en-GB" sz="2200" dirty="0"/>
              <a:t>Die 5S-Methode ist ein systematischer Ansatz zur Arbeitsplatzorganisation, der aus fünf Schritten besteht: </a:t>
            </a:r>
            <a:r>
              <a:rPr lang="en-GB" sz="2200" b="1" dirty="0"/>
              <a:t>Sortieren, In Ordnung bringen, Glänzen, Standardisieren und Erhalten.</a:t>
            </a:r>
          </a:p>
          <a:p>
            <a:pPr algn="just"/>
            <a:endParaRPr lang="en-GB" sz="1200" dirty="0"/>
          </a:p>
          <a:p>
            <a:pPr algn="just"/>
            <a:r>
              <a:rPr lang="en-GB" sz="2200" dirty="0"/>
              <a:t>Jeder Schritt konzentriert sich auf die Schaffung einer sauberen, organisierten und effizienten Arbeitsumgebung, die Sicherheit, Produktivität und kontinuierliche Verbesserung fördert. In der Phase "Sortieren" beispielsweise identifizieren die Mitarbeiter unnötige Gegenstände und entfernen sie aus dem Arbeitsbereich, um Unordnung zu vermeiden und den Arbeitsablauf zu verbessern. </a:t>
            </a:r>
          </a:p>
          <a:p>
            <a:pPr algn="just"/>
            <a:endParaRPr lang="en-GB" sz="1200" dirty="0"/>
          </a:p>
          <a:p>
            <a:pPr algn="just"/>
            <a:r>
              <a:rPr lang="en-GB" sz="2200" dirty="0"/>
              <a:t>In der "Shine"-Phase werden die Arbeitsbereiche gereinigt und gepflegt, um optimale Produktionsbedingungen zu gewährleisten. </a:t>
            </a:r>
          </a:p>
        </p:txBody>
      </p:sp>
      <p:pic>
        <p:nvPicPr>
          <p:cNvPr id="2" name="Picture Placeholder 5">
            <a:extLst>
              <a:ext uri="{FF2B5EF4-FFF2-40B4-BE49-F238E27FC236}">
                <a16:creationId xmlns:a16="http://schemas.microsoft.com/office/drawing/2014/main" id="{DD14693F-D4FB-1A01-2A4D-08E021547660}"/>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14" r="21414"/>
          <a:stretch>
            <a:fillRect/>
          </a:stretch>
        </p:blipFill>
        <p:spPr>
          <a:xfrm>
            <a:off x="-890588" y="0"/>
            <a:ext cx="5875338" cy="6858000"/>
          </a:xfrm>
        </p:spPr>
      </p:pic>
    </p:spTree>
    <p:extLst>
      <p:ext uri="{BB962C8B-B14F-4D97-AF65-F5344CB8AC3E}">
        <p14:creationId xmlns:p14="http://schemas.microsoft.com/office/powerpoint/2010/main" val="3249850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5EA34CB-D38E-54C0-EB4D-E133A0390316}"/>
              </a:ext>
            </a:extLst>
          </p:cNvPr>
          <p:cNvSpPr>
            <a:spLocks noGrp="1"/>
          </p:cNvSpPr>
          <p:nvPr>
            <p:ph type="body" sz="quarter" idx="30"/>
          </p:nvPr>
        </p:nvSpPr>
        <p:spPr>
          <a:xfrm>
            <a:off x="5276675" y="415255"/>
            <a:ext cx="5677848" cy="845139"/>
          </a:xfrm>
        </p:spPr>
        <p:txBody>
          <a:bodyPr/>
          <a:lstStyle/>
          <a:p>
            <a:r>
              <a:rPr lang="en-GB" dirty="0"/>
              <a:t>KAIZEN</a:t>
            </a:r>
            <a:endParaRPr lang="en-US" dirty="0"/>
          </a:p>
        </p:txBody>
      </p:sp>
      <p:sp>
        <p:nvSpPr>
          <p:cNvPr id="4" name="Text Placeholder 3">
            <a:extLst>
              <a:ext uri="{FF2B5EF4-FFF2-40B4-BE49-F238E27FC236}">
                <a16:creationId xmlns:a16="http://schemas.microsoft.com/office/drawing/2014/main" id="{B938B7ED-7E00-04C2-7EF3-015F596AF36A}"/>
              </a:ext>
            </a:extLst>
          </p:cNvPr>
          <p:cNvSpPr>
            <a:spLocks noGrp="1"/>
          </p:cNvSpPr>
          <p:nvPr>
            <p:ph type="body" sz="quarter" idx="48"/>
          </p:nvPr>
        </p:nvSpPr>
        <p:spPr>
          <a:xfrm>
            <a:off x="5487106" y="1221377"/>
            <a:ext cx="5561901" cy="5100507"/>
          </a:xfrm>
          <a:solidFill>
            <a:schemeClr val="bg1"/>
          </a:solidFill>
        </p:spPr>
        <p:txBody>
          <a:bodyPr/>
          <a:lstStyle/>
          <a:p>
            <a:pPr algn="just"/>
            <a:r>
              <a:rPr lang="en-GB" sz="2000" dirty="0"/>
              <a:t>Kaizen, was auf Japanisch "kontinuierliche Verbesserung" bedeutet, ist eine Philosophie, die betont, wie wichtig es ist, </a:t>
            </a:r>
            <a:r>
              <a:rPr lang="en-GB" sz="2000" b="1" dirty="0"/>
              <a:t>regelmäßig kleine, schrittweise Änderungen an Prozessen, Systemen und Verhaltensweisen </a:t>
            </a:r>
            <a:r>
              <a:rPr lang="en-GB" sz="2000" dirty="0"/>
              <a:t>vorzunehmen</a:t>
            </a:r>
            <a:r>
              <a:rPr lang="en-GB" sz="2000" b="1" dirty="0"/>
              <a:t>. </a:t>
            </a:r>
          </a:p>
          <a:p>
            <a:pPr algn="just"/>
            <a:endParaRPr lang="en-GB" sz="1100" dirty="0"/>
          </a:p>
          <a:p>
            <a:pPr algn="just"/>
            <a:r>
              <a:rPr lang="en-GB" sz="2000" dirty="0"/>
              <a:t>Im Gegensatz zu herkömmlichen Verbesserungsinitiativen, die sich auf groß angelegte Projekte konzentrieren, ermutigt Kaizen alle Mitarbeiter, von den Mitarbeitern an der Front bis hin zum Topmanagement, sich aktiv an der Ermittlung und Umsetzung von Verbesserungen bei ihrer täglichen Arbeit zu beteiligen. </a:t>
            </a:r>
          </a:p>
          <a:p>
            <a:pPr algn="just"/>
            <a:endParaRPr lang="en-GB" sz="1100" dirty="0"/>
          </a:p>
          <a:p>
            <a:pPr algn="just"/>
            <a:r>
              <a:rPr lang="en-GB" sz="2000" dirty="0"/>
              <a:t>Die Mitarbeiter können zum Beispiel Vorschläge zur Rationalisierung von Produktionsprozessen, zur Verringerung von Abfall oder zur Verbesserung der Produktqualität machen.</a:t>
            </a:r>
          </a:p>
        </p:txBody>
      </p:sp>
      <p:pic>
        <p:nvPicPr>
          <p:cNvPr id="2" name="Picture Placeholder 5">
            <a:extLst>
              <a:ext uri="{FF2B5EF4-FFF2-40B4-BE49-F238E27FC236}">
                <a16:creationId xmlns:a16="http://schemas.microsoft.com/office/drawing/2014/main" id="{754380E1-1068-DF13-2D12-FB34B04824E6}"/>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43" r="21443"/>
          <a:stretch>
            <a:fillRect/>
          </a:stretch>
        </p:blipFill>
        <p:spPr>
          <a:xfrm>
            <a:off x="-890588" y="0"/>
            <a:ext cx="5875338" cy="6858000"/>
          </a:xfrm>
        </p:spPr>
      </p:pic>
    </p:spTree>
    <p:extLst>
      <p:ext uri="{BB962C8B-B14F-4D97-AF65-F5344CB8AC3E}">
        <p14:creationId xmlns:p14="http://schemas.microsoft.com/office/powerpoint/2010/main" val="14079107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DF42DF52-143A-F938-E089-0FCCE80B0C72}"/>
              </a:ext>
            </a:extLst>
          </p:cNvPr>
          <p:cNvGraphicFramePr>
            <a:graphicFrameLocks noChangeAspect="1"/>
          </p:cNvGraphicFramePr>
          <p:nvPr>
            <p:custDataLst>
              <p:tags r:id="rId1"/>
            </p:custDataLst>
            <p:extLst>
              <p:ext uri="{D42A27DB-BD31-4B8C-83A1-F6EECF244321}">
                <p14:modId xmlns:p14="http://schemas.microsoft.com/office/powerpoint/2010/main" val="4990245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05CE1CC5-518E-6E55-7BBD-59FD7F36BEDF}"/>
              </a:ext>
            </a:extLst>
          </p:cNvPr>
          <p:cNvSpPr>
            <a:spLocks noGrp="1"/>
          </p:cNvSpPr>
          <p:nvPr>
            <p:ph type="body" sz="quarter" idx="48"/>
          </p:nvPr>
        </p:nvSpPr>
        <p:spPr>
          <a:xfrm>
            <a:off x="6459275" y="1925616"/>
            <a:ext cx="4939670" cy="4154364"/>
          </a:xfrm>
        </p:spPr>
        <p:txBody>
          <a:bodyPr/>
          <a:lstStyle/>
          <a:p>
            <a:pPr algn="just">
              <a:lnSpc>
                <a:spcPct val="107000"/>
              </a:lnSpc>
              <a:spcAft>
                <a:spcPts val="800"/>
              </a:spcAft>
            </a:pPr>
            <a:r>
              <a:rPr lang="en-IE" sz="2400" b="1" kern="100" dirty="0">
                <a:solidFill>
                  <a:srgbClr val="F36C2F"/>
                </a:solidFill>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Repot aps </a:t>
            </a:r>
            <a:r>
              <a:rPr lang="en-IE" sz="2400" kern="100" dirty="0">
                <a:effectLst/>
                <a:latin typeface="Calibri" panose="020F0502020204030204" pitchFamily="34" charset="0"/>
                <a:ea typeface="Calibri" panose="020F0502020204030204" pitchFamily="34" charset="0"/>
                <a:cs typeface="Times New Roman" panose="02020603050405020304" pitchFamily="18" charset="0"/>
              </a:rPr>
              <a:t>entwickelt innovative Lösungen für die Abfallreduzierung und das Ressourcenmanagement, indem es nachhaltige Blumentöpfe herstellt, die biologisch abbaubar sind und sich an den Praktiken der Kreislaufwirtschaft orientieren. </a:t>
            </a:r>
          </a:p>
        </p:txBody>
      </p:sp>
      <p:pic>
        <p:nvPicPr>
          <p:cNvPr id="8" name="Picture 7">
            <a:extLst>
              <a:ext uri="{FF2B5EF4-FFF2-40B4-BE49-F238E27FC236}">
                <a16:creationId xmlns:a16="http://schemas.microsoft.com/office/drawing/2014/main" id="{4188B918-2A9B-A68E-822E-6CCAE10F88D9}"/>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7349413" y="4887998"/>
            <a:ext cx="3376183" cy="1303566"/>
          </a:xfrm>
          <a:prstGeom prst="rect">
            <a:avLst/>
          </a:prstGeom>
        </p:spPr>
      </p:pic>
      <p:pic>
        <p:nvPicPr>
          <p:cNvPr id="2" name="Picture Placeholder 5">
            <a:extLst>
              <a:ext uri="{FF2B5EF4-FFF2-40B4-BE49-F238E27FC236}">
                <a16:creationId xmlns:a16="http://schemas.microsoft.com/office/drawing/2014/main" id="{F0526021-EC5F-F9B5-FAD6-80A93B507C43}"/>
              </a:ext>
            </a:extLst>
          </p:cNvPr>
          <p:cNvPicPr>
            <a:picLocks noGrp="1" noChangeAspect="1"/>
          </p:cNvPicPr>
          <p:nvPr>
            <p:ph type="pic" sz="quarter" idx="21"/>
          </p:nvPr>
        </p:nvPicPr>
        <p:blipFill rotWithShape="1">
          <a:blip r:embed="rId7" cstate="email">
            <a:extLst>
              <a:ext uri="{28A0092B-C50C-407E-A947-70E740481C1C}">
                <a14:useLocalDpi xmlns:a14="http://schemas.microsoft.com/office/drawing/2010/main"/>
              </a:ext>
            </a:extLst>
          </a:blip>
          <a:srcRect l="25687" r="25687"/>
          <a:stretch/>
        </p:blipFill>
        <p:spPr>
          <a:xfrm>
            <a:off x="884238" y="0"/>
            <a:ext cx="4994275" cy="6858000"/>
          </a:xfrm>
        </p:spPr>
      </p:pic>
      <p:sp>
        <p:nvSpPr>
          <p:cNvPr id="3" name="Text Placeholder 2">
            <a:extLst>
              <a:ext uri="{FF2B5EF4-FFF2-40B4-BE49-F238E27FC236}">
                <a16:creationId xmlns:a16="http://schemas.microsoft.com/office/drawing/2014/main" id="{A97F0BD3-045A-CBE2-DF82-A053CF86BB8B}"/>
              </a:ext>
            </a:extLst>
          </p:cNvPr>
          <p:cNvSpPr>
            <a:spLocks noGrp="1"/>
          </p:cNvSpPr>
          <p:nvPr>
            <p:ph type="body" sz="quarter" idx="30"/>
          </p:nvPr>
        </p:nvSpPr>
        <p:spPr>
          <a:xfrm>
            <a:off x="4890795" y="343950"/>
            <a:ext cx="6776598" cy="1237716"/>
          </a:xfrm>
        </p:spPr>
        <p:txBody>
          <a:bodyPr/>
          <a:lstStyle/>
          <a:p>
            <a:r>
              <a:rPr lang="en-IE" dirty="0"/>
              <a:t>Best Practice: </a:t>
            </a:r>
            <a:br>
              <a:rPr lang="en-IE" dirty="0"/>
            </a:br>
            <a:r>
              <a:rPr lang="en-GB" b="1" dirty="0"/>
              <a:t>REPOT </a:t>
            </a:r>
            <a:r>
              <a:rPr lang="en-GB" dirty="0"/>
              <a:t>APS </a:t>
            </a:r>
            <a:endParaRPr lang="en-IE" dirty="0"/>
          </a:p>
        </p:txBody>
      </p:sp>
    </p:spTree>
    <p:extLst>
      <p:ext uri="{BB962C8B-B14F-4D97-AF65-F5344CB8AC3E}">
        <p14:creationId xmlns:p14="http://schemas.microsoft.com/office/powerpoint/2010/main" val="15528091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796AEE3-F6BA-8B93-3779-4455ED8E47F2}"/>
              </a:ext>
            </a:extLst>
          </p:cNvPr>
          <p:cNvSpPr>
            <a:spLocks noGrp="1"/>
          </p:cNvSpPr>
          <p:nvPr>
            <p:ph type="body" sz="quarter" idx="48"/>
          </p:nvPr>
        </p:nvSpPr>
        <p:spPr>
          <a:xfrm>
            <a:off x="6466405" y="612257"/>
            <a:ext cx="4939670" cy="4845196"/>
          </a:xfrm>
        </p:spPr>
        <p:txBody>
          <a:bodyPr/>
          <a:lstStyle/>
          <a:p>
            <a:pPr algn="just">
              <a:lnSpc>
                <a:spcPct val="107000"/>
              </a:lnSpc>
              <a:spcAft>
                <a:spcPts val="800"/>
              </a:spcAft>
            </a:pPr>
            <a:r>
              <a:rPr lang="en-IE" sz="2200" kern="100" dirty="0">
                <a:effectLst/>
                <a:latin typeface="Calibri" panose="020F0502020204030204" pitchFamily="34" charset="0"/>
                <a:ea typeface="Calibri" panose="020F0502020204030204" pitchFamily="34" charset="0"/>
                <a:cs typeface="Times New Roman" panose="02020603050405020304" pitchFamily="18" charset="0"/>
              </a:rPr>
              <a:t>Ihre Bemühungen um die Entwicklung umweltfreundlicher Produkte und effizienter Abfallmanagementsysteme zeigen ihr Engagement für Nachhaltigkeit. </a:t>
            </a:r>
            <a:r>
              <a:rPr lang="en-IE" sz="2200" b="1" kern="100" dirty="0" err="1">
                <a:solidFill>
                  <a:srgbClr val="F36C2F"/>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Die </a:t>
            </a:r>
            <a:r>
              <a:rPr lang="en-IE" sz="2200" kern="100" dirty="0">
                <a:effectLst/>
                <a:latin typeface="Calibri" panose="020F0502020204030204" pitchFamily="34" charset="0"/>
                <a:ea typeface="Calibri" panose="020F0502020204030204" pitchFamily="34" charset="0"/>
                <a:cs typeface="Times New Roman" panose="02020603050405020304" pitchFamily="18" charset="0"/>
              </a:rPr>
              <a:t>Konzentration </a:t>
            </a:r>
            <a:r>
              <a:rPr lang="en-IE" sz="2200" b="1" kern="100" dirty="0">
                <a:solidFill>
                  <a:srgbClr val="F36C2F"/>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von Repot </a:t>
            </a:r>
            <a:r>
              <a:rPr lang="en-IE" sz="2200" b="1" kern="100" dirty="0" err="1">
                <a:solidFill>
                  <a:srgbClr val="F36C2F"/>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aps </a:t>
            </a:r>
            <a:r>
              <a:rPr lang="en-IE" sz="2200" kern="100" dirty="0">
                <a:effectLst/>
                <a:latin typeface="Calibri" panose="020F0502020204030204" pitchFamily="34" charset="0"/>
                <a:ea typeface="Calibri" panose="020F0502020204030204" pitchFamily="34" charset="0"/>
                <a:cs typeface="Times New Roman" panose="02020603050405020304" pitchFamily="18" charset="0"/>
              </a:rPr>
              <a:t>auf die Reduzierung von Abfällen und die Förderung der Ressourceneffizienz unterstreicht die Rolle der Innovation bei der Förderung der Grundsätze der Kreislaufwirtschaft.</a:t>
            </a:r>
          </a:p>
          <a:p>
            <a:pPr algn="just">
              <a:lnSpc>
                <a:spcPct val="107000"/>
              </a:lnSpc>
              <a:spcAft>
                <a:spcPts val="800"/>
              </a:spcAft>
            </a:pPr>
            <a:r>
              <a:rPr lang="en-IE" sz="2200" kern="100" dirty="0">
                <a:effectLst/>
                <a:latin typeface="Calibri" panose="020F0502020204030204" pitchFamily="34" charset="0"/>
                <a:ea typeface="Calibri" panose="020F0502020204030204" pitchFamily="34" charset="0"/>
                <a:cs typeface="Times New Roman" panose="02020603050405020304" pitchFamily="18" charset="0"/>
              </a:rPr>
              <a:t>Weitere Informationen über die Lösungen </a:t>
            </a:r>
            <a:r>
              <a:rPr lang="en-IE" sz="2200" b="1" kern="100" dirty="0" err="1">
                <a:solidFill>
                  <a:srgbClr val="F36C2F"/>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von </a:t>
            </a:r>
            <a:r>
              <a:rPr lang="en-IE" sz="2200" b="1" kern="100" dirty="0">
                <a:solidFill>
                  <a:srgbClr val="F36C2F"/>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Repot </a:t>
            </a:r>
            <a:r>
              <a:rPr lang="en-IE" sz="2200" b="1" kern="100" dirty="0" err="1">
                <a:solidFill>
                  <a:srgbClr val="F36C2F"/>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aps </a:t>
            </a:r>
            <a:r>
              <a:rPr lang="en-IE" sz="2200" kern="100" dirty="0">
                <a:effectLst/>
                <a:latin typeface="Calibri" panose="020F0502020204030204" pitchFamily="34" charset="0"/>
                <a:ea typeface="Calibri" panose="020F0502020204030204" pitchFamily="34" charset="0"/>
                <a:cs typeface="Times New Roman" panose="02020603050405020304" pitchFamily="18" charset="0"/>
              </a:rPr>
              <a:t>finden Sie in unserem </a:t>
            </a:r>
            <a:r>
              <a:rPr lang="en-IE" sz="2200" b="1" kern="100" dirty="0">
                <a:effectLst/>
                <a:latin typeface="Calibri" panose="020F0502020204030204" pitchFamily="34" charset="0"/>
                <a:ea typeface="Calibri" panose="020F0502020204030204" pitchFamily="34" charset="0"/>
                <a:cs typeface="Times New Roman" panose="02020603050405020304" pitchFamily="18" charset="0"/>
                <a:hlinkClick r:id="rId4"/>
              </a:rPr>
              <a:t>Kompendium der Fallstudien</a:t>
            </a:r>
            <a:r>
              <a:rPr lang="en-IE" sz="22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2" name="Picture Placeholder 5">
            <a:extLst>
              <a:ext uri="{FF2B5EF4-FFF2-40B4-BE49-F238E27FC236}">
                <a16:creationId xmlns:a16="http://schemas.microsoft.com/office/drawing/2014/main" id="{7DD01934-D143-08C8-82B5-6009758EF6CF}"/>
              </a:ext>
            </a:extLst>
          </p:cNvPr>
          <p:cNvPicPr>
            <a:picLocks noGrp="1" noChangeAspect="1"/>
          </p:cNvPicPr>
          <p:nvPr>
            <p:ph type="pic" sz="quarter" idx="21"/>
          </p:nvPr>
        </p:nvPicPr>
        <p:blipFill>
          <a:blip r:embed="rId5" cstate="email">
            <a:extLst>
              <a:ext uri="{28A0092B-C50C-407E-A947-70E740481C1C}">
                <a14:useLocalDpi xmlns:a14="http://schemas.microsoft.com/office/drawing/2010/main"/>
              </a:ext>
            </a:extLst>
          </a:blip>
          <a:srcRect l="21443" r="21443"/>
          <a:stretch/>
        </p:blipFill>
        <p:spPr>
          <a:xfrm>
            <a:off x="0" y="0"/>
            <a:ext cx="5875338" cy="6858000"/>
          </a:xfrm>
        </p:spPr>
      </p:pic>
    </p:spTree>
    <p:extLst>
      <p:ext uri="{BB962C8B-B14F-4D97-AF65-F5344CB8AC3E}">
        <p14:creationId xmlns:p14="http://schemas.microsoft.com/office/powerpoint/2010/main" val="14322125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555BCE-469F-B7F2-10A5-7CD716D159B0}"/>
              </a:ext>
            </a:extLst>
          </p:cNvPr>
          <p:cNvSpPr>
            <a:spLocks noGrp="1"/>
          </p:cNvSpPr>
          <p:nvPr>
            <p:ph type="body" sz="quarter" idx="30"/>
          </p:nvPr>
        </p:nvSpPr>
        <p:spPr/>
        <p:txBody>
          <a:bodyPr/>
          <a:lstStyle/>
          <a:p>
            <a:r>
              <a:rPr lang="en-GB" sz="3200" dirty="0"/>
              <a:t>ANPASSUNG AN DIE ZIELE FÜR NACHHALTIGE ENTWICKLUNG</a:t>
            </a:r>
            <a:endParaRPr lang="en-IE" sz="3200" dirty="0"/>
          </a:p>
        </p:txBody>
      </p:sp>
      <p:sp>
        <p:nvSpPr>
          <p:cNvPr id="3" name="Text Placeholder 2">
            <a:extLst>
              <a:ext uri="{FF2B5EF4-FFF2-40B4-BE49-F238E27FC236}">
                <a16:creationId xmlns:a16="http://schemas.microsoft.com/office/drawing/2014/main" id="{EE634E8C-D489-B122-CC1D-69B3C82934DE}"/>
              </a:ext>
            </a:extLst>
          </p:cNvPr>
          <p:cNvSpPr>
            <a:spLocks noGrp="1"/>
          </p:cNvSpPr>
          <p:nvPr>
            <p:ph type="body" sz="quarter" idx="48"/>
          </p:nvPr>
        </p:nvSpPr>
        <p:spPr/>
        <p:txBody>
          <a:bodyPr/>
          <a:lstStyle/>
          <a:p>
            <a:pPr algn="just"/>
            <a:r>
              <a:rPr lang="en-GB" sz="2000" b="1" dirty="0">
                <a:solidFill>
                  <a:srgbClr val="0F486D"/>
                </a:solidFill>
                <a:hlinkClick r:id="rId2">
                  <a:extLst>
                    <a:ext uri="{A12FA001-AC4F-418D-AE19-62706E023703}">
                      <ahyp:hlinkClr xmlns:ahyp="http://schemas.microsoft.com/office/drawing/2018/hyperlinkcolor" val="tx"/>
                    </a:ext>
                  </a:extLst>
                </a:hlinkClick>
              </a:rPr>
              <a:t>SDG 9 (Industrie, Innovation und Infrastruktur)</a:t>
            </a:r>
            <a:r>
              <a:rPr lang="en-GB" sz="2000" dirty="0">
                <a:solidFill>
                  <a:srgbClr val="0F486D"/>
                </a:solidFill>
                <a:hlinkClick r:id="rId2">
                  <a:extLst>
                    <a:ext uri="{A12FA001-AC4F-418D-AE19-62706E023703}">
                      <ahyp:hlinkClr xmlns:ahyp="http://schemas.microsoft.com/office/drawing/2018/hyperlinkcolor" val="tx"/>
                    </a:ext>
                  </a:extLst>
                </a:hlinkClick>
              </a:rPr>
              <a:t>: </a:t>
            </a:r>
            <a:r>
              <a:rPr lang="en-GB" sz="2000" dirty="0"/>
              <a:t>Lean Management fördert effiziente und nachhaltige industrielle Praktiken, indem es den Ressourceneinsatz optimiert und die Produktivität steigert.</a:t>
            </a:r>
          </a:p>
          <a:p>
            <a:pPr algn="just">
              <a:buFont typeface="Arial" panose="020B0604020202020204" pitchFamily="34" charset="0"/>
              <a:buChar char="•"/>
            </a:pPr>
            <a:endParaRPr lang="en-GB" sz="2000" dirty="0"/>
          </a:p>
          <a:p>
            <a:pPr algn="just"/>
            <a:r>
              <a:rPr lang="en-GB" sz="2000" b="1" dirty="0">
                <a:solidFill>
                  <a:srgbClr val="0F486D"/>
                </a:solidFill>
                <a:hlinkClick r:id="rId3">
                  <a:extLst>
                    <a:ext uri="{A12FA001-AC4F-418D-AE19-62706E023703}">
                      <ahyp:hlinkClr xmlns:ahyp="http://schemas.microsoft.com/office/drawing/2018/hyperlinkcolor" val="tx"/>
                    </a:ext>
                  </a:extLst>
                </a:hlinkClick>
              </a:rPr>
              <a:t>SDG 12 (Verantwortungsbewusster Konsum und Produktion)</a:t>
            </a:r>
            <a:r>
              <a:rPr lang="en-GB" sz="2000" dirty="0">
                <a:solidFill>
                  <a:srgbClr val="0F486D"/>
                </a:solidFill>
                <a:hlinkClick r:id="rId3">
                  <a:extLst>
                    <a:ext uri="{A12FA001-AC4F-418D-AE19-62706E023703}">
                      <ahyp:hlinkClr xmlns:ahyp="http://schemas.microsoft.com/office/drawing/2018/hyperlinkcolor" val="tx"/>
                    </a:ext>
                  </a:extLst>
                </a:hlinkClick>
              </a:rPr>
              <a:t>: </a:t>
            </a:r>
            <a:r>
              <a:rPr lang="en-GB" sz="2000" dirty="0"/>
              <a:t>Durch die Verringerung des Abfallaufkommens und die Verbesserung der Ressourceneffizienz trägt das Lean Management zu nachhaltigen Konsum- und Produktionsmustern bei.</a:t>
            </a:r>
          </a:p>
          <a:p>
            <a:pPr algn="just">
              <a:buFont typeface="Arial" panose="020B0604020202020204" pitchFamily="34" charset="0"/>
              <a:buChar char="•"/>
            </a:pPr>
            <a:endParaRPr lang="en-GB" sz="2000" dirty="0"/>
          </a:p>
          <a:p>
            <a:pPr algn="just"/>
            <a:r>
              <a:rPr lang="en-GB" sz="2000" b="1" dirty="0">
                <a:solidFill>
                  <a:srgbClr val="0F486D"/>
                </a:solidFill>
                <a:hlinkClick r:id="rId4">
                  <a:extLst>
                    <a:ext uri="{A12FA001-AC4F-418D-AE19-62706E023703}">
                      <ahyp:hlinkClr xmlns:ahyp="http://schemas.microsoft.com/office/drawing/2018/hyperlinkcolor" val="tx"/>
                    </a:ext>
                  </a:extLst>
                </a:hlinkClick>
              </a:rPr>
              <a:t>SDG 8 (Menschenwürdige Arbeit und Wirtschaftswachstum)</a:t>
            </a:r>
            <a:r>
              <a:rPr lang="en-GB" sz="2000" dirty="0">
                <a:solidFill>
                  <a:srgbClr val="0F486D"/>
                </a:solidFill>
                <a:hlinkClick r:id="rId4">
                  <a:extLst>
                    <a:ext uri="{A12FA001-AC4F-418D-AE19-62706E023703}">
                      <ahyp:hlinkClr xmlns:ahyp="http://schemas.microsoft.com/office/drawing/2018/hyperlinkcolor" val="tx"/>
                    </a:ext>
                  </a:extLst>
                </a:hlinkClick>
              </a:rPr>
              <a:t>: </a:t>
            </a:r>
            <a:r>
              <a:rPr lang="en-GB" sz="2000" dirty="0"/>
              <a:t>Die Steigerung von Produktivität und Effizienz durch schlanke Verfahren fördert das Wirtschaftswachstum und schafft Möglichkeiten für menschenwürdige Arbeit.</a:t>
            </a:r>
          </a:p>
        </p:txBody>
      </p:sp>
      <p:pic>
        <p:nvPicPr>
          <p:cNvPr id="4" name="Picture 2">
            <a:extLst>
              <a:ext uri="{FF2B5EF4-FFF2-40B4-BE49-F238E27FC236}">
                <a16:creationId xmlns:a16="http://schemas.microsoft.com/office/drawing/2014/main" id="{4FA58F4C-D5C4-E986-CC6A-540FEC5FBBC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624647" y="513541"/>
            <a:ext cx="1057013" cy="1057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984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1F395363-F3D0-3886-4995-CACE5D61191B}"/>
              </a:ext>
            </a:extLst>
          </p:cNvPr>
          <p:cNvGraphicFramePr>
            <a:graphicFrameLocks noChangeAspect="1"/>
          </p:cNvGraphicFramePr>
          <p:nvPr>
            <p:custDataLst>
              <p:tags r:id="rId1"/>
            </p:custDataLst>
            <p:extLst>
              <p:ext uri="{D42A27DB-BD31-4B8C-83A1-F6EECF244321}">
                <p14:modId xmlns:p14="http://schemas.microsoft.com/office/powerpoint/2010/main" val="2169053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Bildplatzhalter 1">
            <a:extLst>
              <a:ext uri="{FF2B5EF4-FFF2-40B4-BE49-F238E27FC236}">
                <a16:creationId xmlns:a16="http://schemas.microsoft.com/office/drawing/2014/main" id="{5854B0A0-FA03-3130-4DC8-48E56FD1473D}"/>
              </a:ext>
            </a:extLst>
          </p:cNvPr>
          <p:cNvPicPr>
            <a:picLocks noGrp="1" noChangeAspect="1"/>
          </p:cNvPicPr>
          <p:nvPr>
            <p:ph type="pic" sz="quarter" idx="21"/>
          </p:nvPr>
        </p:nvPicPr>
        <p:blipFill>
          <a:blip r:embed="rId5" cstate="email">
            <a:extLst>
              <a:ext uri="{28A0092B-C50C-407E-A947-70E740481C1C}">
                <a14:useLocalDpi xmlns:a14="http://schemas.microsoft.com/office/drawing/2010/main"/>
              </a:ext>
            </a:extLst>
          </a:blip>
          <a:srcRect t="17" b="17"/>
          <a:stretch>
            <a:fillRect/>
          </a:stretch>
        </p:blipFill>
        <p:spPr>
          <a:prstGeom prst="rect">
            <a:avLst/>
          </a:prstGeom>
        </p:spPr>
      </p:pic>
      <p:sp>
        <p:nvSpPr>
          <p:cNvPr id="3" name="Text Placeholder 2">
            <a:extLst>
              <a:ext uri="{FF2B5EF4-FFF2-40B4-BE49-F238E27FC236}">
                <a16:creationId xmlns:a16="http://schemas.microsoft.com/office/drawing/2014/main" id="{AD65E7E7-A8D1-5D62-D1E5-09A46E6DF2D7}"/>
              </a:ext>
            </a:extLst>
          </p:cNvPr>
          <p:cNvSpPr>
            <a:spLocks noGrp="1"/>
          </p:cNvSpPr>
          <p:nvPr>
            <p:ph type="body" sz="quarter" idx="30"/>
          </p:nvPr>
        </p:nvSpPr>
        <p:spPr/>
        <p:txBody>
          <a:bodyPr/>
          <a:lstStyle/>
          <a:p>
            <a:r>
              <a:rPr lang="en-IE" dirty="0"/>
              <a:t>EINFÜHRUNG</a:t>
            </a:r>
          </a:p>
        </p:txBody>
      </p:sp>
      <p:sp>
        <p:nvSpPr>
          <p:cNvPr id="4" name="Text Placeholder 3">
            <a:extLst>
              <a:ext uri="{FF2B5EF4-FFF2-40B4-BE49-F238E27FC236}">
                <a16:creationId xmlns:a16="http://schemas.microsoft.com/office/drawing/2014/main" id="{33F2863F-1DDA-03BA-C152-A347B5FE1BE3}"/>
              </a:ext>
            </a:extLst>
          </p:cNvPr>
          <p:cNvSpPr>
            <a:spLocks noGrp="1"/>
          </p:cNvSpPr>
          <p:nvPr>
            <p:ph type="body" sz="quarter" idx="48"/>
          </p:nvPr>
        </p:nvSpPr>
        <p:spPr>
          <a:xfrm>
            <a:off x="5558977" y="1690291"/>
            <a:ext cx="5674864" cy="4450378"/>
          </a:xfrm>
        </p:spPr>
        <p:txBody>
          <a:bodyPr/>
          <a:lstStyle/>
          <a:p>
            <a:pPr algn="just"/>
            <a:r>
              <a:rPr lang="en-GB" sz="2400" dirty="0"/>
              <a:t>Die Kreislaufwirtschaft bedeutet einen grundlegenden Wandel in der Art und Weise, wie wir Ressourcenverbrauch und Abfallwirtschaft angehen. </a:t>
            </a:r>
          </a:p>
          <a:p>
            <a:pPr algn="just"/>
            <a:endParaRPr lang="en-GB" sz="900" dirty="0"/>
          </a:p>
          <a:p>
            <a:pPr algn="just"/>
            <a:r>
              <a:rPr lang="en-GB" sz="2400" dirty="0"/>
              <a:t>Im Gegensatz zur traditionellen linearen Wirtschaft, die dem Modell "Nehmen, Herstellen, Entsorgen" folgt, zielt die Kreislaufwirtschaft darauf ab, die Ressourcen so lange wie möglich zu nutzen, den größtmöglichen Wert aus ihnen herauszuholen und Abfall und Umweltbelastung zu reduzieren.</a:t>
            </a:r>
            <a:endParaRPr lang="en-US" sz="2400" dirty="0"/>
          </a:p>
        </p:txBody>
      </p:sp>
    </p:spTree>
    <p:extLst>
      <p:ext uri="{BB962C8B-B14F-4D97-AF65-F5344CB8AC3E}">
        <p14:creationId xmlns:p14="http://schemas.microsoft.com/office/powerpoint/2010/main" val="5592861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555BCE-469F-B7F2-10A5-7CD716D159B0}"/>
              </a:ext>
            </a:extLst>
          </p:cNvPr>
          <p:cNvSpPr>
            <a:spLocks noGrp="1"/>
          </p:cNvSpPr>
          <p:nvPr>
            <p:ph type="body" sz="quarter" idx="30"/>
          </p:nvPr>
        </p:nvSpPr>
        <p:spPr/>
        <p:txBody>
          <a:bodyPr/>
          <a:lstStyle/>
          <a:p>
            <a:r>
              <a:rPr lang="en-GB" dirty="0"/>
              <a:t>ENTRECOMP-AUSRICHTUNG </a:t>
            </a:r>
            <a:endParaRPr lang="en-IE" dirty="0"/>
          </a:p>
        </p:txBody>
      </p:sp>
      <p:sp>
        <p:nvSpPr>
          <p:cNvPr id="3" name="Text Placeholder 2">
            <a:extLst>
              <a:ext uri="{FF2B5EF4-FFF2-40B4-BE49-F238E27FC236}">
                <a16:creationId xmlns:a16="http://schemas.microsoft.com/office/drawing/2014/main" id="{EE634E8C-D489-B122-CC1D-69B3C82934DE}"/>
              </a:ext>
            </a:extLst>
          </p:cNvPr>
          <p:cNvSpPr>
            <a:spLocks noGrp="1"/>
          </p:cNvSpPr>
          <p:nvPr>
            <p:ph type="body" sz="quarter" idx="48"/>
          </p:nvPr>
        </p:nvSpPr>
        <p:spPr/>
        <p:txBody>
          <a:bodyPr/>
          <a:lstStyle/>
          <a:p>
            <a:pPr algn="just"/>
            <a:r>
              <a:rPr lang="en-GB" b="1" dirty="0" err="1"/>
              <a:t>EntreComp </a:t>
            </a:r>
            <a:r>
              <a:rPr lang="en-GB" b="1" dirty="0"/>
              <a:t>1.5 (Ethisches und nachhaltiges Denken)</a:t>
            </a:r>
            <a:r>
              <a:rPr lang="en-GB" dirty="0"/>
              <a:t>: Die Bewertung der Auswirkungen von Lean-Praktiken auf die Nachhaltigkeit fördert die ethische Entscheidungsfindung und nachhaltige Managementpraktiken.</a:t>
            </a:r>
          </a:p>
          <a:p>
            <a:pPr algn="just">
              <a:buFont typeface="Arial" panose="020B0604020202020204" pitchFamily="34" charset="0"/>
              <a:buChar char="•"/>
            </a:pPr>
            <a:endParaRPr lang="en-GB" dirty="0"/>
          </a:p>
          <a:p>
            <a:pPr algn="just"/>
            <a:r>
              <a:rPr lang="en-GB" b="1" dirty="0" err="1"/>
              <a:t>EntreComp </a:t>
            </a:r>
            <a:r>
              <a:rPr lang="en-GB" b="1" dirty="0"/>
              <a:t>3.1 (Ergreifen der Initiative)</a:t>
            </a:r>
            <a:r>
              <a:rPr lang="en-GB" dirty="0"/>
              <a:t>: Die Initiative zur Umsetzung von Lean-Methoden zu ergreifen, bedeutet, Verbesserungsmöglichkeiten zu erkennen, betriebliche Entscheidungen zu treffen und den organisatorischen Wandel hin zu nachhaltigen Praktiken zu fördern.</a:t>
            </a:r>
          </a:p>
        </p:txBody>
      </p:sp>
      <p:pic>
        <p:nvPicPr>
          <p:cNvPr id="4" name="Picture 3">
            <a:extLst>
              <a:ext uri="{FF2B5EF4-FFF2-40B4-BE49-F238E27FC236}">
                <a16:creationId xmlns:a16="http://schemas.microsoft.com/office/drawing/2014/main" id="{F03F90C5-B785-DD7A-37AC-86D2211598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38052" y="553870"/>
            <a:ext cx="1777572" cy="988548"/>
          </a:xfrm>
          <a:prstGeom prst="rect">
            <a:avLst/>
          </a:prstGeom>
        </p:spPr>
      </p:pic>
    </p:spTree>
    <p:extLst>
      <p:ext uri="{BB962C8B-B14F-4D97-AF65-F5344CB8AC3E}">
        <p14:creationId xmlns:p14="http://schemas.microsoft.com/office/powerpoint/2010/main" val="5679759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348109ED-A344-428C-812A-A50342DD5FD9}"/>
              </a:ext>
            </a:extLst>
          </p:cNvPr>
          <p:cNvGraphicFramePr>
            <a:graphicFrameLocks noChangeAspect="1"/>
          </p:cNvGraphicFramePr>
          <p:nvPr>
            <p:custDataLst>
              <p:tags r:id="rId1"/>
            </p:custDataLst>
            <p:extLst>
              <p:ext uri="{D42A27DB-BD31-4B8C-83A1-F6EECF244321}">
                <p14:modId xmlns:p14="http://schemas.microsoft.com/office/powerpoint/2010/main" val="13193133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776B335B-41A4-42C4-5877-2871ECEB7167}"/>
              </a:ext>
            </a:extLst>
          </p:cNvPr>
          <p:cNvSpPr>
            <a:spLocks noGrp="1"/>
          </p:cNvSpPr>
          <p:nvPr>
            <p:ph type="body" sz="quarter" idx="48"/>
          </p:nvPr>
        </p:nvSpPr>
        <p:spPr>
          <a:xfrm>
            <a:off x="6367724" y="1462631"/>
            <a:ext cx="4939670" cy="4288588"/>
          </a:xfrm>
        </p:spPr>
        <p:txBody>
          <a:bodyPr/>
          <a:lstStyle/>
          <a:p>
            <a:pPr algn="just"/>
            <a:r>
              <a:rPr lang="en-GB" sz="1800" b="1" dirty="0"/>
              <a:t>5S-Einführung</a:t>
            </a:r>
          </a:p>
          <a:p>
            <a:pPr algn="just"/>
            <a:endParaRPr lang="en-GB" sz="1800" dirty="0"/>
          </a:p>
          <a:p>
            <a:pPr algn="just"/>
            <a:r>
              <a:rPr lang="en-GB" sz="1800" b="1" dirty="0"/>
              <a:t>Zielsetzung: </a:t>
            </a:r>
            <a:r>
              <a:rPr lang="en-GB" sz="1800" dirty="0"/>
              <a:t>Anwendung der 5S-Methodik an einem realen oder simulierten Arbeitsplatz.</a:t>
            </a:r>
          </a:p>
          <a:p>
            <a:pPr algn="just"/>
            <a:endParaRPr lang="en-GB" sz="1800" dirty="0"/>
          </a:p>
          <a:p>
            <a:pPr algn="just"/>
            <a:r>
              <a:rPr lang="en-GB" sz="1800" b="1" dirty="0"/>
              <a:t>Anweisungen: </a:t>
            </a:r>
            <a:r>
              <a:rPr lang="en-GB" sz="1800" dirty="0"/>
              <a:t>Führen Sie ein 5S-Audit eines Arbeitsbereichs durch. Setzen Sie die 5S-Prinzipien (Sortieren, Ordnen, Glänzen, Standardisieren, Erhalten) um und berichten Sie über die Verbesserungen.</a:t>
            </a:r>
          </a:p>
          <a:p>
            <a:pPr algn="just"/>
            <a:endParaRPr lang="en-GB" sz="1800" dirty="0"/>
          </a:p>
          <a:p>
            <a:pPr algn="just"/>
            <a:r>
              <a:rPr lang="en-GB" sz="1800" b="1" dirty="0"/>
              <a:t>Beispiel: </a:t>
            </a:r>
            <a:r>
              <a:rPr lang="en-GB" sz="1800" dirty="0"/>
              <a:t>Führen Sie ein 5S-Audit in einem Klassenzimmer oder Büro durch und organisieren Sie Material und Ausrüstung, um die Effizienz und Sicherheit zu verbessern.</a:t>
            </a:r>
          </a:p>
          <a:p>
            <a:pPr algn="just"/>
            <a:endParaRPr lang="en-GB" sz="1800" dirty="0"/>
          </a:p>
          <a:p>
            <a:pPr algn="just"/>
            <a:r>
              <a:rPr lang="en-GB" sz="1800" b="1" dirty="0"/>
              <a:t>Benötigte Werkzeuge: </a:t>
            </a:r>
            <a:r>
              <a:rPr lang="en-GB" sz="1800" dirty="0"/>
              <a:t>5S-Audit-Checklisten, Organisationsmittel, Beschriftungsmaterial.</a:t>
            </a:r>
            <a:endParaRPr lang="en-IE" sz="1800" dirty="0"/>
          </a:p>
        </p:txBody>
      </p:sp>
      <p:pic>
        <p:nvPicPr>
          <p:cNvPr id="2" name="Picture Placeholder 5" descr="Two cute robots">
            <a:extLst>
              <a:ext uri="{FF2B5EF4-FFF2-40B4-BE49-F238E27FC236}">
                <a16:creationId xmlns:a16="http://schemas.microsoft.com/office/drawing/2014/main" id="{1A8576DD-775E-1F28-1A0E-9551095707CD}"/>
              </a:ext>
            </a:extLst>
          </p:cNvPr>
          <p:cNvPicPr>
            <a:picLocks noGrp="1" noChangeAspect="1"/>
          </p:cNvPicPr>
          <p:nvPr>
            <p:ph type="pic" sz="quarter" idx="21"/>
          </p:nvPr>
        </p:nvPicPr>
        <p:blipFill rotWithShape="1">
          <a:blip r:embed="rId5" cstate="email">
            <a:extLst>
              <a:ext uri="{28A0092B-C50C-407E-A947-70E740481C1C}">
                <a14:useLocalDpi xmlns:a14="http://schemas.microsoft.com/office/drawing/2010/main"/>
              </a:ext>
            </a:extLst>
          </a:blip>
          <a:srcRect l="29518" r="29518"/>
          <a:stretch/>
        </p:blipFill>
        <p:spPr>
          <a:xfrm>
            <a:off x="884238" y="0"/>
            <a:ext cx="4994275" cy="6858000"/>
          </a:xfrm>
        </p:spPr>
      </p:pic>
      <p:sp>
        <p:nvSpPr>
          <p:cNvPr id="3" name="Text Placeholder 2">
            <a:extLst>
              <a:ext uri="{FF2B5EF4-FFF2-40B4-BE49-F238E27FC236}">
                <a16:creationId xmlns:a16="http://schemas.microsoft.com/office/drawing/2014/main" id="{9322BA91-4A9D-D306-B262-658747D768C1}"/>
              </a:ext>
            </a:extLst>
          </p:cNvPr>
          <p:cNvSpPr>
            <a:spLocks noGrp="1"/>
          </p:cNvSpPr>
          <p:nvPr>
            <p:ph type="body" sz="quarter" idx="30"/>
          </p:nvPr>
        </p:nvSpPr>
        <p:spPr>
          <a:xfrm>
            <a:off x="4890795" y="317364"/>
            <a:ext cx="6776598" cy="842867"/>
          </a:xfrm>
        </p:spPr>
        <p:txBody>
          <a:bodyPr/>
          <a:lstStyle/>
          <a:p>
            <a:r>
              <a:rPr lang="en-IE" dirty="0"/>
              <a:t>Praktische Übung</a:t>
            </a:r>
          </a:p>
        </p:txBody>
      </p:sp>
    </p:spTree>
    <p:extLst>
      <p:ext uri="{BB962C8B-B14F-4D97-AF65-F5344CB8AC3E}">
        <p14:creationId xmlns:p14="http://schemas.microsoft.com/office/powerpoint/2010/main" val="25099131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FB160D7-EB40-A7F8-A20C-38514E2B1F67}"/>
              </a:ext>
            </a:extLst>
          </p:cNvPr>
          <p:cNvGraphicFramePr>
            <a:graphicFrameLocks noChangeAspect="1"/>
          </p:cNvGraphicFramePr>
          <p:nvPr>
            <p:custDataLst>
              <p:tags r:id="rId1"/>
            </p:custDataLst>
            <p:extLst>
              <p:ext uri="{D42A27DB-BD31-4B8C-83A1-F6EECF244321}">
                <p14:modId xmlns:p14="http://schemas.microsoft.com/office/powerpoint/2010/main" val="33821087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776B335B-41A4-42C4-5877-2871ECEB7167}"/>
              </a:ext>
            </a:extLst>
          </p:cNvPr>
          <p:cNvSpPr>
            <a:spLocks noGrp="1"/>
          </p:cNvSpPr>
          <p:nvPr>
            <p:ph type="body" sz="quarter" idx="48"/>
          </p:nvPr>
        </p:nvSpPr>
        <p:spPr>
          <a:xfrm>
            <a:off x="6576721" y="1988191"/>
            <a:ext cx="4939670" cy="4131011"/>
          </a:xfrm>
        </p:spPr>
        <p:txBody>
          <a:bodyPr/>
          <a:lstStyle/>
          <a:p>
            <a:r>
              <a:rPr lang="en-GB" sz="2200" b="1" dirty="0">
                <a:hlinkClick r:id="rId5"/>
              </a:rPr>
              <a:t>Kaizen:</a:t>
            </a:r>
            <a:r>
              <a:rPr lang="en-GB" sz="2200" b="1" dirty="0"/>
              <a:t> Eine Methodik zur Entwicklung einer Kultur der kontinuierlichen Verbesserung</a:t>
            </a:r>
            <a:endParaRPr lang="en-GB" sz="2200" dirty="0"/>
          </a:p>
          <a:p>
            <a:endParaRPr lang="en-GB" sz="2200" dirty="0"/>
          </a:p>
          <a:p>
            <a:r>
              <a:rPr lang="en-GB" sz="2200" b="1" dirty="0">
                <a:hlinkClick r:id="rId6"/>
              </a:rPr>
              <a:t>5S-System</a:t>
            </a:r>
            <a:r>
              <a:rPr lang="en-GB" sz="2200" b="1" dirty="0"/>
              <a:t>: Der schlanke Weg zur Arbeitsplatzorganisation für maximale Effizienz</a:t>
            </a:r>
            <a:endParaRPr lang="en-GB" sz="2200" dirty="0"/>
          </a:p>
          <a:p>
            <a:endParaRPr lang="en-GB" sz="2200" dirty="0"/>
          </a:p>
          <a:p>
            <a:r>
              <a:rPr lang="en-IE" sz="2200" b="1" dirty="0">
                <a:hlinkClick r:id="rId7"/>
              </a:rPr>
              <a:t>Kontinuierliche Lean-Verbesserung</a:t>
            </a:r>
            <a:r>
              <a:rPr lang="en-IE" sz="2200" b="1" dirty="0"/>
              <a:t>: Ursprünge, Prinzipien und Ziele</a:t>
            </a:r>
            <a:endParaRPr lang="en-IE" sz="2200" dirty="0"/>
          </a:p>
        </p:txBody>
      </p:sp>
      <p:pic>
        <p:nvPicPr>
          <p:cNvPr id="2" name="Picture Placeholder 5">
            <a:extLst>
              <a:ext uri="{FF2B5EF4-FFF2-40B4-BE49-F238E27FC236}">
                <a16:creationId xmlns:a16="http://schemas.microsoft.com/office/drawing/2014/main" id="{4742FFA4-7FA6-7689-2E0D-126E8E489F61}"/>
              </a:ext>
            </a:extLst>
          </p:cNvPr>
          <p:cNvPicPr>
            <a:picLocks noGrp="1" noChangeAspect="1"/>
          </p:cNvPicPr>
          <p:nvPr>
            <p:ph type="pic" sz="quarter" idx="21"/>
          </p:nvPr>
        </p:nvPicPr>
        <p:blipFill rotWithShape="1">
          <a:blip r:embed="rId8"/>
          <a:srcRect l="17594" r="17594"/>
          <a:stretch/>
        </p:blipFill>
        <p:spPr>
          <a:xfrm>
            <a:off x="884238" y="0"/>
            <a:ext cx="4994275" cy="6858000"/>
          </a:xfrm>
        </p:spPr>
      </p:pic>
      <p:sp>
        <p:nvSpPr>
          <p:cNvPr id="3" name="Text Placeholder 2">
            <a:extLst>
              <a:ext uri="{FF2B5EF4-FFF2-40B4-BE49-F238E27FC236}">
                <a16:creationId xmlns:a16="http://schemas.microsoft.com/office/drawing/2014/main" id="{9322BA91-4A9D-D306-B262-658747D768C1}"/>
              </a:ext>
            </a:extLst>
          </p:cNvPr>
          <p:cNvSpPr>
            <a:spLocks noGrp="1"/>
          </p:cNvSpPr>
          <p:nvPr>
            <p:ph type="body" sz="quarter" idx="30"/>
          </p:nvPr>
        </p:nvSpPr>
        <p:spPr/>
        <p:txBody>
          <a:bodyPr/>
          <a:lstStyle/>
          <a:p>
            <a:r>
              <a:rPr lang="en-IE" dirty="0"/>
              <a:t>Weitere Ressourcen</a:t>
            </a:r>
          </a:p>
        </p:txBody>
      </p:sp>
    </p:spTree>
    <p:extLst>
      <p:ext uri="{BB962C8B-B14F-4D97-AF65-F5344CB8AC3E}">
        <p14:creationId xmlns:p14="http://schemas.microsoft.com/office/powerpoint/2010/main" val="27841475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4DE1B8AE-DCCB-A739-A4AD-2396527BF9F7}"/>
              </a:ext>
            </a:extLst>
          </p:cNvPr>
          <p:cNvGraphicFramePr>
            <a:graphicFrameLocks noChangeAspect="1"/>
          </p:cNvGraphicFramePr>
          <p:nvPr>
            <p:custDataLst>
              <p:tags r:id="rId1"/>
            </p:custDataLst>
            <p:extLst>
              <p:ext uri="{D42A27DB-BD31-4B8C-83A1-F6EECF244321}">
                <p14:modId xmlns:p14="http://schemas.microsoft.com/office/powerpoint/2010/main" val="23436471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Picture Placeholder 6" descr="Several hands raised and ready to answer a question">
            <a:extLst>
              <a:ext uri="{FF2B5EF4-FFF2-40B4-BE49-F238E27FC236}">
                <a16:creationId xmlns:a16="http://schemas.microsoft.com/office/drawing/2014/main" id="{1E463171-4D46-BACA-2FFB-39791E3A34D8}"/>
              </a:ext>
            </a:extLst>
          </p:cNvPr>
          <p:cNvPicPr>
            <a:picLocks noGrp="1" noChangeAspect="1"/>
          </p:cNvPicPr>
          <p:nvPr>
            <p:ph type="pic" sz="quarter" idx="19"/>
          </p:nvPr>
        </p:nvPicPr>
        <p:blipFill>
          <a:blip r:embed="rId5" cstate="email">
            <a:extLst>
              <a:ext uri="{28A0092B-C50C-407E-A947-70E740481C1C}">
                <a14:useLocalDpi xmlns:a14="http://schemas.microsoft.com/office/drawing/2010/main"/>
              </a:ext>
            </a:extLst>
          </a:blip>
          <a:srcRect t="6896" b="6896"/>
          <a:stretch/>
        </p:blipFill>
        <p:spPr>
          <a:xfrm>
            <a:off x="0" y="774700"/>
            <a:ext cx="7377113" cy="4244975"/>
          </a:xfrm>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a:xfrm>
            <a:off x="8634200" y="1109465"/>
            <a:ext cx="3294945" cy="2850370"/>
          </a:xfrm>
        </p:spPr>
        <p:txBody>
          <a:bodyPr/>
          <a:lstStyle/>
          <a:p>
            <a:r>
              <a:rPr lang="en-GB" b="1" dirty="0"/>
              <a:t>DIE GLOBALE PERSPEKTIVE &amp; GREEN DEAL 2050</a:t>
            </a:r>
            <a:endParaRPr lang="en-US" b="1" dirty="0"/>
          </a:p>
        </p:txBody>
      </p:sp>
      <p:sp>
        <p:nvSpPr>
          <p:cNvPr id="3" name="Text Placeholder 2">
            <a:extLst>
              <a:ext uri="{FF2B5EF4-FFF2-40B4-BE49-F238E27FC236}">
                <a16:creationId xmlns:a16="http://schemas.microsoft.com/office/drawing/2014/main" id="{DA99C726-EEB8-A064-EA02-A4AF797D25D2}"/>
              </a:ext>
            </a:extLst>
          </p:cNvPr>
          <p:cNvSpPr>
            <a:spLocks noGrp="1"/>
          </p:cNvSpPr>
          <p:nvPr>
            <p:ph type="body" sz="quarter" idx="20"/>
          </p:nvPr>
        </p:nvSpPr>
        <p:spPr/>
        <p:txBody>
          <a:bodyPr/>
          <a:lstStyle/>
          <a:p>
            <a:r>
              <a:rPr lang="en-US" dirty="0"/>
              <a:t>05</a:t>
            </a:r>
          </a:p>
        </p:txBody>
      </p:sp>
      <p:grpSp>
        <p:nvGrpSpPr>
          <p:cNvPr id="8" name="Group 7">
            <a:extLst>
              <a:ext uri="{FF2B5EF4-FFF2-40B4-BE49-F238E27FC236}">
                <a16:creationId xmlns:a16="http://schemas.microsoft.com/office/drawing/2014/main" id="{EFC269B5-580C-6975-B51C-ADEE7E50B0E8}"/>
              </a:ext>
            </a:extLst>
          </p:cNvPr>
          <p:cNvGrpSpPr/>
          <p:nvPr/>
        </p:nvGrpSpPr>
        <p:grpSpPr>
          <a:xfrm rot="5400000">
            <a:off x="-1445174" y="567935"/>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C26FADDA-722B-2ED9-5AFA-764A2D4D5CE1}"/>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E5BDF59-10F0-1296-8959-CFAEB7F9E3B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B2503B3-B0B4-561D-AFD2-7A7FD03493A8}"/>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E90799E-0CE3-1994-3C5C-26F8F0C021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4575BD6-F388-ED1D-DEA0-7B377CF35F18}"/>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22C8786-CCBE-7B61-AD0C-5F3FCE59BE3D}"/>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7264816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04138BC-82E3-552C-426A-5E945132687B}"/>
              </a:ext>
            </a:extLst>
          </p:cNvPr>
          <p:cNvGraphicFramePr>
            <a:graphicFrameLocks noChangeAspect="1"/>
          </p:cNvGraphicFramePr>
          <p:nvPr>
            <p:custDataLst>
              <p:tags r:id="rId1"/>
            </p:custDataLst>
            <p:extLst>
              <p:ext uri="{D42A27DB-BD31-4B8C-83A1-F6EECF244321}">
                <p14:modId xmlns:p14="http://schemas.microsoft.com/office/powerpoint/2010/main" val="3173163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C770B884-5FF9-1224-36E9-14B4055C34EA}"/>
              </a:ext>
            </a:extLst>
          </p:cNvPr>
          <p:cNvSpPr>
            <a:spLocks noGrp="1"/>
          </p:cNvSpPr>
          <p:nvPr>
            <p:ph type="body" sz="quarter" idx="48"/>
          </p:nvPr>
        </p:nvSpPr>
        <p:spPr>
          <a:xfrm>
            <a:off x="5474104" y="1526796"/>
            <a:ext cx="5884589" cy="5083729"/>
          </a:xfrm>
          <a:solidFill>
            <a:schemeClr val="bg1"/>
          </a:solidFill>
        </p:spPr>
        <p:txBody>
          <a:bodyPr/>
          <a:lstStyle/>
          <a:p>
            <a:pPr algn="just"/>
            <a:r>
              <a:rPr lang="en-GB" sz="2000" dirty="0"/>
              <a:t>Klimawandel, Ressourcenverknappung, Verlust der biologischen Vielfalt und soziale Ungleichheiten stellen erhebliche Risiken für die globale Stabilität und den wirtschaftlichen Wohlstand dar. </a:t>
            </a:r>
          </a:p>
          <a:p>
            <a:pPr algn="just"/>
            <a:endParaRPr lang="en-GB" sz="1000" dirty="0"/>
          </a:p>
          <a:p>
            <a:pPr algn="just"/>
            <a:r>
              <a:rPr lang="en-GB" sz="2000" dirty="0"/>
              <a:t>Die Bewältigung dieser Herausforderungen erfordert kollektives Handeln, innovative Lösungen und das Engagement für die Erreichung der Ziele für nachhaltige Entwicklung (SDGs). </a:t>
            </a:r>
          </a:p>
          <a:p>
            <a:pPr algn="just"/>
            <a:endParaRPr lang="en-GB" sz="1000" dirty="0"/>
          </a:p>
          <a:p>
            <a:pPr algn="just"/>
            <a:r>
              <a:rPr lang="en-GB" sz="2000" dirty="0"/>
              <a:t>Der </a:t>
            </a:r>
            <a:r>
              <a:rPr lang="en-GB" sz="2000" b="1" dirty="0">
                <a:hlinkClick r:id="rId5"/>
              </a:rPr>
              <a:t>Europäische Green Deal 2050 </a:t>
            </a:r>
            <a:r>
              <a:rPr lang="en-GB" sz="2000" dirty="0"/>
              <a:t>stellt einen umfassenden politischen Rahmen dar, der darauf abzielt, Europa bis 2050 in einen klimaneutralen Kontinent zu verwandeln. Er umfasst Initiativen zur Dekarbonisierung der Industrie, zur Förderung einer nachhaltigen Energienutzung, zum Schutz der biologischen Vielfalt und zur Schaffung grüner Innovationen.</a:t>
            </a:r>
          </a:p>
        </p:txBody>
      </p:sp>
      <p:pic>
        <p:nvPicPr>
          <p:cNvPr id="2" name="Picture Placeholder 5" descr="Green flag by the beach">
            <a:extLst>
              <a:ext uri="{FF2B5EF4-FFF2-40B4-BE49-F238E27FC236}">
                <a16:creationId xmlns:a16="http://schemas.microsoft.com/office/drawing/2014/main" id="{9FA77FB8-2643-1540-1982-A0AB92A063F8}"/>
              </a:ext>
            </a:extLst>
          </p:cNvPr>
          <p:cNvPicPr>
            <a:picLocks noGrp="1" noChangeAspect="1"/>
          </p:cNvPicPr>
          <p:nvPr>
            <p:ph type="pic" sz="quarter" idx="21"/>
          </p:nvPr>
        </p:nvPicPr>
        <p:blipFill>
          <a:blip r:embed="rId6" cstate="email">
            <a:extLst>
              <a:ext uri="{28A0092B-C50C-407E-A947-70E740481C1C}">
                <a14:useLocalDpi xmlns:a14="http://schemas.microsoft.com/office/drawing/2010/main"/>
              </a:ext>
            </a:extLst>
          </a:blip>
          <a:srcRect l="25725" r="25725"/>
          <a:stretch/>
        </p:blipFill>
        <p:spPr>
          <a:xfrm>
            <a:off x="0" y="0"/>
            <a:ext cx="4994275" cy="6858000"/>
          </a:xfrm>
        </p:spPr>
      </p:pic>
      <p:sp>
        <p:nvSpPr>
          <p:cNvPr id="3" name="Text Placeholder 2">
            <a:extLst>
              <a:ext uri="{FF2B5EF4-FFF2-40B4-BE49-F238E27FC236}">
                <a16:creationId xmlns:a16="http://schemas.microsoft.com/office/drawing/2014/main" id="{F7D3D2BE-AD99-F0BA-AD63-911C0D6B115F}"/>
              </a:ext>
            </a:extLst>
          </p:cNvPr>
          <p:cNvSpPr>
            <a:spLocks noGrp="1"/>
          </p:cNvSpPr>
          <p:nvPr>
            <p:ph type="body" sz="quarter" idx="30"/>
          </p:nvPr>
        </p:nvSpPr>
        <p:spPr/>
        <p:txBody>
          <a:bodyPr/>
          <a:lstStyle/>
          <a:p>
            <a:r>
              <a:rPr lang="en-IE" dirty="0"/>
              <a:t>EINFÜHRUNG</a:t>
            </a:r>
          </a:p>
        </p:txBody>
      </p:sp>
    </p:spTree>
    <p:extLst>
      <p:ext uri="{BB962C8B-B14F-4D97-AF65-F5344CB8AC3E}">
        <p14:creationId xmlns:p14="http://schemas.microsoft.com/office/powerpoint/2010/main" val="26392755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2BC480-D132-062F-2FBE-87506AB0A2AD}"/>
              </a:ext>
            </a:extLst>
          </p:cNvPr>
          <p:cNvSpPr>
            <a:spLocks noGrp="1"/>
          </p:cNvSpPr>
          <p:nvPr>
            <p:ph type="body" sz="quarter" idx="30"/>
          </p:nvPr>
        </p:nvSpPr>
        <p:spPr>
          <a:xfrm>
            <a:off x="854280" y="657232"/>
            <a:ext cx="10483431" cy="804265"/>
          </a:xfrm>
        </p:spPr>
        <p:txBody>
          <a:bodyPr/>
          <a:lstStyle/>
          <a:p>
            <a:r>
              <a:rPr lang="en-GB" dirty="0"/>
              <a:t>WICHTIGSTE ZIELE UND INITIATIVEN DES EUROPÄISCHEN GREEN DEAL 2050</a:t>
            </a:r>
            <a:endParaRPr lang="en-IE" dirty="0"/>
          </a:p>
        </p:txBody>
      </p:sp>
      <p:sp>
        <p:nvSpPr>
          <p:cNvPr id="3" name="Text Placeholder 2">
            <a:extLst>
              <a:ext uri="{FF2B5EF4-FFF2-40B4-BE49-F238E27FC236}">
                <a16:creationId xmlns:a16="http://schemas.microsoft.com/office/drawing/2014/main" id="{0D6D68BF-532F-0BB0-E7BD-1C1C12FD8645}"/>
              </a:ext>
            </a:extLst>
          </p:cNvPr>
          <p:cNvSpPr>
            <a:spLocks noGrp="1"/>
          </p:cNvSpPr>
          <p:nvPr>
            <p:ph type="body" sz="quarter" idx="48"/>
          </p:nvPr>
        </p:nvSpPr>
        <p:spPr>
          <a:xfrm>
            <a:off x="854282" y="1948443"/>
            <a:ext cx="10483429" cy="4439577"/>
          </a:xfrm>
        </p:spPr>
        <p:txBody>
          <a:bodyPr/>
          <a:lstStyle/>
          <a:p>
            <a:pPr algn="just"/>
            <a:r>
              <a:rPr lang="en-GB" dirty="0"/>
              <a:t>Der Europäische Grüne Deal 2050 enthält ehrgeizige Ziele und Initiativen, um Klimaneutralität und ökologische Nachhaltigkeit zu erreichen. </a:t>
            </a:r>
          </a:p>
          <a:p>
            <a:pPr algn="just"/>
            <a:endParaRPr lang="en-GB" dirty="0"/>
          </a:p>
          <a:p>
            <a:pPr algn="just"/>
            <a:r>
              <a:rPr lang="en-GB" dirty="0"/>
              <a:t>Zu den wichtigsten Initiativen gehören die Verringerung der Treibhausgasemissionen, die Verbesserung der Energieeffizienz, die Förderung von Praktiken der Kreislaufwirtschaft und Investitionen in erneuerbare Energiequellen. </a:t>
            </a:r>
          </a:p>
          <a:p>
            <a:pPr algn="just"/>
            <a:endParaRPr lang="en-GB" dirty="0"/>
          </a:p>
          <a:p>
            <a:pPr algn="just"/>
            <a:r>
              <a:rPr lang="en-GB" dirty="0"/>
              <a:t>Der Grüne Deal zielt darauf ab, den Übergang zu einer widerstandsfähigen und ressourceneffizienten Wirtschaft zu schaffen und gleichzeitig einen gerechten und integrativen Übergang für alle Beteiligten zu gewährleisten. Durch die Ausrichtung von Politiken, Investitionen und rechtlichen Rahmenbedingungen an Nachhaltigkeitszielen soll der Grüne Deal grüne Arbeitsplätze schaffen, das Wirtschaftswachstum anregen und die Lebensqualität in ganz Europa verbessern.</a:t>
            </a:r>
            <a:endParaRPr lang="en-IE" dirty="0"/>
          </a:p>
        </p:txBody>
      </p:sp>
    </p:spTree>
    <p:extLst>
      <p:ext uri="{BB962C8B-B14F-4D97-AF65-F5344CB8AC3E}">
        <p14:creationId xmlns:p14="http://schemas.microsoft.com/office/powerpoint/2010/main" val="19017541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460E13AC-1B7D-E060-B2A5-D7AC45DC274F}"/>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43" r="21443"/>
          <a:stretch>
            <a:fillRect/>
          </a:stretch>
        </p:blipFill>
        <p:spPr/>
      </p:pic>
      <p:sp>
        <p:nvSpPr>
          <p:cNvPr id="3" name="Text Placeholder 2">
            <a:extLst>
              <a:ext uri="{FF2B5EF4-FFF2-40B4-BE49-F238E27FC236}">
                <a16:creationId xmlns:a16="http://schemas.microsoft.com/office/drawing/2014/main" id="{502BEEBC-A416-0700-E410-AFDF26A36FC5}"/>
              </a:ext>
            </a:extLst>
          </p:cNvPr>
          <p:cNvSpPr>
            <a:spLocks noGrp="1"/>
          </p:cNvSpPr>
          <p:nvPr>
            <p:ph type="body" sz="quarter" idx="30"/>
          </p:nvPr>
        </p:nvSpPr>
        <p:spPr>
          <a:xfrm>
            <a:off x="5402510" y="330526"/>
            <a:ext cx="6609818" cy="845139"/>
          </a:xfrm>
        </p:spPr>
        <p:txBody>
          <a:bodyPr/>
          <a:lstStyle/>
          <a:p>
            <a:r>
              <a:rPr lang="en-GB" sz="3600" dirty="0"/>
              <a:t>REGIONALE UNTERSCHIEDE BEI DEN UMWELTVORSCHRIFTEN</a:t>
            </a:r>
            <a:endParaRPr lang="en-IE" sz="3600" dirty="0"/>
          </a:p>
        </p:txBody>
      </p:sp>
      <p:sp>
        <p:nvSpPr>
          <p:cNvPr id="4" name="Text Placeholder 3">
            <a:extLst>
              <a:ext uri="{FF2B5EF4-FFF2-40B4-BE49-F238E27FC236}">
                <a16:creationId xmlns:a16="http://schemas.microsoft.com/office/drawing/2014/main" id="{B83EB454-823D-5491-9992-A8C034AC641D}"/>
              </a:ext>
            </a:extLst>
          </p:cNvPr>
          <p:cNvSpPr>
            <a:spLocks noGrp="1"/>
          </p:cNvSpPr>
          <p:nvPr>
            <p:ph type="body" sz="quarter" idx="48"/>
          </p:nvPr>
        </p:nvSpPr>
        <p:spPr>
          <a:xfrm>
            <a:off x="5402509" y="1684421"/>
            <a:ext cx="6123963" cy="3815116"/>
          </a:xfrm>
        </p:spPr>
        <p:txBody>
          <a:bodyPr/>
          <a:lstStyle/>
          <a:p>
            <a:pPr algn="just"/>
            <a:r>
              <a:rPr lang="en-GB" sz="2000" dirty="0"/>
              <a:t>Die Umweltvorschriften unterscheiden sich von Region zu Region erheblich, was sich auf die Geschäftstätigkeit der Unternehmen auf den verschiedenen Märkten auswirkt. So gelten in der Europäischen Union strenge Vorschriften zur Verringerung der Kohlenstoffemissionen und zur Förderung erneuerbarer Energien, während in anderen Regionen weniger strenge Gesetze gelten können.</a:t>
            </a:r>
          </a:p>
          <a:p>
            <a:pPr algn="just"/>
            <a:endParaRPr lang="en-GB" sz="1100" dirty="0"/>
          </a:p>
          <a:p>
            <a:pPr algn="just"/>
            <a:r>
              <a:rPr lang="en-GB" sz="2000" dirty="0"/>
              <a:t>Die Unternehmen müssen diese Unterschiede verstehen, um die lokalen Gesetze einzuhalten und bewährte, auf die regionalen Standards zugeschnittene Verfahren anzuwenden. </a:t>
            </a:r>
          </a:p>
          <a:p>
            <a:pPr algn="just"/>
            <a:endParaRPr lang="en-GB" sz="1100" dirty="0"/>
          </a:p>
          <a:p>
            <a:pPr algn="just"/>
            <a:r>
              <a:rPr lang="en-GB" sz="2000" dirty="0"/>
              <a:t>Dieses Wissen hilft den Unternehmen, rechtliche Fallstricke zu vermeiden und ihr Engagement für Nachhaltigkeit zu demonstrieren, was ihren Ruf und ihre betriebliche Effizienz verbessern kann.</a:t>
            </a:r>
            <a:endParaRPr lang="en-US" sz="2000" dirty="0"/>
          </a:p>
        </p:txBody>
      </p:sp>
    </p:spTree>
    <p:extLst>
      <p:ext uri="{BB962C8B-B14F-4D97-AF65-F5344CB8AC3E}">
        <p14:creationId xmlns:p14="http://schemas.microsoft.com/office/powerpoint/2010/main" val="26790229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80D0C3B8-68BC-41B1-3B09-F6E7EC2F8E3C}"/>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4959" r="37921"/>
          <a:stretch/>
        </p:blipFill>
        <p:spPr>
          <a:xfrm>
            <a:off x="-890751" y="0"/>
            <a:ext cx="5875886" cy="6858000"/>
          </a:xfrm>
        </p:spPr>
      </p:pic>
      <p:sp>
        <p:nvSpPr>
          <p:cNvPr id="3" name="Text Placeholder 2">
            <a:extLst>
              <a:ext uri="{FF2B5EF4-FFF2-40B4-BE49-F238E27FC236}">
                <a16:creationId xmlns:a16="http://schemas.microsoft.com/office/drawing/2014/main" id="{502BEEBC-A416-0700-E410-AFDF26A36FC5}"/>
              </a:ext>
            </a:extLst>
          </p:cNvPr>
          <p:cNvSpPr>
            <a:spLocks noGrp="1"/>
          </p:cNvSpPr>
          <p:nvPr>
            <p:ph type="body" sz="quarter" idx="30"/>
          </p:nvPr>
        </p:nvSpPr>
        <p:spPr>
          <a:xfrm>
            <a:off x="5402510" y="330526"/>
            <a:ext cx="6123962" cy="845139"/>
          </a:xfrm>
        </p:spPr>
        <p:txBody>
          <a:bodyPr/>
          <a:lstStyle/>
          <a:p>
            <a:r>
              <a:rPr lang="en-GB" sz="3600" dirty="0"/>
              <a:t>VERBRAUCHERPRÄFERENZEN UND MARKTTRENDS</a:t>
            </a:r>
          </a:p>
        </p:txBody>
      </p:sp>
      <p:sp>
        <p:nvSpPr>
          <p:cNvPr id="4" name="Text Placeholder 3">
            <a:extLst>
              <a:ext uri="{FF2B5EF4-FFF2-40B4-BE49-F238E27FC236}">
                <a16:creationId xmlns:a16="http://schemas.microsoft.com/office/drawing/2014/main" id="{B83EB454-823D-5491-9992-A8C034AC641D}"/>
              </a:ext>
            </a:extLst>
          </p:cNvPr>
          <p:cNvSpPr>
            <a:spLocks noGrp="1"/>
          </p:cNvSpPr>
          <p:nvPr>
            <p:ph type="body" sz="quarter" idx="48"/>
          </p:nvPr>
        </p:nvSpPr>
        <p:spPr>
          <a:xfrm>
            <a:off x="5402509" y="1589437"/>
            <a:ext cx="6123963" cy="3679126"/>
          </a:xfrm>
        </p:spPr>
        <p:txBody>
          <a:bodyPr/>
          <a:lstStyle/>
          <a:p>
            <a:pPr algn="just"/>
            <a:r>
              <a:rPr lang="en-GB" sz="2000" dirty="0"/>
              <a:t>Die Nachfrage der Verbraucher nach nachhaltigen Produkten und Praktiken ist je nach Region unterschiedlich. In einigen Regionen gibt es eine starke Präferenz für umweltfreundliche Produkte, was die Unternehmen dazu antreibt, Innovationen zu entwickeln und nachhaltige Alternativen anzubieten. </a:t>
            </a:r>
          </a:p>
          <a:p>
            <a:pPr algn="just"/>
            <a:endParaRPr lang="en-GB" sz="1100" dirty="0"/>
          </a:p>
          <a:p>
            <a:pPr algn="just"/>
            <a:r>
              <a:rPr lang="en-GB" sz="2000" dirty="0"/>
              <a:t>In anderen Regionen stehen dagegen Kosten und Bequemlichkeit im Vordergrund und nicht die Nachhaltigkeit. Durch die Analyse dieser Markttrends können die Unternehmen ihre Produkte und Marketingstrategien so gestalten, dass sie den spezifischen Bedürfnissen und Vorlieben ihrer Zielgruppen entsprechen. </a:t>
            </a:r>
          </a:p>
          <a:p>
            <a:pPr algn="just"/>
            <a:endParaRPr lang="en-GB" sz="1100" dirty="0"/>
          </a:p>
          <a:p>
            <a:pPr algn="just"/>
            <a:r>
              <a:rPr lang="en-GB" sz="2000" dirty="0"/>
              <a:t>Dieser Ansatz verbessert nicht nur die Marktposition, sondern sorgt auch dafür, dass die Unternehmen wettbewerbsfähig und auf den Märkten relevant bleiben.</a:t>
            </a:r>
          </a:p>
        </p:txBody>
      </p:sp>
    </p:spTree>
    <p:extLst>
      <p:ext uri="{BB962C8B-B14F-4D97-AF65-F5344CB8AC3E}">
        <p14:creationId xmlns:p14="http://schemas.microsoft.com/office/powerpoint/2010/main" val="6265726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C37D82D1-9D35-9DD0-6E75-363383A88E92}"/>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338" r="21338"/>
          <a:stretch>
            <a:fillRect/>
          </a:stretch>
        </p:blipFill>
        <p:spPr/>
      </p:pic>
      <p:sp>
        <p:nvSpPr>
          <p:cNvPr id="3" name="Text Placeholder 2">
            <a:extLst>
              <a:ext uri="{FF2B5EF4-FFF2-40B4-BE49-F238E27FC236}">
                <a16:creationId xmlns:a16="http://schemas.microsoft.com/office/drawing/2014/main" id="{502BEEBC-A416-0700-E410-AFDF26A36FC5}"/>
              </a:ext>
            </a:extLst>
          </p:cNvPr>
          <p:cNvSpPr>
            <a:spLocks noGrp="1"/>
          </p:cNvSpPr>
          <p:nvPr>
            <p:ph type="body" sz="quarter" idx="30"/>
          </p:nvPr>
        </p:nvSpPr>
        <p:spPr>
          <a:xfrm>
            <a:off x="5402510" y="330526"/>
            <a:ext cx="6409189" cy="845139"/>
          </a:xfrm>
        </p:spPr>
        <p:txBody>
          <a:bodyPr/>
          <a:lstStyle/>
          <a:p>
            <a:r>
              <a:rPr lang="en-GB" sz="3600" dirty="0"/>
              <a:t>INTERNATIONALE NACHHALTIGKEITSINITIATIVEN</a:t>
            </a:r>
          </a:p>
        </p:txBody>
      </p:sp>
      <p:sp>
        <p:nvSpPr>
          <p:cNvPr id="4" name="Text Placeholder 3">
            <a:extLst>
              <a:ext uri="{FF2B5EF4-FFF2-40B4-BE49-F238E27FC236}">
                <a16:creationId xmlns:a16="http://schemas.microsoft.com/office/drawing/2014/main" id="{B83EB454-823D-5491-9992-A8C034AC641D}"/>
              </a:ext>
            </a:extLst>
          </p:cNvPr>
          <p:cNvSpPr>
            <a:spLocks noGrp="1"/>
          </p:cNvSpPr>
          <p:nvPr>
            <p:ph type="body" sz="quarter" idx="48"/>
          </p:nvPr>
        </p:nvSpPr>
        <p:spPr>
          <a:xfrm>
            <a:off x="5402509" y="1677798"/>
            <a:ext cx="6123963" cy="3821739"/>
          </a:xfrm>
        </p:spPr>
        <p:txBody>
          <a:bodyPr/>
          <a:lstStyle/>
          <a:p>
            <a:pPr algn="just"/>
            <a:r>
              <a:rPr lang="en-GB" sz="1800" dirty="0"/>
              <a:t>Mehrere internationale Initiativen und Rahmenwerke leiten die globalen Bemühungen um Nachhaltigkeit. Die Ziele für nachhaltige Entwicklung der Vereinten Nationen (Sustainable Development Goals, SDGs) bieten einen umfassenden Plan für eine nachhaltigere Zukunft, indem sie globale Herausforderungen wie Armut, Ungleichheit und Klimawandel angehen. </a:t>
            </a:r>
          </a:p>
          <a:p>
            <a:pPr algn="just"/>
            <a:endParaRPr lang="en-GB" sz="1800" dirty="0"/>
          </a:p>
          <a:p>
            <a:pPr algn="just"/>
            <a:r>
              <a:rPr lang="en-GB" sz="1800" dirty="0">
                <a:hlinkClick r:id="rId3"/>
              </a:rPr>
              <a:t>Der Aktionsplan der Europäischen Union zur Kreislaufwirtschaft </a:t>
            </a:r>
            <a:r>
              <a:rPr lang="en-GB" sz="1800" dirty="0"/>
              <a:t>konzentriert sich auf die Förderung von Praktiken der Kreislaufwirtschaft und ermutigt Unternehmen, Produkte zu entwickeln, die wiederverwendbar, reparierbar und recycelbar sind. </a:t>
            </a:r>
          </a:p>
          <a:p>
            <a:pPr algn="just"/>
            <a:endParaRPr lang="en-GB" sz="1800" dirty="0"/>
          </a:p>
          <a:p>
            <a:pPr algn="just"/>
            <a:r>
              <a:rPr lang="en-GB" sz="1800" dirty="0"/>
              <a:t>Indem sie sich diesen Initiativen anschließen, können Unternehmen zu den globalen Nachhaltigkeitszielen beitragen, ihre Glaubwürdigkeit erhöhen und ihre Wettbewerbsfähigkeit auf dem internationalen Markt steigern.</a:t>
            </a:r>
          </a:p>
        </p:txBody>
      </p:sp>
    </p:spTree>
    <p:extLst>
      <p:ext uri="{BB962C8B-B14F-4D97-AF65-F5344CB8AC3E}">
        <p14:creationId xmlns:p14="http://schemas.microsoft.com/office/powerpoint/2010/main" val="15384613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461394" y="698022"/>
            <a:ext cx="10483431" cy="804265"/>
          </a:xfrm>
        </p:spPr>
        <p:txBody>
          <a:bodyPr/>
          <a:lstStyle/>
          <a:p>
            <a:r>
              <a:rPr lang="en-GB" sz="3600" b="1" dirty="0"/>
              <a:t>AUSWIRKUNGEN AUF DIE GESCHÄFTSPRAKTIKEN</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461394" y="1721059"/>
            <a:ext cx="10876315" cy="4439577"/>
          </a:xfrm>
        </p:spPr>
        <p:txBody>
          <a:bodyPr/>
          <a:lstStyle/>
          <a:p>
            <a:pPr algn="just"/>
            <a:r>
              <a:rPr lang="en-GB" dirty="0"/>
              <a:t>Der Green Deal 2050 hat tiefgreifende Auswirkungen auf Unternehmen in der Europäischen Union (EU) und darüber hinaus. Er ermutigt Unternehmen, nachhaltige Geschäftsmodelle zu übernehmen, in grüne Technologien zu investieren und Umweltaspekte in Entscheidungsprozesse einzubeziehen. </a:t>
            </a:r>
          </a:p>
          <a:p>
            <a:pPr algn="just"/>
            <a:endParaRPr lang="en-GB" dirty="0"/>
          </a:p>
          <a:p>
            <a:pPr algn="just"/>
            <a:r>
              <a:rPr lang="en-GB" dirty="0"/>
              <a:t>Von den Unternehmen wird erwartet, dass sie strenge Umweltstandards einhalten, die Ressourceneffizienz verbessern und die Umweltauswirkungen durch eine transparente Berichterstattung offenlegen. </a:t>
            </a:r>
          </a:p>
          <a:p>
            <a:pPr algn="just"/>
            <a:endParaRPr lang="en-GB" dirty="0"/>
          </a:p>
          <a:p>
            <a:pPr algn="just"/>
            <a:r>
              <a:rPr lang="en-GB" dirty="0"/>
              <a:t>Der Green Deal fördert die Zusammenarbeit zwischen dem öffentlichen und dem privaten Sektor und unterstützt Innovation, Forschung und Entwicklung von grünen Technologien.</a:t>
            </a:r>
          </a:p>
        </p:txBody>
      </p:sp>
    </p:spTree>
    <p:extLst>
      <p:ext uri="{BB962C8B-B14F-4D97-AF65-F5344CB8AC3E}">
        <p14:creationId xmlns:p14="http://schemas.microsoft.com/office/powerpoint/2010/main" val="2670770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553870"/>
            <a:ext cx="10483431" cy="804265"/>
          </a:xfrm>
        </p:spPr>
        <p:txBody>
          <a:bodyPr/>
          <a:lstStyle/>
          <a:p>
            <a:r>
              <a:rPr lang="en-US" sz="3200" dirty="0"/>
              <a:t>GRUNDSÄTZE DER KREISLAUFWIRTSCHAFT</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378122"/>
            <a:ext cx="10483429" cy="4439577"/>
          </a:xfrm>
        </p:spPr>
        <p:txBody>
          <a:bodyPr/>
          <a:lstStyle/>
          <a:p>
            <a:pPr algn="just"/>
            <a:r>
              <a:rPr lang="en-GB" sz="2000" dirty="0"/>
              <a:t>Zur Verringerung von Abfall und Umweltverschmutzung müssen Produkte so konzipiert werden, dass sie langlebig, wiederverwendbar und recycelbar sind. Dies bedeutet, dass die Produktionsprozesse optimiert werden müssen, um Abfälle zu reduzieren und sicherzustellen, dass die Produkte effizient wiederverwendet oder recycelt werden können, damit sie nicht am Ende ihrer Lebensdauer stehen.</a:t>
            </a:r>
          </a:p>
          <a:p>
            <a:pPr algn="just"/>
            <a:endParaRPr lang="en-GB" sz="2000" dirty="0"/>
          </a:p>
          <a:p>
            <a:pPr algn="just"/>
            <a:r>
              <a:rPr lang="en-GB" sz="2000" dirty="0"/>
              <a:t>Der Erhalt von Produkten und Materialien konzentriert sich auf die Verlängerung des Lebenszyklus von Produkten durch Reparatur, Wiederaufbereitung und Recycling. Dazu gehört auch die Schaffung von Systemen für die gemeinsame Nutzung, das Leasing und die Vermietung, um die Nutzung von Produkten zu erhöhen und den Bedarf an neuen Materialien zu verringern.</a:t>
            </a:r>
          </a:p>
          <a:p>
            <a:pPr algn="just"/>
            <a:endParaRPr lang="en-GB" sz="2000" dirty="0"/>
          </a:p>
          <a:p>
            <a:pPr algn="just"/>
            <a:r>
              <a:rPr lang="en-GB" sz="2000" dirty="0"/>
              <a:t>Bei der Regenerierung natürlicher Systeme geht es darum, der Umwelt wertvolle Nährstoffe zurückzugeben und erneuerbare Energiequellen zu nutzen. Dies trägt dazu bei, die Gesundheit der Ökosysteme zu erhalten und ein nachhaltiges Gleichgewicht zwischen industriellen Aktivitäten und der Natur zu fördern.</a:t>
            </a:r>
            <a:endParaRPr lang="en-US" sz="2000" dirty="0"/>
          </a:p>
        </p:txBody>
      </p:sp>
      <p:sp>
        <p:nvSpPr>
          <p:cNvPr id="6" name="Freeform 210">
            <a:extLst>
              <a:ext uri="{FF2B5EF4-FFF2-40B4-BE49-F238E27FC236}">
                <a16:creationId xmlns:a16="http://schemas.microsoft.com/office/drawing/2014/main" id="{26AFC575-3296-ED87-E459-CF8ACA19B0BA}"/>
              </a:ext>
            </a:extLst>
          </p:cNvPr>
          <p:cNvSpPr/>
          <p:nvPr/>
        </p:nvSpPr>
        <p:spPr>
          <a:xfrm>
            <a:off x="10987324" y="7842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60BA47"/>
          </a:solidFill>
          <a:ln w="9028" cap="flat">
            <a:noFill/>
            <a:prstDash val="solid"/>
            <a:miter/>
          </a:ln>
        </p:spPr>
        <p:txBody>
          <a:bodyPr rtlCol="0" anchor="ctr"/>
          <a:lstStyle/>
          <a:p>
            <a:endParaRPr lang="en-US"/>
          </a:p>
        </p:txBody>
      </p:sp>
      <p:sp>
        <p:nvSpPr>
          <p:cNvPr id="7" name="Freeform 211">
            <a:extLst>
              <a:ext uri="{FF2B5EF4-FFF2-40B4-BE49-F238E27FC236}">
                <a16:creationId xmlns:a16="http://schemas.microsoft.com/office/drawing/2014/main" id="{943DA346-BDCE-5027-1691-0DD725D9265A}"/>
              </a:ext>
            </a:extLst>
          </p:cNvPr>
          <p:cNvSpPr/>
          <p:nvPr/>
        </p:nvSpPr>
        <p:spPr>
          <a:xfrm>
            <a:off x="11178941" y="6234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60BA47"/>
          </a:solidFill>
          <a:ln w="9028" cap="flat">
            <a:noFill/>
            <a:prstDash val="solid"/>
            <a:miter/>
          </a:ln>
        </p:spPr>
        <p:txBody>
          <a:bodyPr rtlCol="0" anchor="ctr"/>
          <a:lstStyle/>
          <a:p>
            <a:endParaRPr lang="en-US"/>
          </a:p>
        </p:txBody>
      </p:sp>
      <p:sp>
        <p:nvSpPr>
          <p:cNvPr id="8" name="Freeform 209">
            <a:extLst>
              <a:ext uri="{FF2B5EF4-FFF2-40B4-BE49-F238E27FC236}">
                <a16:creationId xmlns:a16="http://schemas.microsoft.com/office/drawing/2014/main" id="{FA2E8F94-1CA5-8C82-CC9B-D86B2602C7E9}"/>
              </a:ext>
            </a:extLst>
          </p:cNvPr>
          <p:cNvSpPr/>
          <p:nvPr/>
        </p:nvSpPr>
        <p:spPr>
          <a:xfrm>
            <a:off x="10887146" y="3513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0F486D"/>
          </a:solidFill>
          <a:ln w="9028" cap="flat">
            <a:noFill/>
            <a:prstDash val="solid"/>
            <a:miter/>
          </a:ln>
        </p:spPr>
        <p:txBody>
          <a:bodyPr rtlCol="0" anchor="ctr"/>
          <a:lstStyle/>
          <a:p>
            <a:endParaRPr lang="en-US"/>
          </a:p>
        </p:txBody>
      </p:sp>
    </p:spTree>
    <p:extLst>
      <p:ext uri="{BB962C8B-B14F-4D97-AF65-F5344CB8AC3E}">
        <p14:creationId xmlns:p14="http://schemas.microsoft.com/office/powerpoint/2010/main" val="35786716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461394" y="698022"/>
            <a:ext cx="10483431" cy="804265"/>
          </a:xfrm>
        </p:spPr>
        <p:txBody>
          <a:bodyPr/>
          <a:lstStyle/>
          <a:p>
            <a:r>
              <a:rPr lang="en-GB" dirty="0"/>
              <a:t>ANPASSUNG AN DIE ZIELE FÜR NACHHALTIGE ENTWICKLUNG</a:t>
            </a:r>
            <a:endParaRPr lang="en-IE"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461394" y="1721059"/>
            <a:ext cx="10876315" cy="4439577"/>
          </a:xfrm>
        </p:spPr>
        <p:txBody>
          <a:bodyPr/>
          <a:lstStyle/>
          <a:p>
            <a:pPr algn="just"/>
            <a:r>
              <a:rPr lang="en-GB" b="1" dirty="0">
                <a:solidFill>
                  <a:srgbClr val="0F486D"/>
                </a:solidFill>
                <a:hlinkClick r:id="rId2">
                  <a:extLst>
                    <a:ext uri="{A12FA001-AC4F-418D-AE19-62706E023703}">
                      <ahyp:hlinkClr xmlns:ahyp="http://schemas.microsoft.com/office/drawing/2018/hyperlinkcolor" val="tx"/>
                    </a:ext>
                  </a:extLst>
                </a:hlinkClick>
              </a:rPr>
              <a:t>SDG 13 (Klimapolitik)</a:t>
            </a:r>
            <a:r>
              <a:rPr lang="en-GB" dirty="0">
                <a:solidFill>
                  <a:srgbClr val="0F486D"/>
                </a:solidFill>
                <a:hlinkClick r:id="rId2">
                  <a:extLst>
                    <a:ext uri="{A12FA001-AC4F-418D-AE19-62706E023703}">
                      <ahyp:hlinkClr xmlns:ahyp="http://schemas.microsoft.com/office/drawing/2018/hyperlinkcolor" val="tx"/>
                    </a:ext>
                  </a:extLst>
                </a:hlinkClick>
              </a:rPr>
              <a:t>: </a:t>
            </a:r>
            <a:r>
              <a:rPr lang="en-GB" dirty="0"/>
              <a:t>Der Europäische Green Deal 2050 fördert den Klimaschutz durch Dekarbonisierungsbemühungen, Investitionen in erneuerbare Energien und nachhaltige Entwicklungspraktiken.</a:t>
            </a:r>
          </a:p>
          <a:p>
            <a:pPr algn="just">
              <a:buFont typeface="Arial" panose="020B0604020202020204" pitchFamily="34" charset="0"/>
              <a:buChar char="•"/>
            </a:pPr>
            <a:endParaRPr lang="en-GB" dirty="0"/>
          </a:p>
          <a:p>
            <a:pPr algn="just"/>
            <a:r>
              <a:rPr lang="en-GB" b="1" dirty="0">
                <a:solidFill>
                  <a:srgbClr val="0F486D"/>
                </a:solidFill>
                <a:hlinkClick r:id="rId3">
                  <a:extLst>
                    <a:ext uri="{A12FA001-AC4F-418D-AE19-62706E023703}">
                      <ahyp:hlinkClr xmlns:ahyp="http://schemas.microsoft.com/office/drawing/2018/hyperlinkcolor" val="tx"/>
                    </a:ext>
                  </a:extLst>
                </a:hlinkClick>
              </a:rPr>
              <a:t>SDG 7 (Erschwingliche und saubere Energie)</a:t>
            </a:r>
            <a:r>
              <a:rPr lang="en-GB" dirty="0">
                <a:solidFill>
                  <a:srgbClr val="0F486D"/>
                </a:solidFill>
                <a:hlinkClick r:id="rId3">
                  <a:extLst>
                    <a:ext uri="{A12FA001-AC4F-418D-AE19-62706E023703}">
                      <ahyp:hlinkClr xmlns:ahyp="http://schemas.microsoft.com/office/drawing/2018/hyperlinkcolor" val="tx"/>
                    </a:ext>
                  </a:extLst>
                </a:hlinkClick>
              </a:rPr>
              <a:t>: </a:t>
            </a:r>
            <a:r>
              <a:rPr lang="en-GB" dirty="0"/>
              <a:t>Durch die Förderung von erneuerbaren Energiequellen und Energieeffizienzmaßnahmen trägt der Green Deal dazu bei, den Zugang zu erschwinglicher, zuverlässiger, nachhaltiger und moderner Energie für alle zu gewährleisten.</a:t>
            </a:r>
          </a:p>
          <a:p>
            <a:pPr algn="just">
              <a:buFont typeface="Arial" panose="020B0604020202020204" pitchFamily="34" charset="0"/>
              <a:buChar char="•"/>
            </a:pPr>
            <a:endParaRPr lang="en-GB" dirty="0"/>
          </a:p>
          <a:p>
            <a:pPr algn="just"/>
            <a:r>
              <a:rPr lang="en-GB" b="1" dirty="0">
                <a:solidFill>
                  <a:srgbClr val="0F486D"/>
                </a:solidFill>
                <a:hlinkClick r:id="rId4">
                  <a:extLst>
                    <a:ext uri="{A12FA001-AC4F-418D-AE19-62706E023703}">
                      <ahyp:hlinkClr xmlns:ahyp="http://schemas.microsoft.com/office/drawing/2018/hyperlinkcolor" val="tx"/>
                    </a:ext>
                  </a:extLst>
                </a:hlinkClick>
              </a:rPr>
              <a:t>SDG 12 (Verantwortungsbewusster Konsum und Produktion)</a:t>
            </a:r>
            <a:r>
              <a:rPr lang="en-GB" dirty="0">
                <a:solidFill>
                  <a:srgbClr val="0F486D"/>
                </a:solidFill>
                <a:hlinkClick r:id="rId4">
                  <a:extLst>
                    <a:ext uri="{A12FA001-AC4F-418D-AE19-62706E023703}">
                      <ahyp:hlinkClr xmlns:ahyp="http://schemas.microsoft.com/office/drawing/2018/hyperlinkcolor" val="tx"/>
                    </a:ext>
                  </a:extLst>
                </a:hlinkClick>
              </a:rPr>
              <a:t>: </a:t>
            </a:r>
            <a:r>
              <a:rPr lang="en-GB" dirty="0"/>
              <a:t>Durch die Betonung von Kreislaufwirtschaftspraktiken und nachhaltigen Produktionsmustern unterstützt der Green Deal die Ziele für verantwortungsvollen Konsum und verantwortungsvolle Produktion.</a:t>
            </a:r>
          </a:p>
          <a:p>
            <a:pPr algn="just"/>
            <a:endParaRPr lang="en-GB" dirty="0"/>
          </a:p>
        </p:txBody>
      </p:sp>
      <p:pic>
        <p:nvPicPr>
          <p:cNvPr id="5" name="Picture 2">
            <a:extLst>
              <a:ext uri="{FF2B5EF4-FFF2-40B4-BE49-F238E27FC236}">
                <a16:creationId xmlns:a16="http://schemas.microsoft.com/office/drawing/2014/main" id="{A221D48D-2D04-BCB4-EA91-23FCE8F2B78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624647" y="513541"/>
            <a:ext cx="1057013" cy="1057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3475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461394" y="698022"/>
            <a:ext cx="10483431" cy="804265"/>
          </a:xfrm>
        </p:spPr>
        <p:txBody>
          <a:bodyPr/>
          <a:lstStyle/>
          <a:p>
            <a:r>
              <a:rPr lang="en-GB" dirty="0"/>
              <a:t>ENTRECOMP-AUSRICHTUNG</a:t>
            </a:r>
            <a:endParaRPr lang="en-IE"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461394" y="1721059"/>
            <a:ext cx="10876315" cy="4439577"/>
          </a:xfrm>
        </p:spPr>
        <p:txBody>
          <a:bodyPr/>
          <a:lstStyle/>
          <a:p>
            <a:pPr algn="just"/>
            <a:r>
              <a:rPr lang="en-GB" b="1" dirty="0" err="1"/>
              <a:t>EntreComp </a:t>
            </a:r>
            <a:r>
              <a:rPr lang="en-GB" b="1" dirty="0"/>
              <a:t>1.5 (Ethisches und nachhaltiges Denken)</a:t>
            </a:r>
            <a:r>
              <a:rPr lang="en-GB" dirty="0"/>
              <a:t>: Die Bewertung der Auswirkungen des europäischen Green Deal 2050 fördert ethische Entscheidungen und nachhaltige Managementpraktiken.</a:t>
            </a:r>
          </a:p>
          <a:p>
            <a:pPr algn="just">
              <a:buFont typeface="Arial" panose="020B0604020202020204" pitchFamily="34" charset="0"/>
              <a:buChar char="•"/>
            </a:pPr>
            <a:endParaRPr lang="en-GB" dirty="0"/>
          </a:p>
          <a:p>
            <a:pPr algn="just"/>
            <a:r>
              <a:rPr lang="en-GB" b="1" dirty="0" err="1"/>
              <a:t>EntreComp </a:t>
            </a:r>
            <a:r>
              <a:rPr lang="en-GB" b="1" dirty="0"/>
              <a:t>2.1 (Selbstwahrnehmung und Selbstwirksamkeit)</a:t>
            </a:r>
            <a:r>
              <a:rPr lang="en-GB" dirty="0"/>
              <a:t>: Das Verständnis des globalen Nachhaltigkeitskontextes und der Green-Deal-Initiativen fördert das Selbstbewusstsein und die Selbstwirksamkeit bei der Förderung nachhaltiger Geschäftspraktiken und der Übernahme von Führungsrollen im Bereich Nachhaltigkeit.</a:t>
            </a:r>
          </a:p>
        </p:txBody>
      </p:sp>
      <p:pic>
        <p:nvPicPr>
          <p:cNvPr id="5" name="Picture 4">
            <a:extLst>
              <a:ext uri="{FF2B5EF4-FFF2-40B4-BE49-F238E27FC236}">
                <a16:creationId xmlns:a16="http://schemas.microsoft.com/office/drawing/2014/main" id="{EC59D5E9-5E58-A893-14EE-14612778DB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56039" y="556342"/>
            <a:ext cx="1777572" cy="988548"/>
          </a:xfrm>
          <a:prstGeom prst="rect">
            <a:avLst/>
          </a:prstGeom>
        </p:spPr>
      </p:pic>
    </p:spTree>
    <p:extLst>
      <p:ext uri="{BB962C8B-B14F-4D97-AF65-F5344CB8AC3E}">
        <p14:creationId xmlns:p14="http://schemas.microsoft.com/office/powerpoint/2010/main" val="27483551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cute robots">
            <a:extLst>
              <a:ext uri="{FF2B5EF4-FFF2-40B4-BE49-F238E27FC236}">
                <a16:creationId xmlns:a16="http://schemas.microsoft.com/office/drawing/2014/main" id="{71F48F02-1BEC-1126-883E-186E8441B364}"/>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36447" r="22589"/>
          <a:stretch/>
        </p:blipFill>
        <p:spPr>
          <a:xfrm>
            <a:off x="884606" y="0"/>
            <a:ext cx="4993772" cy="6858000"/>
          </a:xfrm>
        </p:spPr>
      </p:pic>
      <p:sp>
        <p:nvSpPr>
          <p:cNvPr id="3" name="Text Placeholder 2">
            <a:extLst>
              <a:ext uri="{FF2B5EF4-FFF2-40B4-BE49-F238E27FC236}">
                <a16:creationId xmlns:a16="http://schemas.microsoft.com/office/drawing/2014/main" id="{9322BA91-4A9D-D306-B262-658747D768C1}"/>
              </a:ext>
            </a:extLst>
          </p:cNvPr>
          <p:cNvSpPr>
            <a:spLocks noGrp="1"/>
          </p:cNvSpPr>
          <p:nvPr>
            <p:ph type="body" sz="quarter" idx="30"/>
          </p:nvPr>
        </p:nvSpPr>
        <p:spPr>
          <a:xfrm>
            <a:off x="4890795" y="317364"/>
            <a:ext cx="6776598" cy="842867"/>
          </a:xfrm>
        </p:spPr>
        <p:txBody>
          <a:bodyPr/>
          <a:lstStyle/>
          <a:p>
            <a:r>
              <a:rPr lang="en-IE" dirty="0"/>
              <a:t>PRAKTISCHE ÜBUNG</a:t>
            </a:r>
          </a:p>
        </p:txBody>
      </p:sp>
      <p:sp>
        <p:nvSpPr>
          <p:cNvPr id="4" name="Text Placeholder 3">
            <a:extLst>
              <a:ext uri="{FF2B5EF4-FFF2-40B4-BE49-F238E27FC236}">
                <a16:creationId xmlns:a16="http://schemas.microsoft.com/office/drawing/2014/main" id="{776B335B-41A4-42C4-5877-2871ECEB7167}"/>
              </a:ext>
            </a:extLst>
          </p:cNvPr>
          <p:cNvSpPr>
            <a:spLocks noGrp="1"/>
          </p:cNvSpPr>
          <p:nvPr>
            <p:ph type="body" sz="quarter" idx="48"/>
          </p:nvPr>
        </p:nvSpPr>
        <p:spPr>
          <a:xfrm>
            <a:off x="6129063" y="1570554"/>
            <a:ext cx="5800081" cy="4970082"/>
          </a:xfrm>
          <a:solidFill>
            <a:schemeClr val="bg1"/>
          </a:solidFill>
        </p:spPr>
        <p:txBody>
          <a:bodyPr/>
          <a:lstStyle/>
          <a:p>
            <a:pPr algn="just"/>
            <a:r>
              <a:rPr lang="en-GB" sz="1800" b="1" dirty="0"/>
              <a:t>Analyse der politischen Auswirkungen des Europäischen Green Deal 2050</a:t>
            </a:r>
            <a:endParaRPr lang="en-GB" sz="1800" dirty="0"/>
          </a:p>
          <a:p>
            <a:pPr algn="just"/>
            <a:endParaRPr lang="en-GB" sz="1800" b="1" dirty="0"/>
          </a:p>
          <a:p>
            <a:pPr algn="just"/>
            <a:r>
              <a:rPr lang="en-GB" sz="1800" b="1" dirty="0"/>
              <a:t>Forschung:</a:t>
            </a:r>
            <a:r>
              <a:rPr lang="en-GB" sz="1800" dirty="0"/>
              <a:t> Durchführung von Forschungsarbeiten über den Europäischen Green Deal 2050 und seine wichtigsten Initiativen.</a:t>
            </a:r>
          </a:p>
          <a:p>
            <a:pPr algn="just"/>
            <a:endParaRPr lang="en-GB" sz="1800" b="1" dirty="0"/>
          </a:p>
          <a:p>
            <a:pPr algn="just"/>
            <a:r>
              <a:rPr lang="en-GB" sz="1800" b="1" dirty="0"/>
              <a:t>Analyse der Auswirkungen:</a:t>
            </a:r>
            <a:r>
              <a:rPr lang="en-GB" sz="1800" dirty="0"/>
              <a:t> Analyse der potenziellen Auswirkungen des Green Deal auf bestimmte Branchen oder Unternehmen.</a:t>
            </a:r>
          </a:p>
          <a:p>
            <a:pPr algn="just"/>
            <a:endParaRPr lang="en-GB" sz="1800" b="1" dirty="0"/>
          </a:p>
          <a:p>
            <a:pPr algn="just"/>
            <a:r>
              <a:rPr lang="en-GB" sz="1800" b="1" dirty="0"/>
              <a:t>Präsentation:</a:t>
            </a:r>
            <a:r>
              <a:rPr lang="en-GB" sz="1800" dirty="0"/>
              <a:t> Präsentation der Ergebnisse vor der Gruppe, wobei die Chancen und Herausforderungen des Green Deal hervorgehoben werden.</a:t>
            </a:r>
          </a:p>
          <a:p>
            <a:pPr algn="just"/>
            <a:endParaRPr lang="en-GB" sz="1800" b="1" dirty="0"/>
          </a:p>
          <a:p>
            <a:pPr algn="just"/>
            <a:r>
              <a:rPr lang="en-GB" sz="1800" b="1" dirty="0"/>
              <a:t>Diskussion:</a:t>
            </a:r>
            <a:r>
              <a:rPr lang="en-GB" sz="1800" dirty="0"/>
              <a:t> Führen Sie eine Gruppendiskussion darüber, wie Unternehmen sich an den Green Deal anpassen und von ihm profitieren können.</a:t>
            </a:r>
          </a:p>
        </p:txBody>
      </p:sp>
    </p:spTree>
    <p:extLst>
      <p:ext uri="{BB962C8B-B14F-4D97-AF65-F5344CB8AC3E}">
        <p14:creationId xmlns:p14="http://schemas.microsoft.com/office/powerpoint/2010/main" val="18538333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55B26FD-09B0-A84D-1257-B7B4B9F53B7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6879" b="6879"/>
          <a:stretch>
            <a:fillRect/>
          </a:stretch>
        </p:blipFill>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p:txBody>
          <a:bodyPr/>
          <a:lstStyle/>
          <a:p>
            <a:r>
              <a:rPr lang="en-GB" b="1" dirty="0"/>
              <a:t>POLITIK UND REGULIERUNG FÜR DIE EINFÜHRUNG DER KREISLAUF-WIRTSCHAFT</a:t>
            </a:r>
            <a:endParaRPr lang="en-US" b="1" dirty="0"/>
          </a:p>
        </p:txBody>
      </p:sp>
      <p:sp>
        <p:nvSpPr>
          <p:cNvPr id="3" name="Text Placeholder 2">
            <a:extLst>
              <a:ext uri="{FF2B5EF4-FFF2-40B4-BE49-F238E27FC236}">
                <a16:creationId xmlns:a16="http://schemas.microsoft.com/office/drawing/2014/main" id="{DA99C726-EEB8-A064-EA02-A4AF797D25D2}"/>
              </a:ext>
            </a:extLst>
          </p:cNvPr>
          <p:cNvSpPr>
            <a:spLocks noGrp="1"/>
          </p:cNvSpPr>
          <p:nvPr>
            <p:ph type="body" sz="quarter" idx="20"/>
          </p:nvPr>
        </p:nvSpPr>
        <p:spPr/>
        <p:txBody>
          <a:bodyPr/>
          <a:lstStyle/>
          <a:p>
            <a:r>
              <a:rPr lang="en-US" dirty="0"/>
              <a:t>06</a:t>
            </a:r>
          </a:p>
        </p:txBody>
      </p:sp>
      <p:grpSp>
        <p:nvGrpSpPr>
          <p:cNvPr id="8" name="Group 7">
            <a:extLst>
              <a:ext uri="{FF2B5EF4-FFF2-40B4-BE49-F238E27FC236}">
                <a16:creationId xmlns:a16="http://schemas.microsoft.com/office/drawing/2014/main" id="{EFC269B5-580C-6975-B51C-ADEE7E50B0E8}"/>
              </a:ext>
            </a:extLst>
          </p:cNvPr>
          <p:cNvGrpSpPr/>
          <p:nvPr/>
        </p:nvGrpSpPr>
        <p:grpSpPr>
          <a:xfrm rot="5400000">
            <a:off x="-1445174" y="567935"/>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C26FADDA-722B-2ED9-5AFA-764A2D4D5CE1}"/>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E5BDF59-10F0-1296-8959-CFAEB7F9E3B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B2503B3-B0B4-561D-AFD2-7A7FD03493A8}"/>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E90799E-0CE3-1994-3C5C-26F8F0C021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4575BD6-F388-ED1D-DEA0-7B377CF35F18}"/>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22C8786-CCBE-7B61-AD0C-5F3FCE59BE3D}"/>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9845205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54</a:t>
            </a:fld>
            <a:endParaRPr lang="en-US" sz="1291" dirty="0"/>
          </a:p>
        </p:txBody>
      </p:sp>
      <p:pic>
        <p:nvPicPr>
          <p:cNvPr id="9" name="Picture Placeholder 8">
            <a:extLst>
              <a:ext uri="{FF2B5EF4-FFF2-40B4-BE49-F238E27FC236}">
                <a16:creationId xmlns:a16="http://schemas.microsoft.com/office/drawing/2014/main" id="{DCEEE026-2768-E834-A29D-A0F708F9FB14}"/>
              </a:ext>
            </a:extLst>
          </p:cNvPr>
          <p:cNvPicPr>
            <a:picLocks noGrp="1" noChangeAspect="1"/>
          </p:cNvPicPr>
          <p:nvPr>
            <p:ph type="pic" sz="quarter" idx="21"/>
          </p:nvPr>
        </p:nvPicPr>
        <p:blipFill>
          <a:blip r:embed="rId3" cstate="email">
            <a:extLst>
              <a:ext uri="{28A0092B-C50C-407E-A947-70E740481C1C}">
                <a14:useLocalDpi xmlns:a14="http://schemas.microsoft.com/office/drawing/2010/main"/>
              </a:ext>
            </a:extLst>
          </a:blip>
          <a:srcRect l="25728" r="25728"/>
          <a:stretch/>
        </p:blipFill>
        <p:spPr/>
      </p:pic>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4890795" y="360728"/>
            <a:ext cx="6576955" cy="755008"/>
          </a:xfrm>
        </p:spPr>
        <p:txBody>
          <a:bodyPr/>
          <a:lstStyle/>
          <a:p>
            <a:r>
              <a:rPr lang="en-US" dirty="0"/>
              <a:t>EINFÜHRUNG</a:t>
            </a:r>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492210" y="1731302"/>
            <a:ext cx="4939670" cy="4482902"/>
          </a:xfrm>
        </p:spPr>
        <p:txBody>
          <a:bodyPr/>
          <a:lstStyle/>
          <a:p>
            <a:pPr algn="just"/>
            <a:r>
              <a:rPr lang="en-GB" sz="2200" dirty="0"/>
              <a:t>Bei der Regionalisierung geht es darum, Politiken und Strategien zu entwickeln, die auf die besonderen sozioökonomischen, ökologischen und kulturellen Gegebenheiten bestimmter Regionen abgestimmt sind. </a:t>
            </a:r>
          </a:p>
          <a:p>
            <a:pPr algn="just"/>
            <a:endParaRPr lang="en-GB" sz="2200" dirty="0"/>
          </a:p>
          <a:p>
            <a:pPr algn="just"/>
            <a:r>
              <a:rPr lang="en-GB" sz="2200" dirty="0"/>
              <a:t>Dieser Ansatz stellt sicher, dass die Nachhaltigkeitsbemühungen relevant, effektiv und integrativ sind, den lokalen Bedürfnissen entsprechen und die regionalen Stärken nutzen.</a:t>
            </a:r>
          </a:p>
        </p:txBody>
      </p:sp>
    </p:spTree>
    <p:extLst>
      <p:ext uri="{BB962C8B-B14F-4D97-AF65-F5344CB8AC3E}">
        <p14:creationId xmlns:p14="http://schemas.microsoft.com/office/powerpoint/2010/main" val="1463505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3C49E4-BDE3-AB7E-70DE-3D9A5228DFF3}"/>
              </a:ext>
            </a:extLst>
          </p:cNvPr>
          <p:cNvSpPr>
            <a:spLocks noGrp="1"/>
          </p:cNvSpPr>
          <p:nvPr>
            <p:ph type="body" sz="quarter" idx="49"/>
          </p:nvPr>
        </p:nvSpPr>
        <p:spPr/>
        <p:txBody>
          <a:bodyPr/>
          <a:lstStyle/>
          <a:p>
            <a:r>
              <a:rPr lang="en-GB" dirty="0"/>
              <a:t>Kontextspezifische Strategien</a:t>
            </a:r>
            <a:endParaRPr lang="en-IE" dirty="0"/>
          </a:p>
        </p:txBody>
      </p:sp>
      <p:sp>
        <p:nvSpPr>
          <p:cNvPr id="3" name="Text Placeholder 2">
            <a:extLst>
              <a:ext uri="{FF2B5EF4-FFF2-40B4-BE49-F238E27FC236}">
                <a16:creationId xmlns:a16="http://schemas.microsoft.com/office/drawing/2014/main" id="{2329A4F8-DAE3-9DF1-DB0A-331C3F6D0A3C}"/>
              </a:ext>
            </a:extLst>
          </p:cNvPr>
          <p:cNvSpPr>
            <a:spLocks noGrp="1"/>
          </p:cNvSpPr>
          <p:nvPr>
            <p:ph type="body" sz="quarter" idx="50"/>
          </p:nvPr>
        </p:nvSpPr>
        <p:spPr>
          <a:xfrm>
            <a:off x="3879838" y="995263"/>
            <a:ext cx="7160273" cy="945874"/>
          </a:xfrm>
        </p:spPr>
        <p:txBody>
          <a:bodyPr/>
          <a:lstStyle/>
          <a:p>
            <a:pPr algn="just"/>
            <a:r>
              <a:rPr lang="en-GB" dirty="0"/>
              <a:t>Entwicklung von Strategien, die den lokalen Kontext berücksichtigen, einschließlich wirtschaftlicher Bedingungen, kultureller Normen und ökologischer Herausforderungen.</a:t>
            </a:r>
            <a:endParaRPr lang="en-IE" dirty="0"/>
          </a:p>
        </p:txBody>
      </p:sp>
      <p:sp>
        <p:nvSpPr>
          <p:cNvPr id="4" name="Text Placeholder 3">
            <a:extLst>
              <a:ext uri="{FF2B5EF4-FFF2-40B4-BE49-F238E27FC236}">
                <a16:creationId xmlns:a16="http://schemas.microsoft.com/office/drawing/2014/main" id="{6FB964BA-E998-D3C1-F1E1-E27E8CADC83F}"/>
              </a:ext>
            </a:extLst>
          </p:cNvPr>
          <p:cNvSpPr>
            <a:spLocks noGrp="1"/>
          </p:cNvSpPr>
          <p:nvPr>
            <p:ph type="body" sz="quarter" idx="51"/>
          </p:nvPr>
        </p:nvSpPr>
        <p:spPr/>
        <p:txBody>
          <a:bodyPr/>
          <a:lstStyle/>
          <a:p>
            <a:r>
              <a:rPr lang="en-GB" b="1" dirty="0"/>
              <a:t>Engagement der Interessengruppen</a:t>
            </a:r>
            <a:endParaRPr lang="en-IE" dirty="0"/>
          </a:p>
        </p:txBody>
      </p:sp>
      <p:sp>
        <p:nvSpPr>
          <p:cNvPr id="5" name="Text Placeholder 4">
            <a:extLst>
              <a:ext uri="{FF2B5EF4-FFF2-40B4-BE49-F238E27FC236}">
                <a16:creationId xmlns:a16="http://schemas.microsoft.com/office/drawing/2014/main" id="{96977292-2220-37F7-B5FE-F02508384BB3}"/>
              </a:ext>
            </a:extLst>
          </p:cNvPr>
          <p:cNvSpPr>
            <a:spLocks noGrp="1"/>
          </p:cNvSpPr>
          <p:nvPr>
            <p:ph type="body" sz="quarter" idx="52"/>
          </p:nvPr>
        </p:nvSpPr>
        <p:spPr>
          <a:xfrm>
            <a:off x="3892019" y="3103150"/>
            <a:ext cx="7160273" cy="945874"/>
          </a:xfrm>
        </p:spPr>
        <p:txBody>
          <a:bodyPr/>
          <a:lstStyle/>
          <a:p>
            <a:pPr algn="just"/>
            <a:r>
              <a:rPr lang="en-GB" dirty="0"/>
              <a:t>Einbeziehung lokaler Gemeinschaften, Unternehmen und Regierungen in die Entwicklung und Umsetzung von Maßnahmen.</a:t>
            </a:r>
            <a:endParaRPr lang="en-IE" dirty="0"/>
          </a:p>
        </p:txBody>
      </p:sp>
      <p:sp>
        <p:nvSpPr>
          <p:cNvPr id="6" name="Text Placeholder 5">
            <a:extLst>
              <a:ext uri="{FF2B5EF4-FFF2-40B4-BE49-F238E27FC236}">
                <a16:creationId xmlns:a16="http://schemas.microsoft.com/office/drawing/2014/main" id="{7D26DF4F-E76A-7636-239D-50D004FD431F}"/>
              </a:ext>
            </a:extLst>
          </p:cNvPr>
          <p:cNvSpPr>
            <a:spLocks noGrp="1"/>
          </p:cNvSpPr>
          <p:nvPr>
            <p:ph type="body" sz="quarter" idx="54"/>
          </p:nvPr>
        </p:nvSpPr>
        <p:spPr/>
        <p:txBody>
          <a:bodyPr/>
          <a:lstStyle/>
          <a:p>
            <a:r>
              <a:rPr lang="en-GB" b="1" dirty="0"/>
              <a:t>Aufbau von Kapazitäten</a:t>
            </a:r>
            <a:endParaRPr lang="en-IE" dirty="0"/>
          </a:p>
        </p:txBody>
      </p:sp>
      <p:sp>
        <p:nvSpPr>
          <p:cNvPr id="7" name="Text Placeholder 6">
            <a:extLst>
              <a:ext uri="{FF2B5EF4-FFF2-40B4-BE49-F238E27FC236}">
                <a16:creationId xmlns:a16="http://schemas.microsoft.com/office/drawing/2014/main" id="{02139920-4D6F-9D6B-AE15-B0F654BAD0C9}"/>
              </a:ext>
            </a:extLst>
          </p:cNvPr>
          <p:cNvSpPr>
            <a:spLocks noGrp="1"/>
          </p:cNvSpPr>
          <p:nvPr>
            <p:ph type="body" sz="quarter" idx="55"/>
          </p:nvPr>
        </p:nvSpPr>
        <p:spPr/>
        <p:txBody>
          <a:bodyPr/>
          <a:lstStyle/>
          <a:p>
            <a:pPr algn="just"/>
            <a:r>
              <a:rPr lang="en-GB" dirty="0"/>
              <a:t>Stärkung lokaler Institutionen, Fähigkeiten und Ressourcen zur Förderung einer nachhaltigen Entwicklung.</a:t>
            </a:r>
            <a:endParaRPr lang="en-IE" dirty="0"/>
          </a:p>
        </p:txBody>
      </p:sp>
      <p:pic>
        <p:nvPicPr>
          <p:cNvPr id="16" name="Picture Placeholder 15" descr="Close-up of a pen writing on a chart">
            <a:extLst>
              <a:ext uri="{FF2B5EF4-FFF2-40B4-BE49-F238E27FC236}">
                <a16:creationId xmlns:a16="http://schemas.microsoft.com/office/drawing/2014/main" id="{6F488551-FE00-A149-34A0-4C596B2EE01A}"/>
              </a:ext>
            </a:extLst>
          </p:cNvPr>
          <p:cNvPicPr>
            <a:picLocks noGrp="1" noChangeAspect="1"/>
          </p:cNvPicPr>
          <p:nvPr>
            <p:ph type="pic" sz="quarter" idx="23"/>
          </p:nvPr>
        </p:nvPicPr>
        <p:blipFill>
          <a:blip r:embed="rId2" cstate="email">
            <a:extLst>
              <a:ext uri="{28A0092B-C50C-407E-A947-70E740481C1C}">
                <a14:useLocalDpi xmlns:a14="http://schemas.microsoft.com/office/drawing/2010/main"/>
              </a:ext>
            </a:extLst>
          </a:blip>
          <a:srcRect l="8185" r="8185"/>
          <a:stretch>
            <a:fillRect/>
          </a:stretch>
        </p:blipFill>
        <p:spPr/>
      </p:pic>
      <p:pic>
        <p:nvPicPr>
          <p:cNvPr id="14" name="Picture Placeholder 13" descr="Asian student writing on blackboard with chalk in classroom">
            <a:extLst>
              <a:ext uri="{FF2B5EF4-FFF2-40B4-BE49-F238E27FC236}">
                <a16:creationId xmlns:a16="http://schemas.microsoft.com/office/drawing/2014/main" id="{F7FB835F-B93A-565F-F809-E2EA8376F4C7}"/>
              </a:ext>
            </a:extLst>
          </p:cNvPr>
          <p:cNvPicPr>
            <a:picLocks noGrp="1" noChangeAspect="1"/>
          </p:cNvPicPr>
          <p:nvPr>
            <p:ph type="pic" sz="quarter" idx="56"/>
          </p:nvPr>
        </p:nvPicPr>
        <p:blipFill>
          <a:blip r:embed="rId3" cstate="email">
            <a:extLst>
              <a:ext uri="{28A0092B-C50C-407E-A947-70E740481C1C}">
                <a14:useLocalDpi xmlns:a14="http://schemas.microsoft.com/office/drawing/2010/main"/>
              </a:ext>
            </a:extLst>
          </a:blip>
          <a:srcRect l="11844" r="11844"/>
          <a:stretch>
            <a:fillRect/>
          </a:stretch>
        </p:blipFill>
        <p:spPr/>
      </p:pic>
      <p:pic>
        <p:nvPicPr>
          <p:cNvPr id="12" name="Picture Placeholder 11" descr="Push pins laying down with one standing up">
            <a:extLst>
              <a:ext uri="{FF2B5EF4-FFF2-40B4-BE49-F238E27FC236}">
                <a16:creationId xmlns:a16="http://schemas.microsoft.com/office/drawing/2014/main" id="{9A6843BF-1197-59FB-72D0-AC78632E6F9D}"/>
              </a:ext>
            </a:extLst>
          </p:cNvPr>
          <p:cNvPicPr>
            <a:picLocks noGrp="1" noChangeAspect="1"/>
          </p:cNvPicPr>
          <p:nvPr>
            <p:ph type="pic" sz="quarter" idx="57"/>
          </p:nvPr>
        </p:nvPicPr>
        <p:blipFill>
          <a:blip r:embed="rId4" cstate="email">
            <a:extLst>
              <a:ext uri="{28A0092B-C50C-407E-A947-70E740481C1C}">
                <a14:useLocalDpi xmlns:a14="http://schemas.microsoft.com/office/drawing/2010/main"/>
              </a:ext>
            </a:extLst>
          </a:blip>
          <a:srcRect l="15671" r="15671"/>
          <a:stretch>
            <a:fillRect/>
          </a:stretch>
        </p:blipFill>
        <p:spPr/>
      </p:pic>
    </p:spTree>
    <p:extLst>
      <p:ext uri="{BB962C8B-B14F-4D97-AF65-F5344CB8AC3E}">
        <p14:creationId xmlns:p14="http://schemas.microsoft.com/office/powerpoint/2010/main" val="31945806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Hand typing on keyboard">
            <a:extLst>
              <a:ext uri="{FF2B5EF4-FFF2-40B4-BE49-F238E27FC236}">
                <a16:creationId xmlns:a16="http://schemas.microsoft.com/office/drawing/2014/main" id="{EAEC1890-0308-88DF-1AD2-EFD8FC5042DC}"/>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43" r="21443"/>
          <a:stretch>
            <a:fillRect/>
          </a:stretch>
        </p:blipFill>
        <p:spPr/>
      </p:pic>
      <p:sp>
        <p:nvSpPr>
          <p:cNvPr id="3" name="Text Placeholder 2">
            <a:extLst>
              <a:ext uri="{FF2B5EF4-FFF2-40B4-BE49-F238E27FC236}">
                <a16:creationId xmlns:a16="http://schemas.microsoft.com/office/drawing/2014/main" id="{1154E3F5-B3AB-77AE-E547-422B4D8C7D92}"/>
              </a:ext>
            </a:extLst>
          </p:cNvPr>
          <p:cNvSpPr>
            <a:spLocks noGrp="1"/>
          </p:cNvSpPr>
          <p:nvPr>
            <p:ph type="body" sz="quarter" idx="30"/>
          </p:nvPr>
        </p:nvSpPr>
        <p:spPr>
          <a:xfrm>
            <a:off x="5295900" y="395672"/>
            <a:ext cx="5993134" cy="845139"/>
          </a:xfrm>
        </p:spPr>
        <p:txBody>
          <a:bodyPr/>
          <a:lstStyle/>
          <a:p>
            <a:r>
              <a:rPr lang="en-GB" dirty="0"/>
              <a:t>ROLLE VON POLITIK UND REGULIERUNG</a:t>
            </a:r>
            <a:endParaRPr lang="en-US" dirty="0"/>
          </a:p>
        </p:txBody>
      </p:sp>
      <p:sp>
        <p:nvSpPr>
          <p:cNvPr id="4" name="Text Placeholder 3">
            <a:extLst>
              <a:ext uri="{FF2B5EF4-FFF2-40B4-BE49-F238E27FC236}">
                <a16:creationId xmlns:a16="http://schemas.microsoft.com/office/drawing/2014/main" id="{62F91440-9B39-025C-C37A-781E47796DAE}"/>
              </a:ext>
            </a:extLst>
          </p:cNvPr>
          <p:cNvSpPr>
            <a:spLocks noGrp="1"/>
          </p:cNvSpPr>
          <p:nvPr>
            <p:ph type="body" sz="quarter" idx="48"/>
          </p:nvPr>
        </p:nvSpPr>
        <p:spPr>
          <a:xfrm>
            <a:off x="5295900" y="1752600"/>
            <a:ext cx="6686550" cy="4709728"/>
          </a:xfrm>
          <a:solidFill>
            <a:schemeClr val="bg1"/>
          </a:solidFill>
        </p:spPr>
        <p:txBody>
          <a:bodyPr/>
          <a:lstStyle/>
          <a:p>
            <a:pPr algn="just"/>
            <a:r>
              <a:rPr lang="en-GB" sz="2000" dirty="0"/>
              <a:t>Politik und Vorschriften spielen eine entscheidende Rolle, wenn es darum geht, Unternehmen zur Einführung von Kreislaufwirtschaftspraktiken zu ermutigen. </a:t>
            </a:r>
          </a:p>
          <a:p>
            <a:pPr algn="just"/>
            <a:endParaRPr lang="en-GB" sz="2000" dirty="0"/>
          </a:p>
          <a:p>
            <a:pPr algn="just"/>
            <a:r>
              <a:rPr lang="en-GB" sz="2000" dirty="0"/>
              <a:t>Die Regierungen legen Normen fest und schaffen Rahmenbedingungen, die die Industrie dazu zwingen, Abfälle zu reduzieren, die Ressourceneffizienz zu verbessern und nachhaltige Praktiken zu fördern.  Diese Vorschriften stellen sicher, dass Unternehmen die Verantwortung für die Umweltauswirkungen ihrer Tätigkeiten und Produkte während ihres gesamten Lebenszyklus übernehmen.</a:t>
            </a:r>
          </a:p>
          <a:p>
            <a:pPr algn="just"/>
            <a:endParaRPr lang="en-GB" sz="2000" dirty="0"/>
          </a:p>
          <a:p>
            <a:pPr algn="just"/>
            <a:r>
              <a:rPr lang="en-GB" sz="2000" b="1" dirty="0">
                <a:solidFill>
                  <a:srgbClr val="F36C2F"/>
                </a:solidFill>
              </a:rPr>
              <a:t>Regierungsinitiativen: </a:t>
            </a:r>
            <a:r>
              <a:rPr lang="en-GB" sz="2000" dirty="0"/>
              <a:t>Staatliche Initiativen sind für die Unterstützung des Übergangs zu einer Kreislaufwirtschaft von wesentlicher Bedeutung. Zu diesen Initiativen gehören häufig:</a:t>
            </a:r>
          </a:p>
        </p:txBody>
      </p:sp>
    </p:spTree>
    <p:extLst>
      <p:ext uri="{BB962C8B-B14F-4D97-AF65-F5344CB8AC3E}">
        <p14:creationId xmlns:p14="http://schemas.microsoft.com/office/powerpoint/2010/main" val="37512543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multi colored wooden stick figures">
            <a:extLst>
              <a:ext uri="{FF2B5EF4-FFF2-40B4-BE49-F238E27FC236}">
                <a16:creationId xmlns:a16="http://schemas.microsoft.com/office/drawing/2014/main" id="{A57880DF-2BF2-EDCB-7E66-2B6168072B22}"/>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0299" r="20299"/>
          <a:stretch>
            <a:fillRect/>
          </a:stretch>
        </p:blipFill>
        <p:spPr/>
      </p:pic>
      <p:sp>
        <p:nvSpPr>
          <p:cNvPr id="3" name="Text Placeholder 2">
            <a:extLst>
              <a:ext uri="{FF2B5EF4-FFF2-40B4-BE49-F238E27FC236}">
                <a16:creationId xmlns:a16="http://schemas.microsoft.com/office/drawing/2014/main" id="{1154E3F5-B3AB-77AE-E547-422B4D8C7D92}"/>
              </a:ext>
            </a:extLst>
          </p:cNvPr>
          <p:cNvSpPr>
            <a:spLocks noGrp="1"/>
          </p:cNvSpPr>
          <p:nvPr>
            <p:ph type="body" sz="quarter" idx="30"/>
          </p:nvPr>
        </p:nvSpPr>
        <p:spPr>
          <a:xfrm>
            <a:off x="5295900" y="700472"/>
            <a:ext cx="5993134" cy="845139"/>
          </a:xfrm>
        </p:spPr>
        <p:txBody>
          <a:bodyPr/>
          <a:lstStyle/>
          <a:p>
            <a:r>
              <a:rPr lang="en-US" dirty="0"/>
              <a:t>ANREIZE UND SUBVENTIONEN </a:t>
            </a:r>
          </a:p>
        </p:txBody>
      </p:sp>
      <p:sp>
        <p:nvSpPr>
          <p:cNvPr id="4" name="Text Placeholder 3">
            <a:extLst>
              <a:ext uri="{FF2B5EF4-FFF2-40B4-BE49-F238E27FC236}">
                <a16:creationId xmlns:a16="http://schemas.microsoft.com/office/drawing/2014/main" id="{62F91440-9B39-025C-C37A-781E47796DAE}"/>
              </a:ext>
            </a:extLst>
          </p:cNvPr>
          <p:cNvSpPr>
            <a:spLocks noGrp="1"/>
          </p:cNvSpPr>
          <p:nvPr>
            <p:ph type="body" sz="quarter" idx="48"/>
          </p:nvPr>
        </p:nvSpPr>
        <p:spPr>
          <a:xfrm>
            <a:off x="5379716" y="1752600"/>
            <a:ext cx="5993134" cy="4709728"/>
          </a:xfrm>
          <a:solidFill>
            <a:schemeClr val="bg1"/>
          </a:solidFill>
        </p:spPr>
        <p:txBody>
          <a:bodyPr/>
          <a:lstStyle/>
          <a:p>
            <a:pPr algn="just"/>
            <a:r>
              <a:rPr lang="en-GB" sz="2200" dirty="0"/>
              <a:t>Finanzielle Unterstützung für Unternehmen, die in nachhaltige Technologien und Verfahren investieren. </a:t>
            </a:r>
          </a:p>
          <a:p>
            <a:pPr algn="just"/>
            <a:endParaRPr lang="en-GB" sz="2200" dirty="0"/>
          </a:p>
          <a:p>
            <a:pPr algn="just"/>
            <a:r>
              <a:rPr lang="en-GB" sz="2200" dirty="0"/>
              <a:t>Diese können verschiedene Formen annehmen, z. B. Steuererleichterungen, Zuschüsse und zinsgünstige Darlehen, die die finanzielle Belastung durch die Einführung umweltfreundlicher Verfahren verringern. </a:t>
            </a:r>
          </a:p>
          <a:p>
            <a:pPr algn="just"/>
            <a:endParaRPr lang="en-GB" sz="2200" dirty="0"/>
          </a:p>
          <a:p>
            <a:pPr algn="just"/>
            <a:r>
              <a:rPr lang="en-GB" sz="2200" dirty="0"/>
              <a:t>Beispielsweise können Unternehmen, die in Systeme für erneuerbare Energien, energieeffiziente Anlagen oder Technologien zur Abfallverringerung investieren, Subventionen erhalten. </a:t>
            </a:r>
          </a:p>
        </p:txBody>
      </p:sp>
    </p:spTree>
    <p:extLst>
      <p:ext uri="{BB962C8B-B14F-4D97-AF65-F5344CB8AC3E}">
        <p14:creationId xmlns:p14="http://schemas.microsoft.com/office/powerpoint/2010/main" val="24482103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eacher pointing at laptop screen to young students">
            <a:extLst>
              <a:ext uri="{FF2B5EF4-FFF2-40B4-BE49-F238E27FC236}">
                <a16:creationId xmlns:a16="http://schemas.microsoft.com/office/drawing/2014/main" id="{DA801F14-E891-E826-EC6F-86E6F91E8AA0}"/>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26911" r="15989"/>
          <a:stretch/>
        </p:blipFill>
        <p:spPr>
          <a:xfrm>
            <a:off x="-890751" y="0"/>
            <a:ext cx="5875886" cy="6858000"/>
          </a:xfrm>
        </p:spPr>
      </p:pic>
      <p:sp>
        <p:nvSpPr>
          <p:cNvPr id="3" name="Text Placeholder 2">
            <a:extLst>
              <a:ext uri="{FF2B5EF4-FFF2-40B4-BE49-F238E27FC236}">
                <a16:creationId xmlns:a16="http://schemas.microsoft.com/office/drawing/2014/main" id="{1154E3F5-B3AB-77AE-E547-422B4D8C7D92}"/>
              </a:ext>
            </a:extLst>
          </p:cNvPr>
          <p:cNvSpPr>
            <a:spLocks noGrp="1"/>
          </p:cNvSpPr>
          <p:nvPr>
            <p:ph type="body" sz="quarter" idx="30"/>
          </p:nvPr>
        </p:nvSpPr>
        <p:spPr>
          <a:xfrm>
            <a:off x="5295900" y="753244"/>
            <a:ext cx="5993134" cy="845139"/>
          </a:xfrm>
        </p:spPr>
        <p:txBody>
          <a:bodyPr/>
          <a:lstStyle/>
          <a:p>
            <a:r>
              <a:rPr lang="en-US" dirty="0"/>
              <a:t>REGULATORISCHE STANDARDS </a:t>
            </a:r>
          </a:p>
        </p:txBody>
      </p:sp>
      <p:sp>
        <p:nvSpPr>
          <p:cNvPr id="4" name="Text Placeholder 3">
            <a:extLst>
              <a:ext uri="{FF2B5EF4-FFF2-40B4-BE49-F238E27FC236}">
                <a16:creationId xmlns:a16="http://schemas.microsoft.com/office/drawing/2014/main" id="{62F91440-9B39-025C-C37A-781E47796DAE}"/>
              </a:ext>
            </a:extLst>
          </p:cNvPr>
          <p:cNvSpPr>
            <a:spLocks noGrp="1"/>
          </p:cNvSpPr>
          <p:nvPr>
            <p:ph type="body" sz="quarter" idx="48"/>
          </p:nvPr>
        </p:nvSpPr>
        <p:spPr>
          <a:xfrm>
            <a:off x="5486400" y="1752600"/>
            <a:ext cx="5993134" cy="4709728"/>
          </a:xfrm>
          <a:solidFill>
            <a:schemeClr val="bg1"/>
          </a:solidFill>
        </p:spPr>
        <p:txBody>
          <a:bodyPr/>
          <a:lstStyle/>
          <a:p>
            <a:pPr algn="just"/>
            <a:r>
              <a:rPr lang="en-GB" sz="2400" dirty="0"/>
              <a:t>Verbindliche Richtlinien, die sicherstellen, dass Unternehmen bestimmte Umweltkriterien einhalten. Diese Normen decken oft eine Reihe von Bereichen ab, darunter Abfallmanagement, Emissionskontrolle und Produktdesign. </a:t>
            </a:r>
          </a:p>
          <a:p>
            <a:pPr algn="just"/>
            <a:endParaRPr lang="en-GB" sz="2400" dirty="0"/>
          </a:p>
          <a:p>
            <a:pPr algn="just"/>
            <a:r>
              <a:rPr lang="en-GB" sz="2400" dirty="0"/>
              <a:t>Beispielsweise können Vorschriften von Unternehmen verlangen, dass sie ihre Kohlenstoffemissionen begrenzen, recycelbare Materialien in ihren Produkten verwenden oder strenge Abfallentsorgungspraktiken einhalten. </a:t>
            </a:r>
          </a:p>
        </p:txBody>
      </p:sp>
    </p:spTree>
    <p:extLst>
      <p:ext uri="{BB962C8B-B14F-4D97-AF65-F5344CB8AC3E}">
        <p14:creationId xmlns:p14="http://schemas.microsoft.com/office/powerpoint/2010/main" val="17483949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B5CFF9AA-3E20-454C-4EA5-B7BF142F8E48}"/>
              </a:ext>
            </a:extLst>
          </p:cNvPr>
          <p:cNvPicPr>
            <a:picLocks noGrp="1" noChangeAspect="1"/>
          </p:cNvPicPr>
          <p:nvPr>
            <p:ph type="pic" sz="quarter" idx="21"/>
          </p:nvPr>
        </p:nvPicPr>
        <p:blipFill>
          <a:blip r:embed="rId2"/>
          <a:srcRect l="14" r="14"/>
          <a:stretch>
            <a:fillRect/>
          </a:stretch>
        </p:blipFill>
        <p:spPr/>
      </p:pic>
      <p:sp>
        <p:nvSpPr>
          <p:cNvPr id="3" name="Text Placeholder 2">
            <a:extLst>
              <a:ext uri="{FF2B5EF4-FFF2-40B4-BE49-F238E27FC236}">
                <a16:creationId xmlns:a16="http://schemas.microsoft.com/office/drawing/2014/main" id="{1154E3F5-B3AB-77AE-E547-422B4D8C7D92}"/>
              </a:ext>
            </a:extLst>
          </p:cNvPr>
          <p:cNvSpPr>
            <a:spLocks noGrp="1"/>
          </p:cNvSpPr>
          <p:nvPr>
            <p:ph type="body" sz="quarter" idx="30"/>
          </p:nvPr>
        </p:nvSpPr>
        <p:spPr>
          <a:xfrm>
            <a:off x="5295899" y="395672"/>
            <a:ext cx="6543675" cy="845139"/>
          </a:xfrm>
        </p:spPr>
        <p:txBody>
          <a:bodyPr/>
          <a:lstStyle/>
          <a:p>
            <a:r>
              <a:rPr lang="en-US" dirty="0"/>
              <a:t>ÖFFENTLICH-PRIVATE PARTNERSCHAFTEN</a:t>
            </a:r>
          </a:p>
        </p:txBody>
      </p:sp>
      <p:sp>
        <p:nvSpPr>
          <p:cNvPr id="4" name="Text Placeholder 3">
            <a:extLst>
              <a:ext uri="{FF2B5EF4-FFF2-40B4-BE49-F238E27FC236}">
                <a16:creationId xmlns:a16="http://schemas.microsoft.com/office/drawing/2014/main" id="{62F91440-9B39-025C-C37A-781E47796DAE}"/>
              </a:ext>
            </a:extLst>
          </p:cNvPr>
          <p:cNvSpPr>
            <a:spLocks noGrp="1"/>
          </p:cNvSpPr>
          <p:nvPr>
            <p:ph type="body" sz="quarter" idx="48"/>
          </p:nvPr>
        </p:nvSpPr>
        <p:spPr>
          <a:xfrm>
            <a:off x="5295900" y="1076325"/>
            <a:ext cx="6686550" cy="5386003"/>
          </a:xfrm>
          <a:solidFill>
            <a:schemeClr val="bg1"/>
          </a:solidFill>
        </p:spPr>
        <p:txBody>
          <a:bodyPr/>
          <a:lstStyle/>
          <a:p>
            <a:pPr algn="just"/>
            <a:r>
              <a:rPr lang="en-GB" sz="2000" dirty="0"/>
              <a:t>Kooperationen zwischen Regierungen und Unternehmen zur Entwicklung innovativer Lösungen für die Kreislaufwirtschaft. Diese Partnerschaften heben die Stärken und Ressourcen beider Sektoren hervor, um die Herausforderungen der Nachhaltigkeit effektiver anzugehen. </a:t>
            </a:r>
          </a:p>
          <a:p>
            <a:pPr algn="just"/>
            <a:endParaRPr lang="en-GB" sz="2000" dirty="0"/>
          </a:p>
          <a:p>
            <a:pPr algn="just"/>
            <a:r>
              <a:rPr lang="en-GB" sz="2000" dirty="0"/>
              <a:t>So können Regierungen beispielsweise mit Technologieunternehmen zusammenarbeiten, um fortschrittliche Recyclingtechnologien zu entwickeln, oder mit Produktionsunternehmen zusammenarbeiten, um geschlossene Produktionssysteme zu schaffen. </a:t>
            </a:r>
          </a:p>
          <a:p>
            <a:pPr algn="just"/>
            <a:endParaRPr lang="en-GB" sz="2000" dirty="0"/>
          </a:p>
          <a:p>
            <a:pPr algn="just"/>
            <a:r>
              <a:rPr lang="en-GB" sz="2000" dirty="0"/>
              <a:t>Öffentlich-private Partnerschaften können auch den Wissensaustausch und die Ausweitung erfolgreicher Pilotprojekte auf breitere Anwendungen erleichtern und so den Übergang zu einer Kreislaufwirtschaft beschleunigen.</a:t>
            </a:r>
          </a:p>
        </p:txBody>
      </p:sp>
    </p:spTree>
    <p:extLst>
      <p:ext uri="{BB962C8B-B14F-4D97-AF65-F5344CB8AC3E}">
        <p14:creationId xmlns:p14="http://schemas.microsoft.com/office/powerpoint/2010/main" val="2362564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B3CE5A-BCE2-C239-CDD7-A6C5E24A836E}"/>
              </a:ext>
            </a:extLst>
          </p:cNvPr>
          <p:cNvSpPr>
            <a:spLocks noGrp="1"/>
          </p:cNvSpPr>
          <p:nvPr>
            <p:ph type="body" sz="quarter" idx="30"/>
          </p:nvPr>
        </p:nvSpPr>
        <p:spPr>
          <a:xfrm>
            <a:off x="5256359" y="266769"/>
            <a:ext cx="5976500" cy="845139"/>
          </a:xfrm>
        </p:spPr>
        <p:txBody>
          <a:bodyPr/>
          <a:lstStyle/>
          <a:p>
            <a:r>
              <a:rPr lang="en-US" sz="3200" dirty="0"/>
              <a:t>VORTEILE FÜR UNTERNEHMEN</a:t>
            </a:r>
          </a:p>
        </p:txBody>
      </p:sp>
      <p:sp>
        <p:nvSpPr>
          <p:cNvPr id="4" name="Text Placeholder 3">
            <a:extLst>
              <a:ext uri="{FF2B5EF4-FFF2-40B4-BE49-F238E27FC236}">
                <a16:creationId xmlns:a16="http://schemas.microsoft.com/office/drawing/2014/main" id="{DEB0C63D-1BBF-6145-D307-C80535B0CE8E}"/>
              </a:ext>
            </a:extLst>
          </p:cNvPr>
          <p:cNvSpPr>
            <a:spLocks noGrp="1"/>
          </p:cNvSpPr>
          <p:nvPr>
            <p:ph type="body" sz="quarter" idx="48"/>
          </p:nvPr>
        </p:nvSpPr>
        <p:spPr>
          <a:xfrm>
            <a:off x="5377343" y="1142109"/>
            <a:ext cx="6560191" cy="5402143"/>
          </a:xfrm>
          <a:solidFill>
            <a:schemeClr val="bg1"/>
          </a:solidFill>
        </p:spPr>
        <p:txBody>
          <a:bodyPr/>
          <a:lstStyle/>
          <a:p>
            <a:pPr algn="just"/>
            <a:r>
              <a:rPr lang="en-GB" sz="1800" dirty="0"/>
              <a:t>Die Anwendung der Grundsätze der Kreislaufwirtschaft kann den Unternehmen zahlreiche Vorteile bringen:</a:t>
            </a:r>
          </a:p>
          <a:p>
            <a:pPr algn="just"/>
            <a:endParaRPr lang="en-GB" sz="900" dirty="0"/>
          </a:p>
          <a:p>
            <a:pPr algn="just">
              <a:buFont typeface="Arial" panose="020B0604020202020204" pitchFamily="34" charset="0"/>
              <a:buChar char="•"/>
            </a:pPr>
            <a:r>
              <a:rPr lang="en-GB" sz="1800" b="1" dirty="0"/>
              <a:t>Kosteneinsparungen:</a:t>
            </a:r>
            <a:r>
              <a:rPr lang="en-GB" sz="1800" dirty="0"/>
              <a:t> Eine verbesserte Ressourceneffizienz senkt die Material- und Energiekosten.</a:t>
            </a:r>
          </a:p>
          <a:p>
            <a:pPr algn="just">
              <a:buFont typeface="Arial" panose="020B0604020202020204" pitchFamily="34" charset="0"/>
              <a:buChar char="•"/>
            </a:pPr>
            <a:endParaRPr lang="en-GB" sz="900" dirty="0"/>
          </a:p>
          <a:p>
            <a:pPr algn="just">
              <a:buFont typeface="Arial" panose="020B0604020202020204" pitchFamily="34" charset="0"/>
              <a:buChar char="•"/>
            </a:pPr>
            <a:r>
              <a:rPr lang="en-GB" sz="1800" b="1" dirty="0"/>
              <a:t>Neue Einkommensströme:</a:t>
            </a:r>
            <a:r>
              <a:rPr lang="en-GB" sz="1800" dirty="0"/>
              <a:t> Innovative Geschäftsmodelle wie Product-as-a-Service und Remanufacturing eröffnen neue Marktchancen.</a:t>
            </a:r>
          </a:p>
          <a:p>
            <a:pPr algn="just">
              <a:buFont typeface="Arial" panose="020B0604020202020204" pitchFamily="34" charset="0"/>
              <a:buChar char="•"/>
            </a:pPr>
            <a:endParaRPr lang="en-GB" sz="900" dirty="0"/>
          </a:p>
          <a:p>
            <a:pPr algn="just">
              <a:buFont typeface="Arial" panose="020B0604020202020204" pitchFamily="34" charset="0"/>
              <a:buChar char="•"/>
            </a:pPr>
            <a:r>
              <a:rPr lang="en-GB" sz="1800" b="1" dirty="0"/>
              <a:t>Verbesserte Markenreputation:</a:t>
            </a:r>
            <a:r>
              <a:rPr lang="en-GB" sz="1800" dirty="0"/>
              <a:t> Ein Engagement für Nachhaltigkeit kann die Markentreue stärken und umweltbewusste Verbraucher anziehen.</a:t>
            </a:r>
          </a:p>
          <a:p>
            <a:pPr algn="just">
              <a:buFont typeface="Arial" panose="020B0604020202020204" pitchFamily="34" charset="0"/>
              <a:buChar char="•"/>
            </a:pPr>
            <a:endParaRPr lang="en-GB" sz="900" dirty="0"/>
          </a:p>
          <a:p>
            <a:pPr algn="just">
              <a:buFont typeface="Arial" panose="020B0604020202020204" pitchFamily="34" charset="0"/>
              <a:buChar char="•"/>
            </a:pPr>
            <a:r>
              <a:rPr lang="en-GB" sz="1800" b="1" dirty="0"/>
              <a:t>Einhaltung gesetzlicher Vorschriften:</a:t>
            </a:r>
            <a:r>
              <a:rPr lang="en-GB" sz="1800" dirty="0"/>
              <a:t> Den Umweltvorschriften und -normen immer einen Schritt voraus.</a:t>
            </a:r>
          </a:p>
          <a:p>
            <a:pPr algn="just">
              <a:buFont typeface="Arial" panose="020B0604020202020204" pitchFamily="34" charset="0"/>
              <a:buChar char="•"/>
            </a:pPr>
            <a:endParaRPr lang="en-GB" sz="900" dirty="0"/>
          </a:p>
          <a:p>
            <a:pPr algn="just">
              <a:buFont typeface="Arial" panose="020B0604020202020204" pitchFamily="34" charset="0"/>
              <a:buChar char="•"/>
            </a:pPr>
            <a:r>
              <a:rPr lang="en-GB" sz="1800" b="1" dirty="0"/>
              <a:t>Widerstandsfähigkeit der Lieferkette:</a:t>
            </a:r>
            <a:r>
              <a:rPr lang="en-GB" sz="1800" dirty="0"/>
              <a:t> Verringerung der Abhängigkeit von Rohstoffen und Minimierung der mit Unterbrechungen der Lieferkette verbundenen Risiken.</a:t>
            </a:r>
          </a:p>
        </p:txBody>
      </p:sp>
      <p:pic>
        <p:nvPicPr>
          <p:cNvPr id="2" name="Picture Placeholder 5" descr="Worker scanning inventory">
            <a:extLst>
              <a:ext uri="{FF2B5EF4-FFF2-40B4-BE49-F238E27FC236}">
                <a16:creationId xmlns:a16="http://schemas.microsoft.com/office/drawing/2014/main" id="{59F27740-B443-199D-22A8-25CD0B07D3F1}"/>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50" r="21450"/>
          <a:stretch>
            <a:fillRect/>
          </a:stretch>
        </p:blipFill>
        <p:spPr>
          <a:xfrm>
            <a:off x="-890588" y="0"/>
            <a:ext cx="5875338" cy="6858000"/>
          </a:xfrm>
        </p:spPr>
      </p:pic>
    </p:spTree>
    <p:extLst>
      <p:ext uri="{BB962C8B-B14F-4D97-AF65-F5344CB8AC3E}">
        <p14:creationId xmlns:p14="http://schemas.microsoft.com/office/powerpoint/2010/main" val="32570429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Businessman using digital tablet in meeting">
            <a:extLst>
              <a:ext uri="{FF2B5EF4-FFF2-40B4-BE49-F238E27FC236}">
                <a16:creationId xmlns:a16="http://schemas.microsoft.com/office/drawing/2014/main" id="{CFC06E47-5255-A447-5705-3CEEAD92ACCA}"/>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50" r="21450"/>
          <a:stretch>
            <a:fillRect/>
          </a:stretch>
        </p:blipFill>
        <p:spPr/>
      </p:pic>
      <p:sp>
        <p:nvSpPr>
          <p:cNvPr id="3" name="Text Placeholder 2">
            <a:extLst>
              <a:ext uri="{FF2B5EF4-FFF2-40B4-BE49-F238E27FC236}">
                <a16:creationId xmlns:a16="http://schemas.microsoft.com/office/drawing/2014/main" id="{1154E3F5-B3AB-77AE-E547-422B4D8C7D92}"/>
              </a:ext>
            </a:extLst>
          </p:cNvPr>
          <p:cNvSpPr>
            <a:spLocks noGrp="1"/>
          </p:cNvSpPr>
          <p:nvPr>
            <p:ph type="body" sz="quarter" idx="30"/>
          </p:nvPr>
        </p:nvSpPr>
        <p:spPr>
          <a:xfrm>
            <a:off x="5210175" y="0"/>
            <a:ext cx="6600825" cy="845139"/>
          </a:xfrm>
        </p:spPr>
        <p:txBody>
          <a:bodyPr/>
          <a:lstStyle/>
          <a:p>
            <a:r>
              <a:rPr lang="en-US" dirty="0"/>
              <a:t>AUFKLÄRUNGS- UND SENSIBILISIERUNGSKAMPAGNEN</a:t>
            </a:r>
          </a:p>
        </p:txBody>
      </p:sp>
      <p:sp>
        <p:nvSpPr>
          <p:cNvPr id="4" name="Text Placeholder 3">
            <a:extLst>
              <a:ext uri="{FF2B5EF4-FFF2-40B4-BE49-F238E27FC236}">
                <a16:creationId xmlns:a16="http://schemas.microsoft.com/office/drawing/2014/main" id="{62F91440-9B39-025C-C37A-781E47796DAE}"/>
              </a:ext>
            </a:extLst>
          </p:cNvPr>
          <p:cNvSpPr>
            <a:spLocks noGrp="1"/>
          </p:cNvSpPr>
          <p:nvPr>
            <p:ph type="body" sz="quarter" idx="48"/>
          </p:nvPr>
        </p:nvSpPr>
        <p:spPr>
          <a:xfrm>
            <a:off x="5295900" y="1143000"/>
            <a:ext cx="6686550" cy="5319328"/>
          </a:xfrm>
          <a:solidFill>
            <a:schemeClr val="bg1"/>
          </a:solidFill>
        </p:spPr>
        <p:txBody>
          <a:bodyPr/>
          <a:lstStyle/>
          <a:p>
            <a:pPr algn="just"/>
            <a:r>
              <a:rPr lang="en-GB" sz="2000" dirty="0"/>
              <a:t>Die Regierungen führen häufig Kampagnen durch, um Unternehmen und die Öffentlichkeit über die Vorteile einer Kreislaufwirtschaft aufzuklären. </a:t>
            </a:r>
          </a:p>
          <a:p>
            <a:pPr algn="just"/>
            <a:endParaRPr lang="en-GB" sz="2000" dirty="0"/>
          </a:p>
          <a:p>
            <a:pPr algn="just"/>
            <a:r>
              <a:rPr lang="en-GB" sz="2000" dirty="0"/>
              <a:t>Diese Initiativen zielen darauf ab, das Verbraucherverhalten zu ändern und die Nachfrage nach nachhaltigen Produkten und Dienstleistungen zu steigern. </a:t>
            </a:r>
          </a:p>
          <a:p>
            <a:pPr algn="just"/>
            <a:endParaRPr lang="en-GB" sz="2000" dirty="0"/>
          </a:p>
          <a:p>
            <a:pPr algn="just"/>
            <a:r>
              <a:rPr lang="en-GB" sz="2000" dirty="0"/>
              <a:t>Indem sie das Bewusstsein schärfen, können Regierungen eine Kultur der Nachhaltigkeit schaffen, die langfristige Umweltziele unterstützt. Zu den Bildungsprogrammen können Workshops, Seminare und Online-Ressourcen gehören, die den Unternehmen das Wissen und die Instrumente vermitteln, die sie für die Umsetzung von Kreislaufwirtschaftspraktiken benötigen.</a:t>
            </a:r>
          </a:p>
        </p:txBody>
      </p:sp>
    </p:spTree>
    <p:extLst>
      <p:ext uri="{BB962C8B-B14F-4D97-AF65-F5344CB8AC3E}">
        <p14:creationId xmlns:p14="http://schemas.microsoft.com/office/powerpoint/2010/main" val="40153520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Smiling woman holding file folder at the office">
            <a:extLst>
              <a:ext uri="{FF2B5EF4-FFF2-40B4-BE49-F238E27FC236}">
                <a16:creationId xmlns:a16="http://schemas.microsoft.com/office/drawing/2014/main" id="{2664FA94-19B9-BBCA-6268-EDBA4D39807C}"/>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08" r="21408"/>
          <a:stretch>
            <a:fillRect/>
          </a:stretch>
        </p:blipFill>
        <p:spPr/>
      </p:pic>
      <p:sp>
        <p:nvSpPr>
          <p:cNvPr id="3" name="Text Placeholder 2">
            <a:extLst>
              <a:ext uri="{FF2B5EF4-FFF2-40B4-BE49-F238E27FC236}">
                <a16:creationId xmlns:a16="http://schemas.microsoft.com/office/drawing/2014/main" id="{1154E3F5-B3AB-77AE-E547-422B4D8C7D92}"/>
              </a:ext>
            </a:extLst>
          </p:cNvPr>
          <p:cNvSpPr>
            <a:spLocks noGrp="1"/>
          </p:cNvSpPr>
          <p:nvPr>
            <p:ph type="body" sz="quarter" idx="30"/>
          </p:nvPr>
        </p:nvSpPr>
        <p:spPr>
          <a:xfrm>
            <a:off x="5295900" y="5147"/>
            <a:ext cx="6305550" cy="845139"/>
          </a:xfrm>
        </p:spPr>
        <p:txBody>
          <a:bodyPr/>
          <a:lstStyle/>
          <a:p>
            <a:r>
              <a:rPr lang="en-US" dirty="0"/>
              <a:t>RECHTSVORSCHRIFTEN UND POLITISCHE RAHMENBEDINGUNGEN</a:t>
            </a:r>
          </a:p>
        </p:txBody>
      </p:sp>
      <p:sp>
        <p:nvSpPr>
          <p:cNvPr id="4" name="Text Placeholder 3">
            <a:extLst>
              <a:ext uri="{FF2B5EF4-FFF2-40B4-BE49-F238E27FC236}">
                <a16:creationId xmlns:a16="http://schemas.microsoft.com/office/drawing/2014/main" id="{62F91440-9B39-025C-C37A-781E47796DAE}"/>
              </a:ext>
            </a:extLst>
          </p:cNvPr>
          <p:cNvSpPr>
            <a:spLocks noGrp="1"/>
          </p:cNvSpPr>
          <p:nvPr>
            <p:ph type="body" sz="quarter" idx="48"/>
          </p:nvPr>
        </p:nvSpPr>
        <p:spPr>
          <a:xfrm>
            <a:off x="5295900" y="1074135"/>
            <a:ext cx="6686550" cy="5488589"/>
          </a:xfrm>
          <a:solidFill>
            <a:schemeClr val="bg1"/>
          </a:solidFill>
        </p:spPr>
        <p:txBody>
          <a:bodyPr/>
          <a:lstStyle/>
          <a:p>
            <a:pPr algn="just"/>
            <a:r>
              <a:rPr lang="en-GB" sz="2000" dirty="0"/>
              <a:t>Umfassende politische und rechtliche Maßnahmen bieten einen strukturierten Ansatz zur Umsetzung der Grundsätze der Kreislaufwirtschaft. </a:t>
            </a:r>
          </a:p>
          <a:p>
            <a:pPr algn="just"/>
            <a:endParaRPr lang="en-GB" sz="2000" dirty="0"/>
          </a:p>
          <a:p>
            <a:pPr algn="just"/>
            <a:r>
              <a:rPr lang="en-GB" sz="2000" dirty="0"/>
              <a:t>Regierungen können Gesetze einführen, die Recycling vorschreiben, Einwegplastik verbieten oder Ziele für die Abfallreduzierung festlegen. Politische Rahmenwerke können auch langfristige Strategien für das Ressourcenmanagement umreißen und nationale Ziele mit globalen Nachhaltigkeitszielen in Einklang bringen. </a:t>
            </a:r>
          </a:p>
          <a:p>
            <a:pPr algn="just"/>
            <a:endParaRPr lang="en-GB" sz="2000" dirty="0"/>
          </a:p>
          <a:p>
            <a:pPr algn="just"/>
            <a:r>
              <a:rPr lang="en-GB" sz="2000" dirty="0"/>
              <a:t>Der Aktionsplan für eine Kreislaufwirtschaft der Europäischen Union beispielsweise gibt einen klaren Fahrplan für den Übergang zu einer Kreislaufwirtschaft bis 2050 vor, mit spezifischen Meilensteinen und Maßnahmen für die Mitgliedstaaten.</a:t>
            </a:r>
          </a:p>
        </p:txBody>
      </p:sp>
    </p:spTree>
    <p:extLst>
      <p:ext uri="{BB962C8B-B14F-4D97-AF65-F5344CB8AC3E}">
        <p14:creationId xmlns:p14="http://schemas.microsoft.com/office/powerpoint/2010/main" val="24415338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colleagues planning on board with sticky notes">
            <a:extLst>
              <a:ext uri="{FF2B5EF4-FFF2-40B4-BE49-F238E27FC236}">
                <a16:creationId xmlns:a16="http://schemas.microsoft.com/office/drawing/2014/main" id="{3E30F5EC-9A4A-3347-D7FD-DB40E0D65484}"/>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29" r="21429"/>
          <a:stretch>
            <a:fillRect/>
          </a:stretch>
        </p:blipFill>
        <p:spPr/>
      </p:pic>
      <p:sp>
        <p:nvSpPr>
          <p:cNvPr id="3" name="Text Placeholder 2">
            <a:extLst>
              <a:ext uri="{FF2B5EF4-FFF2-40B4-BE49-F238E27FC236}">
                <a16:creationId xmlns:a16="http://schemas.microsoft.com/office/drawing/2014/main" id="{1154E3F5-B3AB-77AE-E547-422B4D8C7D92}"/>
              </a:ext>
            </a:extLst>
          </p:cNvPr>
          <p:cNvSpPr>
            <a:spLocks noGrp="1"/>
          </p:cNvSpPr>
          <p:nvPr>
            <p:ph type="body" sz="quarter" idx="30"/>
          </p:nvPr>
        </p:nvSpPr>
        <p:spPr>
          <a:xfrm>
            <a:off x="5295900" y="395672"/>
            <a:ext cx="5993134" cy="845139"/>
          </a:xfrm>
        </p:spPr>
        <p:txBody>
          <a:bodyPr/>
          <a:lstStyle/>
          <a:p>
            <a:r>
              <a:rPr lang="en-US" sz="3200" dirty="0"/>
              <a:t>UNTERSTÜTZUNG VON FORSCHUNG UND ENTWICKLUNG</a:t>
            </a:r>
          </a:p>
        </p:txBody>
      </p:sp>
      <p:sp>
        <p:nvSpPr>
          <p:cNvPr id="4" name="Text Placeholder 3">
            <a:extLst>
              <a:ext uri="{FF2B5EF4-FFF2-40B4-BE49-F238E27FC236}">
                <a16:creationId xmlns:a16="http://schemas.microsoft.com/office/drawing/2014/main" id="{62F91440-9B39-025C-C37A-781E47796DAE}"/>
              </a:ext>
            </a:extLst>
          </p:cNvPr>
          <p:cNvSpPr>
            <a:spLocks noGrp="1"/>
          </p:cNvSpPr>
          <p:nvPr>
            <p:ph type="body" sz="quarter" idx="48"/>
          </p:nvPr>
        </p:nvSpPr>
        <p:spPr>
          <a:xfrm>
            <a:off x="5295900" y="1752600"/>
            <a:ext cx="6686550" cy="4709728"/>
          </a:xfrm>
          <a:solidFill>
            <a:schemeClr val="bg1"/>
          </a:solidFill>
        </p:spPr>
        <p:txBody>
          <a:bodyPr/>
          <a:lstStyle/>
          <a:p>
            <a:pPr algn="just">
              <a:spcAft>
                <a:spcPts val="900"/>
              </a:spcAft>
            </a:pPr>
            <a:r>
              <a:rPr lang="en-GB" sz="2000" dirty="0"/>
              <a:t>Die Finanzierung und Unterstützung von Forschung und Entwicklung (F&amp;E) sind entscheidend für die Weiterentwicklung von Technologien der Kreislaufwirtschaft. </a:t>
            </a:r>
          </a:p>
          <a:p>
            <a:pPr algn="just">
              <a:spcAft>
                <a:spcPts val="900"/>
              </a:spcAft>
            </a:pPr>
            <a:r>
              <a:rPr lang="en-GB" sz="2000" dirty="0"/>
              <a:t>Regierungen können Zuschüsse und Anreize für F&amp;E-Projekte bereitstellen, die sich auf nachhaltige Materialien, Verfahren zur Energiegewinnung aus Abfall und andere innovative Lösungen konzentrieren. </a:t>
            </a:r>
          </a:p>
          <a:p>
            <a:pPr algn="just">
              <a:spcAft>
                <a:spcPts val="900"/>
              </a:spcAft>
            </a:pPr>
            <a:r>
              <a:rPr lang="en-GB" sz="2000" dirty="0"/>
              <a:t>Durch Investitionen in Forschung und Entwicklung tragen Regierungen dazu bei, technologische Fortschritte voranzutreiben, die es Unternehmen ermöglichen, nachhaltigere Praktiken einzuführen. </a:t>
            </a:r>
          </a:p>
          <a:p>
            <a:pPr algn="just">
              <a:spcAft>
                <a:spcPts val="900"/>
              </a:spcAft>
            </a:pPr>
            <a:r>
              <a:rPr lang="en-GB" sz="2000" dirty="0"/>
              <a:t>Auch die Zusammenarbeit mit akademischen Einrichtungen und Forschungsorganisationen kann zu Durchbrüchen führen, die die Grundsätze der Kreislaufwirtschaft praktikabler und kostengünstiger machen.</a:t>
            </a:r>
          </a:p>
        </p:txBody>
      </p:sp>
    </p:spTree>
    <p:extLst>
      <p:ext uri="{BB962C8B-B14F-4D97-AF65-F5344CB8AC3E}">
        <p14:creationId xmlns:p14="http://schemas.microsoft.com/office/powerpoint/2010/main" val="40104015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D05A8B-EF31-1726-C727-008DE7655C45}"/>
              </a:ext>
            </a:extLst>
          </p:cNvPr>
          <p:cNvSpPr>
            <a:spLocks noGrp="1"/>
          </p:cNvSpPr>
          <p:nvPr>
            <p:ph type="body" sz="quarter" idx="30"/>
          </p:nvPr>
        </p:nvSpPr>
        <p:spPr/>
        <p:txBody>
          <a:bodyPr/>
          <a:lstStyle/>
          <a:p>
            <a:r>
              <a:rPr lang="en-GB" sz="3200" dirty="0"/>
              <a:t>ANPASSUNG AN DIE ZIELE FÜR NACHHALTIGE ENTWICKLUNG</a:t>
            </a:r>
            <a:endParaRPr lang="en-IE" sz="3200" dirty="0"/>
          </a:p>
        </p:txBody>
      </p:sp>
      <p:sp>
        <p:nvSpPr>
          <p:cNvPr id="3" name="Text Placeholder 2">
            <a:extLst>
              <a:ext uri="{FF2B5EF4-FFF2-40B4-BE49-F238E27FC236}">
                <a16:creationId xmlns:a16="http://schemas.microsoft.com/office/drawing/2014/main" id="{0EE7624C-A74E-AB01-3285-818B9FC2EA82}"/>
              </a:ext>
            </a:extLst>
          </p:cNvPr>
          <p:cNvSpPr>
            <a:spLocks noGrp="1"/>
          </p:cNvSpPr>
          <p:nvPr>
            <p:ph type="body" sz="quarter" idx="48"/>
          </p:nvPr>
        </p:nvSpPr>
        <p:spPr/>
        <p:txBody>
          <a:bodyPr/>
          <a:lstStyle/>
          <a:p>
            <a:r>
              <a:rPr lang="en-GB" sz="2000" b="1" dirty="0">
                <a:solidFill>
                  <a:srgbClr val="0F486D"/>
                </a:solidFill>
                <a:hlinkClick r:id="rId2">
                  <a:extLst>
                    <a:ext uri="{A12FA001-AC4F-418D-AE19-62706E023703}">
                      <ahyp:hlinkClr xmlns:ahyp="http://schemas.microsoft.com/office/drawing/2018/hyperlinkcolor" val="tx"/>
                    </a:ext>
                  </a:extLst>
                </a:hlinkClick>
              </a:rPr>
              <a:t>SDG 11 (Nachhaltige Städte und Gemeinden)</a:t>
            </a:r>
            <a:r>
              <a:rPr lang="en-GB" sz="2000" dirty="0"/>
              <a:t>: Förderung einer inklusiven und nachhaltigen Urbanisierung durch kontextspezifische Maßnahmen und die Einbeziehung von Interessengruppen.</a:t>
            </a:r>
          </a:p>
          <a:p>
            <a:pPr>
              <a:buFont typeface="Arial" panose="020B0604020202020204" pitchFamily="34" charset="0"/>
              <a:buChar char="•"/>
            </a:pPr>
            <a:endParaRPr lang="en-GB" sz="2000" dirty="0"/>
          </a:p>
          <a:p>
            <a:r>
              <a:rPr lang="en-GB" sz="2000" b="1" dirty="0">
                <a:solidFill>
                  <a:srgbClr val="0F486D"/>
                </a:solidFill>
                <a:hlinkClick r:id="rId3">
                  <a:extLst>
                    <a:ext uri="{A12FA001-AC4F-418D-AE19-62706E023703}">
                      <ahyp:hlinkClr xmlns:ahyp="http://schemas.microsoft.com/office/drawing/2018/hyperlinkcolor" val="tx"/>
                    </a:ext>
                  </a:extLst>
                </a:hlinkClick>
              </a:rPr>
              <a:t>SDG 16 (Frieden, Gerechtigkeit und starke Institutionen)</a:t>
            </a:r>
            <a:r>
              <a:rPr lang="en-GB" sz="2000" dirty="0">
                <a:solidFill>
                  <a:srgbClr val="0F486D"/>
                </a:solidFill>
                <a:hlinkClick r:id="rId3">
                  <a:extLst>
                    <a:ext uri="{A12FA001-AC4F-418D-AE19-62706E023703}">
                      <ahyp:hlinkClr xmlns:ahyp="http://schemas.microsoft.com/office/drawing/2018/hyperlinkcolor" val="tx"/>
                    </a:ext>
                  </a:extLst>
                </a:hlinkClick>
              </a:rPr>
              <a:t>: </a:t>
            </a:r>
            <a:r>
              <a:rPr lang="en-GB" sz="2000" dirty="0"/>
              <a:t>Stärkung der lokalen Institutionen und Förderung inklusiver Entscheidungsprozesse.</a:t>
            </a:r>
            <a:br>
              <a:rPr lang="en-GB" sz="2000" dirty="0"/>
            </a:br>
            <a:endParaRPr lang="en-GB" sz="2000" dirty="0"/>
          </a:p>
          <a:p>
            <a:r>
              <a:rPr lang="en-GB" sz="2000" b="1" dirty="0">
                <a:solidFill>
                  <a:srgbClr val="0F486D"/>
                </a:solidFill>
                <a:hlinkClick r:id="rId4">
                  <a:extLst>
                    <a:ext uri="{A12FA001-AC4F-418D-AE19-62706E023703}">
                      <ahyp:hlinkClr xmlns:ahyp="http://schemas.microsoft.com/office/drawing/2018/hyperlinkcolor" val="tx"/>
                    </a:ext>
                  </a:extLst>
                </a:hlinkClick>
              </a:rPr>
              <a:t>SDG 17 (Partnerschaften für die Ziele)</a:t>
            </a:r>
            <a:r>
              <a:rPr lang="en-GB" sz="2000" dirty="0">
                <a:solidFill>
                  <a:srgbClr val="0F486D"/>
                </a:solidFill>
                <a:hlinkClick r:id="rId4">
                  <a:extLst>
                    <a:ext uri="{A12FA001-AC4F-418D-AE19-62706E023703}">
                      <ahyp:hlinkClr xmlns:ahyp="http://schemas.microsoft.com/office/drawing/2018/hyperlinkcolor" val="tx"/>
                    </a:ext>
                  </a:extLst>
                </a:hlinkClick>
              </a:rPr>
              <a:t>: </a:t>
            </a:r>
            <a:r>
              <a:rPr lang="en-GB" sz="2000" dirty="0"/>
              <a:t>Förderung der Zusammenarbeit zwischen lokalen, regionalen und internationalen Akteuren zur Erreichung der nachhaltigen Entwicklungsziele.</a:t>
            </a:r>
          </a:p>
          <a:p>
            <a:pPr>
              <a:buFont typeface="Arial" panose="020B0604020202020204" pitchFamily="34" charset="0"/>
              <a:buChar char="•"/>
            </a:pPr>
            <a:endParaRPr lang="en-GB" sz="2000" dirty="0"/>
          </a:p>
          <a:p>
            <a:endParaRPr lang="en-IE" sz="2000" dirty="0"/>
          </a:p>
        </p:txBody>
      </p:sp>
      <p:pic>
        <p:nvPicPr>
          <p:cNvPr id="4" name="Picture 2">
            <a:extLst>
              <a:ext uri="{FF2B5EF4-FFF2-40B4-BE49-F238E27FC236}">
                <a16:creationId xmlns:a16="http://schemas.microsoft.com/office/drawing/2014/main" id="{AC00529A-5AFE-974D-8D1B-8C840C70BC1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624647" y="513541"/>
            <a:ext cx="1057013" cy="1057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6884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D05A8B-EF31-1726-C727-008DE7655C45}"/>
              </a:ext>
            </a:extLst>
          </p:cNvPr>
          <p:cNvSpPr>
            <a:spLocks noGrp="1"/>
          </p:cNvSpPr>
          <p:nvPr>
            <p:ph type="body" sz="quarter" idx="30"/>
          </p:nvPr>
        </p:nvSpPr>
        <p:spPr/>
        <p:txBody>
          <a:bodyPr/>
          <a:lstStyle/>
          <a:p>
            <a:r>
              <a:rPr lang="en-GB" b="1" dirty="0"/>
              <a:t>ENTRECOMP-AUSRICHTUNG</a:t>
            </a:r>
          </a:p>
          <a:p>
            <a:endParaRPr lang="en-IE" dirty="0"/>
          </a:p>
        </p:txBody>
      </p:sp>
      <p:sp>
        <p:nvSpPr>
          <p:cNvPr id="3" name="Text Placeholder 2">
            <a:extLst>
              <a:ext uri="{FF2B5EF4-FFF2-40B4-BE49-F238E27FC236}">
                <a16:creationId xmlns:a16="http://schemas.microsoft.com/office/drawing/2014/main" id="{0EE7624C-A74E-AB01-3285-818B9FC2EA82}"/>
              </a:ext>
            </a:extLst>
          </p:cNvPr>
          <p:cNvSpPr>
            <a:spLocks noGrp="1"/>
          </p:cNvSpPr>
          <p:nvPr>
            <p:ph type="body" sz="quarter" idx="48"/>
          </p:nvPr>
        </p:nvSpPr>
        <p:spPr/>
        <p:txBody>
          <a:bodyPr/>
          <a:lstStyle/>
          <a:p>
            <a:r>
              <a:rPr lang="en-GB" b="1" dirty="0" err="1"/>
              <a:t>EntreComp </a:t>
            </a:r>
            <a:r>
              <a:rPr lang="en-GB" b="1" dirty="0"/>
              <a:t>2.3 (Mobilisierung von Ressourcen)</a:t>
            </a:r>
            <a:r>
              <a:rPr lang="en-GB" dirty="0"/>
              <a:t>: Einbindung lokaler Akteure und Nutzung regionaler Ressourcen für eine nachhaltige Entwicklung.</a:t>
            </a:r>
          </a:p>
          <a:p>
            <a:pPr>
              <a:buFont typeface="Arial" panose="020B0604020202020204" pitchFamily="34" charset="0"/>
              <a:buChar char="•"/>
            </a:pPr>
            <a:endParaRPr lang="en-GB" dirty="0"/>
          </a:p>
          <a:p>
            <a:r>
              <a:rPr lang="en-GB" b="1" dirty="0" err="1"/>
              <a:t>EntreComp </a:t>
            </a:r>
            <a:r>
              <a:rPr lang="en-GB" b="1" dirty="0"/>
              <a:t>3.4 (Zusammenarbeit mit anderen)</a:t>
            </a:r>
            <a:r>
              <a:rPr lang="en-GB" dirty="0"/>
              <a:t>: Zusammenarbeit mit verschiedenen Interessengruppen zur Entwicklung und Umsetzung kontextspezifischer Strategien.</a:t>
            </a:r>
          </a:p>
          <a:p>
            <a:endParaRPr lang="en-IE" dirty="0"/>
          </a:p>
        </p:txBody>
      </p:sp>
      <p:pic>
        <p:nvPicPr>
          <p:cNvPr id="4" name="Picture 3">
            <a:extLst>
              <a:ext uri="{FF2B5EF4-FFF2-40B4-BE49-F238E27FC236}">
                <a16:creationId xmlns:a16="http://schemas.microsoft.com/office/drawing/2014/main" id="{1A3ABA5A-F403-415F-A3CB-F78DA519A93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56039" y="556342"/>
            <a:ext cx="1777572" cy="988548"/>
          </a:xfrm>
          <a:prstGeom prst="rect">
            <a:avLst/>
          </a:prstGeom>
        </p:spPr>
      </p:pic>
    </p:spTree>
    <p:extLst>
      <p:ext uri="{BB962C8B-B14F-4D97-AF65-F5344CB8AC3E}">
        <p14:creationId xmlns:p14="http://schemas.microsoft.com/office/powerpoint/2010/main" val="1102651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cute robots">
            <a:extLst>
              <a:ext uri="{FF2B5EF4-FFF2-40B4-BE49-F238E27FC236}">
                <a16:creationId xmlns:a16="http://schemas.microsoft.com/office/drawing/2014/main" id="{260C6880-86FD-BC12-B97F-7881C712DFA2}"/>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38805" r="20231"/>
          <a:stretch/>
        </p:blipFill>
        <p:spPr>
          <a:xfrm>
            <a:off x="0" y="0"/>
            <a:ext cx="4993772" cy="6858000"/>
          </a:xfrm>
        </p:spPr>
      </p:pic>
      <p:sp>
        <p:nvSpPr>
          <p:cNvPr id="3" name="Text Placeholder 2">
            <a:extLst>
              <a:ext uri="{FF2B5EF4-FFF2-40B4-BE49-F238E27FC236}">
                <a16:creationId xmlns:a16="http://schemas.microsoft.com/office/drawing/2014/main" id="{E02488D3-FC2A-DBE8-7C6F-48824A2638C2}"/>
              </a:ext>
            </a:extLst>
          </p:cNvPr>
          <p:cNvSpPr>
            <a:spLocks noGrp="1"/>
          </p:cNvSpPr>
          <p:nvPr>
            <p:ph type="body" sz="quarter" idx="30"/>
          </p:nvPr>
        </p:nvSpPr>
        <p:spPr/>
        <p:txBody>
          <a:bodyPr/>
          <a:lstStyle/>
          <a:p>
            <a:r>
              <a:rPr lang="en-IE" dirty="0"/>
              <a:t>PRAKTISCHE ÜBUNG</a:t>
            </a:r>
          </a:p>
        </p:txBody>
      </p:sp>
      <p:sp>
        <p:nvSpPr>
          <p:cNvPr id="4" name="Text Placeholder 3">
            <a:extLst>
              <a:ext uri="{FF2B5EF4-FFF2-40B4-BE49-F238E27FC236}">
                <a16:creationId xmlns:a16="http://schemas.microsoft.com/office/drawing/2014/main" id="{FC2EB69B-8919-6D37-F1B9-8E72F9AA0943}"/>
              </a:ext>
            </a:extLst>
          </p:cNvPr>
          <p:cNvSpPr>
            <a:spLocks noGrp="1"/>
          </p:cNvSpPr>
          <p:nvPr>
            <p:ph type="body" sz="quarter" idx="48"/>
          </p:nvPr>
        </p:nvSpPr>
        <p:spPr>
          <a:xfrm>
            <a:off x="5155323" y="1484850"/>
            <a:ext cx="6857711" cy="5150841"/>
          </a:xfrm>
          <a:solidFill>
            <a:schemeClr val="bg1"/>
          </a:solidFill>
        </p:spPr>
        <p:txBody>
          <a:bodyPr/>
          <a:lstStyle/>
          <a:p>
            <a:pPr algn="just"/>
            <a:r>
              <a:rPr lang="en-GB" sz="2000" b="1" dirty="0"/>
              <a:t>Schritt-für-Schritt-Anleitung für die praktische Übung:</a:t>
            </a:r>
            <a:endParaRPr lang="en-GB" sz="2000" dirty="0"/>
          </a:p>
          <a:p>
            <a:pPr algn="just"/>
            <a:endParaRPr lang="en-GB" sz="2000" b="1" dirty="0"/>
          </a:p>
          <a:p>
            <a:pPr algn="just"/>
            <a:r>
              <a:rPr lang="en-GB" sz="2000" b="1" dirty="0"/>
              <a:t>Politische Analyse</a:t>
            </a:r>
            <a:r>
              <a:rPr lang="en-GB" sz="2000" dirty="0"/>
              <a:t>: Analyse der bestehenden Länderpolitik und ihrer Regionalisierungsbemühungen.</a:t>
            </a:r>
          </a:p>
          <a:p>
            <a:pPr algn="just"/>
            <a:endParaRPr lang="en-GB" sz="2000" b="1" dirty="0"/>
          </a:p>
          <a:p>
            <a:pPr algn="just"/>
            <a:r>
              <a:rPr lang="en-GB" sz="2000" b="1" dirty="0"/>
              <a:t>Fallstudie</a:t>
            </a:r>
            <a:r>
              <a:rPr lang="en-GB" sz="2000" dirty="0"/>
              <a:t>: Untersuchung einer erfolgreichen Regionalisierungsinitiative und ihrer Auswirkungen auf die nachhaltige Entwicklung.</a:t>
            </a:r>
          </a:p>
          <a:p>
            <a:pPr algn="just"/>
            <a:endParaRPr lang="en-GB" sz="2000" b="1" dirty="0"/>
          </a:p>
          <a:p>
            <a:pPr algn="just"/>
            <a:r>
              <a:rPr lang="en-GB" sz="2000" b="1" dirty="0"/>
              <a:t>Vorschlag für eine Strategie</a:t>
            </a:r>
            <a:r>
              <a:rPr lang="en-GB" sz="2000" dirty="0"/>
              <a:t>: Entwickeln Sie einen politischen Vorschlag für die Regionalisierung einer spezifischen Nachhaltigkeitsinitiative in Ihrem eigenen Kontext.</a:t>
            </a:r>
          </a:p>
          <a:p>
            <a:pPr algn="just"/>
            <a:endParaRPr lang="en-GB" sz="2000" b="1" dirty="0"/>
          </a:p>
          <a:p>
            <a:pPr algn="just"/>
            <a:r>
              <a:rPr lang="en-GB" sz="2000" b="1" dirty="0"/>
              <a:t>Präsentation</a:t>
            </a:r>
            <a:r>
              <a:rPr lang="en-GB" sz="2000" dirty="0"/>
              <a:t>: Stellen Sie den Vorschlag der Klasse vor und erläutern Sie dabei den regionalen Kontext, die Einbeziehung der Interessengruppen und die erwarteten Ergebnisse.</a:t>
            </a:r>
          </a:p>
          <a:p>
            <a:pPr algn="just"/>
            <a:endParaRPr lang="en-IE" sz="2000" dirty="0"/>
          </a:p>
        </p:txBody>
      </p:sp>
    </p:spTree>
    <p:extLst>
      <p:ext uri="{BB962C8B-B14F-4D97-AF65-F5344CB8AC3E}">
        <p14:creationId xmlns:p14="http://schemas.microsoft.com/office/powerpoint/2010/main" val="3763257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17EB17-C560-2F48-F127-11489A6DF023}"/>
              </a:ext>
            </a:extLst>
          </p:cNvPr>
          <p:cNvSpPr>
            <a:spLocks noGrp="1"/>
          </p:cNvSpPr>
          <p:nvPr>
            <p:ph type="body" sz="quarter" idx="30"/>
          </p:nvPr>
        </p:nvSpPr>
        <p:spPr/>
        <p:txBody>
          <a:bodyPr/>
          <a:lstStyle/>
          <a:p>
            <a:r>
              <a:rPr lang="en-US" dirty="0"/>
              <a:t>Verfolgen Sie unsere Reise hier</a:t>
            </a:r>
          </a:p>
        </p:txBody>
      </p:sp>
      <p:grpSp>
        <p:nvGrpSpPr>
          <p:cNvPr id="42" name="Group 41">
            <a:extLst>
              <a:ext uri="{FF2B5EF4-FFF2-40B4-BE49-F238E27FC236}">
                <a16:creationId xmlns:a16="http://schemas.microsoft.com/office/drawing/2014/main" id="{4FB419A5-7108-66DE-8067-5F740F693A63}"/>
              </a:ext>
            </a:extLst>
          </p:cNvPr>
          <p:cNvGrpSpPr/>
          <p:nvPr/>
        </p:nvGrpSpPr>
        <p:grpSpPr>
          <a:xfrm>
            <a:off x="902895" y="4544736"/>
            <a:ext cx="2363895" cy="398804"/>
            <a:chOff x="10161196" y="4811882"/>
            <a:chExt cx="1664680" cy="280842"/>
          </a:xfrm>
        </p:grpSpPr>
        <p:grpSp>
          <p:nvGrpSpPr>
            <p:cNvPr id="24" name="Graphic 3">
              <a:extLst>
                <a:ext uri="{FF2B5EF4-FFF2-40B4-BE49-F238E27FC236}">
                  <a16:creationId xmlns:a16="http://schemas.microsoft.com/office/drawing/2014/main" id="{FD47301D-3399-4421-3465-BF8A7A316DE5}"/>
                </a:ext>
              </a:extLst>
            </p:cNvPr>
            <p:cNvGrpSpPr/>
            <p:nvPr/>
          </p:nvGrpSpPr>
          <p:grpSpPr>
            <a:xfrm>
              <a:off x="11199334" y="4811882"/>
              <a:ext cx="280634" cy="280634"/>
              <a:chOff x="1950027" y="2499889"/>
              <a:chExt cx="850463" cy="850463"/>
            </a:xfrm>
          </p:grpSpPr>
          <p:sp>
            <p:nvSpPr>
              <p:cNvPr id="25" name="Freeform 24">
                <a:extLst>
                  <a:ext uri="{FF2B5EF4-FFF2-40B4-BE49-F238E27FC236}">
                    <a16:creationId xmlns:a16="http://schemas.microsoft.com/office/drawing/2014/main" id="{A9193224-6807-444D-7249-8F61F5BCFC57}"/>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094D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6" name="Graphic 3">
                <a:extLst>
                  <a:ext uri="{FF2B5EF4-FFF2-40B4-BE49-F238E27FC236}">
                    <a16:creationId xmlns:a16="http://schemas.microsoft.com/office/drawing/2014/main" id="{5B922720-DC2C-2CF9-1A8F-0BCE629E2466}"/>
                  </a:ext>
                </a:extLst>
              </p:cNvPr>
              <p:cNvGrpSpPr/>
              <p:nvPr/>
            </p:nvGrpSpPr>
            <p:grpSpPr>
              <a:xfrm>
                <a:off x="2107521" y="2657382"/>
                <a:ext cx="535476" cy="535477"/>
                <a:chOff x="2107521" y="2657382"/>
                <a:chExt cx="535476" cy="535477"/>
              </a:xfrm>
              <a:solidFill>
                <a:srgbClr val="FFFFFF"/>
              </a:solidFill>
            </p:grpSpPr>
            <p:sp>
              <p:nvSpPr>
                <p:cNvPr id="27" name="Freeform 26">
                  <a:extLst>
                    <a:ext uri="{FF2B5EF4-FFF2-40B4-BE49-F238E27FC236}">
                      <a16:creationId xmlns:a16="http://schemas.microsoft.com/office/drawing/2014/main" id="{6C544FD8-31D8-F6BE-61AC-FF8DE19E2143}"/>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1ADF4414-1C17-3249-A86E-8EA6D3E38A10}"/>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58E61610-6FBA-132E-4EE4-31DE5BD4CB36}"/>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30" name="Graphic 3">
              <a:extLst>
                <a:ext uri="{FF2B5EF4-FFF2-40B4-BE49-F238E27FC236}">
                  <a16:creationId xmlns:a16="http://schemas.microsoft.com/office/drawing/2014/main" id="{7B77FC5E-2F2B-A7ED-E6A0-7A58CC3A8BE7}"/>
                </a:ext>
              </a:extLst>
            </p:cNvPr>
            <p:cNvGrpSpPr/>
            <p:nvPr/>
          </p:nvGrpSpPr>
          <p:grpSpPr>
            <a:xfrm>
              <a:off x="10507103" y="4811882"/>
              <a:ext cx="280634" cy="280634"/>
              <a:chOff x="-147782" y="2499889"/>
              <a:chExt cx="850463" cy="850463"/>
            </a:xfrm>
          </p:grpSpPr>
          <p:sp>
            <p:nvSpPr>
              <p:cNvPr id="31" name="Freeform 30">
                <a:extLst>
                  <a:ext uri="{FF2B5EF4-FFF2-40B4-BE49-F238E27FC236}">
                    <a16:creationId xmlns:a16="http://schemas.microsoft.com/office/drawing/2014/main" id="{3D62EE33-8C94-203E-E103-2C3774128312}"/>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094D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1FEF4ECC-EE55-0351-A780-87E68FC924E9}"/>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054FA110-E487-C892-299D-BFFBB8CB5C6B}"/>
                </a:ext>
              </a:extLst>
            </p:cNvPr>
            <p:cNvGrpSpPr/>
            <p:nvPr/>
          </p:nvGrpSpPr>
          <p:grpSpPr>
            <a:xfrm>
              <a:off x="11545242" y="4811882"/>
              <a:ext cx="280634" cy="280634"/>
              <a:chOff x="2998302" y="2499889"/>
              <a:chExt cx="850463" cy="850463"/>
            </a:xfrm>
          </p:grpSpPr>
          <p:sp>
            <p:nvSpPr>
              <p:cNvPr id="34" name="Freeform 33">
                <a:extLst>
                  <a:ext uri="{FF2B5EF4-FFF2-40B4-BE49-F238E27FC236}">
                    <a16:creationId xmlns:a16="http://schemas.microsoft.com/office/drawing/2014/main" id="{39E5341B-3B67-CBE4-63AB-DE5AC6353FFA}"/>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2094D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0A7C4A7B-F1B2-FBFB-77A7-2DABE98F5704}"/>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aphic 3">
              <a:extLst>
                <a:ext uri="{FF2B5EF4-FFF2-40B4-BE49-F238E27FC236}">
                  <a16:creationId xmlns:a16="http://schemas.microsoft.com/office/drawing/2014/main" id="{5A1AFCC3-A5FE-C79B-0902-8C62AAC6ACAD}"/>
                </a:ext>
              </a:extLst>
            </p:cNvPr>
            <p:cNvGrpSpPr/>
            <p:nvPr/>
          </p:nvGrpSpPr>
          <p:grpSpPr>
            <a:xfrm>
              <a:off x="10161196" y="4811882"/>
              <a:ext cx="280634" cy="280842"/>
              <a:chOff x="-1196056" y="2499889"/>
              <a:chExt cx="850463" cy="851093"/>
            </a:xfrm>
          </p:grpSpPr>
          <p:sp>
            <p:nvSpPr>
              <p:cNvPr id="37" name="Freeform 36">
                <a:extLst>
                  <a:ext uri="{FF2B5EF4-FFF2-40B4-BE49-F238E27FC236}">
                    <a16:creationId xmlns:a16="http://schemas.microsoft.com/office/drawing/2014/main" id="{318F1BF9-28E4-D847-4861-D0DC4FD5C9D3}"/>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2094D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C5E46B2B-6939-E268-5BA7-62CC350C1E12}"/>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sp>
          <p:nvSpPr>
            <p:cNvPr id="39" name="Freeform 38">
              <a:extLst>
                <a:ext uri="{FF2B5EF4-FFF2-40B4-BE49-F238E27FC236}">
                  <a16:creationId xmlns:a16="http://schemas.microsoft.com/office/drawing/2014/main" id="{DD88B1FF-94FA-8CB2-6FC2-0745BBA05F0C}"/>
                </a:ext>
              </a:extLst>
            </p:cNvPr>
            <p:cNvSpPr/>
            <p:nvPr/>
          </p:nvSpPr>
          <p:spPr>
            <a:xfrm>
              <a:off x="10853219" y="4811882"/>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094D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41" name="Graphic 40" descr="World with solid fill">
              <a:extLst>
                <a:ext uri="{FF2B5EF4-FFF2-40B4-BE49-F238E27FC236}">
                  <a16:creationId xmlns:a16="http://schemas.microsoft.com/office/drawing/2014/main" id="{BACCCD9D-6F72-31D4-067A-CE32098EDA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70498" y="4829161"/>
              <a:ext cx="246077" cy="246077"/>
            </a:xfrm>
            <a:prstGeom prst="rect">
              <a:avLst/>
            </a:prstGeom>
          </p:spPr>
        </p:pic>
      </p:grpSp>
    </p:spTree>
    <p:extLst>
      <p:ext uri="{BB962C8B-B14F-4D97-AF65-F5344CB8AC3E}">
        <p14:creationId xmlns:p14="http://schemas.microsoft.com/office/powerpoint/2010/main" val="2556255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555BCE-469F-B7F2-10A5-7CD716D159B0}"/>
              </a:ext>
            </a:extLst>
          </p:cNvPr>
          <p:cNvSpPr>
            <a:spLocks noGrp="1"/>
          </p:cNvSpPr>
          <p:nvPr>
            <p:ph type="body" sz="quarter" idx="30"/>
          </p:nvPr>
        </p:nvSpPr>
        <p:spPr>
          <a:xfrm>
            <a:off x="352338" y="702068"/>
            <a:ext cx="10483431" cy="804265"/>
          </a:xfrm>
        </p:spPr>
        <p:txBody>
          <a:bodyPr/>
          <a:lstStyle/>
          <a:p>
            <a:r>
              <a:rPr lang="en-GB" dirty="0"/>
              <a:t>SDG &amp; ENTRECOMP ANPASSUNG </a:t>
            </a:r>
            <a:endParaRPr lang="en-IE" dirty="0"/>
          </a:p>
        </p:txBody>
      </p:sp>
      <p:sp>
        <p:nvSpPr>
          <p:cNvPr id="3" name="Text Placeholder 2">
            <a:extLst>
              <a:ext uri="{FF2B5EF4-FFF2-40B4-BE49-F238E27FC236}">
                <a16:creationId xmlns:a16="http://schemas.microsoft.com/office/drawing/2014/main" id="{EE634E8C-D489-B122-CC1D-69B3C82934DE}"/>
              </a:ext>
            </a:extLst>
          </p:cNvPr>
          <p:cNvSpPr>
            <a:spLocks noGrp="1"/>
          </p:cNvSpPr>
          <p:nvPr>
            <p:ph type="body" sz="quarter" idx="48"/>
          </p:nvPr>
        </p:nvSpPr>
        <p:spPr>
          <a:xfrm>
            <a:off x="743824" y="1864553"/>
            <a:ext cx="10704352" cy="4737583"/>
          </a:xfrm>
          <a:solidFill>
            <a:schemeClr val="bg1"/>
          </a:solidFill>
        </p:spPr>
        <p:txBody>
          <a:bodyPr/>
          <a:lstStyle/>
          <a:p>
            <a:r>
              <a:rPr lang="en-GB" b="1" dirty="0">
                <a:solidFill>
                  <a:srgbClr val="0F486D"/>
                </a:solidFill>
                <a:hlinkClick r:id="rId2">
                  <a:extLst>
                    <a:ext uri="{A12FA001-AC4F-418D-AE19-62706E023703}">
                      <ahyp:hlinkClr xmlns:ahyp="http://schemas.microsoft.com/office/drawing/2018/hyperlinkcolor" val="tx"/>
                    </a:ext>
                  </a:extLst>
                </a:hlinkClick>
              </a:rPr>
              <a:t>SDG9 (Industrie, Innovation und Infrastruktur): </a:t>
            </a:r>
            <a:r>
              <a:rPr lang="en-GB" dirty="0"/>
              <a:t>Förderung einer nachhaltigen Industrialisierung und von Innovationen.</a:t>
            </a:r>
          </a:p>
          <a:p>
            <a:endParaRPr lang="en-GB" sz="1000" dirty="0"/>
          </a:p>
          <a:p>
            <a:r>
              <a:rPr lang="en-GB" b="1" dirty="0">
                <a:solidFill>
                  <a:srgbClr val="0F486D"/>
                </a:solidFill>
                <a:hlinkClick r:id="rId3">
                  <a:extLst>
                    <a:ext uri="{A12FA001-AC4F-418D-AE19-62706E023703}">
                      <ahyp:hlinkClr xmlns:ahyp="http://schemas.microsoft.com/office/drawing/2018/hyperlinkcolor" val="tx"/>
                    </a:ext>
                  </a:extLst>
                </a:hlinkClick>
              </a:rPr>
              <a:t>SDG 12 (Verantwortungsbewusster Konsum und Produktion): </a:t>
            </a:r>
            <a:r>
              <a:rPr lang="en-GB" dirty="0"/>
              <a:t>Förderung von nachhaltigen Produktions- und Konsummustern.</a:t>
            </a:r>
          </a:p>
          <a:p>
            <a:endParaRPr lang="en-GB" sz="1000" dirty="0"/>
          </a:p>
          <a:p>
            <a:r>
              <a:rPr lang="en-GB" b="1" dirty="0">
                <a:solidFill>
                  <a:srgbClr val="0F486D"/>
                </a:solidFill>
                <a:hlinkClick r:id="rId4">
                  <a:extLst>
                    <a:ext uri="{A12FA001-AC4F-418D-AE19-62706E023703}">
                      <ahyp:hlinkClr xmlns:ahyp="http://schemas.microsoft.com/office/drawing/2018/hyperlinkcolor" val="tx"/>
                    </a:ext>
                  </a:extLst>
                </a:hlinkClick>
              </a:rPr>
              <a:t>SDG 13 (Klimapolitik): </a:t>
            </a:r>
            <a:r>
              <a:rPr lang="en-GB" dirty="0"/>
              <a:t>Verringerung der Treibhausgasemissionen und Förderung der Klimaresilienz.</a:t>
            </a:r>
          </a:p>
          <a:p>
            <a:endParaRPr lang="en-GB" sz="1000" b="1" dirty="0"/>
          </a:p>
          <a:p>
            <a:r>
              <a:rPr lang="en-GB" b="1" dirty="0" err="1"/>
              <a:t>EntreComp </a:t>
            </a:r>
            <a:r>
              <a:rPr lang="en-GB" b="1" dirty="0"/>
              <a:t>1.2 (Kreativität): </a:t>
            </a:r>
            <a:r>
              <a:rPr lang="en-GB" dirty="0"/>
              <a:t>Fördert innovative Ansätze für Ressourcenmanagement und Abfallvermeidung.</a:t>
            </a:r>
          </a:p>
          <a:p>
            <a:endParaRPr lang="en-GB" sz="1000" dirty="0"/>
          </a:p>
          <a:p>
            <a:r>
              <a:rPr lang="en-GB" b="1" dirty="0" err="1"/>
              <a:t>EntreComp </a:t>
            </a:r>
            <a:r>
              <a:rPr lang="en-GB" b="1" dirty="0"/>
              <a:t>3.1 (Die Initiative ergreifen): </a:t>
            </a:r>
            <a:r>
              <a:rPr lang="en-GB" dirty="0"/>
              <a:t>Motiviert den Einzelnen, proaktive Schritte zur Umsetzung von Praktiken der Kreislaufwirtschaft zu unternehmen.</a:t>
            </a:r>
            <a:endParaRPr lang="en-IE" dirty="0"/>
          </a:p>
        </p:txBody>
      </p:sp>
      <p:pic>
        <p:nvPicPr>
          <p:cNvPr id="4" name="Picture 2">
            <a:extLst>
              <a:ext uri="{FF2B5EF4-FFF2-40B4-BE49-F238E27FC236}">
                <a16:creationId xmlns:a16="http://schemas.microsoft.com/office/drawing/2014/main" id="{189C406B-24D1-CF60-A275-86F1A9BDE20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209400" y="503340"/>
            <a:ext cx="1057013" cy="10570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2581A9A-DEB6-B57C-D77C-00C9F1363FE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93143" y="489727"/>
            <a:ext cx="1777572" cy="988548"/>
          </a:xfrm>
          <a:prstGeom prst="rect">
            <a:avLst/>
          </a:prstGeom>
        </p:spPr>
      </p:pic>
    </p:spTree>
    <p:extLst>
      <p:ext uri="{BB962C8B-B14F-4D97-AF65-F5344CB8AC3E}">
        <p14:creationId xmlns:p14="http://schemas.microsoft.com/office/powerpoint/2010/main" val="105091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751A6FDA-78C7-4925-1EFC-D3FF130F8DA9}"/>
              </a:ext>
            </a:extLst>
          </p:cNvPr>
          <p:cNvGraphicFramePr>
            <a:graphicFrameLocks noChangeAspect="1"/>
          </p:cNvGraphicFramePr>
          <p:nvPr>
            <p:custDataLst>
              <p:tags r:id="rId1"/>
            </p:custDataLst>
            <p:extLst>
              <p:ext uri="{D42A27DB-BD31-4B8C-83A1-F6EECF244321}">
                <p14:modId xmlns:p14="http://schemas.microsoft.com/office/powerpoint/2010/main" val="31016970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Picture Placeholder 5" descr="Two cute robots">
            <a:extLst>
              <a:ext uri="{FF2B5EF4-FFF2-40B4-BE49-F238E27FC236}">
                <a16:creationId xmlns:a16="http://schemas.microsoft.com/office/drawing/2014/main" id="{61410F6B-39A6-C094-D450-65E742BB63B8}"/>
              </a:ext>
            </a:extLst>
          </p:cNvPr>
          <p:cNvPicPr>
            <a:picLocks noGrp="1" noChangeAspect="1"/>
          </p:cNvPicPr>
          <p:nvPr>
            <p:ph type="pic" sz="quarter" idx="21"/>
          </p:nvPr>
        </p:nvPicPr>
        <p:blipFill rotWithShape="1">
          <a:blip r:embed="rId5" cstate="email">
            <a:extLst>
              <a:ext uri="{28A0092B-C50C-407E-A947-70E740481C1C}">
                <a14:useLocalDpi xmlns:a14="http://schemas.microsoft.com/office/drawing/2010/main"/>
              </a:ext>
            </a:extLst>
          </a:blip>
          <a:srcRect l="29518" r="29518"/>
          <a:stretch/>
        </p:blipFill>
        <p:spPr>
          <a:xfrm>
            <a:off x="884238" y="0"/>
            <a:ext cx="4994275" cy="6858000"/>
          </a:xfrm>
        </p:spPr>
      </p:pic>
      <p:sp>
        <p:nvSpPr>
          <p:cNvPr id="3" name="Text Placeholder 2">
            <a:extLst>
              <a:ext uri="{FF2B5EF4-FFF2-40B4-BE49-F238E27FC236}">
                <a16:creationId xmlns:a16="http://schemas.microsoft.com/office/drawing/2014/main" id="{9322BA91-4A9D-D306-B262-658747D768C1}"/>
              </a:ext>
            </a:extLst>
          </p:cNvPr>
          <p:cNvSpPr>
            <a:spLocks noGrp="1"/>
          </p:cNvSpPr>
          <p:nvPr>
            <p:ph type="body" sz="quarter" idx="30"/>
          </p:nvPr>
        </p:nvSpPr>
        <p:spPr/>
        <p:txBody>
          <a:bodyPr/>
          <a:lstStyle/>
          <a:p>
            <a:r>
              <a:rPr lang="en-IE" dirty="0"/>
              <a:t>PRAKTISCHE ÜBUNG</a:t>
            </a:r>
          </a:p>
        </p:txBody>
      </p:sp>
      <p:sp>
        <p:nvSpPr>
          <p:cNvPr id="4" name="Text Placeholder 3">
            <a:extLst>
              <a:ext uri="{FF2B5EF4-FFF2-40B4-BE49-F238E27FC236}">
                <a16:creationId xmlns:a16="http://schemas.microsoft.com/office/drawing/2014/main" id="{776B335B-41A4-42C4-5877-2871ECEB7167}"/>
              </a:ext>
            </a:extLst>
          </p:cNvPr>
          <p:cNvSpPr>
            <a:spLocks noGrp="1"/>
          </p:cNvSpPr>
          <p:nvPr>
            <p:ph type="body" sz="quarter" idx="48"/>
          </p:nvPr>
        </p:nvSpPr>
        <p:spPr>
          <a:xfrm>
            <a:off x="6367724" y="1830614"/>
            <a:ext cx="4939670" cy="4288588"/>
          </a:xfrm>
        </p:spPr>
        <p:txBody>
          <a:bodyPr/>
          <a:lstStyle/>
          <a:p>
            <a:pPr algn="just"/>
            <a:r>
              <a:rPr lang="en-GB" sz="1800" b="1" dirty="0"/>
              <a:t>Zirkuläres Produktdesign</a:t>
            </a:r>
          </a:p>
          <a:p>
            <a:pPr algn="just"/>
            <a:endParaRPr lang="en-GB" sz="1800" dirty="0"/>
          </a:p>
          <a:p>
            <a:pPr algn="just"/>
            <a:r>
              <a:rPr lang="en-GB" sz="1800" b="1" dirty="0"/>
              <a:t>Zielsetzung: </a:t>
            </a:r>
            <a:r>
              <a:rPr lang="en-GB" sz="1800" dirty="0"/>
              <a:t>Entwerfen Sie ein Produkt, das die Prinzipien der Kreislaufwirtschaft berücksichtigt.</a:t>
            </a:r>
          </a:p>
          <a:p>
            <a:pPr algn="just"/>
            <a:endParaRPr lang="en-GB" sz="1800" dirty="0"/>
          </a:p>
          <a:p>
            <a:pPr algn="just"/>
            <a:r>
              <a:rPr lang="en-GB" sz="1800" b="1" dirty="0"/>
              <a:t>Anweisungen: </a:t>
            </a:r>
            <a:r>
              <a:rPr lang="en-GB" sz="1800" dirty="0"/>
              <a:t>Arbeiten Sie in Teams an einem Produktkonzept, das langlebig, reparierbar und recycelbar ist. Skizzieren Sie den Lebenszyklus des Produkts und stellen Sie einen Nachhaltigkeitsplan vor.</a:t>
            </a:r>
          </a:p>
          <a:p>
            <a:pPr algn="just"/>
            <a:endParaRPr lang="en-GB" sz="1800" dirty="0"/>
          </a:p>
          <a:p>
            <a:pPr algn="just"/>
            <a:r>
              <a:rPr lang="en-GB" sz="1800" b="1" dirty="0"/>
              <a:t>Beispiel: </a:t>
            </a:r>
            <a:r>
              <a:rPr lang="en-GB" sz="1800" dirty="0"/>
              <a:t>Entwerfen Sie ein Smartphone, bei dem die Benutzer die Teile leicht austauschen oder aufrüsten können, um die Lebensdauer des Produkts zu verlängern und den Elektroschrott zu reduzieren.</a:t>
            </a:r>
            <a:endParaRPr lang="en-IE" sz="1800" dirty="0"/>
          </a:p>
        </p:txBody>
      </p:sp>
    </p:spTree>
    <p:extLst>
      <p:ext uri="{BB962C8B-B14F-4D97-AF65-F5344CB8AC3E}">
        <p14:creationId xmlns:p14="http://schemas.microsoft.com/office/powerpoint/2010/main" val="2000331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14E6CD1D-35AD-F17D-842A-7C020971431A}"/>
              </a:ext>
            </a:extLst>
          </p:cNvPr>
          <p:cNvGraphicFramePr>
            <a:graphicFrameLocks noChangeAspect="1"/>
          </p:cNvGraphicFramePr>
          <p:nvPr>
            <p:custDataLst>
              <p:tags r:id="rId1"/>
            </p:custDataLst>
            <p:extLst>
              <p:ext uri="{D42A27DB-BD31-4B8C-83A1-F6EECF244321}">
                <p14:modId xmlns:p14="http://schemas.microsoft.com/office/powerpoint/2010/main" val="21162876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Picture Placeholder 5">
            <a:extLst>
              <a:ext uri="{FF2B5EF4-FFF2-40B4-BE49-F238E27FC236}">
                <a16:creationId xmlns:a16="http://schemas.microsoft.com/office/drawing/2014/main" id="{DFDEAA42-368F-C8F9-63D9-102934EF52CF}"/>
              </a:ext>
            </a:extLst>
          </p:cNvPr>
          <p:cNvPicPr>
            <a:picLocks noGrp="1" noChangeAspect="1"/>
          </p:cNvPicPr>
          <p:nvPr>
            <p:ph type="pic" sz="quarter" idx="21"/>
          </p:nvPr>
        </p:nvPicPr>
        <p:blipFill rotWithShape="1">
          <a:blip r:embed="rId5"/>
          <a:srcRect l="17594" r="17594"/>
          <a:stretch/>
        </p:blipFill>
        <p:spPr>
          <a:xfrm>
            <a:off x="884238" y="0"/>
            <a:ext cx="4994275" cy="6858000"/>
          </a:xfrm>
        </p:spPr>
      </p:pic>
      <p:sp>
        <p:nvSpPr>
          <p:cNvPr id="3" name="Text Placeholder 2">
            <a:extLst>
              <a:ext uri="{FF2B5EF4-FFF2-40B4-BE49-F238E27FC236}">
                <a16:creationId xmlns:a16="http://schemas.microsoft.com/office/drawing/2014/main" id="{9322BA91-4A9D-D306-B262-658747D768C1}"/>
              </a:ext>
            </a:extLst>
          </p:cNvPr>
          <p:cNvSpPr>
            <a:spLocks noGrp="1"/>
          </p:cNvSpPr>
          <p:nvPr>
            <p:ph type="body" sz="quarter" idx="30"/>
          </p:nvPr>
        </p:nvSpPr>
        <p:spPr/>
        <p:txBody>
          <a:bodyPr/>
          <a:lstStyle/>
          <a:p>
            <a:r>
              <a:rPr lang="en-IE" dirty="0"/>
              <a:t>WEITERE RESSOURCEN</a:t>
            </a:r>
          </a:p>
        </p:txBody>
      </p:sp>
      <p:sp>
        <p:nvSpPr>
          <p:cNvPr id="4" name="Text Placeholder 3">
            <a:extLst>
              <a:ext uri="{FF2B5EF4-FFF2-40B4-BE49-F238E27FC236}">
                <a16:creationId xmlns:a16="http://schemas.microsoft.com/office/drawing/2014/main" id="{776B335B-41A4-42C4-5877-2871ECEB7167}"/>
              </a:ext>
            </a:extLst>
          </p:cNvPr>
          <p:cNvSpPr>
            <a:spLocks noGrp="1"/>
          </p:cNvSpPr>
          <p:nvPr>
            <p:ph type="body" sz="quarter" idx="48"/>
          </p:nvPr>
        </p:nvSpPr>
        <p:spPr>
          <a:xfrm>
            <a:off x="6576721" y="2229347"/>
            <a:ext cx="4939670" cy="3889855"/>
          </a:xfrm>
        </p:spPr>
        <p:txBody>
          <a:bodyPr/>
          <a:lstStyle/>
          <a:p>
            <a:r>
              <a:rPr lang="en-GB" sz="2200" b="1" dirty="0">
                <a:hlinkClick r:id="rId6"/>
              </a:rPr>
              <a:t>Es ist Zeit für eine Kreislaufwirtschaft </a:t>
            </a:r>
            <a:r>
              <a:rPr lang="en-GB" sz="2200" b="1" dirty="0"/>
              <a:t>- Ellen MacArthur Foundation</a:t>
            </a:r>
            <a:endParaRPr lang="en-GB" sz="2200" dirty="0"/>
          </a:p>
          <a:p>
            <a:endParaRPr lang="en-GB" sz="2200" dirty="0"/>
          </a:p>
          <a:p>
            <a:r>
              <a:rPr lang="en-GB" sz="2200" b="1" dirty="0">
                <a:hlinkClick r:id="rId7"/>
              </a:rPr>
              <a:t>Kreislaufwirtschaft: </a:t>
            </a:r>
            <a:r>
              <a:rPr lang="en-GB" sz="2200" b="1" dirty="0"/>
              <a:t>Definition, Bedeutung und Vorteile</a:t>
            </a:r>
            <a:endParaRPr lang="en-GB" sz="2200" dirty="0"/>
          </a:p>
          <a:p>
            <a:endParaRPr lang="en-GB" sz="2200" dirty="0"/>
          </a:p>
          <a:p>
            <a:endParaRPr lang="en-IE" sz="2200" dirty="0"/>
          </a:p>
        </p:txBody>
      </p:sp>
    </p:spTree>
    <p:extLst>
      <p:ext uri="{BB962C8B-B14F-4D97-AF65-F5344CB8AC3E}">
        <p14:creationId xmlns:p14="http://schemas.microsoft.com/office/powerpoint/2010/main" val="25822097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customXml/itemProps2.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3.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7f8f12d-b94b-436d-8303-cf6843bc2c4c}" enabled="1" method="Standard" siteId="{3d44215d-7452-42ba-bfd4-94d4f26cfd84}" contentBits="0" removed="0"/>
</clbl:labelList>
</file>

<file path=docProps/app.xml><?xml version="1.0" encoding="utf-8"?>
<Properties xmlns="http://schemas.openxmlformats.org/officeDocument/2006/extended-properties" xmlns:vt="http://schemas.openxmlformats.org/officeDocument/2006/docPropsVTypes">
  <Template>Magazine layout</Template>
  <TotalTime>0</TotalTime>
  <Words>4617</Words>
  <Application>Microsoft Office PowerPoint</Application>
  <PresentationFormat>Widescreen</PresentationFormat>
  <Paragraphs>374</Paragraphs>
  <Slides>66</Slides>
  <Notes>7</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71" baseType="lpstr">
      <vt:lpstr>Arial</vt:lpstr>
      <vt:lpstr>Calibri</vt:lpstr>
      <vt:lpstr>Montserrat</vt:lpstr>
      <vt:lpstr>Office Theme</vt:lpstr>
      <vt:lpstr>think-cell Folie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keywords>, docId:25F8ECD125EA82C1C81BECF44A1F015A</cp:keywords>
  <cp:lastModifiedBy>aine hamill</cp:lastModifiedBy>
  <cp:revision>424</cp:revision>
  <dcterms:created xsi:type="dcterms:W3CDTF">2021-06-15T11:45:52Z</dcterms:created>
  <dcterms:modified xsi:type="dcterms:W3CDTF">2025-05-16T14:53:13Z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