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0"/>
  </p:notesMasterIdLst>
  <p:handoutMasterIdLst>
    <p:handoutMasterId r:id="rId71"/>
  </p:handoutMasterIdLst>
  <p:sldIdLst>
    <p:sldId id="800" r:id="rId5"/>
    <p:sldId id="681" r:id="rId6"/>
    <p:sldId id="682" r:id="rId7"/>
    <p:sldId id="689" r:id="rId8"/>
    <p:sldId id="695" r:id="rId9"/>
    <p:sldId id="749" r:id="rId10"/>
    <p:sldId id="750" r:id="rId11"/>
    <p:sldId id="751" r:id="rId12"/>
    <p:sldId id="710" r:id="rId13"/>
    <p:sldId id="704" r:id="rId14"/>
    <p:sldId id="733" r:id="rId15"/>
    <p:sldId id="778" r:id="rId16"/>
    <p:sldId id="752" r:id="rId17"/>
    <p:sldId id="754" r:id="rId18"/>
    <p:sldId id="739" r:id="rId19"/>
    <p:sldId id="734" r:id="rId20"/>
    <p:sldId id="668" r:id="rId21"/>
    <p:sldId id="735" r:id="rId22"/>
    <p:sldId id="736" r:id="rId23"/>
    <p:sldId id="790" r:id="rId24"/>
    <p:sldId id="791" r:id="rId25"/>
    <p:sldId id="779" r:id="rId26"/>
    <p:sldId id="755" r:id="rId27"/>
    <p:sldId id="757" r:id="rId28"/>
    <p:sldId id="740" r:id="rId29"/>
    <p:sldId id="780" r:id="rId30"/>
    <p:sldId id="737" r:id="rId31"/>
    <p:sldId id="742" r:id="rId32"/>
    <p:sldId id="743" r:id="rId33"/>
    <p:sldId id="788" r:id="rId34"/>
    <p:sldId id="789" r:id="rId35"/>
    <p:sldId id="781" r:id="rId36"/>
    <p:sldId id="782" r:id="rId37"/>
    <p:sldId id="758" r:id="rId38"/>
    <p:sldId id="759" r:id="rId39"/>
    <p:sldId id="761" r:id="rId40"/>
    <p:sldId id="683" r:id="rId41"/>
    <p:sldId id="687" r:id="rId42"/>
    <p:sldId id="744" r:id="rId43"/>
    <p:sldId id="748" r:id="rId44"/>
    <p:sldId id="745" r:id="rId45"/>
    <p:sldId id="746" r:id="rId46"/>
    <p:sldId id="747" r:id="rId47"/>
    <p:sldId id="783" r:id="rId48"/>
    <p:sldId id="762" r:id="rId49"/>
    <p:sldId id="784" r:id="rId50"/>
    <p:sldId id="765" r:id="rId51"/>
    <p:sldId id="785" r:id="rId52"/>
    <p:sldId id="763" r:id="rId53"/>
    <p:sldId id="716" r:id="rId54"/>
    <p:sldId id="714" r:id="rId55"/>
    <p:sldId id="711" r:id="rId56"/>
    <p:sldId id="766" r:id="rId57"/>
    <p:sldId id="697" r:id="rId58"/>
    <p:sldId id="767" r:id="rId59"/>
    <p:sldId id="712" r:id="rId60"/>
    <p:sldId id="769" r:id="rId61"/>
    <p:sldId id="770" r:id="rId62"/>
    <p:sldId id="771" r:id="rId63"/>
    <p:sldId id="786" r:id="rId64"/>
    <p:sldId id="773" r:id="rId65"/>
    <p:sldId id="787" r:id="rId66"/>
    <p:sldId id="775" r:id="rId67"/>
    <p:sldId id="774" r:id="rId68"/>
    <p:sldId id="692" r:id="rId69"/>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0F486D"/>
    <a:srgbClr val="60BA47"/>
    <a:srgbClr val="F36C2F"/>
    <a:srgbClr val="DB176A"/>
    <a:srgbClr val="F99F27"/>
    <a:srgbClr val="E87A33"/>
    <a:srgbClr val="1D93D1"/>
    <a:srgbClr val="2094D2"/>
    <a:srgbClr val="11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622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17646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77130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0841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5521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5978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55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5596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54808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8212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794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149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28782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65743"/>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102977"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17820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5735505"/>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8A1CCA-D69E-ACD9-38F0-C4D62296E7BB}"/>
              </a:ext>
            </a:extLst>
          </p:cNvPr>
          <p:cNvGraphicFramePr>
            <a:graphicFrameLocks noChangeAspect="1"/>
          </p:cNvGraphicFramePr>
          <p:nvPr userDrawn="1">
            <p:custDataLst>
              <p:tags r:id="rId19"/>
            </p:custDataLst>
            <p:extLst>
              <p:ext uri="{D42A27DB-BD31-4B8C-83A1-F6EECF244321}">
                <p14:modId xmlns:p14="http://schemas.microsoft.com/office/powerpoint/2010/main" val="3316775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0" imgW="538" imgH="540" progId="TCLayout.ActiveDocument.1">
                  <p:embed/>
                </p:oleObj>
              </mc:Choice>
              <mc:Fallback>
                <p:oleObj name="think-cell Folie" r:id="rId20" imgW="538" imgH="540"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Ethische und grüne Bildung für junges Unternehmertum</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698" r:id="rId9"/>
    <p:sldLayoutId id="2147483695" r:id="rId10"/>
    <p:sldLayoutId id="2147483735" r:id="rId11"/>
    <p:sldLayoutId id="2147483734" r:id="rId12"/>
    <p:sldLayoutId id="2147483739" r:id="rId13"/>
    <p:sldLayoutId id="2147483708" r:id="rId14"/>
    <p:sldLayoutId id="2147483733" r:id="rId15"/>
    <p:sldLayoutId id="2147483737" r:id="rId16"/>
    <p:sldLayoutId id="2147483702"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hyperlink" Target="https://www.surveymonkey.com/?ut_source=mp&amp;ut_source2=sign-in&amp;ut_source3=header" TargetMode="Externa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www.trendwatching.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21.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www.researchgate.net/publication/355041926_Opportunities_and_Challenges_of_Sustainable_Marketing_Practices_in_Emerging_Markets" TargetMode="External"/><Relationship Id="rId3" Type="http://schemas.openxmlformats.org/officeDocument/2006/relationships/notesSlide" Target="../notesSlides/notesSlide5.xml"/><Relationship Id="rId7" Type="http://schemas.openxmlformats.org/officeDocument/2006/relationships/hyperlink" Target="https://www.linkedin.com/pulse/importance-conducting-market-analysis-before-company-hearn-ed-d/" TargetMode="Externa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hyperlink" Target="https://www.trendwatching.com/"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25.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hyperlink" Target="https://www.instagram.com/" TargetMode="External"/><Relationship Id="rId7" Type="http://schemas.openxmlformats.org/officeDocument/2006/relationships/image" Target="../media/image27.jpeg"/><Relationship Id="rId2" Type="http://schemas.openxmlformats.org/officeDocument/2006/relationships/hyperlink" Target="https://www.facebook.com/" TargetMode="External"/><Relationship Id="rId1" Type="http://schemas.openxmlformats.org/officeDocument/2006/relationships/slideLayout" Target="../slideLayouts/slideLayout8.xml"/><Relationship Id="rId6" Type="http://schemas.openxmlformats.org/officeDocument/2006/relationships/hyperlink" Target="https://mailchimp.com/" TargetMode="External"/><Relationship Id="rId5" Type="http://schemas.openxmlformats.org/officeDocument/2006/relationships/hyperlink" Target="https://business.facebook.com/business/loginpage/?next=https%3A%2F%2Fbusiness.facebook.com%2F%3Fnav_ref%3Dbiz_unified_f3_login_page_to_mbs&amp;login_options%5B0%5D=FB&amp;login_options%5B1%5D=IG&amp;login_options%5B2%5D=SSO&amp;config_ref=biz_login_tool_flavor_mbs" TargetMode="External"/><Relationship Id="rId4" Type="http://schemas.openxmlformats.org/officeDocument/2006/relationships/hyperlink" Target="https://x.com/"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28.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8" Type="http://schemas.openxmlformats.org/officeDocument/2006/relationships/hyperlink" Target="https://buffer.com/" TargetMode="External"/><Relationship Id="rId3" Type="http://schemas.openxmlformats.org/officeDocument/2006/relationships/notesSlide" Target="../notesSlides/notesSlide7.xml"/><Relationship Id="rId7" Type="http://schemas.openxmlformats.org/officeDocument/2006/relationships/hyperlink" Target="https://www.hootsuite.com/" TargetMode="Externa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s://www.biasol.ie/" TargetMode="External"/><Relationship Id="rId5" Type="http://schemas.openxmlformats.org/officeDocument/2006/relationships/image" Target="../media/image30.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hyperlink" Target="https://fairpreneurs.eu/fairpreneurs-case-study-compendium-curriculum/" TargetMode="External"/><Relationship Id="rId2" Type="http://schemas.openxmlformats.org/officeDocument/2006/relationships/hyperlink" Target="https://www.biasol.ie/" TargetMode="Externa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21.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oleObject" Target="../embeddings/oleObject12.bin"/><Relationship Id="rId7" Type="http://schemas.openxmlformats.org/officeDocument/2006/relationships/hyperlink" Target="https://www.sciencedirect.com/science/article/abs/pii/S0160791X24000988" TargetMode="Externa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hyperlink" Target="https://bejamas.io/blog/sustainable-digital-marketing-strategies" TargetMode="External"/><Relationship Id="rId5" Type="http://schemas.openxmlformats.org/officeDocument/2006/relationships/hyperlink" Target="https://www.mightybytes.com/blog/sustainable-digital-marketing/" TargetMode="Externa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5.jpe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36.jpe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hyperlink" Target="https://www.squarespace.com/" TargetMode="External"/><Relationship Id="rId3" Type="http://schemas.openxmlformats.org/officeDocument/2006/relationships/oleObject" Target="../embeddings/oleObject15.bin"/><Relationship Id="rId7" Type="http://schemas.openxmlformats.org/officeDocument/2006/relationships/hyperlink" Target="https://www.wix.com/" TargetMode="Externa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ordpress.org/" TargetMode="External"/><Relationship Id="rId5" Type="http://schemas.openxmlformats.org/officeDocument/2006/relationships/image" Target="../media/image37.jpeg"/><Relationship Id="rId4" Type="http://schemas.openxmlformats.org/officeDocument/2006/relationships/image" Target="../media/image1.emf"/><Relationship Id="rId9" Type="http://schemas.openxmlformats.org/officeDocument/2006/relationships/hyperlink" Target="https://www.shopify.com/ie"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hyperlink" Target="https://www.adobe.com/express/" TargetMode="Externa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hyperlink" Target="https://www.canva.com/" TargetMode="External"/><Relationship Id="rId5" Type="http://schemas.openxmlformats.org/officeDocument/2006/relationships/image" Target="../media/image38.jpe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xml"/><Relationship Id="rId1" Type="http://schemas.openxmlformats.org/officeDocument/2006/relationships/tags" Target="../tags/tag17.xml"/><Relationship Id="rId5" Type="http://schemas.openxmlformats.org/officeDocument/2006/relationships/image" Target="../media/image39.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0.jpeg"/><Relationship Id="rId5" Type="http://schemas.openxmlformats.org/officeDocument/2006/relationships/hyperlink" Target="https://www.allaboutkombucha.ie/" TargetMode="Externa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hyperlink" Target="https://fairpreneurs.eu/fairpreneurs-case-study-compendium-curriculum/" TargetMode="External"/><Relationship Id="rId2" Type="http://schemas.openxmlformats.org/officeDocument/2006/relationships/hyperlink" Target="https://www.allaboutkombucha.ie/" TargetMode="Externa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21.jpe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sdgs.un.org/goals/goal1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24.jp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hyperlink" Target="https://keyhole.co/blog/sustainability-in-social-media-marketing/" TargetMode="External"/><Relationship Id="rId5" Type="http://schemas.openxmlformats.org/officeDocument/2006/relationships/hyperlink" Target="https://www.linkedin.com/pulse/impact-online-presence-business-growth-digiduzz/" TargetMode="Externa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sdgs.un.org/goals/goal1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forbes.com/sites/theyec/2023/06/08/the-power-of-storytelling-for-your-business-unleashing-your-inner-storyteller/" TargetMode="External"/><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hyperlink" Target="https://www.tandfonline.com/doi/full/10.1080/09640568.2023.2258276" TargetMode="External"/><Relationship Id="rId4" Type="http://schemas.openxmlformats.org/officeDocument/2006/relationships/hyperlink" Target="https://www.researchgate.net/publication/373238618_The_Power_of_Storytelling_in_Promoting_Sustainable_Consump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globalreporting.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tableau.com/products/deskto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sdgs.un.org/goals/goal12"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globalreporting.org/how-to-use-the-gri-standards/get-started-with-reporting/" TargetMode="External"/><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hyperlink" Target="https://earth.org/sustainability-reporting-in-the-era-of-esg-best-practices-and-emerging-trend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x.com/fairpreneurs" TargetMode="External"/><Relationship Id="rId7" Type="http://schemas.openxmlformats.org/officeDocument/2006/relationships/image" Target="../media/image64.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hyperlink" Target="https://fairpreneurs.eu/" TargetMode="External"/><Relationship Id="rId4" Type="http://schemas.openxmlformats.org/officeDocument/2006/relationships/hyperlink" Target="https://www.facebook.com/Fairpreneu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7" y="4242097"/>
            <a:ext cx="4318992" cy="1258512"/>
          </a:xfrm>
        </p:spPr>
        <p:txBody>
          <a:bodyPr>
            <a:normAutofit fontScale="85000" lnSpcReduction="10000"/>
          </a:bodyPr>
          <a:lstStyle/>
          <a:p>
            <a:pPr>
              <a:lnSpc>
                <a:spcPts val="3054"/>
              </a:lnSpc>
            </a:pPr>
            <a:r>
              <a:rPr lang="en-US" sz="2800" b="0" dirty="0"/>
              <a:t>Marktanalyse &amp; Digitales Marketing für nachhaltige Unternehmungen</a:t>
            </a:r>
            <a:endParaRPr lang="en-US" sz="24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 3</a:t>
            </a:r>
            <a:endParaRPr lang="en-US" sz="3600" b="1" dirty="0"/>
          </a:p>
        </p:txBody>
      </p:sp>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b="1" dirty="0" err="1"/>
              <a:t>www.fairpreneurs.eu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Diese Studie ist unter der CC BY-NC-SA-Lizenz verfügbar.</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73501"/>
            <a:ext cx="29421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Kofinanziert von der Europäischen Union. Die geäußerten Ansichten und Meinungen sind jedoch ausschließlich die des Autors bzw. der Autoren und spiegeln nicht unbedingt die der Europäischen Union oder der Stiftung für die Entwicklung des Bildungswesens wider. Weder die Europäische Union noch die Einrichtung, die den Zuschuss gewährt, können für diese verantwortlich gemacht werden. 2022-1-PL01-KA220-YOU-000087822</a:t>
            </a:r>
            <a:endParaRPr lang="en-IE" sz="7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pic>
        <p:nvPicPr>
          <p:cNvPr id="6" name="Picture Placeholder 6">
            <a:extLst>
              <a:ext uri="{FF2B5EF4-FFF2-40B4-BE49-F238E27FC236}">
                <a16:creationId xmlns:a16="http://schemas.microsoft.com/office/drawing/2014/main" id="{095118AB-C459-D1D2-65D8-E62652550449}"/>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50" r="23750"/>
          <a:stretch/>
        </p:blipFill>
        <p:spPr>
          <a:xfrm>
            <a:off x="5718175" y="14288"/>
            <a:ext cx="5534025" cy="6880225"/>
          </a:xfrm>
        </p:spPr>
      </p:pic>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512011"/>
            <a:ext cx="7160276" cy="730066"/>
          </a:xfrm>
        </p:spPr>
        <p:txBody>
          <a:bodyPr/>
          <a:lstStyle/>
          <a:p>
            <a:r>
              <a:rPr lang="en-IE" dirty="0"/>
              <a:t>Marktforschung</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145105"/>
            <a:ext cx="7453686" cy="945874"/>
          </a:xfrm>
        </p:spPr>
        <p:txBody>
          <a:bodyPr/>
          <a:lstStyle/>
          <a:p>
            <a:pPr algn="just"/>
            <a:r>
              <a:rPr lang="en-GB" sz="2000" dirty="0"/>
              <a:t>Bei der Marktforschung werden Verbrauchertrends und -präferenzen eingehend analysiert, so dass Unternehmen Bereiche ermitteln können, in denen sich Nachhaltigkeitsbelange und Verbraucherwünsche überschneiden. Die Verwendung von Tools wie </a:t>
            </a:r>
            <a:r>
              <a:rPr lang="en-GB" sz="2000" dirty="0">
                <a:hlinkClick r:id="rId2"/>
              </a:rPr>
              <a:t>SurveyMonkey </a:t>
            </a:r>
            <a:r>
              <a:rPr lang="en-GB" sz="2000" dirty="0"/>
              <a:t>oder </a:t>
            </a:r>
            <a:r>
              <a:rPr lang="en-GB" sz="2000" dirty="0">
                <a:hlinkClick r:id="rId3"/>
              </a:rPr>
              <a:t>Google Forms </a:t>
            </a:r>
            <a:r>
              <a:rPr lang="en-GB" sz="2000" dirty="0"/>
              <a:t>für Marktforschungsumfragen ermöglicht es Unternehmen, wertvolle Einblicke in das Verhalten und die Vorlieben der Verbraucher zu gewinnen.</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Trendanalyse</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346313"/>
            <a:ext cx="7453686" cy="945874"/>
          </a:xfrm>
        </p:spPr>
        <p:txBody>
          <a:bodyPr/>
          <a:lstStyle/>
          <a:p>
            <a:pPr algn="just"/>
            <a:r>
              <a:rPr lang="en-GB" sz="2000" dirty="0"/>
              <a:t>Für Unternehmen, die nachhaltig innovieren wollen, ist es unerlässlich, sich über neue Nachhaltigkeitstrends und Entwicklungen auf dem Laufenden zu halten. Die Beobachtung von Branchenberichten, Veröffentlichungen und Online-Ressourcen wie </a:t>
            </a:r>
            <a:r>
              <a:rPr lang="en-GB" sz="2000" dirty="0">
                <a:hlinkClick r:id="rId4"/>
              </a:rPr>
              <a:t>TrendWatching.com </a:t>
            </a:r>
            <a:r>
              <a:rPr lang="en-GB" sz="2000" dirty="0"/>
              <a:t>bietet wertvolle Einblicke in die neuesten Nachhaltigkeitstrends und ermöglicht es Unternehmen, ihre Strategien entsprechend anzupassen.</a:t>
            </a:r>
            <a:endParaRPr lang="en-IE" sz="2000" dirty="0"/>
          </a:p>
        </p:txBody>
      </p:sp>
      <p:pic>
        <p:nvPicPr>
          <p:cNvPr id="6" name="Picture Placeholder 10">
            <a:extLst>
              <a:ext uri="{FF2B5EF4-FFF2-40B4-BE49-F238E27FC236}">
                <a16:creationId xmlns:a16="http://schemas.microsoft.com/office/drawing/2014/main" id="{74B8386F-D644-3893-F2BF-162A7B7104CF}"/>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33" r="11833"/>
          <a:stretch>
            <a:fillRect/>
          </a:stretch>
        </p:blipFill>
        <p:spPr>
          <a:xfrm>
            <a:off x="1436688" y="984250"/>
            <a:ext cx="1839912" cy="1608138"/>
          </a:xfrm>
          <a:ln>
            <a:solidFill>
              <a:schemeClr val="tx1"/>
            </a:solidFill>
          </a:ln>
        </p:spPr>
      </p:pic>
      <p:pic>
        <p:nvPicPr>
          <p:cNvPr id="8" name="Picture Placeholder 12">
            <a:extLst>
              <a:ext uri="{FF2B5EF4-FFF2-40B4-BE49-F238E27FC236}">
                <a16:creationId xmlns:a16="http://schemas.microsoft.com/office/drawing/2014/main" id="{375AEE98-2E8B-E00D-80BE-C2C54A762101}"/>
              </a:ext>
            </a:extLst>
          </p:cNvPr>
          <p:cNvPicPr>
            <a:picLocks noGrp="1" noChangeAspect="1"/>
          </p:cNvPicPr>
          <p:nvPr>
            <p:ph type="pic" sz="quarter" idx="56"/>
          </p:nvPr>
        </p:nvPicPr>
        <p:blipFill>
          <a:blip r:embed="rId6" cstate="email">
            <a:extLst>
              <a:ext uri="{28A0092B-C50C-407E-A947-70E740481C1C}">
                <a14:useLocalDpi xmlns:a14="http://schemas.microsoft.com/office/drawing/2010/main"/>
              </a:ext>
            </a:extLst>
          </a:blip>
          <a:srcRect l="11877" r="11877"/>
          <a:stretch>
            <a:fillRect/>
          </a:stretch>
        </p:blipFill>
        <p:spPr>
          <a:xfrm>
            <a:off x="1436688" y="3657600"/>
            <a:ext cx="1839912" cy="1608138"/>
          </a:xfrm>
          <a:ln>
            <a:solidFill>
              <a:schemeClr val="tx1"/>
            </a:solidFill>
          </a:ln>
        </p:spPr>
      </p:pic>
    </p:spTree>
    <p:extLst>
      <p:ext uri="{BB962C8B-B14F-4D97-AF65-F5344CB8AC3E}">
        <p14:creationId xmlns:p14="http://schemas.microsoft.com/office/powerpoint/2010/main" val="24537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741601"/>
            <a:ext cx="7160276" cy="730066"/>
          </a:xfrm>
        </p:spPr>
        <p:txBody>
          <a:bodyPr/>
          <a:lstStyle/>
          <a:p>
            <a:r>
              <a:rPr lang="en-IE" dirty="0"/>
              <a:t>Engagement der Interessengruppen </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460864"/>
            <a:ext cx="7646632" cy="945874"/>
          </a:xfrm>
        </p:spPr>
        <p:txBody>
          <a:bodyPr/>
          <a:lstStyle/>
          <a:p>
            <a:pPr algn="just"/>
            <a:r>
              <a:rPr lang="en-GB" sz="2000" dirty="0"/>
              <a:t>Der Dialog mit den Stakeholdern ist der Schlüssel zum Verständnis ihrer Nachhaltigkeitsvorlieben und zur Gewinnung von Erkenntnissen, die in die Unternehmensentscheidungen einfließen. Durch </a:t>
            </a:r>
            <a:r>
              <a:rPr lang="en-GB" sz="2000" b="1" dirty="0"/>
              <a:t>Interviews, Fokusgruppen </a:t>
            </a:r>
            <a:r>
              <a:rPr lang="en-GB" sz="2000" dirty="0"/>
              <a:t>oder </a:t>
            </a:r>
            <a:r>
              <a:rPr lang="en-GB" sz="2000" b="1" dirty="0"/>
              <a:t>Workshops </a:t>
            </a:r>
            <a:r>
              <a:rPr lang="en-GB" sz="2000" dirty="0"/>
              <a:t>können Unternehmen gemeinsam mit Stakeholdern nachhaltige Lösungen entwickeln, die ihren Bedürfnissen entsprechen. </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Entwicklung innovativer Lösungen</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96359"/>
            <a:ext cx="7646632" cy="945874"/>
          </a:xfrm>
        </p:spPr>
        <p:txBody>
          <a:bodyPr/>
          <a:lstStyle/>
          <a:p>
            <a:pPr algn="just"/>
            <a:r>
              <a:rPr lang="en-GB" sz="2000" dirty="0"/>
              <a:t>Mithilfe von Erkenntnissen aus der </a:t>
            </a:r>
            <a:r>
              <a:rPr lang="en-GB" sz="2000" b="1" dirty="0"/>
              <a:t>Marktforschung</a:t>
            </a:r>
            <a:r>
              <a:rPr lang="en-GB" sz="2000" dirty="0"/>
              <a:t>, der </a:t>
            </a:r>
            <a:r>
              <a:rPr lang="en-GB" sz="2000" b="1" dirty="0"/>
              <a:t>Trendanalyse </a:t>
            </a:r>
            <a:r>
              <a:rPr lang="en-GB" sz="2000" dirty="0"/>
              <a:t>und der </a:t>
            </a:r>
            <a:r>
              <a:rPr lang="en-GB" sz="2000" b="1" dirty="0"/>
              <a:t>Einbindung von Interessengruppen </a:t>
            </a:r>
            <a:r>
              <a:rPr lang="en-GB" sz="2000" dirty="0"/>
              <a:t>können Unternehmen innovative Lösungen entwickeln, die den Herausforderungen der Nachhaltigkeit gerecht werden und gleichzeitig die Bedürfnisse und Vorlieben der Verbraucher erfüllen. Die Einführung einer nachhaltigen Produktlinie auf der Grundlage des Feedbacks von Interessengruppen ist ein Beispiel für die Anwendung dieser Techniken in der Praxis.</a:t>
            </a:r>
            <a:endParaRPr lang="en-IE" sz="2000" dirty="0"/>
          </a:p>
        </p:txBody>
      </p:sp>
      <p:pic>
        <p:nvPicPr>
          <p:cNvPr id="6" name="Picture Placeholder 8">
            <a:extLst>
              <a:ext uri="{FF2B5EF4-FFF2-40B4-BE49-F238E27FC236}">
                <a16:creationId xmlns:a16="http://schemas.microsoft.com/office/drawing/2014/main" id="{86974E16-E953-1974-C519-759B884632A4}"/>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t="497" b="497"/>
          <a:stretch>
            <a:fillRect/>
          </a:stretch>
        </p:blipFill>
        <p:spPr>
          <a:xfrm>
            <a:off x="1436688" y="984250"/>
            <a:ext cx="1839912" cy="1608138"/>
          </a:xfrm>
          <a:ln>
            <a:solidFill>
              <a:schemeClr val="tx1"/>
            </a:solidFill>
          </a:ln>
        </p:spPr>
      </p:pic>
      <p:pic>
        <p:nvPicPr>
          <p:cNvPr id="8" name="Picture Placeholder 10">
            <a:extLst>
              <a:ext uri="{FF2B5EF4-FFF2-40B4-BE49-F238E27FC236}">
                <a16:creationId xmlns:a16="http://schemas.microsoft.com/office/drawing/2014/main" id="{F07AE978-0F41-97C7-FA00-0081BE1AEFE1}"/>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7" r="11877"/>
          <a:stretch>
            <a:fillRect/>
          </a:stretch>
        </p:blipFill>
        <p:spPr>
          <a:xfrm>
            <a:off x="1436688" y="3657600"/>
            <a:ext cx="1839912" cy="1608138"/>
          </a:xfrm>
          <a:ln>
            <a:solidFill>
              <a:schemeClr val="tx1"/>
            </a:solidFill>
          </a:ln>
        </p:spPr>
      </p:pic>
    </p:spTree>
    <p:extLst>
      <p:ext uri="{BB962C8B-B14F-4D97-AF65-F5344CB8AC3E}">
        <p14:creationId xmlns:p14="http://schemas.microsoft.com/office/powerpoint/2010/main" val="106656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94C3F38-D5B4-4CFA-4C0B-41A0A0FC9E34}"/>
              </a:ext>
            </a:extLst>
          </p:cNvPr>
          <p:cNvGraphicFramePr>
            <a:graphicFrameLocks noChangeAspect="1"/>
          </p:cNvGraphicFramePr>
          <p:nvPr>
            <p:custDataLst>
              <p:tags r:id="rId1"/>
            </p:custDataLst>
            <p:extLst>
              <p:ext uri="{D42A27DB-BD31-4B8C-83A1-F6EECF244321}">
                <p14:modId xmlns:p14="http://schemas.microsoft.com/office/powerpoint/2010/main" val="495583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EADE7C7-545D-E526-C0A4-4E30FB504648}"/>
              </a:ext>
            </a:extLst>
          </p:cNvPr>
          <p:cNvSpPr>
            <a:spLocks noGrp="1"/>
          </p:cNvSpPr>
          <p:nvPr>
            <p:ph type="body" sz="quarter" idx="48"/>
          </p:nvPr>
        </p:nvSpPr>
        <p:spPr>
          <a:xfrm>
            <a:off x="5293453" y="1543575"/>
            <a:ext cx="6373940" cy="4338922"/>
          </a:xfrm>
        </p:spPr>
        <p:txBody>
          <a:bodyPr/>
          <a:lstStyle/>
          <a:p>
            <a:r>
              <a:rPr lang="en-GB" sz="1800" b="1" dirty="0"/>
              <a:t>Workshop Marktanalyse </a:t>
            </a:r>
          </a:p>
          <a:p>
            <a:r>
              <a:rPr lang="en-GB" sz="1800" b="1" dirty="0"/>
              <a:t>Zielsetzung:</a:t>
            </a:r>
            <a:r>
              <a:rPr lang="en-GB" sz="1800" dirty="0"/>
              <a:t> Durchführen einer Marktanalyse für eine nachhaltige Geschäftsidee.</a:t>
            </a:r>
          </a:p>
          <a:p>
            <a:endParaRPr lang="en-GB" sz="900" b="1" dirty="0"/>
          </a:p>
          <a:p>
            <a:r>
              <a:rPr lang="en-GB" sz="1800" b="1" dirty="0"/>
              <a:t>Umfrage erstellen: </a:t>
            </a:r>
            <a:r>
              <a:rPr lang="en-GB" sz="1800" dirty="0"/>
              <a:t>Verwenden Sie SurveyMonkey oder Google Forms, um eine Umfrage zu Nachhaltigkeitspräferenzen zu erstellen.</a:t>
            </a:r>
          </a:p>
          <a:p>
            <a:endParaRPr lang="en-GB" sz="900" b="1" dirty="0"/>
          </a:p>
          <a:p>
            <a:r>
              <a:rPr lang="en-GB" sz="1800" b="1" dirty="0"/>
              <a:t>Datenerhebung: </a:t>
            </a:r>
            <a:r>
              <a:rPr lang="en-GB" sz="1800" dirty="0"/>
              <a:t>Verteilen Sie die Umfrage und analysieren Sie die Ergebnisse auf Trends und Marktlücken.</a:t>
            </a:r>
          </a:p>
          <a:p>
            <a:endParaRPr lang="en-GB" sz="900" dirty="0"/>
          </a:p>
          <a:p>
            <a:r>
              <a:rPr lang="en-GB" sz="1800" b="1" dirty="0"/>
              <a:t>Identifizierung von Chancen: </a:t>
            </a:r>
            <a:r>
              <a:rPr lang="en-GB" sz="1800" dirty="0"/>
              <a:t>Brainstorming nachhaltiger Geschäftsideen auf der Grundlage der Umfrageergebnisse.</a:t>
            </a:r>
          </a:p>
          <a:p>
            <a:endParaRPr lang="en-GB" sz="900" dirty="0"/>
          </a:p>
          <a:p>
            <a:r>
              <a:rPr lang="en-GB" sz="1800" b="1" dirty="0"/>
              <a:t>Diskussion: </a:t>
            </a:r>
            <a:r>
              <a:rPr lang="en-GB" sz="1800" dirty="0"/>
              <a:t>Bewertung der Möglichkeiten im Hinblick auf Durchführbarkeit und ethische Erwägungen.</a:t>
            </a:r>
          </a:p>
          <a:p>
            <a:endParaRPr lang="en-GB" sz="900" dirty="0"/>
          </a:p>
          <a:p>
            <a:r>
              <a:rPr lang="en-GB" sz="1800" b="1" dirty="0"/>
              <a:t>Ergebnis: </a:t>
            </a:r>
            <a:r>
              <a:rPr lang="en-GB" sz="1800" dirty="0"/>
              <a:t>Erwerb praktischer Erfahrung in der Analyse nachhaltiger Märkte und der Identifizierung realisierbarer Chancen.</a:t>
            </a:r>
            <a:endParaRPr lang="en-IE" sz="1800" dirty="0"/>
          </a:p>
          <a:p>
            <a:endParaRPr lang="en-IE" sz="1800" dirty="0"/>
          </a:p>
        </p:txBody>
      </p:sp>
      <p:pic>
        <p:nvPicPr>
          <p:cNvPr id="2" name="Picture Placeholder 5" descr="Two cute robots">
            <a:extLst>
              <a:ext uri="{FF2B5EF4-FFF2-40B4-BE49-F238E27FC236}">
                <a16:creationId xmlns:a16="http://schemas.microsoft.com/office/drawing/2014/main" id="{BDB812D8-C281-97E5-80A8-067BCDD34161}"/>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103188" y="0"/>
            <a:ext cx="4994276" cy="6858000"/>
          </a:xfrm>
        </p:spPr>
      </p:pic>
      <p:sp>
        <p:nvSpPr>
          <p:cNvPr id="3" name="Text Placeholder 2">
            <a:extLst>
              <a:ext uri="{FF2B5EF4-FFF2-40B4-BE49-F238E27FC236}">
                <a16:creationId xmlns:a16="http://schemas.microsoft.com/office/drawing/2014/main" id="{4DBBFE91-6E98-1F11-5E50-B3AD61BD6C53}"/>
              </a:ext>
            </a:extLst>
          </p:cNvPr>
          <p:cNvSpPr>
            <a:spLocks noGrp="1"/>
          </p:cNvSpPr>
          <p:nvPr>
            <p:ph type="body" sz="quarter" idx="30"/>
          </p:nvPr>
        </p:nvSpPr>
        <p:spPr>
          <a:xfrm>
            <a:off x="4580402" y="317364"/>
            <a:ext cx="6776598" cy="842867"/>
          </a:xfrm>
        </p:spPr>
        <p:txBody>
          <a:bodyPr/>
          <a:lstStyle/>
          <a:p>
            <a:r>
              <a:rPr lang="en-IE" dirty="0"/>
              <a:t>PRAKTISCHE ÜBUNG</a:t>
            </a:r>
          </a:p>
        </p:txBody>
      </p:sp>
    </p:spTree>
    <p:extLst>
      <p:ext uri="{BB962C8B-B14F-4D97-AF65-F5344CB8AC3E}">
        <p14:creationId xmlns:p14="http://schemas.microsoft.com/office/powerpoint/2010/main" val="148290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3869"/>
            <a:ext cx="10483431" cy="804265"/>
          </a:xfrm>
        </p:spPr>
        <p:txBody>
          <a:bodyPr/>
          <a:lstStyle/>
          <a:p>
            <a:r>
              <a:rPr lang="en-GB" sz="3200" dirty="0"/>
              <a:t>SDGS UND ENTRECOMP-ABGLEICH</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66739"/>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Ziel 12: Verantwortungsbewusster Konsum und Produktion</a:t>
            </a:r>
            <a:r>
              <a:rPr lang="en-GB" sz="2000" b="1" dirty="0"/>
              <a:t>: </a:t>
            </a:r>
            <a:r>
              <a:rPr lang="en-GB" sz="2000" dirty="0"/>
              <a:t>Analysieren, wie nachhaltige Geschäftspraktiken dazu beitragen, das Abfallaufkommen zu verringern, die Ressourceneffizienz zu fördern und nachhaltige Konsummuster zu unterstützen.</a:t>
            </a:r>
          </a:p>
          <a:p>
            <a:pPr algn="just"/>
            <a:endParaRPr lang="en-GB" sz="9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Ziel 13: Klimamaßnahmen</a:t>
            </a:r>
            <a:r>
              <a:rPr lang="en-GB" sz="2000" b="1" dirty="0"/>
              <a:t>: </a:t>
            </a:r>
            <a:r>
              <a:rPr lang="en-GB" sz="2000" dirty="0"/>
              <a:t>Erkundung von Möglichkeiten, die Auswirkungen des Klimawandels durch nachhaltige Produkte/Dienstleistungen und umweltfreundliche Praktiken abzumildern.</a:t>
            </a:r>
          </a:p>
          <a:p>
            <a:pPr algn="just"/>
            <a:endParaRPr lang="en-GB" sz="900" dirty="0"/>
          </a:p>
          <a:p>
            <a:pPr algn="just"/>
            <a:r>
              <a:rPr lang="en-GB" sz="2000" b="1" dirty="0"/>
              <a:t>2.1 Selbstwahrnehmung und Selbstwirksamkeit: </a:t>
            </a:r>
            <a:r>
              <a:rPr lang="en-GB" sz="2000" dirty="0"/>
              <a:t>An sich selbst glauben und sich weiter entwickeln: Das eigene Unternehmen vorantreiben, Verantwortung für die Führung eines Unternehmens übernehmen.</a:t>
            </a:r>
          </a:p>
          <a:p>
            <a:pPr algn="just"/>
            <a:endParaRPr lang="en-GB" sz="900" dirty="0"/>
          </a:p>
          <a:p>
            <a:pPr algn="just"/>
            <a:r>
              <a:rPr lang="en-GB" sz="2000" b="1" dirty="0"/>
              <a:t>3.1 Erkennen von Chancen: </a:t>
            </a:r>
            <a:r>
              <a:rPr lang="en-GB" sz="2000" dirty="0"/>
              <a:t>Identifizierung und Bewertung nachhaltiger Geschäftsmöglichkeiten auf der Grundlage von Marktanalysen und Verbraucherinformationen.</a:t>
            </a:r>
          </a:p>
          <a:p>
            <a:pPr algn="just"/>
            <a:endParaRPr lang="en-GB" sz="900" b="1" dirty="0"/>
          </a:p>
          <a:p>
            <a:pPr algn="just"/>
            <a:r>
              <a:rPr lang="en-GB" sz="2000" b="1" dirty="0"/>
              <a:t>3.2 Strategisches Denken: </a:t>
            </a:r>
            <a:r>
              <a:rPr lang="en-GB" sz="2000" dirty="0"/>
              <a:t>Entwicklung strategischer Pläne, um aus nachhaltigen Trends und Verbraucherpräferenzen Kapital zu schlagen.</a:t>
            </a:r>
          </a:p>
          <a:p>
            <a:pPr algn="just"/>
            <a:endParaRPr lang="en-GB" sz="900" b="1" dirty="0"/>
          </a:p>
          <a:p>
            <a:pPr algn="just"/>
            <a:r>
              <a:rPr lang="en-GB" sz="2000" b="1" dirty="0"/>
              <a:t>3.3 Sinn für Initiative und Unternehmertum: </a:t>
            </a:r>
            <a:r>
              <a:rPr lang="en-GB" sz="2000" dirty="0"/>
              <a:t>Sich proaktiv an Marktanalysen beteiligen, um innovativ zu sein und nachhaltige Unternehmungen zu schaffen, die gesellschaftliche Herausforderungen angehen.</a:t>
            </a:r>
            <a:endParaRPr lang="en-IE" sz="2000" dirty="0"/>
          </a:p>
        </p:txBody>
      </p:sp>
      <p:pic>
        <p:nvPicPr>
          <p:cNvPr id="4" name="Picture 2">
            <a:extLst>
              <a:ext uri="{FF2B5EF4-FFF2-40B4-BE49-F238E27FC236}">
                <a16:creationId xmlns:a16="http://schemas.microsoft.com/office/drawing/2014/main" id="{E1F188E1-75D8-C61B-B3D3-A687CFFFBA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0895" y="474489"/>
            <a:ext cx="778760" cy="778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34A8D5-B145-4791-07BF-367BA12E4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286608" cy="715512"/>
          </a:xfrm>
          <a:prstGeom prst="rect">
            <a:avLst/>
          </a:prstGeom>
        </p:spPr>
      </p:pic>
    </p:spTree>
    <p:extLst>
      <p:ext uri="{BB962C8B-B14F-4D97-AF65-F5344CB8AC3E}">
        <p14:creationId xmlns:p14="http://schemas.microsoft.com/office/powerpoint/2010/main" val="211370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8989EE6-9A53-B7AD-77BC-B953F6F68CBB}"/>
              </a:ext>
            </a:extLst>
          </p:cNvPr>
          <p:cNvGraphicFramePr>
            <a:graphicFrameLocks noChangeAspect="1"/>
          </p:cNvGraphicFramePr>
          <p:nvPr>
            <p:custDataLst>
              <p:tags r:id="rId1"/>
            </p:custDataLst>
            <p:extLst>
              <p:ext uri="{D42A27DB-BD31-4B8C-83A1-F6EECF244321}">
                <p14:modId xmlns:p14="http://schemas.microsoft.com/office/powerpoint/2010/main" val="47081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5">
            <a:extLst>
              <a:ext uri="{FF2B5EF4-FFF2-40B4-BE49-F238E27FC236}">
                <a16:creationId xmlns:a16="http://schemas.microsoft.com/office/drawing/2014/main" id="{681C4412-2DE9-A030-FA0B-5492A2B445B3}"/>
              </a:ext>
            </a:extLst>
          </p:cNvPr>
          <p:cNvPicPr>
            <a:picLocks noGrp="1" noChangeAspect="1"/>
          </p:cNvPicPr>
          <p:nvPr>
            <p:ph type="pic" sz="quarter" idx="21"/>
          </p:nvPr>
        </p:nvPicPr>
        <p:blipFill rotWithShape="1">
          <a:blip r:embed="rId6"/>
          <a:srcRect l="17594" r="17594"/>
          <a:stretch/>
        </p:blipFill>
        <p:spPr>
          <a:xfrm>
            <a:off x="884238" y="0"/>
            <a:ext cx="4994275"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30340" y="2019623"/>
            <a:ext cx="4993772" cy="3889855"/>
          </a:xfrm>
        </p:spPr>
        <p:txBody>
          <a:bodyPr/>
          <a:lstStyle/>
          <a:p>
            <a:pPr algn="just"/>
            <a:r>
              <a:rPr lang="en-GB" sz="2200" b="1" i="0" dirty="0">
                <a:effectLst/>
                <a:highlight>
                  <a:srgbClr val="FFFFFF"/>
                </a:highlight>
                <a:latin typeface="var(--artdeco-reset-typography-font-family-sans)"/>
                <a:hlinkClick r:id="rId7"/>
              </a:rPr>
              <a:t>Die Bedeutung der Durchführung einer Marktanalyse vor der Gründung eines Unternehmens </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8"/>
              </a:rPr>
              <a:t>Chancen und Herausforderungen nachhaltiger Marketingpraktiken in Schwellenländern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a:p>
            <a:pPr algn="just"/>
            <a:r>
              <a:rPr lang="en-GB" sz="2200" b="1" dirty="0">
                <a:hlinkClick r:id="rId9"/>
              </a:rPr>
              <a:t>Verbrauchertrends und Einblicke für 2024</a:t>
            </a:r>
            <a:r>
              <a:rPr lang="en-GB" sz="2200" b="1" dirty="0"/>
              <a:t>. </a:t>
            </a:r>
            <a:r>
              <a:rPr lang="en-GB" sz="2200" b="1" dirty="0" err="1"/>
              <a:t>TrendWatching </a:t>
            </a:r>
            <a:r>
              <a:rPr lang="en-GB" sz="2200" b="1" dirty="0"/>
              <a:t>ist eine führende Quelle für Verbrauchertrends, Einblicke und Innovationen.</a:t>
            </a:r>
            <a:endParaRPr lang="en-IE" sz="2200" dirty="0"/>
          </a:p>
        </p:txBody>
      </p:sp>
      <p:grpSp>
        <p:nvGrpSpPr>
          <p:cNvPr id="2" name="Graphic 4">
            <a:extLst>
              <a:ext uri="{FF2B5EF4-FFF2-40B4-BE49-F238E27FC236}">
                <a16:creationId xmlns:a16="http://schemas.microsoft.com/office/drawing/2014/main" id="{5D5CF4AE-4F54-3CBC-904B-D20FC0D6FBA8}"/>
              </a:ext>
            </a:extLst>
          </p:cNvPr>
          <p:cNvGrpSpPr/>
          <p:nvPr/>
        </p:nvGrpSpPr>
        <p:grpSpPr>
          <a:xfrm rot="19582332">
            <a:off x="10726449" y="718279"/>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8FB5ED4-36E5-A77F-7671-ABBE7E23373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74C1B9A3-8AE7-528F-29F1-26A0321DC3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1B961D1E-949A-48D0-1DFB-20E33054606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3F63E56-8255-91EC-5A0C-7E4EBDFE2E4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9327D06-FA21-63B9-B497-1D8877F940F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28987EBB-FFCB-82F5-848D-96B71E4D32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F9CC96AA-AE1E-4DAA-8E3B-DE775B3E05E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53AA92A-99DC-504E-7709-1293277F5DA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5479C547-41EC-6CA3-2281-DC762CB2AC0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053B64B2-3226-1169-590D-2670A1EAF15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49B09E6F-10E8-A8CF-8FEA-150F541A298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629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64090F3-26B5-3CD9-1C84-F46D6E333B91}"/>
              </a:ext>
            </a:extLst>
          </p:cNvPr>
          <p:cNvGraphicFramePr>
            <a:graphicFrameLocks noChangeAspect="1"/>
          </p:cNvGraphicFramePr>
          <p:nvPr>
            <p:custDataLst>
              <p:tags r:id="rId1"/>
            </p:custDataLst>
            <p:extLst>
              <p:ext uri="{D42A27DB-BD31-4B8C-83A1-F6EECF244321}">
                <p14:modId xmlns:p14="http://schemas.microsoft.com/office/powerpoint/2010/main" val="413734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Teacher pointing at laptop screen to young students">
            <a:extLst>
              <a:ext uri="{FF2B5EF4-FFF2-40B4-BE49-F238E27FC236}">
                <a16:creationId xmlns:a16="http://schemas.microsoft.com/office/drawing/2014/main" id="{51A508EC-0056-6523-56E8-3F42C7F895C0}"/>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33" b="6833"/>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DIE BEDEUTUNG DES DIGITALEN MARKETINGS</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02</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8147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CE15E8-605C-CAC0-54AC-9A8944DFF134}"/>
              </a:ext>
            </a:extLst>
          </p:cNvPr>
          <p:cNvGraphicFramePr>
            <a:graphicFrameLocks noChangeAspect="1"/>
          </p:cNvGraphicFramePr>
          <p:nvPr>
            <p:custDataLst>
              <p:tags r:id="rId1"/>
            </p:custDataLst>
            <p:extLst>
              <p:ext uri="{D42A27DB-BD31-4B8C-83A1-F6EECF244321}">
                <p14:modId xmlns:p14="http://schemas.microsoft.com/office/powerpoint/2010/main" val="3158993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86618"/>
            <a:ext cx="4939670" cy="3505583"/>
          </a:xfrm>
        </p:spPr>
        <p:txBody>
          <a:bodyPr/>
          <a:lstStyle/>
          <a:p>
            <a:pPr algn="just"/>
            <a:r>
              <a:rPr lang="en-GB" sz="2400" dirty="0"/>
              <a:t>Digitales Marketing hilft Unternehmen, ihre Nachhaltigkeitsbemühungen effektiv </a:t>
            </a:r>
            <a:r>
              <a:rPr lang="en-GB" sz="2400" b="1" dirty="0"/>
              <a:t>zu kommunizieren</a:t>
            </a:r>
            <a:r>
              <a:rPr lang="en-GB" sz="2400" dirty="0"/>
              <a:t>, umweltbewusste Verbraucher anzusprechen und positive Ergebnisse zu erzielen. </a:t>
            </a:r>
          </a:p>
          <a:p>
            <a:pPr algn="just"/>
            <a:endParaRPr lang="en-GB" sz="2400" dirty="0"/>
          </a:p>
          <a:p>
            <a:pPr algn="just"/>
            <a:r>
              <a:rPr lang="en-GB" sz="2400" dirty="0"/>
              <a:t>Durch den Einsatz digitaler Marketingstrategien können nachhaltige Unternehmen ihre Wirkung verstärken und zum Handeln für eine nachhaltigere Zukunft inspirieren.</a:t>
            </a:r>
            <a:endParaRPr lang="en-US" sz="2400" dirty="0"/>
          </a:p>
        </p:txBody>
      </p:sp>
      <p:pic>
        <p:nvPicPr>
          <p:cNvPr id="2" name="Picture Placeholder 8">
            <a:extLst>
              <a:ext uri="{FF2B5EF4-FFF2-40B4-BE49-F238E27FC236}">
                <a16:creationId xmlns:a16="http://schemas.microsoft.com/office/drawing/2014/main" id="{2EF7C082-7CBE-410B-5FE0-B2B0CBA056C8}"/>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2687" r="22687"/>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1071302"/>
          </a:xfrm>
        </p:spPr>
        <p:txBody>
          <a:bodyPr/>
          <a:lstStyle/>
          <a:p>
            <a:r>
              <a:rPr lang="en-GB" dirty="0"/>
              <a:t>DIE BEDEUTUNG DES DIGITALEN MARKETINGS</a:t>
            </a:r>
            <a:endParaRPr lang="en-US" dirty="0"/>
          </a:p>
        </p:txBody>
      </p:sp>
    </p:spTree>
    <p:extLst>
      <p:ext uri="{BB962C8B-B14F-4D97-AF65-F5344CB8AC3E}">
        <p14:creationId xmlns:p14="http://schemas.microsoft.com/office/powerpoint/2010/main" val="242223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ZIELGRUPPEN WIRKSAM ERREICHEN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1800" dirty="0"/>
              <a:t>Digitale Marketingkanäle wie soziale Medien </a:t>
            </a:r>
            <a:r>
              <a:rPr lang="en-IE" sz="1800" dirty="0"/>
              <a:t>(z. B. </a:t>
            </a:r>
            <a:r>
              <a:rPr lang="en-IE" sz="1800" b="1" dirty="0">
                <a:hlinkClick r:id="rId2"/>
              </a:rPr>
              <a:t>Facebook</a:t>
            </a:r>
            <a:r>
              <a:rPr lang="en-IE" sz="1800" b="1" dirty="0"/>
              <a:t>, </a:t>
            </a:r>
            <a:r>
              <a:rPr lang="en-IE" sz="1800" b="1" dirty="0">
                <a:hlinkClick r:id="rId3"/>
              </a:rPr>
              <a:t>Instagram</a:t>
            </a:r>
            <a:r>
              <a:rPr lang="en-IE" sz="1800" b="1" dirty="0"/>
              <a:t>, </a:t>
            </a:r>
            <a:r>
              <a:rPr lang="en-IE" sz="1800" b="1" dirty="0">
                <a:hlinkClick r:id="rId4"/>
              </a:rPr>
              <a:t>Twitter/X</a:t>
            </a:r>
            <a:r>
              <a:rPr lang="en-IE" sz="1800" dirty="0"/>
              <a:t>)</a:t>
            </a:r>
            <a:r>
              <a:rPr lang="en-GB" sz="1800" dirty="0"/>
              <a:t>, E-Mail-Marketing und SEO bieten effiziente Möglichkeiten, mit den Verbrauchern in Kontakt zu treten. </a:t>
            </a:r>
          </a:p>
          <a:p>
            <a:pPr algn="just"/>
            <a:endParaRPr lang="en-GB" sz="800" dirty="0"/>
          </a:p>
          <a:p>
            <a:pPr algn="just"/>
            <a:r>
              <a:rPr lang="en-GB" sz="1800" dirty="0"/>
              <a:t>Mit Tools wie </a:t>
            </a:r>
            <a:r>
              <a:rPr lang="en-GB" sz="1800" b="1" i="1" dirty="0">
                <a:hlinkClick r:id="rId5"/>
              </a:rPr>
              <a:t>Facebook Business Manager </a:t>
            </a:r>
            <a:r>
              <a:rPr lang="en-GB" sz="1800" dirty="0"/>
              <a:t>und </a:t>
            </a:r>
            <a:r>
              <a:rPr lang="en-GB" sz="1800" b="1" i="1" dirty="0">
                <a:hlinkClick r:id="rId6"/>
              </a:rPr>
              <a:t>Mailchimp </a:t>
            </a:r>
            <a:r>
              <a:rPr lang="en-GB" sz="1800" dirty="0"/>
              <a:t>können Unternehmen ihre Zielgruppen auf der Grundlage von demografischen Daten, Interessen und Verhaltensweisen präzise ansprechen und sicherstellen, dass ihre Botschaften mit den Werten der Nachhaltigkeit übereinstimmen. </a:t>
            </a:r>
          </a:p>
          <a:p>
            <a:pPr algn="just"/>
            <a:endParaRPr lang="en-GB" sz="800" dirty="0"/>
          </a:p>
          <a:p>
            <a:pPr algn="just"/>
            <a:r>
              <a:rPr lang="en-GB" sz="1800" dirty="0"/>
              <a:t>Dieser gezielte Ansatz erhöht die Wirkung von Marketingmaßnahmen und steigert das Engagement und die Konversion umweltbewusster Verbraucher.</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241501" y="5105333"/>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Pink neon hashtag notification">
            <a:extLst>
              <a:ext uri="{FF2B5EF4-FFF2-40B4-BE49-F238E27FC236}">
                <a16:creationId xmlns:a16="http://schemas.microsoft.com/office/drawing/2014/main" id="{A7B3A946-29CA-ED5A-47B2-09FB0BDCE655}"/>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23823" r="23823"/>
          <a:stretch/>
        </p:blipFill>
        <p:spPr>
          <a:xfrm>
            <a:off x="0" y="0"/>
            <a:ext cx="5875338" cy="6858000"/>
          </a:xfrm>
        </p:spPr>
      </p:pic>
    </p:spTree>
    <p:extLst>
      <p:ext uri="{BB962C8B-B14F-4D97-AF65-F5344CB8AC3E}">
        <p14:creationId xmlns:p14="http://schemas.microsoft.com/office/powerpoint/2010/main" val="399679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D7034C5-9581-55FF-6116-2925ECD39B59}"/>
              </a:ext>
            </a:extLst>
          </p:cNvPr>
          <p:cNvGraphicFramePr>
            <a:graphicFrameLocks noChangeAspect="1"/>
          </p:cNvGraphicFramePr>
          <p:nvPr>
            <p:custDataLst>
              <p:tags r:id="rId1"/>
            </p:custDataLst>
            <p:extLst>
              <p:ext uri="{D42A27DB-BD31-4B8C-83A1-F6EECF244321}">
                <p14:modId xmlns:p14="http://schemas.microsoft.com/office/powerpoint/2010/main" val="3110224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Schoolboy with laptop in robotics class">
            <a:extLst>
              <a:ext uri="{FF2B5EF4-FFF2-40B4-BE49-F238E27FC236}">
                <a16:creationId xmlns:a16="http://schemas.microsoft.com/office/drawing/2014/main" id="{E27EB6EF-B2A3-60D9-D2BC-F269E9A781C2}"/>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sz="3200" dirty="0"/>
              <a:t>VERMITTLUNG VON NACHHALTIGKEITSWERTEN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1800" dirty="0"/>
              <a:t>Das digitale Marketing bietet Unternehmen eine Plattform, um ihre Nachhaltigkeitsinitiativen und -werte einem breiten Publikum vorzustellen. </a:t>
            </a:r>
          </a:p>
          <a:p>
            <a:pPr algn="just"/>
            <a:endParaRPr lang="en-GB" sz="1800" dirty="0"/>
          </a:p>
          <a:p>
            <a:pPr algn="just"/>
            <a:r>
              <a:rPr lang="en-GB" sz="1800" dirty="0"/>
              <a:t>Auf Plattformen wie </a:t>
            </a:r>
            <a:r>
              <a:rPr lang="en-GB" sz="1800" b="1" i="1" dirty="0"/>
              <a:t>Instagram </a:t>
            </a:r>
            <a:r>
              <a:rPr lang="en-GB" sz="1800" dirty="0"/>
              <a:t>können Unternehmen überzeugende Inhalte und Geschichten teilen, die ihr Engagement für Nachhaltigkeit unterstreichen. </a:t>
            </a:r>
          </a:p>
          <a:p>
            <a:pPr algn="just"/>
            <a:endParaRPr lang="en-GB" sz="1800" dirty="0"/>
          </a:p>
          <a:p>
            <a:pPr algn="just"/>
            <a:r>
              <a:rPr lang="en-GB" sz="1800" dirty="0"/>
              <a:t>Indem sie ihren Weg zur Nachhaltigkeit authentisch kommunizieren und Maßnahmen aufzeigen, können Unternehmen bei umweltbewussten Verbrauchern Glaubwürdigkeit und Vertrauen aufbauen und so eine langfristige Loyalität und Befürwortung fördern.</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7981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19BEE06-D870-9CB1-05FC-1B7687F04931}"/>
              </a:ext>
            </a:extLst>
          </p:cNvPr>
          <p:cNvGraphicFramePr>
            <a:graphicFrameLocks noChangeAspect="1"/>
          </p:cNvGraphicFramePr>
          <p:nvPr>
            <p:custDataLst>
              <p:tags r:id="rId1"/>
            </p:custDataLst>
            <p:extLst>
              <p:ext uri="{D42A27DB-BD31-4B8C-83A1-F6EECF244321}">
                <p14:modId xmlns:p14="http://schemas.microsoft.com/office/powerpoint/2010/main" val="3917537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4" descr="Businessman using digital tablet in meeting">
            <a:extLst>
              <a:ext uri="{FF2B5EF4-FFF2-40B4-BE49-F238E27FC236}">
                <a16:creationId xmlns:a16="http://schemas.microsoft.com/office/drawing/2014/main" id="{E2E9B95A-5587-E7DF-8BB6-3D7F7C576704}"/>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AUFBAU VON MARKENBEWUSSTSEIN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52687"/>
            <a:ext cx="4939670" cy="4266079"/>
          </a:xfrm>
        </p:spPr>
        <p:txBody>
          <a:bodyPr/>
          <a:lstStyle/>
          <a:p>
            <a:pPr algn="just"/>
            <a:endParaRPr lang="en-GB" sz="2000" dirty="0"/>
          </a:p>
          <a:p>
            <a:pPr algn="just"/>
            <a:r>
              <a:rPr lang="en-GB" sz="2000" dirty="0"/>
              <a:t>Tools wie </a:t>
            </a:r>
            <a:r>
              <a:rPr lang="en-GB" sz="2000" b="1" i="1" dirty="0">
                <a:hlinkClick r:id="rId7"/>
              </a:rPr>
              <a:t>Hootsuite </a:t>
            </a:r>
            <a:r>
              <a:rPr lang="en-GB" sz="2000" dirty="0"/>
              <a:t>und </a:t>
            </a:r>
            <a:r>
              <a:rPr lang="en-GB" sz="2000" b="1" i="1" dirty="0">
                <a:hlinkClick r:id="rId8"/>
              </a:rPr>
              <a:t>Buffer </a:t>
            </a:r>
            <a:r>
              <a:rPr lang="en-GB" sz="2000" dirty="0"/>
              <a:t>ermöglichen es Unternehmen, ihre digitalen Marketingaktivitäten über verschiedene Plattformen hinweg zu optimieren und so die Konsistenz und Kohärenz ihrer Markenbotschaften zu gewährleisten. </a:t>
            </a:r>
          </a:p>
          <a:p>
            <a:pPr algn="just"/>
            <a:endParaRPr lang="en-GB" sz="2000" dirty="0"/>
          </a:p>
          <a:p>
            <a:pPr algn="just"/>
            <a:r>
              <a:rPr lang="en-GB" sz="2000" dirty="0"/>
              <a:t>Durch die konsequente Weitergabe wertvoller Inhalte, den Austausch mit ihrem Publikum und die Teilnahme an relevanten Gesprächen können Unternehmen ihre Markenpräsenz verbessern und sich als Vorreiter in Sachen Nachhaltigkeit positionieren, die Bekanntheit steigern und neue Kunden anziehen.</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024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7" y="2444488"/>
            <a:ext cx="6600951" cy="136947"/>
          </a:xfrm>
        </p:spPr>
        <p:txBody>
          <a:bodyPr/>
          <a:lstStyle/>
          <a:p>
            <a:r>
              <a:rPr lang="en-US" dirty="0"/>
              <a:t>Einführung in Marktanalyse und digitales Marketing</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Marktanalyse &amp; nachhaltige Chance</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Die Bedeutung des digitalen Marketings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Strategien für eine wirksame Online-Präsenz</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Geschichtenerzählen</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Berichterstattung zur Nachhaltigkeit</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INHALTSVERZEICHNIS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47AE0E1-DE27-3B1E-E254-57D8AC3A4EFB}"/>
              </a:ext>
            </a:extLst>
          </p:cNvPr>
          <p:cNvGraphicFramePr>
            <a:graphicFrameLocks noChangeAspect="1"/>
          </p:cNvGraphicFramePr>
          <p:nvPr>
            <p:custDataLst>
              <p:tags r:id="rId1"/>
            </p:custDataLst>
            <p:extLst>
              <p:ext uri="{D42A27DB-BD31-4B8C-83A1-F6EECF244321}">
                <p14:modId xmlns:p14="http://schemas.microsoft.com/office/powerpoint/2010/main" val="2658704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236E7363-74B0-6A19-E793-EB70562FAEFD}"/>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5695" r="25695"/>
          <a:stretch/>
        </p:blipFill>
        <p:spPr>
          <a:xfrm>
            <a:off x="884238" y="0"/>
            <a:ext cx="4994275" cy="6858000"/>
          </a:xfrm>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BIASOL</a:t>
            </a:r>
            <a:endParaRPr lang="en-IE" dirty="0"/>
          </a:p>
        </p:txBody>
      </p:sp>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417578" y="2026284"/>
            <a:ext cx="5100506" cy="4023993"/>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Biasol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zeigt effektive Marktanalysen und digitales Marketing für nachhaltige Unternehmungen, indem sie ihre einzigartigen Zero-Waste-Lebensmittelprodukte einsetzen.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325840" y="4437776"/>
            <a:ext cx="3069885" cy="1151479"/>
          </a:xfrm>
          <a:prstGeom prst="rect">
            <a:avLst/>
          </a:prstGeom>
        </p:spPr>
      </p:pic>
    </p:spTree>
    <p:extLst>
      <p:ext uri="{BB962C8B-B14F-4D97-AF65-F5344CB8AC3E}">
        <p14:creationId xmlns:p14="http://schemas.microsoft.com/office/powerpoint/2010/main" val="334297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400801" y="906011"/>
            <a:ext cx="5436066" cy="5595457"/>
          </a:xfrm>
          <a:solidFill>
            <a:schemeClr val="bg1"/>
          </a:solidFill>
        </p:spPr>
        <p:txBody>
          <a:bodyPr/>
          <a:lstStyle/>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Das 2020 gegründete Unternehmen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Biasol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verwandelt Biertreber in nahrhafte Zutaten, um der Lebensmittelverschwendung entgegenzuwirken und eine Kreislaufwirtschaft zu fördern.  </a:t>
            </a:r>
          </a:p>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Ihr strategischer Einsatz von digitalem Marketing unterstreicht ihren innovativen Ansatz und steht im Einklang mit den Markttrends, die die Nachhaltigkeit fördern. </a:t>
            </a:r>
          </a:p>
          <a:p>
            <a:pPr algn="just">
              <a:lnSpc>
                <a:spcPct val="107000"/>
              </a:lnSpc>
              <a:spcAft>
                <a:spcPts val="1000"/>
              </a:spcAft>
            </a:pPr>
            <a:r>
              <a:rPr lang="en-IE" sz="2200" dirty="0">
                <a:effectLst/>
                <a:latin typeface="Calibri" panose="020F0502020204030204" pitchFamily="34" charset="0"/>
                <a:ea typeface="Calibri" panose="020F0502020204030204" pitchFamily="34" charset="0"/>
                <a:cs typeface="Times New Roman" panose="02020603050405020304" pitchFamily="18" charset="0"/>
              </a:rPr>
              <a:t>Erfahren Sie in unserem </a:t>
            </a:r>
            <a:r>
              <a:rPr lang="en-IE" sz="2200" b="1" dirty="0">
                <a:effectLst/>
                <a:ea typeface="Calibri" panose="020F0502020204030204" pitchFamily="34" charset="0"/>
                <a:cs typeface="Times New Roman" panose="02020603050405020304" pitchFamily="18" charset="0"/>
                <a:hlinkClick r:id="rId3"/>
              </a:rPr>
              <a:t>Kompendium der Fallstudien</a:t>
            </a:r>
            <a:r>
              <a:rPr lang="en-IE" sz="2200" dirty="0">
                <a:effectLst/>
                <a:latin typeface="Calibri" panose="020F0502020204030204" pitchFamily="34" charset="0"/>
                <a:ea typeface="Calibri" panose="020F0502020204030204" pitchFamily="34" charset="0"/>
                <a:cs typeface="Times New Roman" panose="02020603050405020304" pitchFamily="18" charset="0"/>
              </a:rPr>
              <a:t>, wie die Marktanalyse und die digitalen Marketingstrategien </a:t>
            </a:r>
            <a:r>
              <a:rPr lang="en-IE" sz="2200" b="1"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von Biasol </a:t>
            </a:r>
            <a:r>
              <a:rPr lang="en-IE" sz="2200" dirty="0">
                <a:effectLst/>
                <a:latin typeface="Calibri" panose="020F0502020204030204" pitchFamily="34" charset="0"/>
                <a:ea typeface="Calibri" panose="020F0502020204030204" pitchFamily="34" charset="0"/>
                <a:cs typeface="Times New Roman" panose="02020603050405020304" pitchFamily="18" charset="0"/>
              </a:rPr>
              <a:t>ihre nachhaltigen Lebensmittellösungen vorantreiben</a:t>
            </a:r>
            <a:r>
              <a:rPr lang="en-IE"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Placeholder 5" descr="Woman's hand touching wheat in field">
            <a:extLst>
              <a:ext uri="{FF2B5EF4-FFF2-40B4-BE49-F238E27FC236}">
                <a16:creationId xmlns:a16="http://schemas.microsoft.com/office/drawing/2014/main" id="{56E535EE-DCB6-B722-CCBA-DFFD6FEAE44A}"/>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7873" r="17873"/>
          <a:stretch/>
        </p:blipFill>
        <p:spPr>
          <a:xfrm>
            <a:off x="0" y="0"/>
            <a:ext cx="5875338" cy="6858000"/>
          </a:xfrm>
        </p:spPr>
      </p:pic>
    </p:spTree>
    <p:extLst>
      <p:ext uri="{BB962C8B-B14F-4D97-AF65-F5344CB8AC3E}">
        <p14:creationId xmlns:p14="http://schemas.microsoft.com/office/powerpoint/2010/main" val="46770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E574834-4711-20B6-A396-C9155BF63750}"/>
              </a:ext>
            </a:extLst>
          </p:cNvPr>
          <p:cNvGraphicFramePr>
            <a:graphicFrameLocks noChangeAspect="1"/>
          </p:cNvGraphicFramePr>
          <p:nvPr>
            <p:custDataLst>
              <p:tags r:id="rId1"/>
            </p:custDataLst>
            <p:extLst>
              <p:ext uri="{D42A27DB-BD31-4B8C-83A1-F6EECF244321}">
                <p14:modId xmlns:p14="http://schemas.microsoft.com/office/powerpoint/2010/main" val="3499186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C631606-82B0-1503-5AC1-4B5EAEE146EA}"/>
              </a:ext>
            </a:extLst>
          </p:cNvPr>
          <p:cNvSpPr>
            <a:spLocks noGrp="1"/>
          </p:cNvSpPr>
          <p:nvPr>
            <p:ph type="body" sz="quarter" idx="48"/>
          </p:nvPr>
        </p:nvSpPr>
        <p:spPr>
          <a:xfrm>
            <a:off x="5201174" y="1313785"/>
            <a:ext cx="6323606" cy="4515091"/>
          </a:xfrm>
        </p:spPr>
        <p:txBody>
          <a:bodyPr/>
          <a:lstStyle/>
          <a:p>
            <a:pPr algn="just"/>
            <a:r>
              <a:rPr lang="en-GB" sz="1600" b="1" dirty="0"/>
              <a:t>Herausforderung Soziale Medien</a:t>
            </a:r>
          </a:p>
          <a:p>
            <a:pPr algn="just"/>
            <a:r>
              <a:rPr lang="en-GB" sz="1600" b="1" dirty="0"/>
              <a:t>Zielsetzung:</a:t>
            </a:r>
            <a:r>
              <a:rPr lang="en-GB" sz="1600" dirty="0"/>
              <a:t> Erstellen einer interaktiven Social-Media-Challenge zur Förderung einer Nachhaltigkeitsbotschaft.</a:t>
            </a:r>
          </a:p>
          <a:p>
            <a:pPr algn="just"/>
            <a:endParaRPr lang="en-GB" sz="1600" b="1" dirty="0"/>
          </a:p>
          <a:p>
            <a:pPr algn="just"/>
            <a:r>
              <a:rPr lang="en-GB" sz="1600" b="1" dirty="0"/>
              <a:t>Schritte:</a:t>
            </a:r>
            <a:endParaRPr lang="en-GB" sz="1600" dirty="0"/>
          </a:p>
          <a:p>
            <a:pPr algn="just">
              <a:buFont typeface="Arial" panose="020B0604020202020204" pitchFamily="34" charset="0"/>
              <a:buChar char="•"/>
            </a:pPr>
            <a:r>
              <a:rPr lang="en-GB" sz="1600" b="1" dirty="0"/>
              <a:t>Bilden Sie Teams:</a:t>
            </a:r>
            <a:r>
              <a:rPr lang="en-GB" sz="1600" dirty="0"/>
              <a:t> Teilen Sie sich in kleine Gruppen auf.</a:t>
            </a:r>
          </a:p>
          <a:p>
            <a:pPr algn="just">
              <a:buFont typeface="Arial" panose="020B0604020202020204" pitchFamily="34" charset="0"/>
              <a:buChar char="•"/>
            </a:pPr>
            <a:r>
              <a:rPr lang="en-GB" sz="1600" b="1" dirty="0"/>
              <a:t>Entwickeln Sie eine Herausforderung: </a:t>
            </a:r>
            <a:r>
              <a:rPr lang="en-GB" sz="1600" dirty="0"/>
              <a:t>Jedes Team denkt sich eine einfache, unterhaltsame Herausforderung zum Thema Nachhaltigkeit aus (z. B. eine Herausforderung zum Thema Recycling-Tipps).</a:t>
            </a:r>
          </a:p>
          <a:p>
            <a:pPr algn="just">
              <a:buFont typeface="Arial" panose="020B0604020202020204" pitchFamily="34" charset="0"/>
              <a:buChar char="•"/>
            </a:pPr>
            <a:r>
              <a:rPr lang="en-GB" sz="1600" b="1" dirty="0"/>
              <a:t>Inhalte erstellen:</a:t>
            </a:r>
            <a:r>
              <a:rPr lang="en-GB" sz="1600" dirty="0"/>
              <a:t> Verwenden Sie Tools wie Canva, um Beiträge und Grafiken für die Herausforderung zu entwerfen.</a:t>
            </a:r>
          </a:p>
          <a:p>
            <a:pPr algn="just">
              <a:buFont typeface="Arial" panose="020B0604020202020204" pitchFamily="34" charset="0"/>
              <a:buChar char="•"/>
            </a:pPr>
            <a:r>
              <a:rPr lang="en-GB" sz="1600" b="1" dirty="0"/>
              <a:t>Werbung planen:</a:t>
            </a:r>
            <a:r>
              <a:rPr lang="en-GB" sz="1600" dirty="0"/>
              <a:t> Skizzieren Sie eine Strategie, um den Wettbewerb auf den Plattformen der sozialen Medien zu bewerben.</a:t>
            </a:r>
          </a:p>
          <a:p>
            <a:pPr algn="just">
              <a:buFont typeface="Arial" panose="020B0604020202020204" pitchFamily="34" charset="0"/>
              <a:buChar char="•"/>
            </a:pPr>
            <a:r>
              <a:rPr lang="en-GB" sz="1600" b="1" dirty="0"/>
              <a:t>Präsentieren und teilen:</a:t>
            </a:r>
            <a:r>
              <a:rPr lang="en-GB" sz="1600" dirty="0"/>
              <a:t> Teilen Sie der Klasse die Ideen für die Herausforderung mit.</a:t>
            </a:r>
          </a:p>
          <a:p>
            <a:pPr algn="just"/>
            <a:endParaRPr lang="en-GB" sz="1600" b="1" dirty="0"/>
          </a:p>
          <a:p>
            <a:pPr algn="just"/>
            <a:r>
              <a:rPr lang="en-GB" sz="1600" b="1" dirty="0"/>
              <a:t>Ergebnis:</a:t>
            </a:r>
            <a:r>
              <a:rPr lang="en-GB" sz="1600" dirty="0"/>
              <a:t> Die Teilnehmer werden lernen, ansprechende Inhalte zu erstellen und Werbestrategien zu planen.</a:t>
            </a:r>
          </a:p>
          <a:p>
            <a:pPr algn="just"/>
            <a:endParaRPr lang="en-IE" sz="1600" dirty="0"/>
          </a:p>
        </p:txBody>
      </p:sp>
      <p:pic>
        <p:nvPicPr>
          <p:cNvPr id="2" name="Picture Placeholder 5" descr="Two cute robots">
            <a:extLst>
              <a:ext uri="{FF2B5EF4-FFF2-40B4-BE49-F238E27FC236}">
                <a16:creationId xmlns:a16="http://schemas.microsoft.com/office/drawing/2014/main" id="{5492D223-27C7-0884-50ED-269AA7673655}"/>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103188" y="0"/>
            <a:ext cx="4994276" cy="6858000"/>
          </a:xfrm>
        </p:spPr>
      </p:pic>
      <p:sp>
        <p:nvSpPr>
          <p:cNvPr id="3" name="Text Placeholder 2">
            <a:extLst>
              <a:ext uri="{FF2B5EF4-FFF2-40B4-BE49-F238E27FC236}">
                <a16:creationId xmlns:a16="http://schemas.microsoft.com/office/drawing/2014/main" id="{1B5CFC1C-8022-58FD-7453-5DFCA779FCB5}"/>
              </a:ext>
            </a:extLst>
          </p:cNvPr>
          <p:cNvSpPr>
            <a:spLocks noGrp="1"/>
          </p:cNvSpPr>
          <p:nvPr>
            <p:ph type="body" sz="quarter" idx="30"/>
          </p:nvPr>
        </p:nvSpPr>
        <p:spPr>
          <a:xfrm>
            <a:off x="4513290" y="235459"/>
            <a:ext cx="6776598" cy="842867"/>
          </a:xfrm>
        </p:spPr>
        <p:txBody>
          <a:bodyPr/>
          <a:lstStyle/>
          <a:p>
            <a:r>
              <a:rPr lang="en-IE" dirty="0"/>
              <a:t>PRAKTISCHE ÜBUNG</a:t>
            </a:r>
          </a:p>
        </p:txBody>
      </p:sp>
    </p:spTree>
    <p:extLst>
      <p:ext uri="{BB962C8B-B14F-4D97-AF65-F5344CB8AC3E}">
        <p14:creationId xmlns:p14="http://schemas.microsoft.com/office/powerpoint/2010/main" val="313857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SDGS UND ENTRECOMP-ABGLEICH</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0" y="1870746"/>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4: Hochwertige Bildung</a:t>
            </a:r>
            <a:r>
              <a:rPr lang="en-GB" b="1" dirty="0"/>
              <a:t>: </a:t>
            </a:r>
            <a:r>
              <a:rPr lang="en-GB" dirty="0"/>
              <a:t>Förderung der Verbreitung von Wissen über digitale Marketingpraktiken und Nachhaltigkeit.</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b="1" dirty="0"/>
              <a:t>: </a:t>
            </a:r>
            <a:r>
              <a:rPr lang="en-GB" dirty="0"/>
              <a:t>Sensibilisierung für nachhaltige Produkte und Praktiken durch digitales Marketing.</a:t>
            </a:r>
          </a:p>
          <a:p>
            <a:pPr algn="just"/>
            <a:endParaRPr lang="en-GB" dirty="0"/>
          </a:p>
          <a:p>
            <a:pPr algn="just"/>
            <a:r>
              <a:rPr lang="en-GB" b="1" dirty="0" err="1"/>
              <a:t>EntreComp </a:t>
            </a:r>
            <a:r>
              <a:rPr lang="en-GB" b="1" dirty="0"/>
              <a:t>2.1 Selbstwahrnehmung und Selbstwirksamkeit: </a:t>
            </a:r>
            <a:r>
              <a:rPr lang="en-GB" dirty="0"/>
              <a:t>Das eigene Unternehmen vorantreiben, Verantwortung für die Führung eines Unternehmens übernehmen.</a:t>
            </a:r>
          </a:p>
          <a:p>
            <a:pPr algn="just"/>
            <a:endParaRPr lang="en-GB" dirty="0"/>
          </a:p>
          <a:p>
            <a:pPr algn="just"/>
            <a:r>
              <a:rPr lang="en-GB" b="1" dirty="0" err="1"/>
              <a:t>EntreComp </a:t>
            </a:r>
            <a:r>
              <a:rPr lang="en-GB" b="1" dirty="0"/>
              <a:t>3.1 Die Initiative ergreifen: </a:t>
            </a:r>
            <a:r>
              <a:rPr lang="en-GB" dirty="0"/>
              <a:t>Chancen erkennen, operative Entscheidungen selbständig treffen, strategische Geschäftsentscheidungen treffen.</a:t>
            </a:r>
            <a:endParaRPr lang="en-IE" dirty="0"/>
          </a:p>
        </p:txBody>
      </p:sp>
      <p:pic>
        <p:nvPicPr>
          <p:cNvPr id="4" name="Picture 2">
            <a:extLst>
              <a:ext uri="{FF2B5EF4-FFF2-40B4-BE49-F238E27FC236}">
                <a16:creationId xmlns:a16="http://schemas.microsoft.com/office/drawing/2014/main" id="{CEA9F551-029F-FE4D-4455-F240AD033B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D96DD0-680F-ADFE-9B8C-3DF7A47B10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368167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C015FC7F-4285-32DB-7C85-3D74CA9D9CAE}"/>
              </a:ext>
            </a:extLst>
          </p:cNvPr>
          <p:cNvGraphicFramePr>
            <a:graphicFrameLocks noChangeAspect="1"/>
          </p:cNvGraphicFramePr>
          <p:nvPr>
            <p:custDataLst>
              <p:tags r:id="rId1"/>
            </p:custDataLst>
            <p:extLst>
              <p:ext uri="{D42A27DB-BD31-4B8C-83A1-F6EECF244321}">
                <p14:modId xmlns:p14="http://schemas.microsoft.com/office/powerpoint/2010/main" val="2403365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1986066"/>
            <a:ext cx="4939670" cy="3889855"/>
          </a:xfrm>
        </p:spPr>
        <p:txBody>
          <a:bodyPr/>
          <a:lstStyle/>
          <a:p>
            <a:r>
              <a:rPr lang="en-IE" sz="2200" b="1" dirty="0">
                <a:highlight>
                  <a:srgbClr val="FFFFFF"/>
                </a:highlight>
                <a:latin typeface="var(--artdeco-reset-typography-font-family-sans)"/>
                <a:hlinkClick r:id="rId5"/>
              </a:rPr>
              <a:t>Nachhaltiges digitales Marketing: Erfolg für das Jahr 2024 neu definieren </a:t>
            </a:r>
            <a:endParaRPr lang="en-GB" sz="2200" i="0" dirty="0">
              <a:effectLst/>
              <a:highlight>
                <a:srgbClr val="FFFFFF"/>
              </a:highlight>
              <a:latin typeface="var(--artdeco-reset-typography-font-family-sans)"/>
            </a:endParaRPr>
          </a:p>
          <a:p>
            <a:endParaRPr lang="en-GB" sz="2200" dirty="0">
              <a:highlight>
                <a:srgbClr val="FFFFFF"/>
              </a:highlight>
              <a:latin typeface="var(--artdeco-reset-typography-font-family-sans)"/>
            </a:endParaRPr>
          </a:p>
          <a:p>
            <a:r>
              <a:rPr lang="en-GB" sz="2200" b="1" dirty="0">
                <a:highlight>
                  <a:srgbClr val="FFFFFF"/>
                </a:highlight>
                <a:latin typeface="var(--artdeco-reset-typography-font-family-sans)"/>
                <a:hlinkClick r:id="rId6"/>
              </a:rPr>
              <a:t>Verantwortungsbewusstes Wachstum</a:t>
            </a:r>
            <a:r>
              <a:rPr lang="en-GB" sz="2200" b="1" dirty="0">
                <a:highlight>
                  <a:srgbClr val="FFFFFF"/>
                </a:highlight>
                <a:latin typeface="var(--artdeco-reset-typography-font-family-sans)"/>
              </a:rPr>
              <a:t>: Das Aufkommen nachhaltiger digitaler Marketing-Strategien</a:t>
            </a:r>
            <a:endParaRPr lang="en-GB" sz="2200" dirty="0">
              <a:highlight>
                <a:srgbClr val="FFFFFF"/>
              </a:highlight>
              <a:latin typeface="var(--artdeco-reset-typography-font-family-sans)"/>
            </a:endParaRPr>
          </a:p>
          <a:p>
            <a:endParaRPr lang="en-GB" sz="2200" i="0" dirty="0">
              <a:effectLst/>
              <a:highlight>
                <a:srgbClr val="FFFFFF"/>
              </a:highlight>
              <a:latin typeface="-apple-system"/>
            </a:endParaRPr>
          </a:p>
          <a:p>
            <a:r>
              <a:rPr lang="en-GB" sz="2200" b="1" dirty="0">
                <a:hlinkClick r:id="rId7"/>
              </a:rPr>
              <a:t>Nutzung sozialer Medien zur Untersuchung der Nachhaltigkeitskommunikation von Haushaltsgerätemarken </a:t>
            </a:r>
            <a:endParaRPr lang="en-IE" sz="2200" dirty="0"/>
          </a:p>
        </p:txBody>
      </p:sp>
      <p:grpSp>
        <p:nvGrpSpPr>
          <p:cNvPr id="2" name="Graphic 4">
            <a:extLst>
              <a:ext uri="{FF2B5EF4-FFF2-40B4-BE49-F238E27FC236}">
                <a16:creationId xmlns:a16="http://schemas.microsoft.com/office/drawing/2014/main" id="{8D899A1C-A62B-A5BE-8E12-6439E9465C4A}"/>
              </a:ext>
            </a:extLst>
          </p:cNvPr>
          <p:cNvGrpSpPr/>
          <p:nvPr/>
        </p:nvGrpSpPr>
        <p:grpSpPr>
          <a:xfrm rot="19582332">
            <a:off x="10471334" y="490325"/>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6F31CE7-95EA-99F9-D6FF-F6DD3A2389CA}"/>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12BA79D-0D9A-9532-ED43-91E08CD266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BACF3E1-4BE3-2C9F-41D4-391E151AE17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5D3D539-1347-C426-8140-3A17A33FF1E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8A3582EC-6472-00A5-A233-96D16D0D91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8BA7A4A-BD75-2E1A-CE4B-A727773215B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8EF4F9DD-D31D-53F7-B242-E81E6061FE8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C03F1617-E38C-79FA-0C26-2D851FD5971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0A54BC9C-D1B1-099F-BD51-8F52439CA7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C2C82A1-D406-7E5E-468F-C88C16FAC2E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C4C539A-10BF-6743-CDCA-B73F465262D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6" name="Picture Placeholder 5">
            <a:extLst>
              <a:ext uri="{FF2B5EF4-FFF2-40B4-BE49-F238E27FC236}">
                <a16:creationId xmlns:a16="http://schemas.microsoft.com/office/drawing/2014/main" id="{2B4C21C5-85BE-04E3-756F-3DA77C64E4C4}"/>
              </a:ext>
            </a:extLst>
          </p:cNvPr>
          <p:cNvPicPr>
            <a:picLocks noGrp="1" noChangeAspect="1"/>
          </p:cNvPicPr>
          <p:nvPr>
            <p:ph type="pic" sz="quarter" idx="21"/>
          </p:nvPr>
        </p:nvPicPr>
        <p:blipFill rotWithShape="1">
          <a:blip r:embed="rId8"/>
          <a:srcRect l="17594" r="17594"/>
          <a:stretch/>
        </p:blipFill>
        <p:spPr>
          <a:xfrm>
            <a:off x="884238" y="0"/>
            <a:ext cx="4994275"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a:xfrm>
            <a:off x="4890795" y="495517"/>
            <a:ext cx="6776598" cy="842867"/>
          </a:xfrm>
        </p:spPr>
        <p:txBody>
          <a:bodyPr/>
          <a:lstStyle/>
          <a:p>
            <a:r>
              <a:rPr lang="en-IE" dirty="0"/>
              <a:t>WEITERE RESSOURCEN</a:t>
            </a:r>
          </a:p>
        </p:txBody>
      </p:sp>
    </p:spTree>
    <p:extLst>
      <p:ext uri="{BB962C8B-B14F-4D97-AF65-F5344CB8AC3E}">
        <p14:creationId xmlns:p14="http://schemas.microsoft.com/office/powerpoint/2010/main" val="69132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2AF25BE-3CCF-968B-0F0C-832A9737E72B}"/>
              </a:ext>
            </a:extLst>
          </p:cNvPr>
          <p:cNvGraphicFramePr>
            <a:graphicFrameLocks noChangeAspect="1"/>
          </p:cNvGraphicFramePr>
          <p:nvPr>
            <p:custDataLst>
              <p:tags r:id="rId1"/>
            </p:custDataLst>
            <p:extLst>
              <p:ext uri="{D42A27DB-BD31-4B8C-83A1-F6EECF244321}">
                <p14:modId xmlns:p14="http://schemas.microsoft.com/office/powerpoint/2010/main" val="316363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Father and son bonding">
            <a:extLst>
              <a:ext uri="{FF2B5EF4-FFF2-40B4-BE49-F238E27FC236}">
                <a16:creationId xmlns:a16="http://schemas.microsoft.com/office/drawing/2014/main" id="{5692144B-4FCB-7B84-10F1-376F593FE622}"/>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51" b="6851"/>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STRATEGIEN FÜR EINE WIRKSAME ONLINE-PRÄSENZ</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03</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2423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B3ABF20-31F7-5AAD-8A35-B351130A7367}"/>
              </a:ext>
            </a:extLst>
          </p:cNvPr>
          <p:cNvGraphicFramePr>
            <a:graphicFrameLocks noChangeAspect="1"/>
          </p:cNvGraphicFramePr>
          <p:nvPr>
            <p:custDataLst>
              <p:tags r:id="rId1"/>
            </p:custDataLst>
            <p:extLst>
              <p:ext uri="{D42A27DB-BD31-4B8C-83A1-F6EECF244321}">
                <p14:modId xmlns:p14="http://schemas.microsoft.com/office/powerpoint/2010/main" val="1734782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BBF2B939-A9AF-143D-2746-12CCCC40BA35}"/>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5693" r="25693"/>
          <a:stretch/>
        </p:blipFill>
        <p:spPr>
          <a:xfrm>
            <a:off x="-103188" y="0"/>
            <a:ext cx="4994276" cy="6858000"/>
          </a:xfrm>
        </p:spPr>
      </p:pic>
      <p:sp>
        <p:nvSpPr>
          <p:cNvPr id="4" name="Text Placeholder 3">
            <a:extLst>
              <a:ext uri="{FF2B5EF4-FFF2-40B4-BE49-F238E27FC236}">
                <a16:creationId xmlns:a16="http://schemas.microsoft.com/office/drawing/2014/main" id="{D5A6367B-3B01-F8A1-6600-3BE09425B464}"/>
              </a:ext>
            </a:extLst>
          </p:cNvPr>
          <p:cNvSpPr>
            <a:spLocks noGrp="1"/>
          </p:cNvSpPr>
          <p:nvPr>
            <p:ph type="body" sz="quarter" idx="48"/>
          </p:nvPr>
        </p:nvSpPr>
        <p:spPr>
          <a:xfrm>
            <a:off x="5536734" y="1645432"/>
            <a:ext cx="5519956" cy="4355700"/>
          </a:xfrm>
        </p:spPr>
        <p:txBody>
          <a:bodyPr/>
          <a:lstStyle/>
          <a:p>
            <a:pPr algn="just"/>
            <a:endParaRPr lang="en-GB" sz="2200" dirty="0"/>
          </a:p>
          <a:p>
            <a:pPr algn="just"/>
            <a:r>
              <a:rPr lang="en-GB" sz="2200" dirty="0"/>
              <a:t>Werfen wir einen Blick auf die wichtigsten Taktiken, auf die sich nachhaltige Projekte konzentrieren sollten, um eine effektive Online-Präsenz zu schaffen, die sinnvolle Verbindungen mit ihrem Publikum fördert.</a:t>
            </a:r>
          </a:p>
          <a:p>
            <a:pPr algn="just"/>
            <a:endParaRPr lang="en-GB" sz="2200" dirty="0"/>
          </a:p>
          <a:p>
            <a:pPr algn="just"/>
            <a:r>
              <a:rPr lang="en-GB" sz="2200" dirty="0"/>
              <a:t>Die Umsetzung dieser Strategien wird nachhaltigen Projekten nicht nur zu einer starken Online-Präsenz verhelfen, sondern sie auch für einen langfristigen Erfolg in der digitalen Landschaft positionieren. </a:t>
            </a:r>
            <a:endParaRPr lang="en-US" sz="2200" dirty="0"/>
          </a:p>
          <a:p>
            <a:endParaRPr lang="en-IE" sz="2200" dirty="0"/>
          </a:p>
        </p:txBody>
      </p:sp>
      <p:sp>
        <p:nvSpPr>
          <p:cNvPr id="3" name="Text Placeholder 2">
            <a:extLst>
              <a:ext uri="{FF2B5EF4-FFF2-40B4-BE49-F238E27FC236}">
                <a16:creationId xmlns:a16="http://schemas.microsoft.com/office/drawing/2014/main" id="{E9FF1280-9317-778F-0DE2-6E3E312B6E5C}"/>
              </a:ext>
            </a:extLst>
          </p:cNvPr>
          <p:cNvSpPr>
            <a:spLocks noGrp="1"/>
          </p:cNvSpPr>
          <p:nvPr>
            <p:ph type="body" sz="quarter" idx="30"/>
          </p:nvPr>
        </p:nvSpPr>
        <p:spPr>
          <a:xfrm>
            <a:off x="4437790" y="435434"/>
            <a:ext cx="6776598" cy="1150085"/>
          </a:xfrm>
        </p:spPr>
        <p:txBody>
          <a:bodyPr/>
          <a:lstStyle/>
          <a:p>
            <a:r>
              <a:rPr lang="en-GB" dirty="0"/>
              <a:t>STRATEGIEN FÜR EINE WIRKSAME ONLINE-PRÄSENZ</a:t>
            </a:r>
            <a:endParaRPr lang="en-US" dirty="0"/>
          </a:p>
        </p:txBody>
      </p:sp>
    </p:spTree>
    <p:extLst>
      <p:ext uri="{BB962C8B-B14F-4D97-AF65-F5344CB8AC3E}">
        <p14:creationId xmlns:p14="http://schemas.microsoft.com/office/powerpoint/2010/main" val="168243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69DD39B-EEC0-F036-90B0-764C000F8BAF}"/>
              </a:ext>
            </a:extLst>
          </p:cNvPr>
          <p:cNvGraphicFramePr>
            <a:graphicFrameLocks noChangeAspect="1"/>
          </p:cNvGraphicFramePr>
          <p:nvPr>
            <p:custDataLst>
              <p:tags r:id="rId1"/>
            </p:custDataLst>
            <p:extLst>
              <p:ext uri="{D42A27DB-BD31-4B8C-83A1-F6EECF244321}">
                <p14:modId xmlns:p14="http://schemas.microsoft.com/office/powerpoint/2010/main" val="2000523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Woman in a video call">
            <a:extLst>
              <a:ext uri="{FF2B5EF4-FFF2-40B4-BE49-F238E27FC236}">
                <a16:creationId xmlns:a16="http://schemas.microsoft.com/office/drawing/2014/main" id="{3569CC6B-C201-7B34-6233-F7758A574FE0}"/>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3" r="2144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08808"/>
            <a:ext cx="4951851" cy="614105"/>
          </a:xfrm>
        </p:spPr>
        <p:txBody>
          <a:bodyPr/>
          <a:lstStyle/>
          <a:p>
            <a:r>
              <a:rPr lang="en-US" dirty="0"/>
              <a:t>WEBSITE-ENTWICKLUNG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044290"/>
            <a:ext cx="5554306" cy="5541859"/>
          </a:xfrm>
          <a:solidFill>
            <a:schemeClr val="bg1"/>
          </a:solidFill>
        </p:spPr>
        <p:txBody>
          <a:bodyPr/>
          <a:lstStyle/>
          <a:p>
            <a:pPr algn="just"/>
            <a:r>
              <a:rPr lang="en-GB" sz="2000" dirty="0"/>
              <a:t>Die Grundlage einer starken Online-Präsenz beginnt mit einer gut gestalteten Website, die die Werte und den Auftrag des nachhaltigen Projekts verkörpert.</a:t>
            </a:r>
          </a:p>
          <a:p>
            <a:pPr algn="just"/>
            <a:endParaRPr lang="en-GB" sz="2000" dirty="0"/>
          </a:p>
          <a:p>
            <a:pPr algn="just"/>
            <a:r>
              <a:rPr lang="en-GB" sz="2000" dirty="0"/>
              <a:t>Unternehmen sollten sich darauf konzentrieren, eine benutzerfreundliche Website zu erstellen, die ihr Engagement für Nachhaltigkeit widerspiegelt, indem sie umweltfreundliche Designelemente einbezieht und sicherstellt, dass sie leicht zugänglich, visuell ansprechend und für mobile Geräte optimiert ist.</a:t>
            </a:r>
          </a:p>
          <a:p>
            <a:pPr algn="just"/>
            <a:endParaRPr lang="en-GB" sz="2000" dirty="0"/>
          </a:p>
          <a:p>
            <a:pPr algn="just"/>
            <a:r>
              <a:rPr lang="en-GB" sz="2000" dirty="0"/>
              <a:t>Website-Entwicklungsplattformen wie </a:t>
            </a:r>
            <a:r>
              <a:rPr lang="en-GB" sz="2000" b="1" dirty="0">
                <a:hlinkClick r:id="rId6"/>
              </a:rPr>
              <a:t>WordPress </a:t>
            </a:r>
            <a:r>
              <a:rPr lang="en-GB" sz="2000" dirty="0"/>
              <a:t>oder </a:t>
            </a:r>
            <a:r>
              <a:rPr lang="en-GB" sz="2000" b="1" dirty="0">
                <a:hlinkClick r:id="rId7"/>
              </a:rPr>
              <a:t>Wix </a:t>
            </a:r>
            <a:r>
              <a:rPr lang="en-GB" sz="2000" dirty="0"/>
              <a:t>und </a:t>
            </a:r>
            <a:r>
              <a:rPr lang="en-GB" sz="2000" b="1" dirty="0">
                <a:hlinkClick r:id="rId8"/>
              </a:rPr>
              <a:t>Squarespace </a:t>
            </a:r>
            <a:r>
              <a:rPr lang="en-GB" sz="2000" dirty="0"/>
              <a:t>sowie Tools wie </a:t>
            </a:r>
            <a:r>
              <a:rPr lang="en-GB" sz="2000" b="1" dirty="0">
                <a:hlinkClick r:id="rId9"/>
              </a:rPr>
              <a:t>Shopify </a:t>
            </a:r>
            <a:r>
              <a:rPr lang="en-GB" sz="2000" dirty="0"/>
              <a:t>können diesen Prozess erleichtern, indem sie anpassbare Vorlagen für Nachhaltigkeitsthemen und eine nahtlose mobile Optimierung bieten.</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8163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DA265A1-2225-F333-10CA-E53EB87DC1F2}"/>
              </a:ext>
            </a:extLst>
          </p:cNvPr>
          <p:cNvGraphicFramePr>
            <a:graphicFrameLocks noChangeAspect="1"/>
          </p:cNvGraphicFramePr>
          <p:nvPr>
            <p:custDataLst>
              <p:tags r:id="rId1"/>
            </p:custDataLst>
            <p:extLst>
              <p:ext uri="{D42A27DB-BD31-4B8C-83A1-F6EECF244321}">
                <p14:modId xmlns:p14="http://schemas.microsoft.com/office/powerpoint/2010/main" val="190789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Child in front of camera">
            <a:extLst>
              <a:ext uri="{FF2B5EF4-FFF2-40B4-BE49-F238E27FC236}">
                <a16:creationId xmlns:a16="http://schemas.microsoft.com/office/drawing/2014/main" id="{6074E0E7-2F22-3FC6-1F26-4524B9D20971}"/>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3" r="2144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sz="3200" dirty="0"/>
              <a:t>ERSTELLUNG VON INHALTEN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208016"/>
            <a:ext cx="5434567" cy="5378134"/>
          </a:xfrm>
          <a:solidFill>
            <a:schemeClr val="bg1"/>
          </a:solidFill>
        </p:spPr>
        <p:txBody>
          <a:bodyPr/>
          <a:lstStyle/>
          <a:p>
            <a:pPr algn="just"/>
            <a:r>
              <a:rPr lang="en-GB" sz="1800" dirty="0"/>
              <a:t>Überzeugende und informative Inhalte sind wichtig, um ein Online-Publikum anzusprechen und zu binden. Unternehmen können beliebte Tools zur Inhaltserstellung wie </a:t>
            </a:r>
            <a:r>
              <a:rPr lang="en-GB" sz="1800" b="1" dirty="0">
                <a:hlinkClick r:id="rId6"/>
              </a:rPr>
              <a:t>Canva </a:t>
            </a:r>
            <a:r>
              <a:rPr lang="en-GB" sz="1800" dirty="0"/>
              <a:t>oder </a:t>
            </a:r>
            <a:r>
              <a:rPr lang="en-GB" sz="1800" b="1" dirty="0">
                <a:hlinkClick r:id="rId7"/>
              </a:rPr>
              <a:t>Adobe Express </a:t>
            </a:r>
            <a:r>
              <a:rPr lang="en-GB" sz="1800" dirty="0"/>
              <a:t>nutzen, um visuell ansprechende Grafiken und Videos zu erstellen, die ihre Nachhaltigkeitsbotschaft ergänzen. </a:t>
            </a:r>
          </a:p>
          <a:p>
            <a:pPr algn="just"/>
            <a:endParaRPr lang="en-GB" sz="1800" dirty="0"/>
          </a:p>
          <a:p>
            <a:pPr algn="just"/>
            <a:r>
              <a:rPr lang="en-GB" sz="1800" dirty="0"/>
              <a:t>Unternehmen sollten auch eine Inhaltsstrategie entwickeln, die sich auf die Erstellung wertvoller und relevanter Inhalte zum Thema Nachhaltigkeit konzentriert. </a:t>
            </a:r>
          </a:p>
          <a:p>
            <a:pPr algn="just"/>
            <a:endParaRPr lang="en-GB" sz="1800" dirty="0"/>
          </a:p>
          <a:p>
            <a:pPr algn="just"/>
            <a:r>
              <a:rPr lang="en-GB" sz="1800" dirty="0"/>
              <a:t>Dies könnte </a:t>
            </a:r>
            <a:r>
              <a:rPr lang="en-GB" sz="1800" b="1" dirty="0"/>
              <a:t>Blogbeiträge, Artikel, Fallstudien, Videos und Infografiken </a:t>
            </a:r>
            <a:r>
              <a:rPr lang="en-GB" sz="1800" dirty="0"/>
              <a:t>umfassen, die Verbraucher über Nachhaltigkeitsthemen aufklären, die Nachhaltigkeitsinitiativen des Unternehmens vorstellen und die ökologischen und sozialen Auswirkungen seiner Produkte oder Dienstleistungen hervorheben. </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5148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D605BBA-9850-FBE8-DC7F-13AA1EA7D687}"/>
              </a:ext>
            </a:extLst>
          </p:cNvPr>
          <p:cNvGraphicFramePr>
            <a:graphicFrameLocks noChangeAspect="1"/>
          </p:cNvGraphicFramePr>
          <p:nvPr>
            <p:custDataLst>
              <p:tags r:id="rId1"/>
            </p:custDataLst>
            <p:extLst>
              <p:ext uri="{D42A27DB-BD31-4B8C-83A1-F6EECF244321}">
                <p14:modId xmlns:p14="http://schemas.microsoft.com/office/powerpoint/2010/main" val="3982560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Empty speech bubbles">
            <a:extLst>
              <a:ext uri="{FF2B5EF4-FFF2-40B4-BE49-F238E27FC236}">
                <a16:creationId xmlns:a16="http://schemas.microsoft.com/office/drawing/2014/main" id="{B03D0831-7B9F-2D7A-6FF6-8727132873BE}"/>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50" r="2145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SOCIAL MEDIA MARKETING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09462" y="1208015"/>
            <a:ext cx="5616722" cy="5301841"/>
          </a:xfrm>
          <a:solidFill>
            <a:schemeClr val="bg1"/>
          </a:solidFill>
        </p:spPr>
        <p:txBody>
          <a:bodyPr/>
          <a:lstStyle/>
          <a:p>
            <a:pPr algn="just"/>
            <a:r>
              <a:rPr lang="en-GB" sz="1800" dirty="0"/>
              <a:t>Social-Media-Plattformen bieten Unternehmen wertvolle Möglichkeiten, mit ihrem Publikum in Kontakt zu treten, ihre Nachhaltigkeitsbotschaft hervorzuheben und das Engagement in der Gemeinschaft zu fördern. </a:t>
            </a:r>
          </a:p>
          <a:p>
            <a:pPr algn="just"/>
            <a:endParaRPr lang="en-GB" sz="1800" dirty="0"/>
          </a:p>
          <a:p>
            <a:pPr algn="just"/>
            <a:r>
              <a:rPr lang="en-GB" sz="1800" dirty="0"/>
              <a:t>Nachhaltige Unternehmen können einen strategischen Marketingplan für soziale Medien entwickeln und Tools wie </a:t>
            </a:r>
            <a:r>
              <a:rPr lang="en-GB" sz="1800" b="1" dirty="0"/>
              <a:t>Hootsuite </a:t>
            </a:r>
            <a:r>
              <a:rPr lang="en-GB" sz="1800" dirty="0"/>
              <a:t>oder </a:t>
            </a:r>
            <a:r>
              <a:rPr lang="en-GB" sz="1800" b="1" dirty="0"/>
              <a:t>Buffer </a:t>
            </a:r>
            <a:r>
              <a:rPr lang="en-GB" sz="1800" dirty="0"/>
              <a:t>verwenden, um Beiträge zu planen und das Engagement zu überwachen.</a:t>
            </a:r>
          </a:p>
          <a:p>
            <a:pPr algn="just"/>
            <a:endParaRPr lang="en-GB" sz="1800" dirty="0"/>
          </a:p>
          <a:p>
            <a:pPr algn="just"/>
            <a:r>
              <a:rPr lang="en-GB" sz="1800" dirty="0"/>
              <a:t>Durch das Teilen von Geschichten hinter den Kulissen, das Präsentieren von nutzergenerierten Inhalten und die Teilnahme an Gesprächen über ökologische und soziale Themen können Unternehmen ihre Marke vermenschlichen, Beziehungen zu Kunden aufbauen und eine treue Gemeinschaft umweltbewusster Anhänger schaffen.</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7554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ECC96B8-6622-927A-9A95-026362002FE9}"/>
              </a:ext>
            </a:extLst>
          </p:cNvPr>
          <p:cNvGraphicFramePr>
            <a:graphicFrameLocks noChangeAspect="1"/>
          </p:cNvGraphicFramePr>
          <p:nvPr>
            <p:custDataLst>
              <p:tags r:id="rId1"/>
            </p:custDataLst>
            <p:extLst>
              <p:ext uri="{D42A27DB-BD31-4B8C-83A1-F6EECF244321}">
                <p14:modId xmlns:p14="http://schemas.microsoft.com/office/powerpoint/2010/main" val="617153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Numbers on a digital display">
            <a:extLst>
              <a:ext uri="{FF2B5EF4-FFF2-40B4-BE49-F238E27FC236}">
                <a16:creationId xmlns:a16="http://schemas.microsoft.com/office/drawing/2014/main" id="{4BEC6209-D926-328A-2488-4B6D1E5240E2}"/>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96" b="6896"/>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13690" cy="2850370"/>
          </a:xfrm>
        </p:spPr>
        <p:txBody>
          <a:bodyPr/>
          <a:lstStyle/>
          <a:p>
            <a:r>
              <a:rPr lang="en-GB" b="1" dirty="0"/>
              <a:t>EINFÜHRUNG IN DIE MARKTANALYSE UND DAS DIGITALE MARKETING FÜR NACHHALTIGE UNTERNEHMUNGEN</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solidFill>
                  <a:srgbClr val="60BA47"/>
                </a:solidFill>
              </a:rPr>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B469A43-7F6C-65E6-6483-302259C1830C}"/>
              </a:ext>
            </a:extLst>
          </p:cNvPr>
          <p:cNvGraphicFramePr>
            <a:graphicFrameLocks noChangeAspect="1"/>
          </p:cNvGraphicFramePr>
          <p:nvPr>
            <p:custDataLst>
              <p:tags r:id="rId1"/>
            </p:custDataLst>
            <p:extLst>
              <p:ext uri="{D42A27DB-BD31-4B8C-83A1-F6EECF244321}">
                <p14:modId xmlns:p14="http://schemas.microsoft.com/office/powerpoint/2010/main" val="1125367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585838" y="2160422"/>
            <a:ext cx="4781245" cy="3889855"/>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All About Kombucha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nutzt digitale Marketingstrategien und eine effektive Online-Präsenz, um umweltbewusste Verbraucher anzusprechen, wobei der Schwerpunkt auf der Marktanalyse liegt.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036652" y="4297903"/>
            <a:ext cx="1878209" cy="1878209"/>
          </a:xfrm>
          <a:prstGeom prst="rect">
            <a:avLst/>
          </a:prstGeom>
        </p:spPr>
      </p:pic>
      <p:pic>
        <p:nvPicPr>
          <p:cNvPr id="2" name="Picture Placeholder 5">
            <a:extLst>
              <a:ext uri="{FF2B5EF4-FFF2-40B4-BE49-F238E27FC236}">
                <a16:creationId xmlns:a16="http://schemas.microsoft.com/office/drawing/2014/main" id="{FEF3BC3B-811B-D1F3-DFA2-5EF6F85B3FB8}"/>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t="4240" b="4240"/>
          <a:stretch/>
        </p:blipFill>
        <p:spPr>
          <a:xfrm>
            <a:off x="884238" y="0"/>
            <a:ext cx="4994275" cy="6858000"/>
          </a:xfrm>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 </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ALL ABOUT KOMBUCHA </a:t>
            </a:r>
            <a:endParaRPr lang="en-IE" dirty="0"/>
          </a:p>
        </p:txBody>
      </p:sp>
    </p:spTree>
    <p:extLst>
      <p:ext uri="{BB962C8B-B14F-4D97-AF65-F5344CB8AC3E}">
        <p14:creationId xmlns:p14="http://schemas.microsoft.com/office/powerpoint/2010/main" val="319674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316116" y="729565"/>
            <a:ext cx="5157730" cy="5398870"/>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Ihr Ansatz veranschaulicht, wie Marktkenntnisse und digitale Tools zur Förderung nachhaltiger Produkte genutzt werden können. </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Ihr erfolgreicher Einsatz digitaler Plattformen, um ein Zielpublikum zu erreichen und anzusprechen, zeigt den Einfluss von Marktanalysen und digitalem Marketing auf die Nachfrage der Verbraucher nach nachhaltigen Produkten.</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Erfahren Sie mehr über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All About Kombucha</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indem Sie unser </a:t>
            </a:r>
            <a:r>
              <a:rPr lang="en-IE" sz="2200" b="1" kern="100" dirty="0">
                <a:effectLst/>
                <a:ea typeface="Calibri" panose="020F0502020204030204" pitchFamily="34" charset="0"/>
                <a:cs typeface="Times New Roman" panose="02020603050405020304" pitchFamily="18" charset="0"/>
                <a:hlinkClick r:id="rId3"/>
              </a:rPr>
              <a:t>Kompendium der Fallstudien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besuchen. </a:t>
            </a:r>
          </a:p>
        </p:txBody>
      </p:sp>
      <p:pic>
        <p:nvPicPr>
          <p:cNvPr id="2" name="Picture Placeholder 5">
            <a:extLst>
              <a:ext uri="{FF2B5EF4-FFF2-40B4-BE49-F238E27FC236}">
                <a16:creationId xmlns:a16="http://schemas.microsoft.com/office/drawing/2014/main" id="{BCED3D00-12FB-1870-AAAC-37367AB77A60}"/>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t="11092" b="11092"/>
          <a:stretch/>
        </p:blipFill>
        <p:spPr>
          <a:xfrm>
            <a:off x="0" y="0"/>
            <a:ext cx="5875338" cy="6858000"/>
          </a:xfrm>
        </p:spPr>
      </p:pic>
    </p:spTree>
    <p:extLst>
      <p:ext uri="{BB962C8B-B14F-4D97-AF65-F5344CB8AC3E}">
        <p14:creationId xmlns:p14="http://schemas.microsoft.com/office/powerpoint/2010/main" val="5850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A535F3F-4B51-64E8-FC78-4505739460C5}"/>
              </a:ext>
            </a:extLst>
          </p:cNvPr>
          <p:cNvGraphicFramePr>
            <a:graphicFrameLocks noChangeAspect="1"/>
          </p:cNvGraphicFramePr>
          <p:nvPr>
            <p:custDataLst>
              <p:tags r:id="rId1"/>
            </p:custDataLst>
            <p:extLst>
              <p:ext uri="{D42A27DB-BD31-4B8C-83A1-F6EECF244321}">
                <p14:modId xmlns:p14="http://schemas.microsoft.com/office/powerpoint/2010/main" val="2791802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9749E53-DCE2-60DB-873F-E90FD811FC60}"/>
              </a:ext>
            </a:extLst>
          </p:cNvPr>
          <p:cNvSpPr>
            <a:spLocks noGrp="1"/>
          </p:cNvSpPr>
          <p:nvPr>
            <p:ph type="body" sz="quarter" idx="48"/>
          </p:nvPr>
        </p:nvSpPr>
        <p:spPr>
          <a:xfrm>
            <a:off x="5226341" y="1535185"/>
            <a:ext cx="6315217" cy="4464757"/>
          </a:xfrm>
        </p:spPr>
        <p:txBody>
          <a:bodyPr/>
          <a:lstStyle/>
          <a:p>
            <a:pPr algn="just"/>
            <a:r>
              <a:rPr lang="en-GB" sz="1800" b="1" dirty="0"/>
              <a:t>Kartierung und Einbeziehung von Interessengruppen </a:t>
            </a:r>
          </a:p>
          <a:p>
            <a:pPr algn="just"/>
            <a:endParaRPr lang="en-GB" sz="1800" dirty="0"/>
          </a:p>
          <a:p>
            <a:pPr algn="just"/>
            <a:r>
              <a:rPr lang="en-GB" sz="1800" b="1" dirty="0"/>
              <a:t>Zielsetzung: </a:t>
            </a:r>
            <a:r>
              <a:rPr lang="en-GB" sz="1800" dirty="0"/>
              <a:t>Identifizierung und Einbeziehung von Interessengruppen für ein Nachhaltigkeitsprojekt.</a:t>
            </a:r>
          </a:p>
          <a:p>
            <a:pPr algn="just"/>
            <a:endParaRPr lang="en-GB" sz="1800" dirty="0"/>
          </a:p>
          <a:p>
            <a:pPr algn="just"/>
            <a:r>
              <a:rPr lang="en-GB" sz="1800" b="1" dirty="0"/>
              <a:t>Identifizierung der Stakeholder: </a:t>
            </a:r>
            <a:r>
              <a:rPr lang="en-GB" sz="1800" dirty="0"/>
              <a:t>Führen Sie die wichtigsten Interessengruppen auf (z. B. Gemeinschaft, Lieferanten, Aufsichtsbehörden).</a:t>
            </a:r>
          </a:p>
          <a:p>
            <a:pPr algn="just"/>
            <a:r>
              <a:rPr lang="en-GB" sz="1800" b="1" dirty="0"/>
              <a:t>Engagement-Strategie: </a:t>
            </a:r>
            <a:r>
              <a:rPr lang="en-GB" sz="1800" dirty="0"/>
              <a:t>Entwicklung von Ansätzen zur Einbeziehung von Interessengruppen in die Nachhaltigkeitsbemühungen.</a:t>
            </a:r>
          </a:p>
          <a:p>
            <a:pPr algn="just"/>
            <a:r>
              <a:rPr lang="en-GB" sz="1800" b="1" dirty="0"/>
              <a:t>Aktionsplan: </a:t>
            </a:r>
            <a:r>
              <a:rPr lang="en-GB" sz="1800" dirty="0"/>
              <a:t>Skizzieren Sie Schritte zur Umsetzung von Engagementstrategien.</a:t>
            </a:r>
          </a:p>
          <a:p>
            <a:pPr algn="just"/>
            <a:r>
              <a:rPr lang="en-GB" sz="1800" b="1" dirty="0"/>
              <a:t>Reflexion: </a:t>
            </a:r>
            <a:r>
              <a:rPr lang="en-GB" sz="1800" dirty="0"/>
              <a:t>Besprechen Sie die Wirksamkeit und mögliche Verbesserungen.</a:t>
            </a:r>
          </a:p>
          <a:p>
            <a:pPr algn="just"/>
            <a:endParaRPr lang="en-GB" sz="1800" dirty="0"/>
          </a:p>
          <a:p>
            <a:pPr algn="just"/>
            <a:r>
              <a:rPr lang="en-GB" sz="1800" b="1" dirty="0"/>
              <a:t>Ergebnis: </a:t>
            </a:r>
            <a:r>
              <a:rPr lang="en-GB" sz="1800" dirty="0"/>
              <a:t>Verbesserte Fähigkeiten im Stakeholder-Management für nachhaltige Initiativen.</a:t>
            </a:r>
            <a:endParaRPr lang="en-IE" sz="1800" dirty="0"/>
          </a:p>
          <a:p>
            <a:endParaRPr lang="en-IE" sz="1800" dirty="0"/>
          </a:p>
        </p:txBody>
      </p:sp>
      <p:pic>
        <p:nvPicPr>
          <p:cNvPr id="2" name="Picture Placeholder 5" descr="Two cute robots">
            <a:extLst>
              <a:ext uri="{FF2B5EF4-FFF2-40B4-BE49-F238E27FC236}">
                <a16:creationId xmlns:a16="http://schemas.microsoft.com/office/drawing/2014/main" id="{ED2AC586-A540-27F0-07FD-674F38F33083}"/>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103188" y="0"/>
            <a:ext cx="4994276" cy="6858000"/>
          </a:xfrm>
        </p:spPr>
      </p:pic>
      <p:sp>
        <p:nvSpPr>
          <p:cNvPr id="3" name="Text Placeholder 2">
            <a:extLst>
              <a:ext uri="{FF2B5EF4-FFF2-40B4-BE49-F238E27FC236}">
                <a16:creationId xmlns:a16="http://schemas.microsoft.com/office/drawing/2014/main" id="{1FF76524-1BDF-8894-8445-E86433CF07C6}"/>
              </a:ext>
            </a:extLst>
          </p:cNvPr>
          <p:cNvSpPr>
            <a:spLocks noGrp="1"/>
          </p:cNvSpPr>
          <p:nvPr>
            <p:ph type="body" sz="quarter" idx="30"/>
          </p:nvPr>
        </p:nvSpPr>
        <p:spPr>
          <a:xfrm>
            <a:off x="4580403" y="394850"/>
            <a:ext cx="6776598" cy="842867"/>
          </a:xfrm>
        </p:spPr>
        <p:txBody>
          <a:bodyPr/>
          <a:lstStyle/>
          <a:p>
            <a:r>
              <a:rPr lang="en-IE" dirty="0"/>
              <a:t>PRAKTISCHE ÜBUNG</a:t>
            </a:r>
          </a:p>
        </p:txBody>
      </p:sp>
    </p:spTree>
    <p:extLst>
      <p:ext uri="{BB962C8B-B14F-4D97-AF65-F5344CB8AC3E}">
        <p14:creationId xmlns:p14="http://schemas.microsoft.com/office/powerpoint/2010/main" val="278867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2000" b="1" dirty="0"/>
              <a:t>: </a:t>
            </a:r>
            <a:r>
              <a:rPr lang="en-GB" sz="2000" dirty="0"/>
              <a:t>Untersucht innovative technologische Aspekte der Online-Präsenz und betont die Rolle der digitalen Infrastruktur für nachhaltige Geschäftspraktiken.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11: Nachhaltige Städte und Gemeinden</a:t>
            </a:r>
            <a:r>
              <a:rPr lang="en-GB" sz="2000" b="1" dirty="0"/>
              <a:t>: </a:t>
            </a:r>
            <a:r>
              <a:rPr lang="en-GB" sz="2000" dirty="0"/>
              <a:t>Hervorhebung der Bedeutung der Online-Präsenz für das Engagement der Gemeinschaft und die Schaffung einer nachhaltigen Stadtentwicklung durch digitale Konnektivität.</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a:t>
            </a:r>
            <a:r>
              <a:rPr lang="en-GB" sz="2000" b="1" dirty="0"/>
              <a:t>: </a:t>
            </a:r>
            <a:r>
              <a:rPr lang="en-GB" sz="2000" dirty="0"/>
              <a:t>Fördert die nachhaltige und verantwortungsvolle Erstellung von Inhalten und ermutigt Unternehmen, nachhaltige Verbrauchspraktiken online zu kommunizieren und zu fördern.</a:t>
            </a:r>
          </a:p>
        </p:txBody>
      </p:sp>
      <p:pic>
        <p:nvPicPr>
          <p:cNvPr id="4" name="Picture 2">
            <a:extLst>
              <a:ext uri="{FF2B5EF4-FFF2-40B4-BE49-F238E27FC236}">
                <a16:creationId xmlns:a16="http://schemas.microsoft.com/office/drawing/2014/main" id="{39FC184D-4A40-BB32-C0EE-94F91AF294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80893" y="5655483"/>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9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5" y="674010"/>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5" y="1560353"/>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13: Klimapolitik</a:t>
            </a:r>
            <a:r>
              <a:rPr lang="en-GB" sz="2000" b="1" dirty="0"/>
              <a:t>: </a:t>
            </a:r>
            <a:r>
              <a:rPr lang="en-GB" sz="2000" dirty="0"/>
              <a:t>Vermittlung von klimafreundlichen Praktiken durch Online-Inhalte, Unterstützung von Initiativen zur Förderung der Klimaresilienz und der Bemühungen zur Reduzierung des Klimawandels.</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17: Partnerschaften für die Ziele</a:t>
            </a:r>
            <a:r>
              <a:rPr lang="en-GB" sz="2000" b="1" dirty="0"/>
              <a:t>: </a:t>
            </a:r>
            <a:r>
              <a:rPr lang="en-GB" sz="2000" dirty="0"/>
              <a:t>Betont die Zusammenarbeit durch soziale Medien für nachhaltige Partnerschaften und fördert die sektorübergreifende Zusammenarbeit zur Erreichung der Nachhaltigkeitsziele.</a:t>
            </a:r>
            <a:endParaRPr lang="en-IE" sz="2000" dirty="0"/>
          </a:p>
        </p:txBody>
      </p:sp>
      <p:pic>
        <p:nvPicPr>
          <p:cNvPr id="4" name="Picture 2">
            <a:extLst>
              <a:ext uri="{FF2B5EF4-FFF2-40B4-BE49-F238E27FC236}">
                <a16:creationId xmlns:a16="http://schemas.microsoft.com/office/drawing/2014/main" id="{11B271C2-4B56-4177-B393-219B9C7266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83942" y="4358082"/>
            <a:ext cx="1677796" cy="167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2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ENTRECOMP-AUSRICHTUNG</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Selbstwahrnehmung und Selbstwirksamkeit: </a:t>
            </a:r>
            <a:r>
              <a:rPr lang="en-GB" dirty="0"/>
              <a:t>Ermutigt Einzelpersonen, ihre nachhaltigen Unternehmungen wirksam zu fördern und Verantwortung für ihre digitale Präsenz zu übernehmen.</a:t>
            </a:r>
          </a:p>
          <a:p>
            <a:pPr algn="just"/>
            <a:endParaRPr lang="en-GB" b="1" dirty="0"/>
          </a:p>
          <a:p>
            <a:pPr algn="just"/>
            <a:r>
              <a:rPr lang="en-GB" b="1" dirty="0"/>
              <a:t>3.1 Ergreifen der Initiative: </a:t>
            </a:r>
            <a:r>
              <a:rPr lang="en-GB" dirty="0"/>
              <a:t>Fördert die Initiative bei der Ermittlung von Online-Möglichkeiten, beim Treffen strategischer Entscheidungen und bei der eigenständigen Verwaltung digitaler Strategien.</a:t>
            </a:r>
          </a:p>
          <a:p>
            <a:pPr algn="just"/>
            <a:endParaRPr lang="en-GB" b="1" dirty="0"/>
          </a:p>
          <a:p>
            <a:pPr algn="just"/>
            <a:r>
              <a:rPr lang="en-GB" b="1" dirty="0"/>
              <a:t>3.3 Umgang mit Unsicherheit, Mehrdeutigkeit und Risiko: </a:t>
            </a:r>
            <a:r>
              <a:rPr lang="en-GB" dirty="0"/>
              <a:t>Entwicklung von Fähigkeiten zum Risikomanagement und zur Entscheidungsfindung im Zusammenhang mit digitaler Präsenz und Online-Strategien.</a:t>
            </a:r>
            <a:endParaRPr lang="en-IE" dirty="0"/>
          </a:p>
        </p:txBody>
      </p:sp>
      <p:pic>
        <p:nvPicPr>
          <p:cNvPr id="4" name="Picture 3">
            <a:extLst>
              <a:ext uri="{FF2B5EF4-FFF2-40B4-BE49-F238E27FC236}">
                <a16:creationId xmlns:a16="http://schemas.microsoft.com/office/drawing/2014/main" id="{41C710F3-AC8B-6C4E-4649-DDD3723196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273693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2F170FE-3A5B-C90D-67FA-4A98CD791933}"/>
              </a:ext>
            </a:extLst>
          </p:cNvPr>
          <p:cNvGraphicFramePr>
            <a:graphicFrameLocks noChangeAspect="1"/>
          </p:cNvGraphicFramePr>
          <p:nvPr>
            <p:custDataLst>
              <p:tags r:id="rId1"/>
            </p:custDataLst>
            <p:extLst>
              <p:ext uri="{D42A27DB-BD31-4B8C-83A1-F6EECF244321}">
                <p14:modId xmlns:p14="http://schemas.microsoft.com/office/powerpoint/2010/main" val="2250202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200" b="1" i="0" dirty="0">
                <a:effectLst/>
                <a:highlight>
                  <a:srgbClr val="FFFFFF"/>
                </a:highlight>
                <a:latin typeface="var(--artdeco-reset-typography-font-family-sans)"/>
                <a:hlinkClick r:id="rId5"/>
              </a:rPr>
              <a:t>Die Auswirkungen der Online-Präsenz auf das Unternehmenswachstum</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6"/>
              </a:rPr>
              <a:t>Nachhaltigkeit im Social Media Marketing: 7 Strategien zur Förderung Ihrer umweltbewussten Marke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CE31FC41-D6DE-80BC-418B-204BBBA58334}"/>
              </a:ext>
            </a:extLst>
          </p:cNvPr>
          <p:cNvGrpSpPr/>
          <p:nvPr/>
        </p:nvGrpSpPr>
        <p:grpSpPr>
          <a:xfrm rot="19582332">
            <a:off x="10447712" y="7544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9D0E22F-0F51-3C3A-88E5-EC94496FFB2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005DFCE0-18D3-B5CD-28A5-060A50DA2DA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9C71150-501B-86BD-0ED5-594F9A6A848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B4C9F16A-7669-D86E-4A82-90D3612F213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D7D67502-C2B3-6215-CFFE-0B529BDD27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10574877-988B-702B-E17A-BF0F5235D24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7153180-C5DE-CC32-3726-FA43FC5EE04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BF335053-3018-90ED-CB05-8053774038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3118019-A916-55D0-27A0-A571A92617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80C8944-CA5C-8BA1-E94F-D52E7AF8CF1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A3DC0AF-C77F-932E-01F1-D491B20FA1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8" name="Picture Placeholder 7">
            <a:extLst>
              <a:ext uri="{FF2B5EF4-FFF2-40B4-BE49-F238E27FC236}">
                <a16:creationId xmlns:a16="http://schemas.microsoft.com/office/drawing/2014/main" id="{151F7EE9-6F81-D71D-BD90-D7F2342F043E}"/>
              </a:ext>
            </a:extLst>
          </p:cNvPr>
          <p:cNvPicPr>
            <a:picLocks noGrp="1" noChangeAspect="1"/>
          </p:cNvPicPr>
          <p:nvPr>
            <p:ph type="pic" sz="quarter" idx="21"/>
          </p:nvPr>
        </p:nvPicPr>
        <p:blipFill rotWithShape="1">
          <a:blip r:embed="rId7"/>
          <a:srcRect l="17594" r="17594"/>
          <a:stretch/>
        </p:blipFill>
        <p:spPr>
          <a:xfrm>
            <a:off x="884238" y="0"/>
            <a:ext cx="4994275"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Weitere Ressourcen</a:t>
            </a:r>
          </a:p>
        </p:txBody>
      </p:sp>
    </p:spTree>
    <p:extLst>
      <p:ext uri="{BB962C8B-B14F-4D97-AF65-F5344CB8AC3E}">
        <p14:creationId xmlns:p14="http://schemas.microsoft.com/office/powerpoint/2010/main" val="18318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F8FE214-4C90-D73B-EF82-4BFB9A0C32F0}"/>
              </a:ext>
            </a:extLst>
          </p:cNvPr>
          <p:cNvGraphicFramePr>
            <a:graphicFrameLocks noChangeAspect="1"/>
          </p:cNvGraphicFramePr>
          <p:nvPr>
            <p:custDataLst>
              <p:tags r:id="rId1"/>
            </p:custDataLst>
            <p:extLst>
              <p:ext uri="{D42A27DB-BD31-4B8C-83A1-F6EECF244321}">
                <p14:modId xmlns:p14="http://schemas.microsoft.com/office/powerpoint/2010/main" val="1309066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37</a:t>
            </a:fld>
            <a:endParaRPr lang="en-US" dirty="0"/>
          </a:p>
        </p:txBody>
      </p:sp>
      <p:sp>
        <p:nvSpPr>
          <p:cNvPr id="8" name="Bildplatzhalter 7">
            <a:extLst>
              <a:ext uri="{FF2B5EF4-FFF2-40B4-BE49-F238E27FC236}">
                <a16:creationId xmlns:a16="http://schemas.microsoft.com/office/drawing/2014/main" id="{3EB2D31C-1B56-FA9F-CB01-36255FCA5A08}"/>
              </a:ext>
            </a:extLst>
          </p:cNvPr>
          <p:cNvSpPr>
            <a:spLocks noGrp="1"/>
          </p:cNvSpPr>
          <p:nvPr>
            <p:ph type="pic" sz="quarter" idx="22"/>
          </p:nvPr>
        </p:nvSpPr>
        <p:spPr/>
        <p:txBody>
          <a:bodyPr/>
          <a:lstStyle/>
          <a:p>
            <a:endParaRPr lang="de-DE" dirty="0"/>
          </a:p>
        </p:txBody>
      </p:sp>
      <p:pic>
        <p:nvPicPr>
          <p:cNvPr id="2" name="Picture Placeholder 12">
            <a:extLst>
              <a:ext uri="{FF2B5EF4-FFF2-40B4-BE49-F238E27FC236}">
                <a16:creationId xmlns:a16="http://schemas.microsoft.com/office/drawing/2014/main" id="{03CA88D1-71BB-C02E-94D8-D8112686DBA0}"/>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16950" b="16950"/>
          <a:stretch>
            <a:fillRect/>
          </a:stretch>
        </p:blipFill>
        <p:spPr>
          <a:xfrm>
            <a:off x="773113" y="566738"/>
            <a:ext cx="4656137" cy="2052637"/>
          </a:xfrm>
        </p:spPr>
      </p:pic>
      <p:pic>
        <p:nvPicPr>
          <p:cNvPr id="5" name="Picture Placeholder 16" descr="Video camera recording person baking with blueberries">
            <a:extLst>
              <a:ext uri="{FF2B5EF4-FFF2-40B4-BE49-F238E27FC236}">
                <a16:creationId xmlns:a16="http://schemas.microsoft.com/office/drawing/2014/main" id="{FD265AE7-F403-0039-127A-04713A141B6A}"/>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15231" r="15231"/>
          <a:stretch/>
        </p:blipFill>
        <p:spPr>
          <a:xfrm>
            <a:off x="5675313" y="546100"/>
            <a:ext cx="5883275" cy="5640388"/>
          </a:xfrm>
        </p:spPr>
      </p:pic>
      <p:pic>
        <p:nvPicPr>
          <p:cNvPr id="7" name="Picture Placeholder 14" descr="Recycling arrows chat icon">
            <a:extLst>
              <a:ext uri="{FF2B5EF4-FFF2-40B4-BE49-F238E27FC236}">
                <a16:creationId xmlns:a16="http://schemas.microsoft.com/office/drawing/2014/main" id="{90FDC7EF-AAFE-2A9D-FE8B-1547F5AD3345}"/>
              </a:ext>
            </a:extLst>
          </p:cNvPr>
          <p:cNvPicPr>
            <a:picLocks noChangeAspect="1"/>
          </p:cNvPicPr>
          <p:nvPr/>
        </p:nvPicPr>
        <p:blipFill>
          <a:blip r:embed="rId7" cstate="email">
            <a:extLst>
              <a:ext uri="{28A0092B-C50C-407E-A947-70E740481C1C}">
                <a14:useLocalDpi xmlns:a14="http://schemas.microsoft.com/office/drawing/2010/main"/>
              </a:ext>
            </a:extLst>
          </a:blip>
          <a:srcRect l="6492" r="6492"/>
          <a:stretch/>
        </p:blipFill>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pic>
      <p:pic>
        <p:nvPicPr>
          <p:cNvPr id="9" name="Picture Placeholder 16" descr="Video camera recording person baking with blueberries">
            <a:extLst>
              <a:ext uri="{FF2B5EF4-FFF2-40B4-BE49-F238E27FC236}">
                <a16:creationId xmlns:a16="http://schemas.microsoft.com/office/drawing/2014/main" id="{EBF44411-F041-C004-7F47-811CCA2A19D2}"/>
              </a:ext>
            </a:extLst>
          </p:cNvPr>
          <p:cNvPicPr>
            <a:picLocks noChangeAspect="1"/>
          </p:cNvPicPr>
          <p:nvPr/>
        </p:nvPicPr>
        <p:blipFill>
          <a:blip r:embed="rId6" cstate="email">
            <a:extLst>
              <a:ext uri="{28A0092B-C50C-407E-A947-70E740481C1C}">
                <a14:useLocalDpi xmlns:a14="http://schemas.microsoft.com/office/drawing/2010/main"/>
              </a:ext>
            </a:extLst>
          </a:blip>
          <a:srcRect l="15222" r="15222"/>
          <a:stretch/>
        </p:blipFill>
        <p:spPr>
          <a:xfrm>
            <a:off x="5674559" y="546533"/>
            <a:ext cx="5884396" cy="5640006"/>
          </a:xfrm>
          <a:prstGeom prst="rect">
            <a:avLst/>
          </a:prstGeom>
          <a:solidFill>
            <a:schemeClr val="bg1">
              <a:lumMod val="85000"/>
            </a:schemeClr>
          </a:solid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7365842"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reading a book">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60888"/>
            <a:ext cx="3113515" cy="2850370"/>
          </a:xfrm>
        </p:spPr>
        <p:txBody>
          <a:bodyPr/>
          <a:lstStyle/>
          <a:p>
            <a:r>
              <a:rPr lang="en-US" b="1" dirty="0"/>
              <a:t>STORYTELLING FÜR NACHHALTIGKEIT</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39</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860450"/>
          </a:xfrm>
        </p:spPr>
        <p:txBody>
          <a:bodyPr/>
          <a:lstStyle/>
          <a:p>
            <a:r>
              <a:rPr lang="en-GB" sz="3200" dirty="0"/>
              <a:t>DIE MACHT DES GESCHICHTENERZÄHLENS</a:t>
            </a:r>
            <a:endParaRPr lang="en-US" sz="3200"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370814"/>
            <a:ext cx="4939670" cy="4016287"/>
          </a:xfrm>
        </p:spPr>
        <p:txBody>
          <a:bodyPr/>
          <a:lstStyle/>
          <a:p>
            <a:pPr algn="just"/>
            <a:r>
              <a:rPr lang="en-GB" sz="2000" dirty="0"/>
              <a:t>Das Erzählen von Geschichten ist ein wirkungsvolles Instrument, um Nachhaltigkeitsbotschaften zu vermitteln und eine tiefe emotionale Verbindung zu den Stakeholdern herzustellen. </a:t>
            </a:r>
          </a:p>
          <a:p>
            <a:pPr algn="just"/>
            <a:endParaRPr lang="en-GB" sz="2000" dirty="0"/>
          </a:p>
          <a:p>
            <a:pPr algn="just"/>
            <a:r>
              <a:rPr lang="en-GB" sz="2000" dirty="0"/>
              <a:t>Effektives Storytelling kann komplexe Nachhaltigkeitsthemen greifbarer machen und die Menschen zum Handeln anregen. </a:t>
            </a:r>
          </a:p>
          <a:p>
            <a:pPr algn="just"/>
            <a:endParaRPr lang="en-GB" sz="2000" dirty="0"/>
          </a:p>
          <a:p>
            <a:pPr algn="just"/>
            <a:r>
              <a:rPr lang="en-GB" sz="2000" dirty="0"/>
              <a:t>Indem sie Fakten und Daten in ihre Erzählungen einfließen lassen, können Unternehmen ihre Nachhaltigkeitsbemühungen hervorheben, ihr Engagement für positive Veränderungen demonstrieren und ihr Publikum auf einer tieferen Ebene ansprechen.</a:t>
            </a:r>
          </a:p>
          <a:p>
            <a:pPr algn="just"/>
            <a:endParaRPr lang="en-GB" sz="1600" dirty="0"/>
          </a:p>
        </p:txBody>
      </p:sp>
    </p:spTree>
    <p:extLst>
      <p:ext uri="{BB962C8B-B14F-4D97-AF65-F5344CB8AC3E}">
        <p14:creationId xmlns:p14="http://schemas.microsoft.com/office/powerpoint/2010/main" val="29320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2" y="628212"/>
            <a:ext cx="10483431" cy="804265"/>
          </a:xfrm>
        </p:spPr>
        <p:txBody>
          <a:bodyPr/>
          <a:lstStyle/>
          <a:p>
            <a:r>
              <a:rPr lang="en-GB" dirty="0"/>
              <a:t>EINFÜHRUNG IN DIE MARKTANALYSE FÜR NACHHALTIGE UNTERNEHMUNGEN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90388"/>
            <a:ext cx="10483429" cy="4439577"/>
          </a:xfrm>
        </p:spPr>
        <p:txBody>
          <a:bodyPr/>
          <a:lstStyle/>
          <a:p>
            <a:pPr algn="just"/>
            <a:r>
              <a:rPr lang="en-GB" b="1" dirty="0"/>
              <a:t>Warum die Marktanalyse wichtig ist</a:t>
            </a:r>
          </a:p>
          <a:p>
            <a:pPr algn="just"/>
            <a:r>
              <a:rPr lang="en-GB" dirty="0"/>
              <a:t>Die Marktanalyse ist ein wichtiger Faktor für Unternehmen, die nachhaltige Geschäftsmöglichkeiten erkennen und die Präferenzen der Verbraucher in der heutigen Marktlandschaft verstehen wollen.</a:t>
            </a:r>
          </a:p>
          <a:p>
            <a:pPr algn="just"/>
            <a:endParaRPr lang="en-GB" dirty="0"/>
          </a:p>
          <a:p>
            <a:pPr algn="just"/>
            <a:r>
              <a:rPr lang="en-GB" dirty="0"/>
              <a:t>Sie hilft den Unternehmen, das Marktumfeld zu verstehen, einschließlich der Wettbewerbslandschaft und der Verbraucherbedürfnisse.</a:t>
            </a:r>
          </a:p>
          <a:p>
            <a:pPr algn="just">
              <a:buFont typeface="Arial" panose="020B0604020202020204" pitchFamily="34" charset="0"/>
              <a:buChar char="•"/>
            </a:pPr>
            <a:endParaRPr lang="en-GB" dirty="0"/>
          </a:p>
          <a:p>
            <a:pPr algn="just"/>
            <a:r>
              <a:rPr lang="en-GB" dirty="0"/>
              <a:t>Sie ist von entscheidender Bedeutung für die Entwicklung von Strategien, die sich an den Marktanforderungen orientieren und die Nachhaltigkeit des Unternehmens gewährleisten.</a:t>
            </a:r>
          </a:p>
        </p:txBody>
      </p:sp>
      <p:sp>
        <p:nvSpPr>
          <p:cNvPr id="4" name="Freeform 210">
            <a:extLst>
              <a:ext uri="{FF2B5EF4-FFF2-40B4-BE49-F238E27FC236}">
                <a16:creationId xmlns:a16="http://schemas.microsoft.com/office/drawing/2014/main" id="{589BD294-8297-9865-7CAA-E69C93771173}"/>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65C90EEA-6581-B0E2-F2C3-C227248FDADF}"/>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A73E1DD1-1A86-3492-B59C-BC828653EC0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FA53D2-6D66-1C8C-67F3-4AFA94D6339A}"/>
              </a:ext>
            </a:extLst>
          </p:cNvPr>
          <p:cNvSpPr>
            <a:spLocks noGrp="1"/>
          </p:cNvSpPr>
          <p:nvPr>
            <p:ph type="body" sz="quarter" idx="49"/>
          </p:nvPr>
        </p:nvSpPr>
        <p:spPr/>
        <p:txBody>
          <a:bodyPr/>
          <a:lstStyle/>
          <a:p>
            <a:r>
              <a:rPr lang="en-IE" dirty="0"/>
              <a:t>Authentizität</a:t>
            </a:r>
          </a:p>
        </p:txBody>
      </p:sp>
      <p:sp>
        <p:nvSpPr>
          <p:cNvPr id="3" name="Text Placeholder 2">
            <a:extLst>
              <a:ext uri="{FF2B5EF4-FFF2-40B4-BE49-F238E27FC236}">
                <a16:creationId xmlns:a16="http://schemas.microsoft.com/office/drawing/2014/main" id="{BE2E7CF5-EE09-0CF8-3FF0-E1CE4685FBA9}"/>
              </a:ext>
            </a:extLst>
          </p:cNvPr>
          <p:cNvSpPr>
            <a:spLocks noGrp="1"/>
          </p:cNvSpPr>
          <p:nvPr>
            <p:ph type="body" sz="quarter" idx="50"/>
          </p:nvPr>
        </p:nvSpPr>
        <p:spPr/>
        <p:txBody>
          <a:bodyPr/>
          <a:lstStyle/>
          <a:p>
            <a:pPr algn="just"/>
            <a:r>
              <a:rPr lang="en-GB" sz="2000" dirty="0"/>
              <a:t>Stellen Sie sicher, dass die Geschichte echt ist und die wahren Werte und Handlungen des Unternehmens widerspiegelt. Authentizität schafft Vertrauen und Glaubwürdigkeit.</a:t>
            </a:r>
            <a:endParaRPr lang="en-IE" sz="2000" dirty="0"/>
          </a:p>
        </p:txBody>
      </p:sp>
      <p:sp>
        <p:nvSpPr>
          <p:cNvPr id="4" name="Text Placeholder 3">
            <a:extLst>
              <a:ext uri="{FF2B5EF4-FFF2-40B4-BE49-F238E27FC236}">
                <a16:creationId xmlns:a16="http://schemas.microsoft.com/office/drawing/2014/main" id="{3A5656AC-92F7-6365-9E8C-99681E775172}"/>
              </a:ext>
            </a:extLst>
          </p:cNvPr>
          <p:cNvSpPr>
            <a:spLocks noGrp="1"/>
          </p:cNvSpPr>
          <p:nvPr>
            <p:ph type="body" sz="quarter" idx="51"/>
          </p:nvPr>
        </p:nvSpPr>
        <p:spPr/>
        <p:txBody>
          <a:bodyPr/>
          <a:lstStyle/>
          <a:p>
            <a:r>
              <a:rPr lang="en-GB" b="1" dirty="0"/>
              <a:t>Relevanz</a:t>
            </a:r>
            <a:endParaRPr lang="en-GB" dirty="0"/>
          </a:p>
          <a:p>
            <a:endParaRPr lang="en-IE" dirty="0"/>
          </a:p>
        </p:txBody>
      </p:sp>
      <p:sp>
        <p:nvSpPr>
          <p:cNvPr id="5" name="Text Placeholder 4">
            <a:extLst>
              <a:ext uri="{FF2B5EF4-FFF2-40B4-BE49-F238E27FC236}">
                <a16:creationId xmlns:a16="http://schemas.microsoft.com/office/drawing/2014/main" id="{6B060D72-7928-666E-3C69-84FBA8C3AE91}"/>
              </a:ext>
            </a:extLst>
          </p:cNvPr>
          <p:cNvSpPr>
            <a:spLocks noGrp="1"/>
          </p:cNvSpPr>
          <p:nvPr>
            <p:ph type="body" sz="quarter" idx="52"/>
          </p:nvPr>
        </p:nvSpPr>
        <p:spPr/>
        <p:txBody>
          <a:bodyPr/>
          <a:lstStyle/>
          <a:p>
            <a:pPr algn="just"/>
            <a:r>
              <a:rPr lang="en-GB" sz="2000" dirty="0"/>
              <a:t>Gestalten Sie die Geschichte entsprechend den Interessen und Anliegen der Zielgruppe. Wenn die Erzählung für ihr Leben und ihre Werte relevant ist, erhöht sich ihre Wirkung.</a:t>
            </a:r>
          </a:p>
          <a:p>
            <a:endParaRPr lang="en-IE" sz="2000" dirty="0"/>
          </a:p>
        </p:txBody>
      </p:sp>
      <p:sp>
        <p:nvSpPr>
          <p:cNvPr id="6" name="Text Placeholder 5">
            <a:extLst>
              <a:ext uri="{FF2B5EF4-FFF2-40B4-BE49-F238E27FC236}">
                <a16:creationId xmlns:a16="http://schemas.microsoft.com/office/drawing/2014/main" id="{FDFE4B12-3B86-9A5B-BC34-FD233D7E8CDE}"/>
              </a:ext>
            </a:extLst>
          </p:cNvPr>
          <p:cNvSpPr>
            <a:spLocks noGrp="1"/>
          </p:cNvSpPr>
          <p:nvPr>
            <p:ph type="body" sz="quarter" idx="54"/>
          </p:nvPr>
        </p:nvSpPr>
        <p:spPr>
          <a:xfrm>
            <a:off x="3892019" y="4499975"/>
            <a:ext cx="7160276" cy="730066"/>
          </a:xfrm>
        </p:spPr>
        <p:txBody>
          <a:bodyPr/>
          <a:lstStyle/>
          <a:p>
            <a:r>
              <a:rPr lang="en-GB" b="1" dirty="0"/>
              <a:t>Auswirkungen</a:t>
            </a:r>
            <a:endParaRPr lang="en-GB" dirty="0"/>
          </a:p>
          <a:p>
            <a:endParaRPr lang="en-IE" dirty="0"/>
          </a:p>
        </p:txBody>
      </p:sp>
      <p:sp>
        <p:nvSpPr>
          <p:cNvPr id="7" name="Text Placeholder 6">
            <a:extLst>
              <a:ext uri="{FF2B5EF4-FFF2-40B4-BE49-F238E27FC236}">
                <a16:creationId xmlns:a16="http://schemas.microsoft.com/office/drawing/2014/main" id="{362465D4-2F1D-C30A-9422-0B0767030CFE}"/>
              </a:ext>
            </a:extLst>
          </p:cNvPr>
          <p:cNvSpPr>
            <a:spLocks noGrp="1"/>
          </p:cNvSpPr>
          <p:nvPr>
            <p:ph type="body" sz="quarter" idx="55"/>
          </p:nvPr>
        </p:nvSpPr>
        <p:spPr>
          <a:xfrm>
            <a:off x="3904200" y="5194802"/>
            <a:ext cx="7378993" cy="945874"/>
          </a:xfrm>
        </p:spPr>
        <p:txBody>
          <a:bodyPr/>
          <a:lstStyle/>
          <a:p>
            <a:pPr algn="just"/>
            <a:r>
              <a:rPr lang="en-GB" sz="2000" dirty="0"/>
              <a:t>Stellen Sie die Vorteile und positiven Ergebnisse von Nachhaltigkeitsinitiativen heraus. Das Aufzeigen der Auswirkungen in der Praxis kann sie inspirieren und motivieren, diese Bemühungen zu unterstützen und sich daran zu beteiligen.</a:t>
            </a:r>
          </a:p>
          <a:p>
            <a:pPr algn="just"/>
            <a:endParaRPr lang="en-IE" sz="2000" dirty="0"/>
          </a:p>
        </p:txBody>
      </p:sp>
      <p:pic>
        <p:nvPicPr>
          <p:cNvPr id="16" name="Picture Placeholder 15" descr="Person reading a book">
            <a:extLst>
              <a:ext uri="{FF2B5EF4-FFF2-40B4-BE49-F238E27FC236}">
                <a16:creationId xmlns:a16="http://schemas.microsoft.com/office/drawing/2014/main" id="{494DF38A-269E-A8D1-CD2C-C69F2B2C8464}"/>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l="11855" r="11855"/>
          <a:stretch>
            <a:fillRect/>
          </a:stretch>
        </p:blipFill>
        <p:spPr/>
      </p:pic>
      <p:pic>
        <p:nvPicPr>
          <p:cNvPr id="14" name="Picture Placeholder 13" descr="Person writing on a notebook">
            <a:extLst>
              <a:ext uri="{FF2B5EF4-FFF2-40B4-BE49-F238E27FC236}">
                <a16:creationId xmlns:a16="http://schemas.microsoft.com/office/drawing/2014/main" id="{EDDAA33A-0EC2-1740-B592-7E8258ED1E93}"/>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62" r="11862"/>
          <a:stretch>
            <a:fillRect/>
          </a:stretch>
        </p:blipFill>
        <p:spPr/>
      </p:pic>
      <p:pic>
        <p:nvPicPr>
          <p:cNvPr id="12" name="Picture Placeholder 11" descr="Fashion designers working together in their studio">
            <a:extLst>
              <a:ext uri="{FF2B5EF4-FFF2-40B4-BE49-F238E27FC236}">
                <a16:creationId xmlns:a16="http://schemas.microsoft.com/office/drawing/2014/main" id="{F92D764D-03C1-9ED5-41EF-18456F7E2A22}"/>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1421830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sz="2800" dirty="0"/>
              <a:t>VERMITTLUNG VON NACHHALTIGKEITSBOTSCHAFTEN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661020"/>
            <a:ext cx="5196466" cy="4916742"/>
          </a:xfrm>
        </p:spPr>
        <p:txBody>
          <a:bodyPr/>
          <a:lstStyle/>
          <a:p>
            <a:pPr algn="just"/>
            <a:r>
              <a:rPr lang="en-GB" sz="1800" dirty="0"/>
              <a:t>Mit Hilfe von Geschichten können Unternehmen komplexe Nachhaltigkeitskonzepte auf ansprechende und nachvollziehbare Weise vermitteln. </a:t>
            </a:r>
          </a:p>
          <a:p>
            <a:pPr algn="just"/>
            <a:endParaRPr lang="en-GB" sz="1800" dirty="0"/>
          </a:p>
          <a:p>
            <a:pPr algn="just"/>
            <a:r>
              <a:rPr lang="en-GB" sz="1800" dirty="0"/>
              <a:t>Durch das Erzählen von Geschichten über ihren Weg zur Nachhaltigkeit, ihre Herausforderungen und Erfolge können Unternehmen ihre Initiativen für ihr Publikum zugänglicher und verständlicher machen. </a:t>
            </a:r>
          </a:p>
          <a:p>
            <a:pPr algn="just"/>
            <a:endParaRPr lang="en-GB" sz="1800" dirty="0"/>
          </a:p>
          <a:p>
            <a:pPr algn="just"/>
            <a:r>
              <a:rPr lang="en-GB" sz="1800" dirty="0"/>
              <a:t>Dazu gehören Fallstudien zu bestimmten Projekten, Erfahrungsberichte von Mitarbeitern oder Kunden sowie Einblicke hinter die Kulissen der Nachhaltigkeitspraxis.</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41</a:t>
            </a:fld>
            <a:endParaRPr lang="en-US" sz="1291" dirty="0"/>
          </a:p>
        </p:txBody>
      </p:sp>
      <p:pic>
        <p:nvPicPr>
          <p:cNvPr id="5" name="Picture Placeholder 4" descr="Person reading a book">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35" r="21435"/>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23100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0"/>
            <a:ext cx="5510068" cy="614105"/>
          </a:xfrm>
        </p:spPr>
        <p:txBody>
          <a:bodyPr/>
          <a:lstStyle/>
          <a:p>
            <a:r>
              <a:rPr lang="en-US" sz="2800" dirty="0"/>
              <a:t>AUFBAU EMOTIONALER VERBINDUNGEN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536494"/>
            <a:ext cx="4939670" cy="4769418"/>
          </a:xfrm>
        </p:spPr>
        <p:txBody>
          <a:bodyPr/>
          <a:lstStyle/>
          <a:p>
            <a:pPr algn="just"/>
            <a:r>
              <a:rPr lang="en-GB" sz="1800" dirty="0"/>
              <a:t>Durch das Erzählen von Geschichten können Unternehmen mit ihrem Publikum auf einer tieferen emotionalen Ebene in Kontakt treten. Authentische Geschichten über die positiven Auswirkungen ihrer Nachhaltigkeitsbemühungen tragen dazu bei, die Marke zu vermenschlichen und bei den Stakeholdern ein Gefühl des gemeinsamen Ziels zu schaffen. </a:t>
            </a:r>
          </a:p>
          <a:p>
            <a:pPr algn="just"/>
            <a:endParaRPr lang="en-GB" sz="1800" dirty="0"/>
          </a:p>
          <a:p>
            <a:pPr algn="just"/>
            <a:r>
              <a:rPr lang="en-GB" sz="1800" dirty="0"/>
              <a:t>Emotionale Erzählungen, die Beispiele aus dem wirklichen Leben hervorheben, wie z. B. die Auswirkungen auf die Gemeinschaft oder die Wiederherstellung der Umwelt, können eine starke Verbindung zum Publikum herstellen und dauerhafte Bindungen schaffen.</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42</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26559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578902"/>
            <a:ext cx="5510068" cy="614105"/>
          </a:xfrm>
        </p:spPr>
        <p:txBody>
          <a:bodyPr/>
          <a:lstStyle/>
          <a:p>
            <a:r>
              <a:rPr lang="en-US" sz="3200" dirty="0"/>
              <a:t>INSPIRIERENDES HANDELN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417739"/>
            <a:ext cx="4939670" cy="5160023"/>
          </a:xfrm>
        </p:spPr>
        <p:txBody>
          <a:bodyPr/>
          <a:lstStyle/>
          <a:p>
            <a:pPr algn="just"/>
            <a:r>
              <a:rPr lang="en-GB" sz="2000" dirty="0"/>
              <a:t>Überzeugende Erzählungen können Stakeholder dazu motivieren, Maßnahmen zu ergreifen, sei es zur Unterstützung des Unternehmens, zur Einführung nachhaltiger Praktiken oder zur Verbreitung von Nachhaltigkeitsinitiativen. </a:t>
            </a:r>
          </a:p>
          <a:p>
            <a:pPr algn="just"/>
            <a:endParaRPr lang="en-GB" sz="2000" dirty="0"/>
          </a:p>
          <a:p>
            <a:pPr algn="just"/>
            <a:r>
              <a:rPr lang="en-GB" sz="2000" dirty="0"/>
              <a:t>Indem sie die Vorteile und die realen Auswirkungen ihrer Bemühungen hervorheben, können die Unternehmen andere dazu ermutigen, sich ihrem Weg der Nachhaltigkeit anzuschließen. </a:t>
            </a:r>
          </a:p>
          <a:p>
            <a:pPr algn="just"/>
            <a:endParaRPr lang="en-GB" sz="2000" dirty="0"/>
          </a:p>
          <a:p>
            <a:pPr algn="just"/>
            <a:r>
              <a:rPr lang="en-GB" sz="2000" dirty="0"/>
              <a:t>Geschichten, die messbare Ergebnisse und persönliche Erfahrungen aufzeigen, können besonders wirksam sein, um zum Handeln und Engagement anzuregen.</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43</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43877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6D0A5739-9BFC-8DFB-3286-5FE8FC80554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162" r="21874"/>
          <a:stretch/>
        </p:blipFill>
        <p:spPr>
          <a:xfrm>
            <a:off x="-102977" y="0"/>
            <a:ext cx="4993772" cy="6858000"/>
          </a:xfrm>
        </p:spPr>
      </p:pic>
      <p:sp>
        <p:nvSpPr>
          <p:cNvPr id="3" name="Text Placeholder 2">
            <a:extLst>
              <a:ext uri="{FF2B5EF4-FFF2-40B4-BE49-F238E27FC236}">
                <a16:creationId xmlns:a16="http://schemas.microsoft.com/office/drawing/2014/main" id="{5312D0F5-5CC7-B1D3-99A0-321AC682CD95}"/>
              </a:ext>
            </a:extLst>
          </p:cNvPr>
          <p:cNvSpPr>
            <a:spLocks noGrp="1"/>
          </p:cNvSpPr>
          <p:nvPr>
            <p:ph type="body" sz="quarter" idx="30"/>
          </p:nvPr>
        </p:nvSpPr>
        <p:spPr>
          <a:xfrm>
            <a:off x="4370677" y="3173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C331C73A-1463-BC90-A6FB-B72735CCCF19}"/>
              </a:ext>
            </a:extLst>
          </p:cNvPr>
          <p:cNvSpPr>
            <a:spLocks noGrp="1"/>
          </p:cNvSpPr>
          <p:nvPr>
            <p:ph type="body" sz="quarter" idx="48"/>
          </p:nvPr>
        </p:nvSpPr>
        <p:spPr>
          <a:xfrm>
            <a:off x="5226342" y="1342240"/>
            <a:ext cx="6273272" cy="4439590"/>
          </a:xfrm>
        </p:spPr>
        <p:txBody>
          <a:bodyPr/>
          <a:lstStyle/>
          <a:p>
            <a:pPr algn="just"/>
            <a:r>
              <a:rPr lang="en-GB" sz="1800" b="1" dirty="0"/>
              <a:t>Workshop zum Geschichtenerzählen über Nachhaltigkeit</a:t>
            </a:r>
          </a:p>
          <a:p>
            <a:pPr algn="just"/>
            <a:r>
              <a:rPr lang="en-GB" sz="1800" b="1" dirty="0"/>
              <a:t>Zielsetzung: </a:t>
            </a:r>
            <a:r>
              <a:rPr lang="en-GB" sz="1800" dirty="0"/>
              <a:t>Erarbeitung einer überzeugenden Nachhaltigkeitsgeschichte.</a:t>
            </a:r>
          </a:p>
          <a:p>
            <a:pPr algn="just"/>
            <a:endParaRPr lang="en-GB" sz="1800" dirty="0"/>
          </a:p>
          <a:p>
            <a:pPr algn="just"/>
            <a:r>
              <a:rPr lang="en-GB" sz="1800" b="1" dirty="0"/>
              <a:t>Szenario-Aufgabe: </a:t>
            </a:r>
            <a:r>
              <a:rPr lang="en-GB" sz="1800" dirty="0"/>
              <a:t>Teilen Sie sich in Gruppen auf und erhalten Sie ein Nachhaltigkeitsszenario. (nachhaltige Mode oder umweltfreundliche Produkteinführung).</a:t>
            </a:r>
          </a:p>
          <a:p>
            <a:pPr algn="just"/>
            <a:endParaRPr lang="en-GB" sz="900" dirty="0"/>
          </a:p>
          <a:p>
            <a:pPr algn="just"/>
            <a:r>
              <a:rPr lang="en-GB" sz="1800" b="1" dirty="0"/>
              <a:t>Entwicklung einer Geschichte: </a:t>
            </a:r>
            <a:r>
              <a:rPr lang="en-GB" sz="1800" dirty="0"/>
              <a:t>Brainstorming und Ausarbeitung einer Erzählung, die die Werte der Nachhaltigkeit hervorhebt.</a:t>
            </a:r>
          </a:p>
          <a:p>
            <a:pPr algn="just"/>
            <a:endParaRPr lang="en-GB" sz="900" dirty="0"/>
          </a:p>
          <a:p>
            <a:pPr algn="just"/>
            <a:r>
              <a:rPr lang="en-GB" sz="1800" b="1" dirty="0"/>
              <a:t>Vorbereitung der Präsentation: </a:t>
            </a:r>
            <a:r>
              <a:rPr lang="en-GB" sz="1800" dirty="0"/>
              <a:t>Bereiten Sie sich darauf vor, die Geschichte mit der Klasse zu teilen.</a:t>
            </a:r>
          </a:p>
          <a:p>
            <a:pPr algn="just"/>
            <a:endParaRPr lang="en-GB" sz="900" dirty="0"/>
          </a:p>
          <a:p>
            <a:pPr algn="just"/>
            <a:r>
              <a:rPr lang="en-GB" sz="1800" b="1" dirty="0"/>
              <a:t>Feedback-Sitzung: </a:t>
            </a:r>
            <a:r>
              <a:rPr lang="en-GB" sz="1800" dirty="0"/>
              <a:t>Geben Sie sich gegenseitig konstruktives Feedback zu Ihren Erzählungen.</a:t>
            </a:r>
          </a:p>
          <a:p>
            <a:pPr algn="just"/>
            <a:endParaRPr lang="en-GB" sz="900" dirty="0"/>
          </a:p>
          <a:p>
            <a:pPr algn="just"/>
            <a:r>
              <a:rPr lang="en-GB" sz="1800" b="1" dirty="0"/>
              <a:t>Ergebnis: </a:t>
            </a:r>
            <a:r>
              <a:rPr lang="en-GB" sz="1800" dirty="0"/>
              <a:t>Verbesserte Fähigkeiten bei der Erstellung wirkungsvoller Nachhaltigkeitsgeschichten unter Berücksichtigung kultureller und ethischer Aspekte.</a:t>
            </a:r>
            <a:endParaRPr lang="en-IE" sz="1800" dirty="0"/>
          </a:p>
          <a:p>
            <a:endParaRPr lang="en-IE" sz="1800" dirty="0"/>
          </a:p>
        </p:txBody>
      </p:sp>
    </p:spTree>
    <p:extLst>
      <p:ext uri="{BB962C8B-B14F-4D97-AF65-F5344CB8AC3E}">
        <p14:creationId xmlns:p14="http://schemas.microsoft.com/office/powerpoint/2010/main" val="1805447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4: Hochwertige Bildung</a:t>
            </a:r>
            <a:r>
              <a:rPr lang="en-GB" sz="2000" b="1" dirty="0"/>
              <a:t>: </a:t>
            </a:r>
            <a:r>
              <a:rPr lang="en-GB" sz="2000" dirty="0"/>
              <a:t>Der Schwerpunkt liegt auf den pädagogischen Aspekten des Geschichtenerzählens, indem vermittelt wird, wie wirkungsvolle Erzählungen das Publikum über Nachhaltigkeitsthemen und -praktiken aufklären und informieren können.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sz="2000" b="1" dirty="0"/>
              <a:t>: </a:t>
            </a:r>
            <a:r>
              <a:rPr lang="en-GB" sz="2000" dirty="0"/>
              <a:t>Fördert die Transparenz in Unternehmensberichten, indem es die Erstellung von Geschichten fördert, die einen verantwortungsvollen Konsum und nachhaltige Produktionspraktiken hervorheben, sowie eine transparente Kommunikation über diese Bemühungen.</a:t>
            </a:r>
          </a:p>
          <a:p>
            <a:pPr algn="just"/>
            <a:endParaRPr lang="en-GB" sz="2000" b="1"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13: Klimapolitik</a:t>
            </a:r>
            <a:r>
              <a:rPr lang="en-GB" sz="2000" b="1" dirty="0"/>
              <a:t>: </a:t>
            </a:r>
            <a:r>
              <a:rPr lang="en-GB" sz="2000" dirty="0"/>
              <a:t>Nutzt Storytelling zur Sensibilisierung für den Klimawandel, indem es die Auswirkungen des Klimawandels durch Erzählungen veranschaulicht, für nachhaltige Praktiken eintritt und zu Maßnahmen zur Eindämmung des Klimawandels und zur Anpassung an den Klimawandel inspiriert.</a:t>
            </a:r>
          </a:p>
          <a:p>
            <a:pPr algn="just"/>
            <a:endParaRPr lang="en-GB" sz="2000" b="1" dirty="0"/>
          </a:p>
        </p:txBody>
      </p:sp>
      <p:pic>
        <p:nvPicPr>
          <p:cNvPr id="4" name="Picture 2">
            <a:extLst>
              <a:ext uri="{FF2B5EF4-FFF2-40B4-BE49-F238E27FC236}">
                <a16:creationId xmlns:a16="http://schemas.microsoft.com/office/drawing/2014/main" id="{79E1185B-67B8-C67C-AC01-A2FA45894D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63744" y="82587"/>
            <a:ext cx="1182846" cy="11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8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16: Frieden, Gerechtigkeit und starke Institutionen</a:t>
            </a:r>
            <a:r>
              <a:rPr lang="en-GB" sz="2000" b="1" dirty="0"/>
              <a:t>: </a:t>
            </a:r>
            <a:r>
              <a:rPr lang="en-GB" sz="2000" dirty="0"/>
              <a:t>Unterstützt soziale Gerechtigkeit durch Geschichten, die Gerechtigkeit, Fairness und Inklusivität fördern und so zur Schaffung starker Institutionen und zur Förderung des sozialen Zusammenhalts beitragen.</a:t>
            </a:r>
          </a:p>
          <a:p>
            <a:pPr algn="just"/>
            <a:endParaRPr lang="en-GB" sz="2000" b="1"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3: Gute Gesundheit und Wohlbefinden</a:t>
            </a:r>
            <a:r>
              <a:rPr lang="en-GB" sz="2000" b="1" dirty="0"/>
              <a:t>: </a:t>
            </a:r>
            <a:r>
              <a:rPr lang="en-GB" sz="2000" dirty="0"/>
              <a:t>Veranschaulicht die emotionalen Auswirkungen des Geschichtenerzählens, indem es untersucht, wie Erzählungen das Wohlbefinden positiv beeinflussen, das Bewusstsein für psychische Gesundheitsprobleme im Zusammenhang mit Nachhaltigkeit schärfen und zu Handlungen anregen können, die zu besseren Gesundheitsergebnissen beitragen.</a:t>
            </a:r>
            <a:endParaRPr lang="en-IE" sz="2000" dirty="0"/>
          </a:p>
        </p:txBody>
      </p:sp>
      <p:pic>
        <p:nvPicPr>
          <p:cNvPr id="4" name="Picture 2">
            <a:extLst>
              <a:ext uri="{FF2B5EF4-FFF2-40B4-BE49-F238E27FC236}">
                <a16:creationId xmlns:a16="http://schemas.microsoft.com/office/drawing/2014/main" id="{ACA4728D-0965-BFB4-4CE3-ECFA0CBF93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35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ENTRECOMP-AUSRICHTUNG</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Selbstbewußtsein und Selbstwirksamkeit: </a:t>
            </a:r>
            <a:r>
              <a:rPr lang="en-GB" dirty="0"/>
              <a:t>Durch die Erarbeitung von Nachhaltigkeitsberichten fördert die Einheit das Selbstbewusstsein und den Glauben an die eigene Fähigkeit, Werte effektiv zu vermitteln und das Publikum einzubeziehen.</a:t>
            </a:r>
          </a:p>
          <a:p>
            <a:pPr algn="just"/>
            <a:endParaRPr lang="en-GB" dirty="0"/>
          </a:p>
          <a:p>
            <a:pPr algn="just"/>
            <a:r>
              <a:rPr lang="en-GB" b="1" dirty="0"/>
              <a:t>3.1 Die Initiative ergreifen: </a:t>
            </a:r>
            <a:r>
              <a:rPr lang="en-GB" dirty="0"/>
              <a:t>Die Lernenden werden dazu ermutigt, eigenständig strategische Ansätze für das Geschichtenerzählen zu entwickeln, die Nachhaltigkeitsbotschaften effektiv vermitteln und beim Zielpublikum ankommen.</a:t>
            </a:r>
          </a:p>
          <a:p>
            <a:pPr algn="just"/>
            <a:endParaRPr lang="en-GB"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430914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ENTRECOMP-AUSRICHTUNG</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3.3 Umgang mit Unsicherheit, Mehrdeutigkeit und Risiko: </a:t>
            </a:r>
            <a:r>
              <a:rPr lang="en-GB" dirty="0"/>
              <a:t>Die Einheit leitet die Lernenden an, die Komplexität des Geschichtenerzählens zu bewältigen, einschließlich ethischer Überlegungen und kultureller Empfindlichkeiten, und bereitet sie darauf vor, mit den Risiken umzugehen, die mit der Erstellung von Erzählungen verbunden sind.</a:t>
            </a:r>
          </a:p>
          <a:p>
            <a:pPr algn="just"/>
            <a:endParaRPr lang="en-GB" dirty="0"/>
          </a:p>
          <a:p>
            <a:pPr algn="just"/>
            <a:r>
              <a:rPr lang="en-GB" b="1" dirty="0"/>
              <a:t>2.5 Andere mobilisieren: </a:t>
            </a:r>
            <a:r>
              <a:rPr lang="en-GB" dirty="0"/>
              <a:t>Durch die Betonung der Kraft des Geschichtenerzählens, das zum Handeln und zur Empathie anregt, stattet die Einheit die Schüler mit Fähigkeiten aus, um andere zu nachhaltigen Praktiken und sozialem Wandel zu bewegen.</a:t>
            </a:r>
            <a:endParaRPr lang="en-IE"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1987934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D6E90DB-97A0-2949-A33F-B6F88B39C13E}"/>
              </a:ext>
            </a:extLst>
          </p:cNvPr>
          <p:cNvPicPr>
            <a:picLocks noGrp="1" noChangeAspect="1"/>
          </p:cNvPicPr>
          <p:nvPr>
            <p:ph type="pic" sz="quarter" idx="21"/>
          </p:nvPr>
        </p:nvPicPr>
        <p:blipFill rotWithShape="1">
          <a:blip r:embed="rId2"/>
          <a:srcRect l="2351" r="32836"/>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313624" y="2091267"/>
            <a:ext cx="4939670" cy="3889855"/>
          </a:xfrm>
        </p:spPr>
        <p:txBody>
          <a:bodyPr/>
          <a:lstStyle/>
          <a:p>
            <a:r>
              <a:rPr lang="en-GB" sz="2400" b="1" i="0" dirty="0">
                <a:effectLst/>
                <a:highlight>
                  <a:srgbClr val="FFFFFF"/>
                </a:highlight>
                <a:latin typeface="var(--artdeco-reset-typography-font-family-sans)"/>
                <a:hlinkClick r:id="rId3"/>
              </a:rPr>
              <a:t>Die Macht des Storytellings für Ihr Unternehmen</a:t>
            </a:r>
            <a:r>
              <a:rPr lang="en-GB" sz="2400" b="1" i="0" dirty="0">
                <a:effectLst/>
                <a:highlight>
                  <a:srgbClr val="FFFFFF"/>
                </a:highlight>
                <a:latin typeface="var(--artdeco-reset-typography-font-family-sans)"/>
              </a:rPr>
              <a:t>: Entfesseln Sie Ihren inneren Geschichtenerzähler</a:t>
            </a:r>
            <a:endParaRPr lang="en-GB" sz="2400" i="0" dirty="0">
              <a:effectLst/>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4"/>
              </a:rPr>
              <a:t>Die Macht des Geschichtenerzählens bei der Förderung des nachhaltigen Konsums </a:t>
            </a:r>
            <a:endParaRPr lang="en-GB" sz="2400" dirty="0">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5"/>
              </a:rPr>
              <a:t>Geschichtenerzählen zur Rettung des Planeten </a:t>
            </a:r>
            <a:endParaRPr lang="en-GB" sz="2400" dirty="0">
              <a:highlight>
                <a:srgbClr val="FFFFFF"/>
              </a:highlight>
              <a:latin typeface="var(--artdeco-reset-typography-font-family-sans)"/>
            </a:endParaRPr>
          </a:p>
          <a:p>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02C16C60-DE6E-D119-54A3-14F6EB48D137}"/>
              </a:ext>
            </a:extLst>
          </p:cNvPr>
          <p:cNvGrpSpPr/>
          <p:nvPr/>
        </p:nvGrpSpPr>
        <p:grpSpPr>
          <a:xfrm rot="19582332">
            <a:off x="10447712" y="785270"/>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6F79401-5F99-9B54-94D4-45138232A1C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29F251A-508E-52DF-5E5D-51C86F77A16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490327A-5050-6516-53FA-AEE70D55B78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783BAFE-DBB8-77A0-B8BB-6C1ABEBA7A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D9B8113C-6561-FD1E-B42E-CEE386FE129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25DC0D5-F0EF-8EDE-AE67-4B7D71C1D6C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ACDC48C2-B30F-E471-B6DE-956935CABC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78D3717D-41E7-5597-1125-781DB856919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BBB77163-9846-3E37-0328-3DDF316F379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138C56DC-D41F-0273-DEAF-FB40899DEAB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C8A0B247-C71F-F458-CDE9-C47B9C9FCD6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074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36229"/>
            <a:ext cx="10483431" cy="1162388"/>
          </a:xfrm>
        </p:spPr>
        <p:txBody>
          <a:bodyPr/>
          <a:lstStyle/>
          <a:p>
            <a:r>
              <a:rPr lang="en-GB" dirty="0">
                <a:solidFill>
                  <a:srgbClr val="DB176A"/>
                </a:solidFill>
              </a:rPr>
              <a:t>DURCH EINE GRÜNDLICHE MARKTANALYSE KÖNNEN UNTERNEHMEN:</a:t>
            </a:r>
            <a:endParaRPr lang="en-US" dirty="0">
              <a:solidFill>
                <a:srgbClr val="DB176A"/>
              </a:solidFill>
            </a:endParaRP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5453"/>
            <a:ext cx="10483429" cy="4439577"/>
          </a:xfrm>
        </p:spPr>
        <p:txBody>
          <a:bodyPr/>
          <a:lstStyle/>
          <a:p>
            <a:pPr algn="just"/>
            <a:r>
              <a:rPr lang="en-GB" sz="2000" b="1" dirty="0">
                <a:solidFill>
                  <a:srgbClr val="F36C2F"/>
                </a:solidFill>
              </a:rPr>
              <a:t>Identifizieren Sie nachhaltige Geschäftsmöglichkeiten: </a:t>
            </a:r>
            <a:r>
              <a:rPr lang="en-GB" sz="2000" dirty="0"/>
              <a:t>Marktanalysen helfen Unternehmen dabei, Marktlücken und -chancen zu erkennen, in denen nachhaltige Lösungen einen wesentlichen Beitrag leisten können. Ganz gleich, ob es um Umweltbelange, soziale Fragen oder ethische Erwägungen geht, die Marktanalyse bietet wertvolle Einblicke in Bereiche, die reif für nachhaltige Innovationen sind.</a:t>
            </a:r>
          </a:p>
          <a:p>
            <a:pPr algn="just"/>
            <a:endParaRPr lang="en-GB" sz="2000" dirty="0"/>
          </a:p>
          <a:p>
            <a:pPr algn="just"/>
            <a:r>
              <a:rPr lang="en-GB" sz="2000" b="1" dirty="0"/>
              <a:t>Verstehen Sie die Verbraucherpräferenzen: </a:t>
            </a:r>
            <a:r>
              <a:rPr lang="en-GB" sz="2000" dirty="0"/>
              <a:t>Die Vorlieben der Verbraucher entwickeln sich ständig weiter, wobei der Schwerpunkt zunehmend auf Nachhaltigkeit und ethischem Konsum liegt. Marktanalysen ermöglichen es Unternehmen, diesen Trends voraus zu sein, indem sie verstehen, was das Verbraucherverhalten und die Entscheidungsfindung beeinflusst. Indem sie ihr Angebot auf die Werte und Vorlieben der Verbraucher abstimmen, können Unternehmen Produkte und Dienstleistungen entwickeln, die bei ihrer Zielgruppe Anklang finden.</a:t>
            </a:r>
            <a:endParaRPr lang="en-US" sz="2000" dirty="0"/>
          </a:p>
        </p:txBody>
      </p:sp>
    </p:spTree>
    <p:extLst>
      <p:ext uri="{BB962C8B-B14F-4D97-AF65-F5344CB8AC3E}">
        <p14:creationId xmlns:p14="http://schemas.microsoft.com/office/powerpoint/2010/main" val="110485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s hand touching wheat in fiel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1644" b="1164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199" y="1109465"/>
            <a:ext cx="3421965" cy="2850370"/>
          </a:xfrm>
        </p:spPr>
        <p:txBody>
          <a:bodyPr/>
          <a:lstStyle/>
          <a:p>
            <a:r>
              <a:rPr lang="en-US" b="1" dirty="0"/>
              <a:t>NACHHALTIGKEITS-BERICHTERSTATTUNG</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51</a:t>
            </a:fld>
            <a:endParaRPr lang="en-US" sz="1291" dirty="0"/>
          </a:p>
        </p:txBody>
      </p:sp>
      <p:pic>
        <p:nvPicPr>
          <p:cNvPr id="9" name="Picture Placeholder 8" descr="Magnifying glass showing decling performance">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34" r="25734"/>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EINFÜHRUNG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5995" y="1361620"/>
            <a:ext cx="5679594" cy="5179015"/>
          </a:xfrm>
          <a:solidFill>
            <a:schemeClr val="bg1"/>
          </a:solidFill>
        </p:spPr>
        <p:txBody>
          <a:bodyPr/>
          <a:lstStyle/>
          <a:p>
            <a:pPr algn="just"/>
            <a:r>
              <a:rPr lang="en-GB" sz="2400" dirty="0"/>
              <a:t>Die Nachhaltigkeitsberichterstattung hat sich von einer reinen Offenlegung der Umweltauswirkungen zu einem umfassenden Kommunikationsinstrument entwickelt, das wirtschaftliche, ökologische, soziale und Governance-Faktoren (ESG) integriert.</a:t>
            </a:r>
          </a:p>
          <a:p>
            <a:pPr algn="just"/>
            <a:endParaRPr lang="en-GB" sz="2400" dirty="0"/>
          </a:p>
          <a:p>
            <a:pPr algn="just"/>
            <a:r>
              <a:rPr lang="en-GB" sz="2400" dirty="0"/>
              <a:t>Diese Lerneinheit soll Ihnen die wesentlichen Kenntnisse und Fähigkeiten vermitteln, um Nachhaltigkeitsberichte zu verstehen, zu erstellen und effektiv zu kommunizieren. </a:t>
            </a:r>
          </a:p>
        </p:txBody>
      </p:sp>
    </p:spTree>
    <p:extLst>
      <p:ext uri="{BB962C8B-B14F-4D97-AF65-F5344CB8AC3E}">
        <p14:creationId xmlns:p14="http://schemas.microsoft.com/office/powerpoint/2010/main" val="2068568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GB" sz="3200" b="1" dirty="0"/>
              <a:t>EINFÜHRUNG IN DIE NACHHALTIGKEITSBERICHTERSTATTUNG</a:t>
            </a:r>
            <a:endParaRPr lang="en-GB"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sz="2000" dirty="0"/>
              <a:t>Bei der Nachhaltigkeitsberichterstattung geht es um die Kommunikation von Umwelt-, Sozial- und Governance-Aspekten (ESG) der Tätigkeit einer Organisation. Sie zielt darauf ab, den Stakeholdern Transparenz über die Nachhaltigkeitsbemühungen und -auswirkungen der Organisation zu bieten. Diese Praxis hat in der modernen Geschäftswelt zunehmend an Bedeutung gewonnen, da die Stakeholder, darunter Investoren, Kunden, Mitarbeiter und Gemeinden, von den Unternehmen mehr Rechenschaftspflicht und Verantwortung verlangen.</a:t>
            </a:r>
          </a:p>
          <a:p>
            <a:pPr algn="just"/>
            <a:endParaRPr lang="en-GB" sz="2000" dirty="0"/>
          </a:p>
          <a:p>
            <a:pPr algn="just"/>
            <a:r>
              <a:rPr lang="en-GB" sz="2000" dirty="0"/>
              <a:t>Eine transparente Nachhaltigkeitsberichterstattung stärkt das Vertrauen und die Glaubwürdigkeit bei den Stakeholdern. Sie ermöglicht es Organisationen, ihr Engagement für nachhaltige Praktiken zu demonstrieren, was sich positiv auf den Ruf der Marke und die Kundenbindung auswirken kann. </a:t>
            </a:r>
          </a:p>
        </p:txBody>
      </p:sp>
    </p:spTree>
    <p:extLst>
      <p:ext uri="{BB962C8B-B14F-4D97-AF65-F5344CB8AC3E}">
        <p14:creationId xmlns:p14="http://schemas.microsoft.com/office/powerpoint/2010/main" val="2172103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53</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556052"/>
            <a:ext cx="6610511" cy="1339859"/>
          </a:xfrm>
        </p:spPr>
        <p:txBody>
          <a:bodyPr/>
          <a:lstStyle/>
          <a:p>
            <a:r>
              <a:rPr lang="en-GB" sz="2800" b="1" dirty="0"/>
              <a:t>GRUNDSÄTZE UND RAHMEN FÜR DIE NACHHALTIGKEITSBERICHTERSTATTUNG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241050"/>
            <a:ext cx="4939670" cy="4271810"/>
          </a:xfrm>
        </p:spPr>
        <p:txBody>
          <a:bodyPr/>
          <a:lstStyle/>
          <a:p>
            <a:pPr algn="just"/>
            <a:r>
              <a:rPr lang="en-GB" sz="1800" dirty="0"/>
              <a:t>In der Nachhaltigkeitsberichterstattung sind wirksame Methoden zur Datenerfassung und -analyse von entscheidender Bedeutung, damit Organisationen ihre Auswirkungen auf Umwelt, Gesellschaft und Unternehmensführung (ESG) genau bewerten können. </a:t>
            </a:r>
          </a:p>
          <a:p>
            <a:pPr algn="just"/>
            <a:endParaRPr lang="en-GB" sz="1050" dirty="0"/>
          </a:p>
          <a:p>
            <a:pPr algn="just"/>
            <a:r>
              <a:rPr lang="en-GB" sz="1800" dirty="0"/>
              <a:t>Dieser Prozess ermöglicht es den Unternehmen, ihre Nachhaltigkeitsleistung transparent zu messen und die Erwartungen der Stakeholder an die Rechenschaftspflicht zu erfüllen.</a:t>
            </a:r>
          </a:p>
          <a:p>
            <a:pPr algn="just"/>
            <a:endParaRPr lang="en-IE" sz="1800" dirty="0"/>
          </a:p>
        </p:txBody>
      </p:sp>
    </p:spTree>
    <p:extLst>
      <p:ext uri="{BB962C8B-B14F-4D97-AF65-F5344CB8AC3E}">
        <p14:creationId xmlns:p14="http://schemas.microsoft.com/office/powerpoint/2010/main" val="43312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558105"/>
          </a:xfrm>
        </p:spPr>
        <p:txBody>
          <a:bodyPr/>
          <a:lstStyle/>
          <a:p>
            <a:r>
              <a:rPr lang="en-GB" sz="3200" b="1" dirty="0"/>
              <a:t>ÜBERSICHT ÜBER DIE STANDARDS DER GLOBAL REPORTING INITIATIVE (GRI)</a:t>
            </a:r>
            <a:endParaRPr lang="en-US" sz="3200"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2114733"/>
            <a:ext cx="4939670" cy="3020592"/>
          </a:xfrm>
        </p:spPr>
        <p:txBody>
          <a:bodyPr/>
          <a:lstStyle/>
          <a:p>
            <a:pPr algn="just"/>
            <a:r>
              <a:rPr lang="en-GB" sz="2000" dirty="0"/>
              <a:t>Die </a:t>
            </a:r>
            <a:r>
              <a:rPr lang="en-GB" sz="2000" dirty="0">
                <a:hlinkClick r:id="rId3"/>
              </a:rPr>
              <a:t>Global Reporting Initiative (GRI</a:t>
            </a:r>
            <a:r>
              <a:rPr lang="en-GB" sz="2000" dirty="0"/>
              <a:t>) bietet einen umfassenden Rahmen für die Nachhaltigkeitsberichterstattung, der von Organisationen auf der ganzen Welt genutzt wird. </a:t>
            </a:r>
          </a:p>
          <a:p>
            <a:pPr algn="just"/>
            <a:endParaRPr lang="en-GB" sz="800" dirty="0"/>
          </a:p>
          <a:p>
            <a:pPr algn="just"/>
            <a:r>
              <a:rPr lang="en-GB" sz="2000" dirty="0"/>
              <a:t>Die GRI-Standards helfen Organisationen, ihre wirtschaftlichen, ökologischen und sozialen Auswirkungen durch ein standardisiertes Berichtsverfahren offenzulegen. </a:t>
            </a:r>
          </a:p>
          <a:p>
            <a:pPr algn="just"/>
            <a:endParaRPr lang="en-GB" sz="800" dirty="0"/>
          </a:p>
          <a:p>
            <a:pPr algn="just"/>
            <a:r>
              <a:rPr lang="en-GB" sz="2000" dirty="0"/>
              <a:t>Diese Standards gewährleisten, dass die Organisationen relevante und vergleichbare Informationen melden, was die Transparenz und die Rechenschaftspflicht erhöht.</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54</a:t>
            </a:fld>
            <a:endParaRPr lang="en-US" sz="1291" dirty="0"/>
          </a:p>
        </p:txBody>
      </p:sp>
      <p:pic>
        <p:nvPicPr>
          <p:cNvPr id="5" name="Picture Placeholder 4" descr="Traffic light trails at nigh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61043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36746"/>
            <a:ext cx="5188476" cy="558105"/>
          </a:xfrm>
        </p:spPr>
        <p:txBody>
          <a:bodyPr/>
          <a:lstStyle/>
          <a:p>
            <a:r>
              <a:rPr lang="en-GB" sz="2800" b="1" dirty="0"/>
              <a:t>BEDEUTUNG DER INTEGRIERTEN BERICHTERSTATTUNG</a:t>
            </a:r>
            <a:endParaRPr lang="en-US" sz="2800"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9647" y="1525904"/>
            <a:ext cx="4939670" cy="3305818"/>
          </a:xfrm>
        </p:spPr>
        <p:txBody>
          <a:bodyPr/>
          <a:lstStyle/>
          <a:p>
            <a:pPr algn="just"/>
            <a:r>
              <a:rPr lang="en-GB" sz="1800" dirty="0"/>
              <a:t>In der integrierten Berichterstattung werden finanzielle und nichtfinanzielle Informationen in einem einzigen Bericht zusammengefasst, der einen ganzheitlichen Überblick über die Leistung einer Organisation bietet. </a:t>
            </a:r>
          </a:p>
          <a:p>
            <a:pPr algn="just"/>
            <a:endParaRPr lang="en-GB" sz="700" dirty="0"/>
          </a:p>
          <a:p>
            <a:pPr algn="just"/>
            <a:r>
              <a:rPr lang="en-GB" sz="1800" dirty="0"/>
              <a:t>Sie unterstreicht die Verflechtung zwischen finanzieller Leistung und ESG-Faktoren und fördert eine ausgewogenere und fundiertere Bewertung der Wertschöpfung eines Unternehmens. </a:t>
            </a:r>
          </a:p>
          <a:p>
            <a:pPr algn="just"/>
            <a:endParaRPr lang="en-GB" sz="700" dirty="0"/>
          </a:p>
          <a:p>
            <a:pPr algn="just"/>
            <a:r>
              <a:rPr lang="en-GB" sz="1800" dirty="0"/>
              <a:t>Die integrierte Berichterstattung unterstützt die umfassende Offenlegung von Nachhaltigkeitsdaten, indem sie Organisationen dazu ermutigt, zu berücksichtigen, wie sich Nachhaltigkeit auf die finanziellen Ergebnisse auswirkt und vice versa.</a:t>
            </a:r>
            <a:endParaRPr lang="en-US" sz="18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55</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0346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23676"/>
            <a:ext cx="10483431" cy="804265"/>
          </a:xfrm>
        </p:spPr>
        <p:txBody>
          <a:bodyPr/>
          <a:lstStyle/>
          <a:p>
            <a:r>
              <a:rPr lang="en-GB" sz="3200" b="1" dirty="0"/>
              <a:t>METHODEN ZUR ERHEBUNG VON NACHHALTIGKEITSDATEN</a:t>
            </a:r>
            <a:endParaRPr lang="en-GB"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52826"/>
            <a:ext cx="10483429" cy="1977516"/>
          </a:xfrm>
        </p:spPr>
        <p:txBody>
          <a:bodyPr/>
          <a:lstStyle/>
          <a:p>
            <a:pPr algn="just"/>
            <a:r>
              <a:rPr lang="en-GB" sz="2000" dirty="0"/>
              <a:t>Quantitative Daten umfassen numerische Metriken wie Treibhausgasemissionen und Energieverbrauch, die Aufschluss über die Umweltauswirkungen geben. Qualitative Daten hingegen erfassen nicht-numerische Informationen wie die Wahrnehmung der Stakeholder und die Beziehungen zum Gemeinwesen, die wertvolle Einblicke in soziale und Governance-Aspekte liefern.</a:t>
            </a:r>
          </a:p>
          <a:p>
            <a:pPr algn="just"/>
            <a:endParaRPr lang="en-GB" sz="2000" dirty="0"/>
          </a:p>
        </p:txBody>
      </p:sp>
      <p:grpSp>
        <p:nvGrpSpPr>
          <p:cNvPr id="4" name="Group 3">
            <a:extLst>
              <a:ext uri="{FF2B5EF4-FFF2-40B4-BE49-F238E27FC236}">
                <a16:creationId xmlns:a16="http://schemas.microsoft.com/office/drawing/2014/main" id="{FCB89164-B28F-A6F1-278E-34AD438FE0DA}"/>
              </a:ext>
            </a:extLst>
          </p:cNvPr>
          <p:cNvGrpSpPr/>
          <p:nvPr/>
        </p:nvGrpSpPr>
        <p:grpSpPr>
          <a:xfrm>
            <a:off x="1653177" y="3436181"/>
            <a:ext cx="861714" cy="861565"/>
            <a:chOff x="3258209" y="1217582"/>
            <a:chExt cx="4712093" cy="4711281"/>
          </a:xfrm>
          <a:solidFill>
            <a:srgbClr val="0F486D"/>
          </a:solidFill>
        </p:grpSpPr>
        <p:sp>
          <p:nvSpPr>
            <p:cNvPr id="5" name="Freeform 31">
              <a:extLst>
                <a:ext uri="{FF2B5EF4-FFF2-40B4-BE49-F238E27FC236}">
                  <a16:creationId xmlns:a16="http://schemas.microsoft.com/office/drawing/2014/main" id="{FC854CD8-513E-E958-5CE8-ED7997021AF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58220"/>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CB193DE5-3163-2B07-0A48-C7FC582F6CD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58220"/>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4A1A757D-D879-F099-A773-B7F7AACC909B}"/>
                </a:ext>
              </a:extLst>
            </p:cNvPr>
            <p:cNvGrpSpPr/>
            <p:nvPr/>
          </p:nvGrpSpPr>
          <p:grpSpPr>
            <a:xfrm>
              <a:off x="3258209" y="1217582"/>
              <a:ext cx="4712093" cy="4711281"/>
              <a:chOff x="3258209" y="1217582"/>
              <a:chExt cx="4712093" cy="4711281"/>
            </a:xfrm>
            <a:grpFill/>
          </p:grpSpPr>
          <p:sp>
            <p:nvSpPr>
              <p:cNvPr id="8" name="Freeform 16">
                <a:extLst>
                  <a:ext uri="{FF2B5EF4-FFF2-40B4-BE49-F238E27FC236}">
                    <a16:creationId xmlns:a16="http://schemas.microsoft.com/office/drawing/2014/main" id="{A5042E80-2A18-4852-9F02-7ABA5F4D3E5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E45C38D-0ED7-3E9F-6FB2-8B770E16C25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629D317-641B-892A-312F-008D8A3AC317}"/>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877837B5-7F88-5F53-095C-D47832ED714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1012D40E-25F5-4B8D-0F87-EC507266E1E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AC4C3B3D-8500-5053-D05B-BCC8F2C00DE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914F5FC7-A7E9-7160-5D7E-564ED9C1DB3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E0CE7581-05B5-5CD1-4432-215EFA7A29D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EEF3BE1C-BE32-5B98-DF0A-B912168183A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0962B722-2277-8776-2A9D-2CE00536867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481A880A-E7D6-F67E-4ADC-61E95D9DAA0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E583C531-C2F3-CAE8-A905-2E699DCF93A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1690C592-EC31-039C-8326-EEF62FF5430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64249B57-ECBB-7694-5773-AA1760200D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47DA6201-BF58-C03F-881C-146C40EBFD0A}"/>
              </a:ext>
            </a:extLst>
          </p:cNvPr>
          <p:cNvSpPr txBox="1"/>
          <p:nvPr/>
        </p:nvSpPr>
        <p:spPr>
          <a:xfrm>
            <a:off x="3366435" y="3490904"/>
            <a:ext cx="7827746" cy="2554545"/>
          </a:xfrm>
          <a:prstGeom prst="rect">
            <a:avLst/>
          </a:prstGeom>
          <a:noFill/>
        </p:spPr>
        <p:txBody>
          <a:bodyPr wrap="square">
            <a:spAutoFit/>
          </a:bodyPr>
          <a:lstStyle/>
          <a:p>
            <a:pPr marL="457200" indent="-457200" algn="just">
              <a:buFont typeface="Arial" panose="020B0604020202020204" pitchFamily="34" charset="0"/>
              <a:buChar char="•"/>
            </a:pPr>
            <a:r>
              <a:rPr lang="en-GB" sz="2000" b="1" dirty="0">
                <a:solidFill>
                  <a:srgbClr val="0F486D"/>
                </a:solidFill>
                <a:latin typeface="Calibri" panose="020F0502020204030204" pitchFamily="34" charset="0"/>
                <a:ea typeface="Calibri" panose="020F0502020204030204" pitchFamily="34" charset="0"/>
                <a:cs typeface="Calibri" panose="020F0502020204030204" pitchFamily="34" charset="0"/>
              </a:rPr>
              <a:t>Umfragen und Interviews</a:t>
            </a:r>
            <a:r>
              <a:rPr lang="en-GB" sz="2000" dirty="0">
                <a:solidFill>
                  <a:srgbClr val="0F486D"/>
                </a:solidFill>
                <a:latin typeface="Calibri" panose="020F0502020204030204" pitchFamily="34" charset="0"/>
                <a:ea typeface="Calibri" panose="020F0502020204030204" pitchFamily="34" charset="0"/>
                <a:cs typeface="Calibri" panose="020F0502020204030204" pitchFamily="34" charset="0"/>
              </a:rPr>
              <a:t>: Beziehen Sie Interessengruppen ein, um qualitatives Feedback zu sammeln.</a:t>
            </a:r>
          </a:p>
          <a:p>
            <a:pPr marL="457200" indent="-457200" algn="just">
              <a:buFont typeface="Arial" panose="020B0604020202020204" pitchFamily="34" charset="0"/>
              <a:buChar char="•"/>
            </a:pPr>
            <a:endParaRPr lang="en-GB" sz="20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000" b="1" dirty="0">
                <a:solidFill>
                  <a:srgbClr val="0F486D"/>
                </a:solidFill>
                <a:latin typeface="Calibri" panose="020F0502020204030204" pitchFamily="34" charset="0"/>
                <a:ea typeface="Calibri" panose="020F0502020204030204" pitchFamily="34" charset="0"/>
                <a:cs typeface="Calibri" panose="020F0502020204030204" pitchFamily="34" charset="0"/>
              </a:rPr>
              <a:t>Audits und Beurteilungen</a:t>
            </a:r>
            <a:r>
              <a:rPr lang="en-GB" sz="2000" dirty="0">
                <a:solidFill>
                  <a:srgbClr val="0F486D"/>
                </a:solidFill>
                <a:latin typeface="Calibri" panose="020F0502020204030204" pitchFamily="34" charset="0"/>
                <a:ea typeface="Calibri" panose="020F0502020204030204" pitchFamily="34" charset="0"/>
                <a:cs typeface="Calibri" panose="020F0502020204030204" pitchFamily="34" charset="0"/>
              </a:rPr>
              <a:t>: Führen Sie Überprüfungen durch, um die Einhaltung der Nachhaltigkeitsziele zu gewährleisten.</a:t>
            </a:r>
          </a:p>
          <a:p>
            <a:pPr marL="457200" indent="-457200" algn="just">
              <a:buFont typeface="Arial" panose="020B0604020202020204" pitchFamily="34" charset="0"/>
              <a:buChar char="•"/>
            </a:pPr>
            <a:endParaRPr lang="en-GB" sz="20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000" b="1" dirty="0">
                <a:solidFill>
                  <a:srgbClr val="0F486D"/>
                </a:solidFill>
                <a:latin typeface="Calibri" panose="020F0502020204030204" pitchFamily="34" charset="0"/>
                <a:ea typeface="Calibri" panose="020F0502020204030204" pitchFamily="34" charset="0"/>
                <a:cs typeface="Calibri" panose="020F0502020204030204" pitchFamily="34" charset="0"/>
              </a:rPr>
              <a:t>Automatisierte Systeme</a:t>
            </a:r>
            <a:r>
              <a:rPr lang="en-GB" sz="2000" dirty="0">
                <a:solidFill>
                  <a:srgbClr val="0F486D"/>
                </a:solidFill>
                <a:latin typeface="Calibri" panose="020F0502020204030204" pitchFamily="34" charset="0"/>
                <a:ea typeface="Calibri" panose="020F0502020204030204" pitchFamily="34" charset="0"/>
                <a:cs typeface="Calibri" panose="020F0502020204030204" pitchFamily="34" charset="0"/>
              </a:rPr>
              <a:t>: Implementierung von IoT-Sensoren für die Echtzeitüberwachung von Umweltmetriken.</a:t>
            </a:r>
          </a:p>
        </p:txBody>
      </p:sp>
      <p:grpSp>
        <p:nvGrpSpPr>
          <p:cNvPr id="25" name="Group 24">
            <a:extLst>
              <a:ext uri="{FF2B5EF4-FFF2-40B4-BE49-F238E27FC236}">
                <a16:creationId xmlns:a16="http://schemas.microsoft.com/office/drawing/2014/main" id="{92C33368-BE58-81CA-D987-AB4B62AEEF94}"/>
              </a:ext>
            </a:extLst>
          </p:cNvPr>
          <p:cNvGrpSpPr/>
          <p:nvPr/>
        </p:nvGrpSpPr>
        <p:grpSpPr>
          <a:xfrm>
            <a:off x="1629964" y="4576636"/>
            <a:ext cx="962616" cy="834909"/>
            <a:chOff x="-4712685" y="3328877"/>
            <a:chExt cx="3646852" cy="3163039"/>
          </a:xfrm>
          <a:solidFill>
            <a:srgbClr val="0F486D"/>
          </a:solidFill>
        </p:grpSpPr>
        <p:sp>
          <p:nvSpPr>
            <p:cNvPr id="26" name="Freeform 4">
              <a:extLst>
                <a:ext uri="{FF2B5EF4-FFF2-40B4-BE49-F238E27FC236}">
                  <a16:creationId xmlns:a16="http://schemas.microsoft.com/office/drawing/2014/main" id="{C8673D6F-0D07-8348-8503-B1840A8995E1}"/>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F58220"/>
            </a:solidFill>
            <a:ln w="9514"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023C8E29-1CFD-9001-24A7-335253A9CA25}"/>
                </a:ext>
              </a:extLst>
            </p:cNvPr>
            <p:cNvGrpSpPr/>
            <p:nvPr/>
          </p:nvGrpSpPr>
          <p:grpSpPr>
            <a:xfrm>
              <a:off x="-4712685" y="3328877"/>
              <a:ext cx="3646852" cy="3163039"/>
              <a:chOff x="3595127" y="1330866"/>
              <a:chExt cx="3646852" cy="3163039"/>
            </a:xfrm>
            <a:grpFill/>
          </p:grpSpPr>
          <p:sp>
            <p:nvSpPr>
              <p:cNvPr id="28" name="Freeform 6">
                <a:extLst>
                  <a:ext uri="{FF2B5EF4-FFF2-40B4-BE49-F238E27FC236}">
                    <a16:creationId xmlns:a16="http://schemas.microsoft.com/office/drawing/2014/main" id="{9B166423-1681-87BA-0FC7-43A0B150E3E3}"/>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dirty="0"/>
              </a:p>
            </p:txBody>
          </p:sp>
          <p:sp>
            <p:nvSpPr>
              <p:cNvPr id="29" name="Freeform 7">
                <a:extLst>
                  <a:ext uri="{FF2B5EF4-FFF2-40B4-BE49-F238E27FC236}">
                    <a16:creationId xmlns:a16="http://schemas.microsoft.com/office/drawing/2014/main" id="{F5353AD4-2245-7919-C874-D5DAD9D42040}"/>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p>
            </p:txBody>
          </p:sp>
          <p:sp>
            <p:nvSpPr>
              <p:cNvPr id="30" name="Freeform 8">
                <a:extLst>
                  <a:ext uri="{FF2B5EF4-FFF2-40B4-BE49-F238E27FC236}">
                    <a16:creationId xmlns:a16="http://schemas.microsoft.com/office/drawing/2014/main" id="{2264888F-E97C-1737-1A8D-0590B94BF6DB}"/>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31" name="Freeform 9">
                <a:extLst>
                  <a:ext uri="{FF2B5EF4-FFF2-40B4-BE49-F238E27FC236}">
                    <a16:creationId xmlns:a16="http://schemas.microsoft.com/office/drawing/2014/main" id="{27CA7B8F-78FA-9AB2-33B7-F484AE81BD7B}"/>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32" name="Freeform 10">
                <a:extLst>
                  <a:ext uri="{FF2B5EF4-FFF2-40B4-BE49-F238E27FC236}">
                    <a16:creationId xmlns:a16="http://schemas.microsoft.com/office/drawing/2014/main" id="{ECC44878-959F-ABF8-21F8-5EE2E24C2F49}"/>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33" name="Freeform 11">
                <a:extLst>
                  <a:ext uri="{FF2B5EF4-FFF2-40B4-BE49-F238E27FC236}">
                    <a16:creationId xmlns:a16="http://schemas.microsoft.com/office/drawing/2014/main" id="{6CF95E77-91D0-B206-AEDF-6B14022D2CAF}"/>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34" name="Freeform 12">
                <a:extLst>
                  <a:ext uri="{FF2B5EF4-FFF2-40B4-BE49-F238E27FC236}">
                    <a16:creationId xmlns:a16="http://schemas.microsoft.com/office/drawing/2014/main" id="{8F70A7F7-A700-12C6-5E50-0E23529A6E6C}"/>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AC6CB7C2-7C59-649F-96DA-06627BF589FA}"/>
              </a:ext>
            </a:extLst>
          </p:cNvPr>
          <p:cNvGrpSpPr/>
          <p:nvPr/>
        </p:nvGrpSpPr>
        <p:grpSpPr>
          <a:xfrm>
            <a:off x="1668934" y="5690435"/>
            <a:ext cx="923646" cy="923888"/>
            <a:chOff x="10376768" y="3823816"/>
            <a:chExt cx="923646" cy="923888"/>
          </a:xfrm>
          <a:solidFill>
            <a:srgbClr val="0F486D"/>
          </a:solidFill>
        </p:grpSpPr>
        <p:sp>
          <p:nvSpPr>
            <p:cNvPr id="36" name="Freeform 290">
              <a:extLst>
                <a:ext uri="{FF2B5EF4-FFF2-40B4-BE49-F238E27FC236}">
                  <a16:creationId xmlns:a16="http://schemas.microsoft.com/office/drawing/2014/main" id="{F0B39154-A2AE-2C7E-9228-B7750BF78F5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58220"/>
            </a:solidFill>
            <a:ln w="9028" cap="flat">
              <a:noFill/>
              <a:prstDash val="solid"/>
              <a:miter/>
            </a:ln>
          </p:spPr>
          <p:txBody>
            <a:bodyPr rtlCol="0" anchor="ctr"/>
            <a:lstStyle/>
            <a:p>
              <a:endParaRPr lang="en-US"/>
            </a:p>
          </p:txBody>
        </p:sp>
        <p:grpSp>
          <p:nvGrpSpPr>
            <p:cNvPr id="37" name="Graphic 2">
              <a:extLst>
                <a:ext uri="{FF2B5EF4-FFF2-40B4-BE49-F238E27FC236}">
                  <a16:creationId xmlns:a16="http://schemas.microsoft.com/office/drawing/2014/main" id="{FB31A750-1DD9-060F-8F12-0FF499D1CF3E}"/>
                </a:ext>
              </a:extLst>
            </p:cNvPr>
            <p:cNvGrpSpPr/>
            <p:nvPr/>
          </p:nvGrpSpPr>
          <p:grpSpPr>
            <a:xfrm>
              <a:off x="10376768" y="3823816"/>
              <a:ext cx="923646" cy="923888"/>
              <a:chOff x="10376768" y="3823816"/>
              <a:chExt cx="923646" cy="923888"/>
            </a:xfrm>
            <a:grpFill/>
          </p:grpSpPr>
          <p:sp>
            <p:nvSpPr>
              <p:cNvPr id="38" name="Freeform 292">
                <a:extLst>
                  <a:ext uri="{FF2B5EF4-FFF2-40B4-BE49-F238E27FC236}">
                    <a16:creationId xmlns:a16="http://schemas.microsoft.com/office/drawing/2014/main" id="{CF8FAFFB-0859-4328-CD53-D783AD91BC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7AFEDEEF-4807-2AC0-E3A9-A3558909A19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F860A3E8-2D4B-DC4D-1786-7877965468CC}"/>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57249"/>
            <a:ext cx="5304135" cy="951881"/>
          </a:xfrm>
        </p:spPr>
        <p:txBody>
          <a:bodyPr/>
          <a:lstStyle/>
          <a:p>
            <a:r>
              <a:rPr lang="en-GB" sz="3200" b="1" dirty="0"/>
              <a:t>WERKZEUGE UND TECHNOLOGIEN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000" b="1" dirty="0"/>
              <a:t>Excel </a:t>
            </a:r>
            <a:r>
              <a:rPr lang="en-GB" sz="2000" dirty="0"/>
              <a:t>ist ein vielseitiges Werkzeug für grundlegende Datenmanipulationen und quantitative Analysen. </a:t>
            </a:r>
          </a:p>
          <a:p>
            <a:pPr algn="just"/>
            <a:endParaRPr lang="en-GB" sz="2000" dirty="0"/>
          </a:p>
          <a:p>
            <a:pPr algn="just"/>
            <a:r>
              <a:rPr lang="en-GB" sz="2000" dirty="0"/>
              <a:t>Es ermöglicht den Nutzern, Berechnungen und statistische Analysen durchzuführen, detaillierte Tabellen zu erstellen, um Nachhaltigkeitskennzahlen zu verfolgen, und Diagramme und Grafiken zu entwickeln, um Datentrends zu visualisieren. </a:t>
            </a:r>
          </a:p>
          <a:p>
            <a:pPr algn="just"/>
            <a:endParaRPr lang="en-GB" sz="2000" dirty="0"/>
          </a:p>
          <a:p>
            <a:pPr algn="just"/>
            <a:r>
              <a:rPr lang="en-GB" sz="2000" dirty="0"/>
              <a:t>Seine Zugänglichkeit und Funktionalität machen es zu einem grundlegenden Werkzeug für die erste Datenverarbeitung.</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2200"/>
              <a:t>57</a:t>
            </a:fld>
            <a:endParaRPr lang="en-US" sz="2200" dirty="0"/>
          </a:p>
        </p:txBody>
      </p:sp>
      <p:pic>
        <p:nvPicPr>
          <p:cNvPr id="5" name="Picture Placeholder 4" descr="Person typing on keyboar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sz="2200"/>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sz="2200"/>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sz="2200"/>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sz="2200"/>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sz="2200"/>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sz="2200"/>
            </a:p>
          </p:txBody>
        </p:sp>
      </p:grpSp>
    </p:spTree>
    <p:extLst>
      <p:ext uri="{BB962C8B-B14F-4D97-AF65-F5344CB8AC3E}">
        <p14:creationId xmlns:p14="http://schemas.microsoft.com/office/powerpoint/2010/main" val="2025657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84154"/>
            <a:ext cx="4951851" cy="558105"/>
          </a:xfrm>
        </p:spPr>
        <p:txBody>
          <a:bodyPr/>
          <a:lstStyle/>
          <a:p>
            <a:r>
              <a:rPr lang="en-GB" b="1" dirty="0"/>
              <a:t>WERKZEUGE UND TECHNOLOGIEN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Datenvisualisierungstools </a:t>
            </a:r>
            <a:r>
              <a:rPr lang="en-GB" sz="2200" dirty="0"/>
              <a:t>wie </a:t>
            </a:r>
            <a:r>
              <a:rPr lang="en-GB" sz="2200" b="1" dirty="0">
                <a:hlinkClick r:id="rId3"/>
              </a:rPr>
              <a:t>Tableau </a:t>
            </a:r>
            <a:r>
              <a:rPr lang="en-GB" sz="2200" dirty="0"/>
              <a:t>ermöglichen die interaktive Visualisierung von Nachhaltigkeitstrends. </a:t>
            </a:r>
          </a:p>
          <a:p>
            <a:pPr algn="just"/>
            <a:endParaRPr lang="en-GB" sz="2200" dirty="0"/>
          </a:p>
          <a:p>
            <a:pPr algn="just"/>
            <a:r>
              <a:rPr lang="en-GB" sz="2200" dirty="0"/>
              <a:t>Mit diesen Tools können Unternehmen Rohdaten in aufschlussreiche, interaktive Dashboards umwandeln. </a:t>
            </a:r>
          </a:p>
          <a:p>
            <a:pPr algn="just"/>
            <a:endParaRPr lang="en-GB" sz="2200" dirty="0"/>
          </a:p>
          <a:p>
            <a:pPr algn="just"/>
            <a:r>
              <a:rPr lang="en-GB" sz="2200" dirty="0"/>
              <a:t>Durch die Identifizierung von Mustern und Trends mit Hilfe visueller Analysen können Unternehmen visuelle Berichte mit den Stakeholdern teilen und so ein besseres Verständnis und Engagement schaffen.</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58</a:t>
            </a:fld>
            <a:endParaRPr lang="en-US" sz="1291" dirty="0"/>
          </a:p>
        </p:txBody>
      </p:sp>
      <p:pic>
        <p:nvPicPr>
          <p:cNvPr id="5" name="Picture Placeholder 4" descr="Businessperson on a comput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5903" r="25903"/>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935795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22518"/>
            <a:ext cx="4951851" cy="558105"/>
          </a:xfrm>
        </p:spPr>
        <p:txBody>
          <a:bodyPr/>
          <a:lstStyle/>
          <a:p>
            <a:r>
              <a:rPr lang="en-GB" sz="3200" b="1" dirty="0"/>
              <a:t>WERKZEUGE UND TECHNOLOGIEN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000" b="1" dirty="0"/>
              <a:t>Spezialisierte Software für die Nachhaltigkeitsberichterstattung </a:t>
            </a:r>
            <a:r>
              <a:rPr lang="en-GB" sz="2000" dirty="0"/>
              <a:t>rationalisiert die umfassende Datenerfassung, -analyse und -berichterstattung. </a:t>
            </a:r>
          </a:p>
          <a:p>
            <a:pPr algn="just"/>
            <a:endParaRPr lang="en-GB" sz="2000" dirty="0"/>
          </a:p>
          <a:p>
            <a:pPr algn="just"/>
            <a:r>
              <a:rPr lang="en-GB" sz="2000" dirty="0"/>
              <a:t>Diese Plattformen verfügen über Funktionen zur automatischen Erfassung von Daten aus verschiedenen Quellen, bieten fortschrittliche Analysen zur Bewertung der Nachhaltigkeitsleistung im Vergleich zu Benchmarks und stellen Vorlagen und Richtlinien bereit, um sicherzustellen, dass die Berichte globalen Standards wie der Global Reporting Initiative (GRI) und dem Carbon Disclosure Project (CDP) entsprechen.</a:t>
            </a:r>
            <a:endParaRPr lang="en-US" sz="20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59</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6840" r="1496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7810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244E89-4779-F07E-E8F3-9A40004AE9FC}"/>
              </a:ext>
            </a:extLst>
          </p:cNvPr>
          <p:cNvSpPr>
            <a:spLocks noGrp="1"/>
          </p:cNvSpPr>
          <p:nvPr>
            <p:ph type="body" sz="quarter" idx="30"/>
          </p:nvPr>
        </p:nvSpPr>
        <p:spPr>
          <a:xfrm>
            <a:off x="6216242" y="368277"/>
            <a:ext cx="4951851" cy="845139"/>
          </a:xfrm>
        </p:spPr>
        <p:txBody>
          <a:bodyPr/>
          <a:lstStyle/>
          <a:p>
            <a:r>
              <a:rPr lang="en-GB" sz="2800" b="1" dirty="0"/>
              <a:t>VORTEILE EINER EFFEKTIVEN MARKTANALYSE</a:t>
            </a:r>
            <a:endParaRPr lang="en-GB" sz="2800" dirty="0"/>
          </a:p>
          <a:p>
            <a:endParaRPr lang="en-IE" sz="2800" dirty="0"/>
          </a:p>
        </p:txBody>
      </p:sp>
      <p:sp>
        <p:nvSpPr>
          <p:cNvPr id="4" name="Text Placeholder 3">
            <a:extLst>
              <a:ext uri="{FF2B5EF4-FFF2-40B4-BE49-F238E27FC236}">
                <a16:creationId xmlns:a16="http://schemas.microsoft.com/office/drawing/2014/main" id="{1C591360-6E33-2BAD-AF84-084A2A84DC4B}"/>
              </a:ext>
            </a:extLst>
          </p:cNvPr>
          <p:cNvSpPr>
            <a:spLocks noGrp="1"/>
          </p:cNvSpPr>
          <p:nvPr>
            <p:ph type="body" sz="quarter" idx="48"/>
          </p:nvPr>
        </p:nvSpPr>
        <p:spPr>
          <a:xfrm>
            <a:off x="6216242" y="1677797"/>
            <a:ext cx="5788403" cy="5050173"/>
          </a:xfrm>
          <a:solidFill>
            <a:schemeClr val="bg1"/>
          </a:solidFill>
        </p:spPr>
        <p:txBody>
          <a:bodyPr/>
          <a:lstStyle/>
          <a:p>
            <a:pPr algn="just"/>
            <a:r>
              <a:rPr lang="en-GB" sz="1800" dirty="0"/>
              <a:t>Marktanalysen liefern </a:t>
            </a:r>
            <a:r>
              <a:rPr lang="en-GB" sz="1800" b="1" dirty="0"/>
              <a:t>unschätzbare Erkenntnisse</a:t>
            </a:r>
            <a:r>
              <a:rPr lang="en-GB" sz="1800" dirty="0"/>
              <a:t>, die den Unternehmen helfen, fundierte Entscheidungen zu treffen, ihre Ressourcen effizient einzusetzen und Produkte zu entwickeln, die den Bedürfnissen der Verbraucher entsprechen. </a:t>
            </a:r>
          </a:p>
          <a:p>
            <a:pPr algn="just"/>
            <a:endParaRPr lang="en-GB" sz="1800" dirty="0"/>
          </a:p>
          <a:p>
            <a:pPr algn="just"/>
            <a:r>
              <a:rPr lang="en-GB" sz="1800" dirty="0"/>
              <a:t>Durch die Kenntnis der Marktgröße, des Wachstumspotenzials und der Wettbewerbslandschaft </a:t>
            </a:r>
            <a:r>
              <a:rPr lang="en-GB" sz="1800" b="1" dirty="0"/>
              <a:t>können Unternehmen </a:t>
            </a:r>
            <a:r>
              <a:rPr lang="en-GB" sz="1800" b="1" dirty="0" err="1"/>
              <a:t>ihre Strategien </a:t>
            </a:r>
            <a:r>
              <a:rPr lang="en-GB" sz="1800" dirty="0"/>
              <a:t>auf der Grundlage solider Daten </a:t>
            </a:r>
            <a:r>
              <a:rPr lang="en-GB" sz="1800" b="1" dirty="0" err="1"/>
              <a:t>entwickeln</a:t>
            </a:r>
            <a:r>
              <a:rPr lang="en-GB" sz="1800" dirty="0"/>
              <a:t>. </a:t>
            </a:r>
          </a:p>
          <a:p>
            <a:pPr algn="just"/>
            <a:endParaRPr lang="en-GB" sz="1800" dirty="0"/>
          </a:p>
          <a:p>
            <a:pPr algn="just"/>
            <a:r>
              <a:rPr lang="en-GB" sz="1800" dirty="0"/>
              <a:t>Dieser Ansatz gewährleistet nicht nur, dass die Ressourcen auf Bereiche mit hohem Potenzial konzentriert werden, sondern erhöht auch die Wahrscheinlichkeit des Produkterfolgs und der Marktakzeptanz.</a:t>
            </a:r>
            <a:endParaRPr lang="en-IE" sz="1800" dirty="0"/>
          </a:p>
        </p:txBody>
      </p:sp>
      <p:pic>
        <p:nvPicPr>
          <p:cNvPr id="2" name="Picture Placeholder 5">
            <a:extLst>
              <a:ext uri="{FF2B5EF4-FFF2-40B4-BE49-F238E27FC236}">
                <a16:creationId xmlns:a16="http://schemas.microsoft.com/office/drawing/2014/main" id="{3397EBA8-ABAB-4A3F-0286-2FF12FE60F9C}"/>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3495" r="23495"/>
          <a:stretch>
            <a:fillRect/>
          </a:stretch>
        </p:blipFill>
        <p:spPr>
          <a:xfrm>
            <a:off x="0" y="0"/>
            <a:ext cx="5875338" cy="6858000"/>
          </a:xfrm>
        </p:spPr>
      </p:pic>
    </p:spTree>
    <p:extLst>
      <p:ext uri="{BB962C8B-B14F-4D97-AF65-F5344CB8AC3E}">
        <p14:creationId xmlns:p14="http://schemas.microsoft.com/office/powerpoint/2010/main" val="3710801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F9810BA0-20ED-1678-444A-90E47440760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090" r="22946"/>
          <a:stretch/>
        </p:blipFill>
        <p:spPr>
          <a:xfrm>
            <a:off x="-102977" y="0"/>
            <a:ext cx="4993772" cy="6858000"/>
          </a:xfrm>
        </p:spPr>
      </p:pic>
      <p:sp>
        <p:nvSpPr>
          <p:cNvPr id="3" name="Text Placeholder 2">
            <a:extLst>
              <a:ext uri="{FF2B5EF4-FFF2-40B4-BE49-F238E27FC236}">
                <a16:creationId xmlns:a16="http://schemas.microsoft.com/office/drawing/2014/main" id="{B5071AEA-CFE7-9F58-01A2-11F6FD909A5E}"/>
              </a:ext>
            </a:extLst>
          </p:cNvPr>
          <p:cNvSpPr>
            <a:spLocks noGrp="1"/>
          </p:cNvSpPr>
          <p:nvPr>
            <p:ph type="body" sz="quarter" idx="30"/>
          </p:nvPr>
        </p:nvSpPr>
        <p:spPr>
          <a:xfrm>
            <a:off x="4513291" y="436795"/>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13E1589-CEB4-DA9F-9F5E-E4DF0DC96066}"/>
              </a:ext>
            </a:extLst>
          </p:cNvPr>
          <p:cNvSpPr>
            <a:spLocks noGrp="1"/>
          </p:cNvSpPr>
          <p:nvPr>
            <p:ph type="body" sz="quarter" idx="48"/>
          </p:nvPr>
        </p:nvSpPr>
        <p:spPr>
          <a:xfrm>
            <a:off x="5343787" y="1620890"/>
            <a:ext cx="6239716" cy="4271810"/>
          </a:xfrm>
        </p:spPr>
        <p:txBody>
          <a:bodyPr/>
          <a:lstStyle/>
          <a:p>
            <a:pPr algn="just"/>
            <a:r>
              <a:rPr lang="en-GB" sz="1800" b="1" dirty="0"/>
              <a:t>Workshop zum Nachhaltigkeitsbericht</a:t>
            </a:r>
          </a:p>
          <a:p>
            <a:pPr algn="just"/>
            <a:endParaRPr lang="en-GB" sz="1800" dirty="0"/>
          </a:p>
          <a:p>
            <a:pPr algn="just"/>
            <a:r>
              <a:rPr lang="en-GB" sz="1800" b="1" dirty="0"/>
              <a:t>Zielsetzung: </a:t>
            </a:r>
            <a:r>
              <a:rPr lang="en-GB" sz="1800" dirty="0"/>
              <a:t>Erstellen Sie einen fiktiven Nachhaltigkeitsbericht.</a:t>
            </a:r>
          </a:p>
          <a:p>
            <a:pPr algn="just"/>
            <a:endParaRPr lang="en-GB" sz="1800" dirty="0"/>
          </a:p>
          <a:p>
            <a:pPr algn="just"/>
            <a:r>
              <a:rPr lang="en-GB" sz="1800" b="1" dirty="0"/>
              <a:t>Bilden Sie Teams: </a:t>
            </a:r>
            <a:r>
              <a:rPr lang="en-GB" sz="1800" dirty="0"/>
              <a:t>Teilen Sie sich in kleine Gruppen auf.</a:t>
            </a:r>
          </a:p>
          <a:p>
            <a:pPr algn="just"/>
            <a:r>
              <a:rPr lang="en-GB" sz="1800" b="1" dirty="0"/>
              <a:t>Datenerfassung: </a:t>
            </a:r>
            <a:r>
              <a:rPr lang="en-GB" sz="1800" dirty="0"/>
              <a:t>Verwenden Sie die bereitgestellten Datensätze.</a:t>
            </a:r>
          </a:p>
          <a:p>
            <a:pPr algn="just"/>
            <a:r>
              <a:rPr lang="en-GB" sz="1800" b="1" dirty="0"/>
              <a:t>Bericht schreiben: </a:t>
            </a:r>
          </a:p>
          <a:p>
            <a:pPr marL="285750" indent="-285750" algn="just">
              <a:buFont typeface="Arial" panose="020B0604020202020204" pitchFamily="34" charset="0"/>
              <a:buChar char="•"/>
            </a:pPr>
            <a:r>
              <a:rPr lang="en-GB" sz="1800" dirty="0"/>
              <a:t>Daten analysieren.</a:t>
            </a:r>
          </a:p>
          <a:p>
            <a:pPr marL="285750" indent="-285750" algn="just">
              <a:buFont typeface="Arial" panose="020B0604020202020204" pitchFamily="34" charset="0"/>
              <a:buChar char="•"/>
            </a:pPr>
            <a:r>
              <a:rPr lang="en-GB" sz="1800" dirty="0"/>
              <a:t>Strukturieren Sie den Bericht mit ESG-Faktoren.</a:t>
            </a:r>
          </a:p>
          <a:p>
            <a:pPr marL="285750" indent="-285750" algn="just">
              <a:buFont typeface="Arial" panose="020B0604020202020204" pitchFamily="34" charset="0"/>
              <a:buChar char="•"/>
            </a:pPr>
            <a:r>
              <a:rPr lang="en-GB" sz="1800" dirty="0"/>
              <a:t>Erstellen Sie visuelle Hilfsmittel (Tabellen, Diagramme).</a:t>
            </a:r>
          </a:p>
          <a:p>
            <a:pPr algn="just"/>
            <a:r>
              <a:rPr lang="en-GB" sz="1800" b="1" dirty="0"/>
              <a:t>Präsentation: </a:t>
            </a:r>
            <a:r>
              <a:rPr lang="en-GB" sz="1800" dirty="0"/>
              <a:t>Präsentieren Sie die Berichte vor der Klasse.</a:t>
            </a:r>
          </a:p>
          <a:p>
            <a:pPr algn="just"/>
            <a:r>
              <a:rPr lang="en-GB" sz="1800" b="1" dirty="0"/>
              <a:t>Rückmeldung: </a:t>
            </a:r>
            <a:r>
              <a:rPr lang="en-GB" sz="1800" dirty="0"/>
              <a:t>Besprechen Sie Stärken und verbesserungswürdige Bereiche.</a:t>
            </a:r>
          </a:p>
          <a:p>
            <a:pPr algn="just"/>
            <a:endParaRPr lang="en-GB" sz="1800" dirty="0"/>
          </a:p>
          <a:p>
            <a:pPr algn="just"/>
            <a:r>
              <a:rPr lang="en-GB" sz="1800" b="1" dirty="0"/>
              <a:t>Ergebnis: </a:t>
            </a:r>
            <a:r>
              <a:rPr lang="en-GB" sz="1800" dirty="0"/>
              <a:t>Entwicklung praktischer Fähigkeiten in der Nachhaltigkeitsberichterstattung.</a:t>
            </a:r>
            <a:endParaRPr lang="en-IE" sz="1800" dirty="0"/>
          </a:p>
        </p:txBody>
      </p:sp>
    </p:spTree>
    <p:extLst>
      <p:ext uri="{BB962C8B-B14F-4D97-AF65-F5344CB8AC3E}">
        <p14:creationId xmlns:p14="http://schemas.microsoft.com/office/powerpoint/2010/main" val="129004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1066"/>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360829"/>
            <a:ext cx="10483429" cy="4743778"/>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16: Frieden, Gerechtigkeit und starke Institutionen</a:t>
            </a:r>
            <a:r>
              <a:rPr lang="en-GB" sz="2000" dirty="0"/>
              <a:t>: Förderung von Rechenschaftspflicht und Transparenz in der Wirtschaft durch Nachhaltigkeitsberichterstattung, Stärkung der institutionellen Integrität und Schaffung inklusiver Gesellschaften.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13: Klimapolitik</a:t>
            </a:r>
            <a:r>
              <a:rPr lang="en-GB" sz="2000" dirty="0"/>
              <a:t>: Nutzt die Nachhaltigkeitsberichterstattung zur Offenlegung von Umweltauswirkungen und -risiken, zur Bewusstseinsbildung, zur Förderung nachhaltiger Praktiken und zur Unterstützung globaler Klimaschutzbemühungen.</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a:t>
            </a:r>
            <a:r>
              <a:rPr lang="en-GB" sz="2000" dirty="0"/>
              <a:t>: Förderung nachhaltiger Geschäftspraktiken durch transparente Berichterstattung über Verbrauch, Ressourcennutzung und Produktionsauswirkungen, Schaffung nachhaltiger Produktionsmethoden und Verringerung des ökologischen Fußabdrucks.</a:t>
            </a:r>
          </a:p>
        </p:txBody>
      </p:sp>
      <p:pic>
        <p:nvPicPr>
          <p:cNvPr id="4" name="Picture 2">
            <a:extLst>
              <a:ext uri="{FF2B5EF4-FFF2-40B4-BE49-F238E27FC236}">
                <a16:creationId xmlns:a16="http://schemas.microsoft.com/office/drawing/2014/main" id="{E7848572-02AA-B447-DA19-8AE5C931A4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65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413952"/>
            <a:ext cx="10483431" cy="804265"/>
          </a:xfrm>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18217"/>
            <a:ext cx="10483429" cy="4743778"/>
          </a:xfrm>
        </p:spPr>
        <p:txBody>
          <a:bodyPr/>
          <a:lstStyle/>
          <a:p>
            <a:pPr algn="just"/>
            <a:endParaRPr lang="en-GB" sz="2000" dirty="0"/>
          </a:p>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a:t>
            </a:r>
            <a:r>
              <a:rPr lang="en-GB" sz="2000" dirty="0"/>
              <a:t>: Betont die Transparenz wirtschaftlicher Aktivitäten durch Nachhaltigkeitsberichte, die soziale Auswirkungen und Arbeitspraktiken offenlegen, um ein integratives Wirtschaftswachstum und menschenwürdige Arbeitsbedingungen zu fördern.</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17: Partnerschaften für die Ziele</a:t>
            </a:r>
            <a:r>
              <a:rPr lang="en-GB" sz="2000" dirty="0"/>
              <a:t>: Abstimmung mit globalen Berichterstattungsstandards wie GRI, Förderung von Partnerschaften zwischen Unternehmen, Regierungen und Stakeholdern, um die Effektivität der Berichterstattung, die Transparenz und die Verantwortlichkeit für die Ziele der nachhaltigen Entwicklung zu verbessern.</a:t>
            </a:r>
          </a:p>
        </p:txBody>
      </p:sp>
      <p:pic>
        <p:nvPicPr>
          <p:cNvPr id="4" name="Picture 2">
            <a:extLst>
              <a:ext uri="{FF2B5EF4-FFF2-40B4-BE49-F238E27FC236}">
                <a16:creationId xmlns:a16="http://schemas.microsoft.com/office/drawing/2014/main" id="{CEF74CFC-EDCA-C3F0-28C6-DB5375B210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4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ENTRECOMP-AUSRICHTUNG</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3.1 Ergreifen der Initiative</a:t>
            </a:r>
            <a:r>
              <a:rPr lang="en-GB" dirty="0"/>
              <a:t>: Förderung unabhängiger Entscheidungen bei der Datenerfassung, -analyse und -berichterstattung.</a:t>
            </a:r>
          </a:p>
          <a:p>
            <a:pPr algn="just">
              <a:buFont typeface="Arial" panose="020B0604020202020204" pitchFamily="34" charset="0"/>
              <a:buChar char="•"/>
            </a:pPr>
            <a:endParaRPr lang="en-GB" dirty="0"/>
          </a:p>
          <a:p>
            <a:pPr algn="just"/>
            <a:r>
              <a:rPr lang="en-GB" b="1" dirty="0"/>
              <a:t>3.3 Umgang mit Unsicherheit, Mehrdeutigkeit und Risiken</a:t>
            </a:r>
            <a:r>
              <a:rPr lang="en-GB" dirty="0"/>
              <a:t>: Hilft bei der Entscheidungsfindung im Umgang mit komplexen Nachhaltigkeitsthemen und Herausforderungen bei der Berichterstattung.</a:t>
            </a:r>
          </a:p>
        </p:txBody>
      </p:sp>
      <p:pic>
        <p:nvPicPr>
          <p:cNvPr id="4" name="Picture 3">
            <a:extLst>
              <a:ext uri="{FF2B5EF4-FFF2-40B4-BE49-F238E27FC236}">
                <a16:creationId xmlns:a16="http://schemas.microsoft.com/office/drawing/2014/main" id="{1C5C88A1-0627-77D5-3AE0-50931A283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3744983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188D5C-F187-E2D2-E477-AC9AF252A72C}"/>
              </a:ext>
            </a:extLst>
          </p:cNvPr>
          <p:cNvPicPr>
            <a:picLocks noGrp="1" noChangeAspect="1"/>
          </p:cNvPicPr>
          <p:nvPr>
            <p:ph type="pic" sz="quarter" idx="21"/>
          </p:nvPr>
        </p:nvPicPr>
        <p:blipFill rotWithShape="1">
          <a:blip r:embed="rId2"/>
          <a:srcRect l="7577" r="27611"/>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400" b="1" i="0" dirty="0">
                <a:effectLst/>
                <a:highlight>
                  <a:srgbClr val="FFFFFF"/>
                </a:highlight>
                <a:latin typeface="var(--artdeco-reset-typography-font-family-sans)"/>
                <a:hlinkClick r:id="rId3"/>
              </a:rPr>
              <a:t>Starten Sie mit der Berichterstattung </a:t>
            </a:r>
            <a:endParaRPr lang="en-GB" sz="2400" i="0" dirty="0">
              <a:effectLst/>
              <a:highlight>
                <a:srgbClr val="FFFFFF"/>
              </a:highlight>
              <a:latin typeface="var(--artdeco-reset-typography-font-family-sans)"/>
            </a:endParaRPr>
          </a:p>
          <a:p>
            <a:pPr algn="just"/>
            <a:endParaRPr lang="en-GB" sz="2400" dirty="0">
              <a:highlight>
                <a:srgbClr val="FFFFFF"/>
              </a:highlight>
              <a:latin typeface="var(--artdeco-reset-typography-font-family-sans)"/>
            </a:endParaRPr>
          </a:p>
          <a:p>
            <a:pPr algn="just"/>
            <a:r>
              <a:rPr lang="en-GB" sz="2400" b="1" dirty="0">
                <a:highlight>
                  <a:srgbClr val="FFFFFF"/>
                </a:highlight>
                <a:latin typeface="var(--artdeco-reset-typography-font-family-sans)"/>
                <a:hlinkClick r:id="rId4"/>
              </a:rPr>
              <a:t>Nachhaltigkeitsberichterstattung in der ESG-Ära</a:t>
            </a:r>
            <a:r>
              <a:rPr lang="en-GB" sz="2400" b="1" dirty="0">
                <a:highlight>
                  <a:srgbClr val="FFFFFF"/>
                </a:highlight>
                <a:latin typeface="var(--artdeco-reset-typography-font-family-sans)"/>
              </a:rPr>
              <a:t>: Bewährte Praktiken und aufkommende Trends</a:t>
            </a:r>
            <a:endParaRPr lang="en-GB" sz="2400" dirty="0">
              <a:highlight>
                <a:srgbClr val="FFFFFF"/>
              </a:highlight>
              <a:latin typeface="var(--artdeco-reset-typography-font-family-sans)"/>
            </a:endParaRPr>
          </a:p>
          <a:p>
            <a:pPr algn="just"/>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ADDD2F23-A2BD-97C8-8401-6D4C6908CA58}"/>
              </a:ext>
            </a:extLst>
          </p:cNvPr>
          <p:cNvGrpSpPr/>
          <p:nvPr/>
        </p:nvGrpSpPr>
        <p:grpSpPr>
          <a:xfrm rot="19582332">
            <a:off x="10793177" y="724193"/>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E694A86-1393-829F-9273-7827A187FAA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68A56B80-4AF0-BE08-2454-D1477BA8FF3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040D5F6-AE02-E13E-85D7-CBB88AEC4FA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F3BC7D6-DAA7-8834-DCC3-CD0C29219433}"/>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B37DDC0-DC56-3826-D642-3FE61605BCA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E422AC8A-2950-2452-5406-E9E78D22D18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DA16A876-0D19-D406-090F-AA9150A0A34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67E52C96-1A0D-29F6-B60D-36AA722FCB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8F191CEF-7EA8-CBE2-67CE-ADFAFD8B752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AAAA5955-C288-58EF-3377-D70B2EC5C20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8478B7A1-526F-40DF-328E-067F7C5D7F5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57788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Verfolgen Sie unsere Reise hier</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7" y="4544736"/>
            <a:ext cx="1381202" cy="398804"/>
            <a:chOff x="10161196" y="4811882"/>
            <a:chExt cx="972657" cy="280842"/>
          </a:xfrm>
        </p:grpSpPr>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hlinkClick r:id="rId3"/>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hlinkClick r:id="rId4"/>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hlinkClick r:id="rId5"/>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32314-CDA0-3C49-E9C2-701D663AB40A}"/>
              </a:ext>
            </a:extLst>
          </p:cNvPr>
          <p:cNvSpPr>
            <a:spLocks noGrp="1"/>
          </p:cNvSpPr>
          <p:nvPr>
            <p:ph type="body" sz="quarter" idx="49"/>
          </p:nvPr>
        </p:nvSpPr>
        <p:spPr/>
        <p:txBody>
          <a:bodyPr/>
          <a:lstStyle/>
          <a:p>
            <a:r>
              <a:rPr lang="en-GB" dirty="0"/>
              <a:t>Erkennen von Trends</a:t>
            </a:r>
            <a:endParaRPr lang="en-IE" dirty="0"/>
          </a:p>
        </p:txBody>
      </p:sp>
      <p:sp>
        <p:nvSpPr>
          <p:cNvPr id="3" name="Text Placeholder 2">
            <a:extLst>
              <a:ext uri="{FF2B5EF4-FFF2-40B4-BE49-F238E27FC236}">
                <a16:creationId xmlns:a16="http://schemas.microsoft.com/office/drawing/2014/main" id="{55A5CA8D-954E-F090-72E9-A03F6A291272}"/>
              </a:ext>
            </a:extLst>
          </p:cNvPr>
          <p:cNvSpPr>
            <a:spLocks noGrp="1"/>
          </p:cNvSpPr>
          <p:nvPr>
            <p:ph type="body" sz="quarter" idx="50"/>
          </p:nvPr>
        </p:nvSpPr>
        <p:spPr/>
        <p:txBody>
          <a:bodyPr/>
          <a:lstStyle/>
          <a:p>
            <a:pPr algn="just"/>
            <a:r>
              <a:rPr lang="en-GB" sz="2000" dirty="0"/>
              <a:t>Die Marktanalyse hilft den Unternehmen, einen Vorsprung zu behalten, indem sie aufkommende Trends und Veränderungen im Verbraucherverhalten erkennt und so eine rasche Anpassung und die Nutzung neuer Chancen ermöglicht.</a:t>
            </a:r>
            <a:endParaRPr lang="en-IE" sz="2000" dirty="0"/>
          </a:p>
        </p:txBody>
      </p:sp>
      <p:sp>
        <p:nvSpPr>
          <p:cNvPr id="4" name="Text Placeholder 3">
            <a:extLst>
              <a:ext uri="{FF2B5EF4-FFF2-40B4-BE49-F238E27FC236}">
                <a16:creationId xmlns:a16="http://schemas.microsoft.com/office/drawing/2014/main" id="{8D7B5B1E-2430-A2BD-BC71-AE408148D056}"/>
              </a:ext>
            </a:extLst>
          </p:cNvPr>
          <p:cNvSpPr>
            <a:spLocks noGrp="1"/>
          </p:cNvSpPr>
          <p:nvPr>
            <p:ph type="body" sz="quarter" idx="51"/>
          </p:nvPr>
        </p:nvSpPr>
        <p:spPr/>
        <p:txBody>
          <a:bodyPr/>
          <a:lstStyle/>
          <a:p>
            <a:r>
              <a:rPr lang="en-GB" b="1" dirty="0"/>
              <a:t>Benchmarking</a:t>
            </a:r>
            <a:endParaRPr lang="en-IE" dirty="0"/>
          </a:p>
        </p:txBody>
      </p:sp>
      <p:sp>
        <p:nvSpPr>
          <p:cNvPr id="5" name="Text Placeholder 4">
            <a:extLst>
              <a:ext uri="{FF2B5EF4-FFF2-40B4-BE49-F238E27FC236}">
                <a16:creationId xmlns:a16="http://schemas.microsoft.com/office/drawing/2014/main" id="{1C16C44B-0026-5D00-36E6-2F0D5548AB3D}"/>
              </a:ext>
            </a:extLst>
          </p:cNvPr>
          <p:cNvSpPr>
            <a:spLocks noGrp="1"/>
          </p:cNvSpPr>
          <p:nvPr>
            <p:ph type="body" sz="quarter" idx="52"/>
          </p:nvPr>
        </p:nvSpPr>
        <p:spPr/>
        <p:txBody>
          <a:bodyPr/>
          <a:lstStyle/>
          <a:p>
            <a:pPr algn="just"/>
            <a:r>
              <a:rPr lang="en-GB" sz="2000" dirty="0"/>
              <a:t>Durch einen Leistungsvergleich mit Branchenstandards können Unternehmen Verbesserungsmöglichkeiten erkennen und sich von ihren Konkurrenten abheben.</a:t>
            </a:r>
            <a:endParaRPr lang="en-IE" sz="2000" dirty="0"/>
          </a:p>
        </p:txBody>
      </p:sp>
      <p:sp>
        <p:nvSpPr>
          <p:cNvPr id="6" name="Text Placeholder 5">
            <a:extLst>
              <a:ext uri="{FF2B5EF4-FFF2-40B4-BE49-F238E27FC236}">
                <a16:creationId xmlns:a16="http://schemas.microsoft.com/office/drawing/2014/main" id="{8D4D1F98-0CD2-0BD1-3CED-BD31B14F4FB2}"/>
              </a:ext>
            </a:extLst>
          </p:cNvPr>
          <p:cNvSpPr>
            <a:spLocks noGrp="1"/>
          </p:cNvSpPr>
          <p:nvPr>
            <p:ph type="body" sz="quarter" idx="54"/>
          </p:nvPr>
        </p:nvSpPr>
        <p:spPr/>
        <p:txBody>
          <a:bodyPr/>
          <a:lstStyle/>
          <a:p>
            <a:r>
              <a:rPr lang="en-GB" sz="3600" b="1" dirty="0"/>
              <a:t>Loyalität der Kunden</a:t>
            </a:r>
            <a:endParaRPr lang="en-IE" dirty="0"/>
          </a:p>
        </p:txBody>
      </p:sp>
      <p:sp>
        <p:nvSpPr>
          <p:cNvPr id="7" name="Text Placeholder 6">
            <a:extLst>
              <a:ext uri="{FF2B5EF4-FFF2-40B4-BE49-F238E27FC236}">
                <a16:creationId xmlns:a16="http://schemas.microsoft.com/office/drawing/2014/main" id="{38E325D3-DED9-A5C2-B5E0-EE8016629B04}"/>
              </a:ext>
            </a:extLst>
          </p:cNvPr>
          <p:cNvSpPr>
            <a:spLocks noGrp="1"/>
          </p:cNvSpPr>
          <p:nvPr>
            <p:ph type="body" sz="quarter" idx="55"/>
          </p:nvPr>
        </p:nvSpPr>
        <p:spPr/>
        <p:txBody>
          <a:bodyPr/>
          <a:lstStyle/>
          <a:p>
            <a:pPr algn="just"/>
            <a:r>
              <a:rPr lang="en-GB" sz="2000" dirty="0"/>
              <a:t>Die Ausrichtung der Produkte an den Werten der Verbraucher, insbesondere an der Nachhaltigkeit, stärkt die Kundenbindung und verbessert den Ruf der Marke.</a:t>
            </a:r>
            <a:endParaRPr lang="en-IE" sz="2000" dirty="0"/>
          </a:p>
        </p:txBody>
      </p:sp>
      <p:pic>
        <p:nvPicPr>
          <p:cNvPr id="8" name="Picture Placeholder 11">
            <a:extLst>
              <a:ext uri="{FF2B5EF4-FFF2-40B4-BE49-F238E27FC236}">
                <a16:creationId xmlns:a16="http://schemas.microsoft.com/office/drawing/2014/main" id="{E44E3822-5FC5-7761-603F-4F9EF17C27B6}"/>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77" r="11877"/>
          <a:stretch>
            <a:fillRect/>
          </a:stretch>
        </p:blipFill>
        <p:spPr>
          <a:xfrm>
            <a:off x="1449388" y="409575"/>
            <a:ext cx="1839912" cy="1608138"/>
          </a:xfrm>
        </p:spPr>
      </p:pic>
      <p:pic>
        <p:nvPicPr>
          <p:cNvPr id="10" name="Picture Placeholder 15">
            <a:extLst>
              <a:ext uri="{FF2B5EF4-FFF2-40B4-BE49-F238E27FC236}">
                <a16:creationId xmlns:a16="http://schemas.microsoft.com/office/drawing/2014/main" id="{C2794E7F-701C-B8EB-E2F8-311A77FA432A}"/>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6299" b="6299"/>
          <a:stretch>
            <a:fillRect/>
          </a:stretch>
        </p:blipFill>
        <p:spPr>
          <a:xfrm>
            <a:off x="1449388" y="2506663"/>
            <a:ext cx="1839912" cy="1608137"/>
          </a:xfrm>
        </p:spPr>
      </p:pic>
      <p:pic>
        <p:nvPicPr>
          <p:cNvPr id="12" name="Picture Placeholder 13">
            <a:extLst>
              <a:ext uri="{FF2B5EF4-FFF2-40B4-BE49-F238E27FC236}">
                <a16:creationId xmlns:a16="http://schemas.microsoft.com/office/drawing/2014/main" id="{29F10386-FED2-D477-A337-AA6A3DEA7522}"/>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6299" b="6299"/>
          <a:stretch>
            <a:fillRect/>
          </a:stretch>
        </p:blipFill>
        <p:spPr>
          <a:xfrm>
            <a:off x="1449388" y="4603750"/>
            <a:ext cx="1839912" cy="1608138"/>
          </a:xfrm>
        </p:spPr>
      </p:pic>
    </p:spTree>
    <p:extLst>
      <p:ext uri="{BB962C8B-B14F-4D97-AF65-F5344CB8AC3E}">
        <p14:creationId xmlns:p14="http://schemas.microsoft.com/office/powerpoint/2010/main" val="2187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CBA107-BEAC-F59D-62F4-1EEEC06809DE}"/>
              </a:ext>
            </a:extLst>
          </p:cNvPr>
          <p:cNvSpPr>
            <a:spLocks noGrp="1"/>
          </p:cNvSpPr>
          <p:nvPr>
            <p:ph type="body" sz="quarter" idx="30"/>
          </p:nvPr>
        </p:nvSpPr>
        <p:spPr>
          <a:xfrm>
            <a:off x="6316116" y="330526"/>
            <a:ext cx="4951851" cy="845139"/>
          </a:xfrm>
        </p:spPr>
        <p:txBody>
          <a:bodyPr/>
          <a:lstStyle/>
          <a:p>
            <a:r>
              <a:rPr lang="en-IE" dirty="0"/>
              <a:t>RISIKOMINDERUNG</a:t>
            </a:r>
          </a:p>
        </p:txBody>
      </p:sp>
      <p:sp>
        <p:nvSpPr>
          <p:cNvPr id="4" name="Text Placeholder 3">
            <a:extLst>
              <a:ext uri="{FF2B5EF4-FFF2-40B4-BE49-F238E27FC236}">
                <a16:creationId xmlns:a16="http://schemas.microsoft.com/office/drawing/2014/main" id="{A6B40D5F-6C9F-5E40-179E-75F17AEA9C3B}"/>
              </a:ext>
            </a:extLst>
          </p:cNvPr>
          <p:cNvSpPr>
            <a:spLocks noGrp="1"/>
          </p:cNvSpPr>
          <p:nvPr>
            <p:ph type="body" sz="quarter" idx="48"/>
          </p:nvPr>
        </p:nvSpPr>
        <p:spPr>
          <a:xfrm>
            <a:off x="6427466" y="1175665"/>
            <a:ext cx="5140952" cy="3830128"/>
          </a:xfrm>
        </p:spPr>
        <p:txBody>
          <a:bodyPr/>
          <a:lstStyle/>
          <a:p>
            <a:pPr algn="just"/>
            <a:r>
              <a:rPr lang="en-IE" sz="1800" b="1" dirty="0"/>
              <a:t>Erkennen von Risiken: </a:t>
            </a:r>
            <a:r>
              <a:rPr lang="en-IE" sz="1800" dirty="0"/>
              <a:t>Die Marktanalyse hilft bei der Ermittlung potenzieller Marktrisiken, wie z. B. Wirtschaftsabschwünge, sich ändernde Vorschriften oder veränderte Verbraucherpräferenzen.</a:t>
            </a:r>
          </a:p>
          <a:p>
            <a:pPr algn="just"/>
            <a:endParaRPr lang="en-IE" sz="1800" dirty="0"/>
          </a:p>
          <a:p>
            <a:pPr algn="just"/>
            <a:r>
              <a:rPr lang="en-IE" sz="1800" b="1" dirty="0"/>
              <a:t>Szenario-Planung: </a:t>
            </a:r>
            <a:r>
              <a:rPr lang="en-IE" sz="1800" dirty="0"/>
              <a:t>Unternehmen können Marktanalysen für die Szenarioplanung nutzen und sich auf verschiedene Marktbedingungen vorbereiten, um ihre Widerstandsfähigkeit zu verbessern.</a:t>
            </a:r>
          </a:p>
          <a:p>
            <a:pPr algn="just"/>
            <a:endParaRPr lang="en-IE" sz="1800" dirty="0"/>
          </a:p>
          <a:p>
            <a:pPr algn="just"/>
            <a:r>
              <a:rPr lang="en-IE" sz="1800" b="1" dirty="0"/>
              <a:t>Risikomanagement-Strategien: </a:t>
            </a:r>
            <a:r>
              <a:rPr lang="en-IE" sz="1800" dirty="0"/>
              <a:t>Die Umsetzung von Strategien wie die Diversifizierung von Produktlinien oder die Erschließung neuer Märkte trägt dazu bei, die Anfälligkeit zu verringern und langfristige Stabilität zu gewährleisten.</a:t>
            </a:r>
          </a:p>
        </p:txBody>
      </p:sp>
      <p:pic>
        <p:nvPicPr>
          <p:cNvPr id="2" name="Picture Placeholder 5">
            <a:extLst>
              <a:ext uri="{FF2B5EF4-FFF2-40B4-BE49-F238E27FC236}">
                <a16:creationId xmlns:a16="http://schemas.microsoft.com/office/drawing/2014/main" id="{8C6E0A18-1996-A0AB-2EEC-8D7E3A2B78B9}"/>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9379" r="19379"/>
          <a:stretch>
            <a:fillRect/>
          </a:stretch>
        </p:blipFill>
        <p:spPr>
          <a:xfrm>
            <a:off x="0" y="0"/>
            <a:ext cx="5875338" cy="6858000"/>
          </a:xfrm>
        </p:spPr>
      </p:pic>
    </p:spTree>
    <p:extLst>
      <p:ext uri="{BB962C8B-B14F-4D97-AF65-F5344CB8AC3E}">
        <p14:creationId xmlns:p14="http://schemas.microsoft.com/office/powerpoint/2010/main" val="382752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2E06E5-861F-2834-043C-F478DCBB94C8}"/>
              </a:ext>
            </a:extLst>
          </p:cNvPr>
          <p:cNvGraphicFramePr>
            <a:graphicFrameLocks noChangeAspect="1"/>
          </p:cNvGraphicFramePr>
          <p:nvPr>
            <p:custDataLst>
              <p:tags r:id="rId1"/>
            </p:custDataLst>
            <p:extLst>
              <p:ext uri="{D42A27DB-BD31-4B8C-83A1-F6EECF244321}">
                <p14:modId xmlns:p14="http://schemas.microsoft.com/office/powerpoint/2010/main" val="702051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9</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4792" y="2700110"/>
            <a:ext cx="5291760" cy="3505583"/>
          </a:xfrm>
        </p:spPr>
        <p:txBody>
          <a:bodyPr/>
          <a:lstStyle/>
          <a:p>
            <a:pPr algn="just"/>
            <a:r>
              <a:rPr lang="en-GB" sz="2400" dirty="0"/>
              <a:t>In diesem Abschnitt werden wir die Techniken zur Erkennung nachhaltiger Geschäftsmöglichkeiten näher erläutern. </a:t>
            </a:r>
          </a:p>
          <a:p>
            <a:pPr algn="just"/>
            <a:endParaRPr lang="en-GB" sz="2400" dirty="0"/>
          </a:p>
          <a:p>
            <a:pPr algn="just"/>
            <a:r>
              <a:rPr lang="en-GB" sz="2400" dirty="0"/>
              <a:t>Durch die Beherrschung dieser Methoden können Unternehmen ungedeckte Nachhaltigkeitsbedürfnisse erkennen und innovative Lösungen entwickeln, die einen positiven Wandel fördern. </a:t>
            </a:r>
            <a:endParaRPr lang="en-US" sz="2400" dirty="0"/>
          </a:p>
        </p:txBody>
      </p:sp>
      <p:pic>
        <p:nvPicPr>
          <p:cNvPr id="2" name="Picture Placeholder 8">
            <a:extLst>
              <a:ext uri="{FF2B5EF4-FFF2-40B4-BE49-F238E27FC236}">
                <a16:creationId xmlns:a16="http://schemas.microsoft.com/office/drawing/2014/main" id="{95107F89-1637-3FDB-A991-99454B50FF9A}"/>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723" r="25723"/>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2081048"/>
          </a:xfrm>
        </p:spPr>
        <p:txBody>
          <a:bodyPr/>
          <a:lstStyle/>
          <a:p>
            <a:r>
              <a:rPr lang="en-GB" dirty="0"/>
              <a:t>TECHNIKEN ZUR ERKENNUNG NACHHALTIGER GESCHÄFTSMÖGLICHKEITEN</a:t>
            </a:r>
            <a:endParaRPr lang="en-US" dirty="0"/>
          </a:p>
        </p:txBody>
      </p:sp>
    </p:spTree>
    <p:extLst>
      <p:ext uri="{BB962C8B-B14F-4D97-AF65-F5344CB8AC3E}">
        <p14:creationId xmlns:p14="http://schemas.microsoft.com/office/powerpoint/2010/main" val="2947667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Magazine layout</Template>
  <TotalTime>0</TotalTime>
  <Words>4451</Words>
  <Application>Microsoft Office PowerPoint</Application>
  <PresentationFormat>Widescreen</PresentationFormat>
  <Paragraphs>382</Paragraphs>
  <Slides>65</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-apple-system</vt:lpstr>
      <vt:lpstr>Arial</vt:lpstr>
      <vt:lpstr>Calibri</vt:lpstr>
      <vt:lpstr>Montserrat</vt:lpstr>
      <vt:lpstr>var(--artdeco-reset-typography-font-family-sans)</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docId:A27551492E43001B87AB49FEAB08C217</cp:keywords>
  <cp:lastModifiedBy>aine hamill</cp:lastModifiedBy>
  <cp:revision>422</cp:revision>
  <dcterms:created xsi:type="dcterms:W3CDTF">2021-06-15T11:45:52Z</dcterms:created>
  <dcterms:modified xsi:type="dcterms:W3CDTF">2025-05-16T14:52:24Z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