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</p:sldIdLst>
  <p:sldSz cx="18288000" cy="10287000"/>
  <p:notesSz cx="6858000" cy="9144000"/>
  <p:embeddedFontLst>
    <p:embeddedFont>
      <p:font typeface="Open Sans" panose="020B0606030504020204" pitchFamily="34" charset="0"/>
      <p:regular r:id="rId63"/>
      <p:bold r:id="rId64"/>
    </p:embeddedFont>
    <p:embeddedFont>
      <p:font typeface="Open Sans Bold" panose="020B0806030504020204" charset="0"/>
      <p:regular r:id="rId65"/>
      <p:bold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4EAC2F-C05F-4212-A0D3-A86EFEB345BF}" v="24" dt="2025-03-25T09:00:33.4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iamin Zawilla" userId="ddf0d743-5318-4a4c-9abc-8826c9d150fb" providerId="ADAL" clId="{6D4EAC2F-C05F-4212-A0D3-A86EFEB345BF}"/>
    <pc:docChg chg="undo custSel modSld">
      <pc:chgData name="Beniamin Zawilla" userId="ddf0d743-5318-4a4c-9abc-8826c9d150fb" providerId="ADAL" clId="{6D4EAC2F-C05F-4212-A0D3-A86EFEB345BF}" dt="2025-03-25T09:01:34" v="939"/>
      <pc:docMkLst>
        <pc:docMk/>
      </pc:docMkLst>
      <pc:sldChg chg="modSp mod">
        <pc:chgData name="Beniamin Zawilla" userId="ddf0d743-5318-4a4c-9abc-8826c9d150fb" providerId="ADAL" clId="{6D4EAC2F-C05F-4212-A0D3-A86EFEB345BF}" dt="2025-03-25T07:45:15.435" v="0"/>
        <pc:sldMkLst>
          <pc:docMk/>
          <pc:sldMk cId="0" sldId="256"/>
        </pc:sldMkLst>
        <pc:spChg chg="mod">
          <ac:chgData name="Beniamin Zawilla" userId="ddf0d743-5318-4a4c-9abc-8826c9d150fb" providerId="ADAL" clId="{6D4EAC2F-C05F-4212-A0D3-A86EFEB345BF}" dt="2025-03-25T07:45:15.435" v="0"/>
          <ac:spMkLst>
            <pc:docMk/>
            <pc:sldMk cId="0" sldId="256"/>
            <ac:spMk id="2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7:52:40.203" v="153" actId="20577"/>
        <pc:sldMkLst>
          <pc:docMk/>
          <pc:sldMk cId="0" sldId="257"/>
        </pc:sldMkLst>
        <pc:spChg chg="mod">
          <ac:chgData name="Beniamin Zawilla" userId="ddf0d743-5318-4a4c-9abc-8826c9d150fb" providerId="ADAL" clId="{6D4EAC2F-C05F-4212-A0D3-A86EFEB345BF}" dt="2025-03-25T07:45:18.492" v="1"/>
          <ac:spMkLst>
            <pc:docMk/>
            <pc:sldMk cId="0" sldId="257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2:40.203" v="153" actId="20577"/>
          <ac:spMkLst>
            <pc:docMk/>
            <pc:sldMk cId="0" sldId="257"/>
            <ac:spMk id="11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7:46:09.969" v="5" actId="1076"/>
        <pc:sldMkLst>
          <pc:docMk/>
          <pc:sldMk cId="0" sldId="258"/>
        </pc:sldMkLst>
        <pc:spChg chg="mod">
          <ac:chgData name="Beniamin Zawilla" userId="ddf0d743-5318-4a4c-9abc-8826c9d150fb" providerId="ADAL" clId="{6D4EAC2F-C05F-4212-A0D3-A86EFEB345BF}" dt="2025-03-25T07:45:54.867" v="2"/>
          <ac:spMkLst>
            <pc:docMk/>
            <pc:sldMk cId="0" sldId="258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45:59.302" v="4" actId="207"/>
          <ac:spMkLst>
            <pc:docMk/>
            <pc:sldMk cId="0" sldId="258"/>
            <ac:spMk id="11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46:09.969" v="5" actId="1076"/>
          <ac:spMkLst>
            <pc:docMk/>
            <pc:sldMk cId="0" sldId="258"/>
            <ac:spMk id="12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7:52:47.546" v="163" actId="20577"/>
        <pc:sldMkLst>
          <pc:docMk/>
          <pc:sldMk cId="0" sldId="259"/>
        </pc:sldMkLst>
        <pc:spChg chg="mod">
          <ac:chgData name="Beniamin Zawilla" userId="ddf0d743-5318-4a4c-9abc-8826c9d150fb" providerId="ADAL" clId="{6D4EAC2F-C05F-4212-A0D3-A86EFEB345BF}" dt="2025-03-25T07:46:21.829" v="6"/>
          <ac:spMkLst>
            <pc:docMk/>
            <pc:sldMk cId="0" sldId="259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46:23.825" v="7"/>
          <ac:spMkLst>
            <pc:docMk/>
            <pc:sldMk cId="0" sldId="259"/>
            <ac:spMk id="7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2:47.546" v="163" actId="20577"/>
          <ac:spMkLst>
            <pc:docMk/>
            <pc:sldMk cId="0" sldId="259"/>
            <ac:spMk id="9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7:52:55.301" v="176" actId="20577"/>
        <pc:sldMkLst>
          <pc:docMk/>
          <pc:sldMk cId="0" sldId="260"/>
        </pc:sldMkLst>
        <pc:spChg chg="mod">
          <ac:chgData name="Beniamin Zawilla" userId="ddf0d743-5318-4a4c-9abc-8826c9d150fb" providerId="ADAL" clId="{6D4EAC2F-C05F-4212-A0D3-A86EFEB345BF}" dt="2025-03-25T07:48:19.183" v="10"/>
          <ac:spMkLst>
            <pc:docMk/>
            <pc:sldMk cId="0" sldId="260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2:55.301" v="176" actId="20577"/>
          <ac:spMkLst>
            <pc:docMk/>
            <pc:sldMk cId="0" sldId="260"/>
            <ac:spMk id="5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48:32.025" v="23" actId="20577"/>
          <ac:spMkLst>
            <pc:docMk/>
            <pc:sldMk cId="0" sldId="260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7:53:00.389" v="185" actId="20577"/>
        <pc:sldMkLst>
          <pc:docMk/>
          <pc:sldMk cId="0" sldId="261"/>
        </pc:sldMkLst>
        <pc:spChg chg="mod">
          <ac:chgData name="Beniamin Zawilla" userId="ddf0d743-5318-4a4c-9abc-8826c9d150fb" providerId="ADAL" clId="{6D4EAC2F-C05F-4212-A0D3-A86EFEB345BF}" dt="2025-03-25T07:49:16.673" v="39"/>
          <ac:spMkLst>
            <pc:docMk/>
            <pc:sldMk cId="0" sldId="261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3:00.389" v="185" actId="20577"/>
          <ac:spMkLst>
            <pc:docMk/>
            <pc:sldMk cId="0" sldId="261"/>
            <ac:spMk id="6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49:06.166" v="38" actId="20577"/>
          <ac:spMkLst>
            <pc:docMk/>
            <pc:sldMk cId="0" sldId="261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7:49:44.911" v="40"/>
        <pc:sldMkLst>
          <pc:docMk/>
          <pc:sldMk cId="0" sldId="262"/>
        </pc:sldMkLst>
        <pc:spChg chg="mod">
          <ac:chgData name="Beniamin Zawilla" userId="ddf0d743-5318-4a4c-9abc-8826c9d150fb" providerId="ADAL" clId="{6D4EAC2F-C05F-4212-A0D3-A86EFEB345BF}" dt="2025-03-25T07:49:44.911" v="40"/>
          <ac:spMkLst>
            <pc:docMk/>
            <pc:sldMk cId="0" sldId="262"/>
            <ac:spMk id="2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7:53:07.374" v="195" actId="20577"/>
        <pc:sldMkLst>
          <pc:docMk/>
          <pc:sldMk cId="0" sldId="263"/>
        </pc:sldMkLst>
        <pc:spChg chg="mod">
          <ac:chgData name="Beniamin Zawilla" userId="ddf0d743-5318-4a4c-9abc-8826c9d150fb" providerId="ADAL" clId="{6D4EAC2F-C05F-4212-A0D3-A86EFEB345BF}" dt="2025-03-25T07:50:27.622" v="41"/>
          <ac:spMkLst>
            <pc:docMk/>
            <pc:sldMk cId="0" sldId="263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3:07.374" v="195" actId="20577"/>
          <ac:spMkLst>
            <pc:docMk/>
            <pc:sldMk cId="0" sldId="263"/>
            <ac:spMk id="5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0:34.680" v="50" actId="20577"/>
          <ac:spMkLst>
            <pc:docMk/>
            <pc:sldMk cId="0" sldId="263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7:53:14.120" v="210" actId="20577"/>
        <pc:sldMkLst>
          <pc:docMk/>
          <pc:sldMk cId="0" sldId="264"/>
        </pc:sldMkLst>
        <pc:spChg chg="mod">
          <ac:chgData name="Beniamin Zawilla" userId="ddf0d743-5318-4a4c-9abc-8826c9d150fb" providerId="ADAL" clId="{6D4EAC2F-C05F-4212-A0D3-A86EFEB345BF}" dt="2025-03-25T07:50:55.480" v="51"/>
          <ac:spMkLst>
            <pc:docMk/>
            <pc:sldMk cId="0" sldId="264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1:27.352" v="124" actId="20577"/>
          <ac:spMkLst>
            <pc:docMk/>
            <pc:sldMk cId="0" sldId="264"/>
            <ac:spMk id="5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3:14.120" v="210" actId="20577"/>
          <ac:spMkLst>
            <pc:docMk/>
            <pc:sldMk cId="0" sldId="264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7:53:56.870" v="233" actId="404"/>
        <pc:sldMkLst>
          <pc:docMk/>
          <pc:sldMk cId="0" sldId="265"/>
        </pc:sldMkLst>
        <pc:spChg chg="mod">
          <ac:chgData name="Beniamin Zawilla" userId="ddf0d743-5318-4a4c-9abc-8826c9d150fb" providerId="ADAL" clId="{6D4EAC2F-C05F-4212-A0D3-A86EFEB345BF}" dt="2025-03-25T07:53:46.889" v="211"/>
          <ac:spMkLst>
            <pc:docMk/>
            <pc:sldMk cId="0" sldId="265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3:56.870" v="233" actId="404"/>
          <ac:spMkLst>
            <pc:docMk/>
            <pc:sldMk cId="0" sldId="265"/>
            <ac:spMk id="5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7:54:39.742" v="241" actId="113"/>
        <pc:sldMkLst>
          <pc:docMk/>
          <pc:sldMk cId="0" sldId="266"/>
        </pc:sldMkLst>
        <pc:spChg chg="mod">
          <ac:chgData name="Beniamin Zawilla" userId="ddf0d743-5318-4a4c-9abc-8826c9d150fb" providerId="ADAL" clId="{6D4EAC2F-C05F-4212-A0D3-A86EFEB345BF}" dt="2025-03-25T07:54:22.748" v="234"/>
          <ac:spMkLst>
            <pc:docMk/>
            <pc:sldMk cId="0" sldId="266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4:39.742" v="241" actId="113"/>
          <ac:spMkLst>
            <pc:docMk/>
            <pc:sldMk cId="0" sldId="266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7:57:10.133" v="251" actId="113"/>
        <pc:sldMkLst>
          <pc:docMk/>
          <pc:sldMk cId="0" sldId="267"/>
        </pc:sldMkLst>
        <pc:spChg chg="mod">
          <ac:chgData name="Beniamin Zawilla" userId="ddf0d743-5318-4a4c-9abc-8826c9d150fb" providerId="ADAL" clId="{6D4EAC2F-C05F-4212-A0D3-A86EFEB345BF}" dt="2025-03-25T07:56:48.151" v="242"/>
          <ac:spMkLst>
            <pc:docMk/>
            <pc:sldMk cId="0" sldId="267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7:10.133" v="251" actId="113"/>
          <ac:spMkLst>
            <pc:docMk/>
            <pc:sldMk cId="0" sldId="267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7:57:35.657" v="260" actId="2710"/>
        <pc:sldMkLst>
          <pc:docMk/>
          <pc:sldMk cId="0" sldId="268"/>
        </pc:sldMkLst>
        <pc:spChg chg="mod">
          <ac:chgData name="Beniamin Zawilla" userId="ddf0d743-5318-4a4c-9abc-8826c9d150fb" providerId="ADAL" clId="{6D4EAC2F-C05F-4212-A0D3-A86EFEB345BF}" dt="2025-03-25T07:57:17.235" v="252"/>
          <ac:spMkLst>
            <pc:docMk/>
            <pc:sldMk cId="0" sldId="268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7:25.555" v="255" actId="20577"/>
          <ac:spMkLst>
            <pc:docMk/>
            <pc:sldMk cId="0" sldId="268"/>
            <ac:spMk id="6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7:35.657" v="260" actId="2710"/>
          <ac:spMkLst>
            <pc:docMk/>
            <pc:sldMk cId="0" sldId="268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7:58:18.644" v="264" actId="113"/>
        <pc:sldMkLst>
          <pc:docMk/>
          <pc:sldMk cId="0" sldId="269"/>
        </pc:sldMkLst>
        <pc:spChg chg="mod">
          <ac:chgData name="Beniamin Zawilla" userId="ddf0d743-5318-4a4c-9abc-8826c9d150fb" providerId="ADAL" clId="{6D4EAC2F-C05F-4212-A0D3-A86EFEB345BF}" dt="2025-03-25T07:57:56.007" v="261"/>
          <ac:spMkLst>
            <pc:docMk/>
            <pc:sldMk cId="0" sldId="269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8:18.644" v="264" actId="113"/>
          <ac:spMkLst>
            <pc:docMk/>
            <pc:sldMk cId="0" sldId="269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7:59:14.069" v="290" actId="5793"/>
        <pc:sldMkLst>
          <pc:docMk/>
          <pc:sldMk cId="0" sldId="270"/>
        </pc:sldMkLst>
        <pc:spChg chg="mod">
          <ac:chgData name="Beniamin Zawilla" userId="ddf0d743-5318-4a4c-9abc-8826c9d150fb" providerId="ADAL" clId="{6D4EAC2F-C05F-4212-A0D3-A86EFEB345BF}" dt="2025-03-25T07:58:34.740" v="268"/>
          <ac:spMkLst>
            <pc:docMk/>
            <pc:sldMk cId="0" sldId="270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8:30.859" v="266" actId="207"/>
          <ac:spMkLst>
            <pc:docMk/>
            <pc:sldMk cId="0" sldId="270"/>
            <ac:spMk id="6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9:14.069" v="290" actId="5793"/>
          <ac:spMkLst>
            <pc:docMk/>
            <pc:sldMk cId="0" sldId="270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00:07.120" v="311" actId="20577"/>
        <pc:sldMkLst>
          <pc:docMk/>
          <pc:sldMk cId="0" sldId="271"/>
        </pc:sldMkLst>
        <pc:spChg chg="mod">
          <ac:chgData name="Beniamin Zawilla" userId="ddf0d743-5318-4a4c-9abc-8826c9d150fb" providerId="ADAL" clId="{6D4EAC2F-C05F-4212-A0D3-A86EFEB345BF}" dt="2025-03-25T07:59:24.378" v="291"/>
          <ac:spMkLst>
            <pc:docMk/>
            <pc:sldMk cId="0" sldId="271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00:07.120" v="311" actId="20577"/>
          <ac:spMkLst>
            <pc:docMk/>
            <pc:sldMk cId="0" sldId="271"/>
            <ac:spMk id="5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7:59:52.795" v="306" actId="113"/>
          <ac:spMkLst>
            <pc:docMk/>
            <pc:sldMk cId="0" sldId="271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01:08.285" v="329" actId="404"/>
        <pc:sldMkLst>
          <pc:docMk/>
          <pc:sldMk cId="0" sldId="272"/>
        </pc:sldMkLst>
        <pc:spChg chg="mod">
          <ac:chgData name="Beniamin Zawilla" userId="ddf0d743-5318-4a4c-9abc-8826c9d150fb" providerId="ADAL" clId="{6D4EAC2F-C05F-4212-A0D3-A86EFEB345BF}" dt="2025-03-25T08:00:25.037" v="316"/>
          <ac:spMkLst>
            <pc:docMk/>
            <pc:sldMk cId="0" sldId="272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00:10.788" v="314" actId="6549"/>
          <ac:spMkLst>
            <pc:docMk/>
            <pc:sldMk cId="0" sldId="272"/>
            <ac:spMk id="5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01:08.285" v="329" actId="404"/>
          <ac:spMkLst>
            <pc:docMk/>
            <pc:sldMk cId="0" sldId="272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01:30.919" v="332" actId="207"/>
        <pc:sldMkLst>
          <pc:docMk/>
          <pc:sldMk cId="0" sldId="273"/>
        </pc:sldMkLst>
        <pc:spChg chg="mod">
          <ac:chgData name="Beniamin Zawilla" userId="ddf0d743-5318-4a4c-9abc-8826c9d150fb" providerId="ADAL" clId="{6D4EAC2F-C05F-4212-A0D3-A86EFEB345BF}" dt="2025-03-25T08:01:28.482" v="330"/>
          <ac:spMkLst>
            <pc:docMk/>
            <pc:sldMk cId="0" sldId="273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01:30.919" v="332" actId="207"/>
          <ac:spMkLst>
            <pc:docMk/>
            <pc:sldMk cId="0" sldId="273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01:48.721" v="333"/>
        <pc:sldMkLst>
          <pc:docMk/>
          <pc:sldMk cId="0" sldId="274"/>
        </pc:sldMkLst>
        <pc:spChg chg="mod">
          <ac:chgData name="Beniamin Zawilla" userId="ddf0d743-5318-4a4c-9abc-8826c9d150fb" providerId="ADAL" clId="{6D4EAC2F-C05F-4212-A0D3-A86EFEB345BF}" dt="2025-03-25T08:01:48.721" v="333"/>
          <ac:spMkLst>
            <pc:docMk/>
            <pc:sldMk cId="0" sldId="274"/>
            <ac:spMk id="2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02:28.923" v="365" actId="20577"/>
        <pc:sldMkLst>
          <pc:docMk/>
          <pc:sldMk cId="0" sldId="275"/>
        </pc:sldMkLst>
        <pc:spChg chg="mod">
          <ac:chgData name="Beniamin Zawilla" userId="ddf0d743-5318-4a4c-9abc-8826c9d150fb" providerId="ADAL" clId="{6D4EAC2F-C05F-4212-A0D3-A86EFEB345BF}" dt="2025-03-25T08:01:50.865" v="334"/>
          <ac:spMkLst>
            <pc:docMk/>
            <pc:sldMk cId="0" sldId="275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01:51.712" v="335"/>
          <ac:spMkLst>
            <pc:docMk/>
            <pc:sldMk cId="0" sldId="275"/>
            <ac:spMk id="7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02:28.923" v="365" actId="20577"/>
          <ac:spMkLst>
            <pc:docMk/>
            <pc:sldMk cId="0" sldId="275"/>
            <ac:spMk id="9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02:44.455" v="387" actId="20577"/>
        <pc:sldMkLst>
          <pc:docMk/>
          <pc:sldMk cId="0" sldId="276"/>
        </pc:sldMkLst>
        <pc:spChg chg="mod">
          <ac:chgData name="Beniamin Zawilla" userId="ddf0d743-5318-4a4c-9abc-8826c9d150fb" providerId="ADAL" clId="{6D4EAC2F-C05F-4212-A0D3-A86EFEB345BF}" dt="2025-03-25T08:02:19.718" v="349"/>
          <ac:spMkLst>
            <pc:docMk/>
            <pc:sldMk cId="0" sldId="276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02:44.455" v="387" actId="20577"/>
          <ac:spMkLst>
            <pc:docMk/>
            <pc:sldMk cId="0" sldId="276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03:02.295" v="388"/>
        <pc:sldMkLst>
          <pc:docMk/>
          <pc:sldMk cId="0" sldId="277"/>
        </pc:sldMkLst>
        <pc:spChg chg="mod">
          <ac:chgData name="Beniamin Zawilla" userId="ddf0d743-5318-4a4c-9abc-8826c9d150fb" providerId="ADAL" clId="{6D4EAC2F-C05F-4212-A0D3-A86EFEB345BF}" dt="2025-03-25T08:03:02.295" v="388"/>
          <ac:spMkLst>
            <pc:docMk/>
            <pc:sldMk cId="0" sldId="277"/>
            <ac:spMk id="2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03:30.838" v="389"/>
        <pc:sldMkLst>
          <pc:docMk/>
          <pc:sldMk cId="0" sldId="278"/>
        </pc:sldMkLst>
        <pc:spChg chg="mod">
          <ac:chgData name="Beniamin Zawilla" userId="ddf0d743-5318-4a4c-9abc-8826c9d150fb" providerId="ADAL" clId="{6D4EAC2F-C05F-4212-A0D3-A86EFEB345BF}" dt="2025-03-25T08:03:30.838" v="389"/>
          <ac:spMkLst>
            <pc:docMk/>
            <pc:sldMk cId="0" sldId="278"/>
            <ac:spMk id="2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10:23.354" v="415" actId="20577"/>
        <pc:sldMkLst>
          <pc:docMk/>
          <pc:sldMk cId="0" sldId="279"/>
        </pc:sldMkLst>
        <pc:spChg chg="mod">
          <ac:chgData name="Beniamin Zawilla" userId="ddf0d743-5318-4a4c-9abc-8826c9d150fb" providerId="ADAL" clId="{6D4EAC2F-C05F-4212-A0D3-A86EFEB345BF}" dt="2025-03-25T08:09:46.053" v="392"/>
          <ac:spMkLst>
            <pc:docMk/>
            <pc:sldMk cId="0" sldId="279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09:48.838" v="394" actId="207"/>
          <ac:spMkLst>
            <pc:docMk/>
            <pc:sldMk cId="0" sldId="279"/>
            <ac:spMk id="6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10:23.354" v="415" actId="20577"/>
          <ac:spMkLst>
            <pc:docMk/>
            <pc:sldMk cId="0" sldId="279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10:49.900" v="423" actId="113"/>
        <pc:sldMkLst>
          <pc:docMk/>
          <pc:sldMk cId="0" sldId="280"/>
        </pc:sldMkLst>
        <pc:spChg chg="mod">
          <ac:chgData name="Beniamin Zawilla" userId="ddf0d743-5318-4a4c-9abc-8826c9d150fb" providerId="ADAL" clId="{6D4EAC2F-C05F-4212-A0D3-A86EFEB345BF}" dt="2025-03-25T08:10:37.235" v="416"/>
          <ac:spMkLst>
            <pc:docMk/>
            <pc:sldMk cId="0" sldId="280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10:39.968" v="418" actId="207"/>
          <ac:spMkLst>
            <pc:docMk/>
            <pc:sldMk cId="0" sldId="280"/>
            <ac:spMk id="6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10:49.900" v="423" actId="113"/>
          <ac:spMkLst>
            <pc:docMk/>
            <pc:sldMk cId="0" sldId="280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22:40.276" v="451" actId="113"/>
        <pc:sldMkLst>
          <pc:docMk/>
          <pc:sldMk cId="0" sldId="281"/>
        </pc:sldMkLst>
        <pc:spChg chg="mod">
          <ac:chgData name="Beniamin Zawilla" userId="ddf0d743-5318-4a4c-9abc-8826c9d150fb" providerId="ADAL" clId="{6D4EAC2F-C05F-4212-A0D3-A86EFEB345BF}" dt="2025-03-25T08:11:23.339" v="424"/>
          <ac:spMkLst>
            <pc:docMk/>
            <pc:sldMk cId="0" sldId="281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21:57.281" v="437" actId="14100"/>
          <ac:spMkLst>
            <pc:docMk/>
            <pc:sldMk cId="0" sldId="281"/>
            <ac:spMk id="5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22:40.276" v="451" actId="113"/>
          <ac:spMkLst>
            <pc:docMk/>
            <pc:sldMk cId="0" sldId="281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23:01.053" v="454" actId="207"/>
        <pc:sldMkLst>
          <pc:docMk/>
          <pc:sldMk cId="0" sldId="282"/>
        </pc:sldMkLst>
        <pc:spChg chg="mod">
          <ac:chgData name="Beniamin Zawilla" userId="ddf0d743-5318-4a4c-9abc-8826c9d150fb" providerId="ADAL" clId="{6D4EAC2F-C05F-4212-A0D3-A86EFEB345BF}" dt="2025-03-25T08:22:58.391" v="452"/>
          <ac:spMkLst>
            <pc:docMk/>
            <pc:sldMk cId="0" sldId="282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23:01.053" v="454" actId="207"/>
          <ac:spMkLst>
            <pc:docMk/>
            <pc:sldMk cId="0" sldId="282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23:20.197" v="456"/>
        <pc:sldMkLst>
          <pc:docMk/>
          <pc:sldMk cId="0" sldId="283"/>
        </pc:sldMkLst>
        <pc:spChg chg="mod">
          <ac:chgData name="Beniamin Zawilla" userId="ddf0d743-5318-4a4c-9abc-8826c9d150fb" providerId="ADAL" clId="{6D4EAC2F-C05F-4212-A0D3-A86EFEB345BF}" dt="2025-03-25T08:23:17.344" v="455"/>
          <ac:spMkLst>
            <pc:docMk/>
            <pc:sldMk cId="0" sldId="283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23:20.197" v="456"/>
          <ac:spMkLst>
            <pc:docMk/>
            <pc:sldMk cId="0" sldId="283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23:47.074" v="483"/>
        <pc:sldMkLst>
          <pc:docMk/>
          <pc:sldMk cId="0" sldId="284"/>
        </pc:sldMkLst>
        <pc:spChg chg="mod">
          <ac:chgData name="Beniamin Zawilla" userId="ddf0d743-5318-4a4c-9abc-8826c9d150fb" providerId="ADAL" clId="{6D4EAC2F-C05F-4212-A0D3-A86EFEB345BF}" dt="2025-03-25T08:23:47.074" v="483"/>
          <ac:spMkLst>
            <pc:docMk/>
            <pc:sldMk cId="0" sldId="284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23:36.163" v="475" actId="20577"/>
          <ac:spMkLst>
            <pc:docMk/>
            <pc:sldMk cId="0" sldId="284"/>
            <ac:spMk id="5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23:44.845" v="482" actId="20577"/>
          <ac:spMkLst>
            <pc:docMk/>
            <pc:sldMk cId="0" sldId="284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26:51.510" v="484"/>
        <pc:sldMkLst>
          <pc:docMk/>
          <pc:sldMk cId="0" sldId="285"/>
        </pc:sldMkLst>
        <pc:spChg chg="mod">
          <ac:chgData name="Beniamin Zawilla" userId="ddf0d743-5318-4a4c-9abc-8826c9d150fb" providerId="ADAL" clId="{6D4EAC2F-C05F-4212-A0D3-A86EFEB345BF}" dt="2025-03-25T08:26:51.510" v="484"/>
          <ac:spMkLst>
            <pc:docMk/>
            <pc:sldMk cId="0" sldId="285"/>
            <ac:spMk id="2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27:30.527" v="500" actId="20577"/>
        <pc:sldMkLst>
          <pc:docMk/>
          <pc:sldMk cId="0" sldId="286"/>
        </pc:sldMkLst>
        <pc:spChg chg="mod">
          <ac:chgData name="Beniamin Zawilla" userId="ddf0d743-5318-4a4c-9abc-8826c9d150fb" providerId="ADAL" clId="{6D4EAC2F-C05F-4212-A0D3-A86EFEB345BF}" dt="2025-03-25T08:27:06.523" v="489"/>
          <ac:spMkLst>
            <pc:docMk/>
            <pc:sldMk cId="0" sldId="286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27:04.302" v="488" actId="14100"/>
          <ac:spMkLst>
            <pc:docMk/>
            <pc:sldMk cId="0" sldId="286"/>
            <ac:spMk id="7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27:30.527" v="500" actId="20577"/>
          <ac:spMkLst>
            <pc:docMk/>
            <pc:sldMk cId="0" sldId="286"/>
            <ac:spMk id="8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28:35.744" v="519" actId="20577"/>
        <pc:sldMkLst>
          <pc:docMk/>
          <pc:sldMk cId="0" sldId="287"/>
        </pc:sldMkLst>
        <pc:spChg chg="mod">
          <ac:chgData name="Beniamin Zawilla" userId="ddf0d743-5318-4a4c-9abc-8826c9d150fb" providerId="ADAL" clId="{6D4EAC2F-C05F-4212-A0D3-A86EFEB345BF}" dt="2025-03-25T08:28:01.048" v="502"/>
          <ac:spMkLst>
            <pc:docMk/>
            <pc:sldMk cId="0" sldId="287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28:35.744" v="519" actId="20577"/>
          <ac:spMkLst>
            <pc:docMk/>
            <pc:sldMk cId="0" sldId="287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29:15.824" v="534" actId="113"/>
        <pc:sldMkLst>
          <pc:docMk/>
          <pc:sldMk cId="0" sldId="288"/>
        </pc:sldMkLst>
        <pc:spChg chg="mod">
          <ac:chgData name="Beniamin Zawilla" userId="ddf0d743-5318-4a4c-9abc-8826c9d150fb" providerId="ADAL" clId="{6D4EAC2F-C05F-4212-A0D3-A86EFEB345BF}" dt="2025-03-25T08:28:48.506" v="520"/>
          <ac:spMkLst>
            <pc:docMk/>
            <pc:sldMk cId="0" sldId="288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28:51.540" v="522" actId="207"/>
          <ac:spMkLst>
            <pc:docMk/>
            <pc:sldMk cId="0" sldId="288"/>
            <ac:spMk id="6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29:15.824" v="534" actId="113"/>
          <ac:spMkLst>
            <pc:docMk/>
            <pc:sldMk cId="0" sldId="288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32:38.989" v="558" actId="6549"/>
        <pc:sldMkLst>
          <pc:docMk/>
          <pc:sldMk cId="0" sldId="289"/>
        </pc:sldMkLst>
        <pc:spChg chg="mod">
          <ac:chgData name="Beniamin Zawilla" userId="ddf0d743-5318-4a4c-9abc-8826c9d150fb" providerId="ADAL" clId="{6D4EAC2F-C05F-4212-A0D3-A86EFEB345BF}" dt="2025-03-25T08:29:31.091" v="535"/>
          <ac:spMkLst>
            <pc:docMk/>
            <pc:sldMk cId="0" sldId="289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31:55.563" v="537" actId="1076"/>
          <ac:spMkLst>
            <pc:docMk/>
            <pc:sldMk cId="0" sldId="289"/>
            <ac:spMk id="5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32:38.989" v="558" actId="6549"/>
          <ac:spMkLst>
            <pc:docMk/>
            <pc:sldMk cId="0" sldId="289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32:47.562" v="561"/>
        <pc:sldMkLst>
          <pc:docMk/>
          <pc:sldMk cId="0" sldId="290"/>
        </pc:sldMkLst>
        <pc:spChg chg="mod">
          <ac:chgData name="Beniamin Zawilla" userId="ddf0d743-5318-4a4c-9abc-8826c9d150fb" providerId="ADAL" clId="{6D4EAC2F-C05F-4212-A0D3-A86EFEB345BF}" dt="2025-03-25T08:32:47.562" v="561"/>
          <ac:spMkLst>
            <pc:docMk/>
            <pc:sldMk cId="0" sldId="290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32:45.588" v="560" actId="207"/>
          <ac:spMkLst>
            <pc:docMk/>
            <pc:sldMk cId="0" sldId="290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33:03.213" v="563"/>
        <pc:sldMkLst>
          <pc:docMk/>
          <pc:sldMk cId="0" sldId="291"/>
        </pc:sldMkLst>
        <pc:spChg chg="mod">
          <ac:chgData name="Beniamin Zawilla" userId="ddf0d743-5318-4a4c-9abc-8826c9d150fb" providerId="ADAL" clId="{6D4EAC2F-C05F-4212-A0D3-A86EFEB345BF}" dt="2025-03-25T08:33:03.213" v="563"/>
          <ac:spMkLst>
            <pc:docMk/>
            <pc:sldMk cId="0" sldId="291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33:01.095" v="562"/>
          <ac:spMkLst>
            <pc:docMk/>
            <pc:sldMk cId="0" sldId="291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33:44.095" v="584" actId="20577"/>
        <pc:sldMkLst>
          <pc:docMk/>
          <pc:sldMk cId="0" sldId="292"/>
        </pc:sldMkLst>
        <pc:spChg chg="mod">
          <ac:chgData name="Beniamin Zawilla" userId="ddf0d743-5318-4a4c-9abc-8826c9d150fb" providerId="ADAL" clId="{6D4EAC2F-C05F-4212-A0D3-A86EFEB345BF}" dt="2025-03-25T08:33:10.397" v="564"/>
          <ac:spMkLst>
            <pc:docMk/>
            <pc:sldMk cId="0" sldId="292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33:44.095" v="584" actId="20577"/>
          <ac:spMkLst>
            <pc:docMk/>
            <pc:sldMk cId="0" sldId="292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34:01.704" v="600" actId="1076"/>
        <pc:sldMkLst>
          <pc:docMk/>
          <pc:sldMk cId="0" sldId="293"/>
        </pc:sldMkLst>
        <pc:spChg chg="mod">
          <ac:chgData name="Beniamin Zawilla" userId="ddf0d743-5318-4a4c-9abc-8826c9d150fb" providerId="ADAL" clId="{6D4EAC2F-C05F-4212-A0D3-A86EFEB345BF}" dt="2025-03-25T08:33:48.121" v="585"/>
          <ac:spMkLst>
            <pc:docMk/>
            <pc:sldMk cId="0" sldId="293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33:54.296" v="599" actId="20577"/>
          <ac:spMkLst>
            <pc:docMk/>
            <pc:sldMk cId="0" sldId="293"/>
            <ac:spMk id="5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34:01.704" v="600" actId="1076"/>
          <ac:spMkLst>
            <pc:docMk/>
            <pc:sldMk cId="0" sldId="293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34:22.284" v="601"/>
        <pc:sldMkLst>
          <pc:docMk/>
          <pc:sldMk cId="0" sldId="294"/>
        </pc:sldMkLst>
        <pc:spChg chg="mod">
          <ac:chgData name="Beniamin Zawilla" userId="ddf0d743-5318-4a4c-9abc-8826c9d150fb" providerId="ADAL" clId="{6D4EAC2F-C05F-4212-A0D3-A86EFEB345BF}" dt="2025-03-25T08:34:22.284" v="601"/>
          <ac:spMkLst>
            <pc:docMk/>
            <pc:sldMk cId="0" sldId="294"/>
            <ac:spMk id="2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35:48.496" v="637" actId="113"/>
        <pc:sldMkLst>
          <pc:docMk/>
          <pc:sldMk cId="0" sldId="295"/>
        </pc:sldMkLst>
        <pc:spChg chg="mod">
          <ac:chgData name="Beniamin Zawilla" userId="ddf0d743-5318-4a4c-9abc-8826c9d150fb" providerId="ADAL" clId="{6D4EAC2F-C05F-4212-A0D3-A86EFEB345BF}" dt="2025-03-25T08:35:17.861" v="604"/>
          <ac:spMkLst>
            <pc:docMk/>
            <pc:sldMk cId="0" sldId="295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35:16.548" v="603" actId="207"/>
          <ac:spMkLst>
            <pc:docMk/>
            <pc:sldMk cId="0" sldId="295"/>
            <ac:spMk id="6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35:48.496" v="637" actId="113"/>
          <ac:spMkLst>
            <pc:docMk/>
            <pc:sldMk cId="0" sldId="295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44:36.475" v="657" actId="113"/>
        <pc:sldMkLst>
          <pc:docMk/>
          <pc:sldMk cId="0" sldId="296"/>
        </pc:sldMkLst>
        <pc:spChg chg="mod">
          <ac:chgData name="Beniamin Zawilla" userId="ddf0d743-5318-4a4c-9abc-8826c9d150fb" providerId="ADAL" clId="{6D4EAC2F-C05F-4212-A0D3-A86EFEB345BF}" dt="2025-03-25T08:35:58.356" v="638"/>
          <ac:spMkLst>
            <pc:docMk/>
            <pc:sldMk cId="0" sldId="296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43:57.338" v="642" actId="1076"/>
          <ac:spMkLst>
            <pc:docMk/>
            <pc:sldMk cId="0" sldId="296"/>
            <ac:spMk id="5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44:36.475" v="657" actId="113"/>
          <ac:spMkLst>
            <pc:docMk/>
            <pc:sldMk cId="0" sldId="296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45:13.309" v="669" actId="113"/>
        <pc:sldMkLst>
          <pc:docMk/>
          <pc:sldMk cId="0" sldId="297"/>
        </pc:sldMkLst>
        <pc:spChg chg="mod">
          <ac:chgData name="Beniamin Zawilla" userId="ddf0d743-5318-4a4c-9abc-8826c9d150fb" providerId="ADAL" clId="{6D4EAC2F-C05F-4212-A0D3-A86EFEB345BF}" dt="2025-03-25T08:44:50.450" v="660"/>
          <ac:spMkLst>
            <pc:docMk/>
            <pc:sldMk cId="0" sldId="297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44:44.423" v="658" actId="20577"/>
          <ac:spMkLst>
            <pc:docMk/>
            <pc:sldMk cId="0" sldId="297"/>
            <ac:spMk id="5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45:13.309" v="669" actId="113"/>
          <ac:spMkLst>
            <pc:docMk/>
            <pc:sldMk cId="0" sldId="297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45:23.269" v="672"/>
        <pc:sldMkLst>
          <pc:docMk/>
          <pc:sldMk cId="0" sldId="298"/>
        </pc:sldMkLst>
        <pc:spChg chg="mod">
          <ac:chgData name="Beniamin Zawilla" userId="ddf0d743-5318-4a4c-9abc-8826c9d150fb" providerId="ADAL" clId="{6D4EAC2F-C05F-4212-A0D3-A86EFEB345BF}" dt="2025-03-25T08:45:23.269" v="672"/>
          <ac:spMkLst>
            <pc:docMk/>
            <pc:sldMk cId="0" sldId="298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45:21.598" v="671" actId="207"/>
          <ac:spMkLst>
            <pc:docMk/>
            <pc:sldMk cId="0" sldId="298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46:04.209" v="691"/>
        <pc:sldMkLst>
          <pc:docMk/>
          <pc:sldMk cId="0" sldId="299"/>
        </pc:sldMkLst>
        <pc:spChg chg="mod">
          <ac:chgData name="Beniamin Zawilla" userId="ddf0d743-5318-4a4c-9abc-8826c9d150fb" providerId="ADAL" clId="{6D4EAC2F-C05F-4212-A0D3-A86EFEB345BF}" dt="2025-03-25T08:46:02.607" v="690"/>
          <ac:spMkLst>
            <pc:docMk/>
            <pc:sldMk cId="0" sldId="299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46:04.209" v="691"/>
          <ac:spMkLst>
            <pc:docMk/>
            <pc:sldMk cId="0" sldId="299"/>
            <ac:spMk id="7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45:59.475" v="687" actId="20577"/>
          <ac:spMkLst>
            <pc:docMk/>
            <pc:sldMk cId="0" sldId="299"/>
            <ac:spMk id="9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46:09.143" v="693"/>
        <pc:sldMkLst>
          <pc:docMk/>
          <pc:sldMk cId="0" sldId="300"/>
        </pc:sldMkLst>
        <pc:spChg chg="mod">
          <ac:chgData name="Beniamin Zawilla" userId="ddf0d743-5318-4a4c-9abc-8826c9d150fb" providerId="ADAL" clId="{6D4EAC2F-C05F-4212-A0D3-A86EFEB345BF}" dt="2025-03-25T08:46:09.143" v="693"/>
          <ac:spMkLst>
            <pc:docMk/>
            <pc:sldMk cId="0" sldId="300"/>
            <ac:spMk id="2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47:38.167" v="763" actId="20577"/>
        <pc:sldMkLst>
          <pc:docMk/>
          <pc:sldMk cId="0" sldId="301"/>
        </pc:sldMkLst>
        <pc:spChg chg="mod">
          <ac:chgData name="Beniamin Zawilla" userId="ddf0d743-5318-4a4c-9abc-8826c9d150fb" providerId="ADAL" clId="{6D4EAC2F-C05F-4212-A0D3-A86EFEB345BF}" dt="2025-03-25T08:46:28.480" v="694"/>
          <ac:spMkLst>
            <pc:docMk/>
            <pc:sldMk cId="0" sldId="301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47:38.167" v="763" actId="20577"/>
          <ac:spMkLst>
            <pc:docMk/>
            <pc:sldMk cId="0" sldId="301"/>
            <ac:spMk id="6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47:25.859" v="749" actId="113"/>
          <ac:spMkLst>
            <pc:docMk/>
            <pc:sldMk cId="0" sldId="301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48:11.391" v="775" actId="113"/>
        <pc:sldMkLst>
          <pc:docMk/>
          <pc:sldMk cId="0" sldId="302"/>
        </pc:sldMkLst>
        <pc:spChg chg="mod">
          <ac:chgData name="Beniamin Zawilla" userId="ddf0d743-5318-4a4c-9abc-8826c9d150fb" providerId="ADAL" clId="{6D4EAC2F-C05F-4212-A0D3-A86EFEB345BF}" dt="2025-03-25T08:47:42.739" v="764"/>
          <ac:spMkLst>
            <pc:docMk/>
            <pc:sldMk cId="0" sldId="302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47:47.865" v="770" actId="20577"/>
          <ac:spMkLst>
            <pc:docMk/>
            <pc:sldMk cId="0" sldId="302"/>
            <ac:spMk id="6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48:11.391" v="775" actId="113"/>
          <ac:spMkLst>
            <pc:docMk/>
            <pc:sldMk cId="0" sldId="302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48:52.856" v="802" actId="108"/>
        <pc:sldMkLst>
          <pc:docMk/>
          <pc:sldMk cId="0" sldId="303"/>
        </pc:sldMkLst>
        <pc:spChg chg="mod">
          <ac:chgData name="Beniamin Zawilla" userId="ddf0d743-5318-4a4c-9abc-8826c9d150fb" providerId="ADAL" clId="{6D4EAC2F-C05F-4212-A0D3-A86EFEB345BF}" dt="2025-03-25T08:48:23.287" v="785"/>
          <ac:spMkLst>
            <pc:docMk/>
            <pc:sldMk cId="0" sldId="303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48:20.328" v="784" actId="20577"/>
          <ac:spMkLst>
            <pc:docMk/>
            <pc:sldMk cId="0" sldId="303"/>
            <ac:spMk id="6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48:52.856" v="802" actId="108"/>
          <ac:spMkLst>
            <pc:docMk/>
            <pc:sldMk cId="0" sldId="303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49:10.877" v="803"/>
        <pc:sldMkLst>
          <pc:docMk/>
          <pc:sldMk cId="0" sldId="304"/>
        </pc:sldMkLst>
        <pc:spChg chg="mod">
          <ac:chgData name="Beniamin Zawilla" userId="ddf0d743-5318-4a4c-9abc-8826c9d150fb" providerId="ADAL" clId="{6D4EAC2F-C05F-4212-A0D3-A86EFEB345BF}" dt="2025-03-25T08:49:10.877" v="803"/>
          <ac:spMkLst>
            <pc:docMk/>
            <pc:sldMk cId="0" sldId="304"/>
            <ac:spMk id="2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49:38.683" v="804"/>
        <pc:sldMkLst>
          <pc:docMk/>
          <pc:sldMk cId="0" sldId="305"/>
        </pc:sldMkLst>
        <pc:spChg chg="mod">
          <ac:chgData name="Beniamin Zawilla" userId="ddf0d743-5318-4a4c-9abc-8826c9d150fb" providerId="ADAL" clId="{6D4EAC2F-C05F-4212-A0D3-A86EFEB345BF}" dt="2025-03-25T08:49:38.683" v="804"/>
          <ac:spMkLst>
            <pc:docMk/>
            <pc:sldMk cId="0" sldId="305"/>
            <ac:spMk id="2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55:11.179" v="814" actId="113"/>
        <pc:sldMkLst>
          <pc:docMk/>
          <pc:sldMk cId="0" sldId="306"/>
        </pc:sldMkLst>
        <pc:spChg chg="mod">
          <ac:chgData name="Beniamin Zawilla" userId="ddf0d743-5318-4a4c-9abc-8826c9d150fb" providerId="ADAL" clId="{6D4EAC2F-C05F-4212-A0D3-A86EFEB345BF}" dt="2025-03-25T08:55:01.785" v="809"/>
          <ac:spMkLst>
            <pc:docMk/>
            <pc:sldMk cId="0" sldId="306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55:11.179" v="814" actId="113"/>
          <ac:spMkLst>
            <pc:docMk/>
            <pc:sldMk cId="0" sldId="306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55:33.429" v="821" actId="1076"/>
        <pc:sldMkLst>
          <pc:docMk/>
          <pc:sldMk cId="0" sldId="307"/>
        </pc:sldMkLst>
        <pc:spChg chg="mod">
          <ac:chgData name="Beniamin Zawilla" userId="ddf0d743-5318-4a4c-9abc-8826c9d150fb" providerId="ADAL" clId="{6D4EAC2F-C05F-4212-A0D3-A86EFEB345BF}" dt="2025-03-25T08:55:20.790" v="815"/>
          <ac:spMkLst>
            <pc:docMk/>
            <pc:sldMk cId="0" sldId="307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55:33.429" v="821" actId="1076"/>
          <ac:spMkLst>
            <pc:docMk/>
            <pc:sldMk cId="0" sldId="307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57:09.502" v="834" actId="113"/>
        <pc:sldMkLst>
          <pc:docMk/>
          <pc:sldMk cId="0" sldId="308"/>
        </pc:sldMkLst>
        <pc:spChg chg="mod">
          <ac:chgData name="Beniamin Zawilla" userId="ddf0d743-5318-4a4c-9abc-8826c9d150fb" providerId="ADAL" clId="{6D4EAC2F-C05F-4212-A0D3-A86EFEB345BF}" dt="2025-03-25T08:56:13.328" v="822"/>
          <ac:spMkLst>
            <pc:docMk/>
            <pc:sldMk cId="0" sldId="308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57:09.502" v="834" actId="113"/>
          <ac:spMkLst>
            <pc:docMk/>
            <pc:sldMk cId="0" sldId="308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57:43.081" v="861" actId="113"/>
        <pc:sldMkLst>
          <pc:docMk/>
          <pc:sldMk cId="0" sldId="309"/>
        </pc:sldMkLst>
        <pc:spChg chg="mod">
          <ac:chgData name="Beniamin Zawilla" userId="ddf0d743-5318-4a4c-9abc-8826c9d150fb" providerId="ADAL" clId="{6D4EAC2F-C05F-4212-A0D3-A86EFEB345BF}" dt="2025-03-25T08:57:28.160" v="838"/>
          <ac:spMkLst>
            <pc:docMk/>
            <pc:sldMk cId="0" sldId="309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57:21.026" v="836" actId="207"/>
          <ac:spMkLst>
            <pc:docMk/>
            <pc:sldMk cId="0" sldId="309"/>
            <ac:spMk id="6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57:43.081" v="861" actId="113"/>
          <ac:spMkLst>
            <pc:docMk/>
            <pc:sldMk cId="0" sldId="309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58:29.678" v="869" actId="113"/>
        <pc:sldMkLst>
          <pc:docMk/>
          <pc:sldMk cId="0" sldId="310"/>
        </pc:sldMkLst>
        <pc:spChg chg="mod">
          <ac:chgData name="Beniamin Zawilla" userId="ddf0d743-5318-4a4c-9abc-8826c9d150fb" providerId="ADAL" clId="{6D4EAC2F-C05F-4212-A0D3-A86EFEB345BF}" dt="2025-03-25T08:58:05.250" v="864"/>
          <ac:spMkLst>
            <pc:docMk/>
            <pc:sldMk cId="0" sldId="310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58:29.678" v="869" actId="113"/>
          <ac:spMkLst>
            <pc:docMk/>
            <pc:sldMk cId="0" sldId="310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8:59:27.787" v="885" actId="113"/>
        <pc:sldMkLst>
          <pc:docMk/>
          <pc:sldMk cId="0" sldId="311"/>
        </pc:sldMkLst>
        <pc:spChg chg="mod">
          <ac:chgData name="Beniamin Zawilla" userId="ddf0d743-5318-4a4c-9abc-8826c9d150fb" providerId="ADAL" clId="{6D4EAC2F-C05F-4212-A0D3-A86EFEB345BF}" dt="2025-03-25T08:58:50.798" v="870"/>
          <ac:spMkLst>
            <pc:docMk/>
            <pc:sldMk cId="0" sldId="311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58:53.190" v="872" actId="207"/>
          <ac:spMkLst>
            <pc:docMk/>
            <pc:sldMk cId="0" sldId="311"/>
            <ac:spMk id="6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59:27.787" v="885" actId="113"/>
          <ac:spMkLst>
            <pc:docMk/>
            <pc:sldMk cId="0" sldId="311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9:00:30.888" v="909" actId="113"/>
        <pc:sldMkLst>
          <pc:docMk/>
          <pc:sldMk cId="0" sldId="312"/>
        </pc:sldMkLst>
        <pc:spChg chg="mod">
          <ac:chgData name="Beniamin Zawilla" userId="ddf0d743-5318-4a4c-9abc-8826c9d150fb" providerId="ADAL" clId="{6D4EAC2F-C05F-4212-A0D3-A86EFEB345BF}" dt="2025-03-25T08:59:35.333" v="886"/>
          <ac:spMkLst>
            <pc:docMk/>
            <pc:sldMk cId="0" sldId="312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8:59:52.543" v="891" actId="404"/>
          <ac:spMkLst>
            <pc:docMk/>
            <pc:sldMk cId="0" sldId="312"/>
            <ac:spMk id="5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9:00:30.888" v="909" actId="113"/>
          <ac:spMkLst>
            <pc:docMk/>
            <pc:sldMk cId="0" sldId="312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9:01:14.363" v="922" actId="113"/>
        <pc:sldMkLst>
          <pc:docMk/>
          <pc:sldMk cId="0" sldId="313"/>
        </pc:sldMkLst>
        <pc:spChg chg="mod">
          <ac:chgData name="Beniamin Zawilla" userId="ddf0d743-5318-4a4c-9abc-8826c9d150fb" providerId="ADAL" clId="{6D4EAC2F-C05F-4212-A0D3-A86EFEB345BF}" dt="2025-03-25T09:00:50.118" v="912"/>
          <ac:spMkLst>
            <pc:docMk/>
            <pc:sldMk cId="0" sldId="313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9:00:46.814" v="910" actId="20577"/>
          <ac:spMkLst>
            <pc:docMk/>
            <pc:sldMk cId="0" sldId="313"/>
            <ac:spMk id="5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9:01:14.363" v="922" actId="113"/>
          <ac:spMkLst>
            <pc:docMk/>
            <pc:sldMk cId="0" sldId="313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9:01:23.971" v="925"/>
        <pc:sldMkLst>
          <pc:docMk/>
          <pc:sldMk cId="0" sldId="314"/>
        </pc:sldMkLst>
        <pc:spChg chg="mod">
          <ac:chgData name="Beniamin Zawilla" userId="ddf0d743-5318-4a4c-9abc-8826c9d150fb" providerId="ADAL" clId="{6D4EAC2F-C05F-4212-A0D3-A86EFEB345BF}" dt="2025-03-25T09:01:23.971" v="925"/>
          <ac:spMkLst>
            <pc:docMk/>
            <pc:sldMk cId="0" sldId="314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9:01:21.887" v="924" actId="207"/>
          <ac:spMkLst>
            <pc:docMk/>
            <pc:sldMk cId="0" sldId="314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6D4EAC2F-C05F-4212-A0D3-A86EFEB345BF}" dt="2025-03-25T09:01:34" v="939"/>
        <pc:sldMkLst>
          <pc:docMk/>
          <pc:sldMk cId="0" sldId="315"/>
        </pc:sldMkLst>
        <pc:spChg chg="mod">
          <ac:chgData name="Beniamin Zawilla" userId="ddf0d743-5318-4a4c-9abc-8826c9d150fb" providerId="ADAL" clId="{6D4EAC2F-C05F-4212-A0D3-A86EFEB345BF}" dt="2025-03-25T09:01:34" v="939"/>
          <ac:spMkLst>
            <pc:docMk/>
            <pc:sldMk cId="0" sldId="315"/>
            <ac:spMk id="2" creationId="{00000000-0000-0000-0000-000000000000}"/>
          </ac:spMkLst>
        </pc:spChg>
        <pc:spChg chg="mod">
          <ac:chgData name="Beniamin Zawilla" userId="ddf0d743-5318-4a4c-9abc-8826c9d150fb" providerId="ADAL" clId="{6D4EAC2F-C05F-4212-A0D3-A86EFEB345BF}" dt="2025-03-25T09:01:31.458" v="938" actId="20577"/>
          <ac:spMkLst>
            <pc:docMk/>
            <pc:sldMk cId="0" sldId="315"/>
            <ac:spMk id="1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25.03.2025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bluelobsterapp/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bluelobsterapp/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airpreneurs.eu/fairpreneurs-case-study-compendium-curriculum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12" TargetMode="External"/><Relationship Id="rId2" Type="http://schemas.openxmlformats.org/officeDocument/2006/relationships/hyperlink" Target="https://sdgs.un.org/goals/goal8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ris.thegiin.org/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online.hbs.edu/blog/post/what-is-impact-measurement" TargetMode="External"/><Relationship Id="rId4" Type="http://schemas.openxmlformats.org/officeDocument/2006/relationships/hyperlink" Target="https://www.socialvalueireland.ie/post/the-basics-of-impact-measurement-a-beginner-s-guid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12" TargetMode="External"/><Relationship Id="rId2" Type="http://schemas.openxmlformats.org/officeDocument/2006/relationships/hyperlink" Target="https://sdgs.un.org/goals/goal8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eenbuoyconsulting.com/blog/the-ultimate-guide-to-sustainability-goals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sciencebasedtargets.org/" TargetMode="External"/><Relationship Id="rId4" Type="http://schemas.openxmlformats.org/officeDocument/2006/relationships/hyperlink" Target="https://www.linkedin.com/pulse/decoding-labyrinth-your-guide-sustainability-reporting-frameworks-rwyof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13" TargetMode="External"/><Relationship Id="rId2" Type="http://schemas.openxmlformats.org/officeDocument/2006/relationships/hyperlink" Target="https://sdgs.un.org/goals/goal12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hyperlink" Target="https://sdgs.un.org/goals/goal17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carbonbetter.com/story/esg-reporting-frameworks/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gb.ac.ke/navigating-ifrs-sustainability-standards-guide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8" TargetMode="External"/><Relationship Id="rId2" Type="http://schemas.openxmlformats.org/officeDocument/2006/relationships/hyperlink" Target="https://sdgs.un.org/goals/goal17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hyperlink" Target="https://sdgs.un.org/goals/goal12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simplystakeholders.com/stakeholder-communication/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future500.org/" TargetMode="External"/><Relationship Id="rId4" Type="http://schemas.openxmlformats.org/officeDocument/2006/relationships/hyperlink" Target="https://www.iriscarbon.com/why-effective-stakeholder-engagement-matters-insights-for-business-growth/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physiscy.com/website/index.php/en/" TargetMode="Externa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physiscy.com/website/index.php/en/" TargetMode="External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airpreneurs.eu/fairpreneurs-case-study-compendium-curriculum/" TargetMode="Externa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13" TargetMode="External"/><Relationship Id="rId2" Type="http://schemas.openxmlformats.org/officeDocument/2006/relationships/hyperlink" Target="https://sdgs.un.org/goals/goal9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hyperlink" Target="https://sdgs.un.org/goals/goal17" TargetMode="Externa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oreapp.com/templates/discover-your-sustainability-score/" TargetMode="External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sopact.com/guides/social-impact-assessment" TargetMode="External"/><Relationship Id="rId4" Type="http://schemas.openxmlformats.org/officeDocument/2006/relationships/hyperlink" Target="https://bscdesigner.com/sustainability-scorecard.htm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svg"/><Relationship Id="rId3" Type="http://schemas.openxmlformats.org/officeDocument/2006/relationships/image" Target="../media/image7.png"/><Relationship Id="rId7" Type="http://schemas.openxmlformats.org/officeDocument/2006/relationships/image" Target="../media/image70.svg"/><Relationship Id="rId12" Type="http://schemas.openxmlformats.org/officeDocument/2006/relationships/image" Target="../media/image75.png"/><Relationship Id="rId17" Type="http://schemas.openxmlformats.org/officeDocument/2006/relationships/image" Target="../media/image80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74.svg"/><Relationship Id="rId5" Type="http://schemas.openxmlformats.org/officeDocument/2006/relationships/image" Target="../media/image3.svg"/><Relationship Id="rId15" Type="http://schemas.openxmlformats.org/officeDocument/2006/relationships/image" Target="../media/image78.svg"/><Relationship Id="rId10" Type="http://schemas.openxmlformats.org/officeDocument/2006/relationships/image" Target="../media/image73.png"/><Relationship Id="rId4" Type="http://schemas.openxmlformats.org/officeDocument/2006/relationships/image" Target="../media/image2.png"/><Relationship Id="rId9" Type="http://schemas.openxmlformats.org/officeDocument/2006/relationships/image" Target="../media/image72.svg"/><Relationship Id="rId14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4374524"/>
            <a:ext cx="18259038" cy="4456299"/>
            <a:chOff x="0" y="0"/>
            <a:chExt cx="24345384" cy="59417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45392" cy="5941695"/>
            </a:xfrm>
            <a:custGeom>
              <a:avLst/>
              <a:gdLst/>
              <a:ahLst/>
              <a:cxnLst/>
              <a:rect l="l" t="t" r="r" b="b"/>
              <a:pathLst>
                <a:path w="24345392" h="5941695">
                  <a:moveTo>
                    <a:pt x="0" y="0"/>
                  </a:moveTo>
                  <a:lnTo>
                    <a:pt x="24345392" y="0"/>
                  </a:lnTo>
                  <a:lnTo>
                    <a:pt x="24345392" y="5941695"/>
                  </a:lnTo>
                  <a:lnTo>
                    <a:pt x="0" y="594169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098266" y="8135727"/>
            <a:ext cx="6189733" cy="1134947"/>
            <a:chOff x="0" y="0"/>
            <a:chExt cx="8252978" cy="1513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252968" cy="1513205"/>
            </a:xfrm>
            <a:custGeom>
              <a:avLst/>
              <a:gdLst/>
              <a:ahLst/>
              <a:cxnLst/>
              <a:rect l="l" t="t" r="r" b="b"/>
              <a:pathLst>
                <a:path w="8252968" h="1513205">
                  <a:moveTo>
                    <a:pt x="0" y="0"/>
                  </a:moveTo>
                  <a:lnTo>
                    <a:pt x="8252968" y="0"/>
                  </a:lnTo>
                  <a:lnTo>
                    <a:pt x="8252968" y="1513205"/>
                  </a:lnTo>
                  <a:lnTo>
                    <a:pt x="0" y="1513205"/>
                  </a:lnTo>
                  <a:close/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43290" y="8924966"/>
            <a:ext cx="3707597" cy="920593"/>
            <a:chOff x="0" y="0"/>
            <a:chExt cx="4943462" cy="122745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43475" cy="1227455"/>
            </a:xfrm>
            <a:custGeom>
              <a:avLst/>
              <a:gdLst/>
              <a:ahLst/>
              <a:cxnLst/>
              <a:rect l="l" t="t" r="r" b="b"/>
              <a:pathLst>
                <a:path w="4943475" h="1227455">
                  <a:moveTo>
                    <a:pt x="0" y="0"/>
                  </a:moveTo>
                  <a:lnTo>
                    <a:pt x="4943475" y="0"/>
                  </a:lnTo>
                  <a:lnTo>
                    <a:pt x="4943475" y="1227455"/>
                  </a:lnTo>
                  <a:lnTo>
                    <a:pt x="0" y="12274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747417" y="9079988"/>
            <a:ext cx="2699343" cy="619866"/>
          </a:xfrm>
          <a:custGeom>
            <a:avLst/>
            <a:gdLst/>
            <a:ahLst/>
            <a:cxnLst/>
            <a:rect l="l" t="t" r="r" b="b"/>
            <a:pathLst>
              <a:path w="2699343" h="619866">
                <a:moveTo>
                  <a:pt x="0" y="0"/>
                </a:moveTo>
                <a:lnTo>
                  <a:pt x="2699343" y="0"/>
                </a:lnTo>
                <a:lnTo>
                  <a:pt x="2699343" y="619866"/>
                </a:lnTo>
                <a:lnTo>
                  <a:pt x="0" y="6198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7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0" y="20684"/>
            <a:ext cx="9144000" cy="4632960"/>
          </a:xfrm>
          <a:custGeom>
            <a:avLst/>
            <a:gdLst/>
            <a:ahLst/>
            <a:cxnLst/>
            <a:rect l="l" t="t" r="r" b="b"/>
            <a:pathLst>
              <a:path w="9144000" h="4632960">
                <a:moveTo>
                  <a:pt x="0" y="0"/>
                </a:moveTo>
                <a:lnTo>
                  <a:pt x="9144000" y="0"/>
                </a:lnTo>
                <a:lnTo>
                  <a:pt x="9144000" y="4632960"/>
                </a:lnTo>
                <a:lnTo>
                  <a:pt x="0" y="46329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575" b="-57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955269" y="6434845"/>
            <a:ext cx="6615331" cy="1156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80"/>
              </a:lnSpc>
            </a:pPr>
            <a:r>
              <a:rPr lang="en-US" sz="3779" spc="3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Pomiar i komunikowanie wpływu Twojej firmy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86874" y="5189220"/>
            <a:ext cx="4785102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16"/>
              </a:lnSpc>
            </a:pPr>
            <a:r>
              <a:rPr lang="en-US" sz="4680" b="1" spc="43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MODUŁ 8</a:t>
            </a:r>
          </a:p>
        </p:txBody>
      </p:sp>
      <p:sp>
        <p:nvSpPr>
          <p:cNvPr id="13" name="Freeform 13"/>
          <p:cNvSpPr/>
          <p:nvPr/>
        </p:nvSpPr>
        <p:spPr>
          <a:xfrm>
            <a:off x="8578312" y="20684"/>
            <a:ext cx="8300631" cy="10321414"/>
          </a:xfrm>
          <a:custGeom>
            <a:avLst/>
            <a:gdLst/>
            <a:ahLst/>
            <a:cxnLst/>
            <a:rect l="l" t="t" r="r" b="b"/>
            <a:pathLst>
              <a:path w="8300631" h="10321414">
                <a:moveTo>
                  <a:pt x="0" y="0"/>
                </a:moveTo>
                <a:lnTo>
                  <a:pt x="8300632" y="0"/>
                </a:lnTo>
                <a:lnTo>
                  <a:pt x="8300632" y="10321414"/>
                </a:lnTo>
                <a:lnTo>
                  <a:pt x="0" y="103214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TextBox 14"/>
          <p:cNvSpPr txBox="1"/>
          <p:nvPr/>
        </p:nvSpPr>
        <p:spPr>
          <a:xfrm>
            <a:off x="12189706" y="8398400"/>
            <a:ext cx="5277296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860"/>
              </a:lnSpc>
            </a:pPr>
            <a:r>
              <a:rPr lang="en-US" sz="4050" spc="3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www.fairpreneurs.eu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515047" y="17212152"/>
            <a:ext cx="681513" cy="149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843"/>
              </a:lnSpc>
            </a:pPr>
            <a:r>
              <a:rPr lang="en-US" sz="9869" spc="-1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</a:p>
        </p:txBody>
      </p:sp>
      <p:sp>
        <p:nvSpPr>
          <p:cNvPr id="16" name="AutoShape 16"/>
          <p:cNvSpPr/>
          <p:nvPr/>
        </p:nvSpPr>
        <p:spPr>
          <a:xfrm rot="25137">
            <a:off x="-21510" y="6143688"/>
            <a:ext cx="5861752" cy="0"/>
          </a:xfrm>
          <a:prstGeom prst="line">
            <a:avLst/>
          </a:prstGeom>
          <a:ln w="19050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7" name="Freeform 17"/>
          <p:cNvSpPr/>
          <p:nvPr/>
        </p:nvSpPr>
        <p:spPr>
          <a:xfrm>
            <a:off x="14734309" y="239967"/>
            <a:ext cx="3553691" cy="7611922"/>
          </a:xfrm>
          <a:custGeom>
            <a:avLst/>
            <a:gdLst/>
            <a:ahLst/>
            <a:cxnLst/>
            <a:rect l="l" t="t" r="r" b="b"/>
            <a:pathLst>
              <a:path w="3553691" h="7611922">
                <a:moveTo>
                  <a:pt x="0" y="0"/>
                </a:moveTo>
                <a:lnTo>
                  <a:pt x="3553691" y="0"/>
                </a:lnTo>
                <a:lnTo>
                  <a:pt x="3553691" y="7611923"/>
                </a:lnTo>
                <a:lnTo>
                  <a:pt x="0" y="761192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8" name="TextBox 18"/>
          <p:cNvSpPr txBox="1"/>
          <p:nvPr/>
        </p:nvSpPr>
        <p:spPr>
          <a:xfrm>
            <a:off x="470490" y="9849362"/>
            <a:ext cx="5817870" cy="18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39"/>
              </a:lnSpc>
            </a:pPr>
            <a:r>
              <a:rPr lang="pl-PL" sz="1200" spc="1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Materiały dostępne są na licencji CC BY-NC-SA.</a:t>
            </a:r>
            <a:endParaRPr lang="en-US" sz="1200" spc="11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148438" y="9045112"/>
            <a:ext cx="4230282" cy="1166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305"/>
              </a:lnSpc>
            </a:pPr>
            <a:r>
              <a:rPr lang="pl-PL" sz="1087" spc="1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Współfinansowane przez Unię Europejską. Wyrażone poglądy i opinie są jednak wyłącznie poglądami autora lub autorów i niekoniecznie odzwierciedlają poglądy Unii Europejskiej lub Fundacji Rozwoju Systemu Edukacji. Ani Unia Europejska, ani podmiot udzielający dotacji nie ponoszą za nie odpowiedzialności.</a:t>
            </a:r>
          </a:p>
          <a:p>
            <a:pPr marL="0" lvl="0" indent="0" algn="just">
              <a:lnSpc>
                <a:spcPts val="1305"/>
              </a:lnSpc>
            </a:pPr>
            <a:r>
              <a:rPr lang="pl-PL" sz="1087" spc="1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2022-1-PL01-KA220-YOU-000087822</a:t>
            </a:r>
            <a:endParaRPr lang="en-US" sz="1087" spc="10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746856" y="1190096"/>
            <a:ext cx="8107389" cy="613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20"/>
              </a:lnSpc>
            </a:pPr>
            <a:r>
              <a:rPr lang="pl-PL" sz="4000" b="1" spc="39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DOPASOWANIE</a:t>
            </a:r>
            <a:r>
              <a:rPr lang="en-US" sz="4000" b="1" spc="39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STRATEGICZNE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46856" y="2536833"/>
            <a:ext cx="7226625" cy="457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</a:pP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Dopasowanie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strategiczne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polega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zintegrowaniu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wskaźników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całościowymi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strategiami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celami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biznesowymi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600"/>
              </a:lnSpc>
            </a:pPr>
            <a:endParaRPr lang="en-US" sz="3000" spc="28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600"/>
              </a:lnSpc>
            </a:pP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Dzięki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takiemu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dopasowaniu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działania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rzecz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są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zintegrowane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podstawowymi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operacjami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biznesowymi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nie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traktowane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jako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oddzielne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inicjatywy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10</a:t>
            </a:r>
          </a:p>
        </p:txBody>
      </p:sp>
      <p:sp>
        <p:nvSpPr>
          <p:cNvPr id="8" name="Freeform 8" descr="Inżynier z latarką sprawdzający stalowy cylinder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156"/>
              </a:lnSpc>
            </a:pPr>
            <a:r>
              <a:rPr lang="en-US" sz="5130" b="1" spc="48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KORZYŚCI ZE STRATEGICZNEGO DOPASOWANIA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200215"/>
            <a:ext cx="15542264" cy="5971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Zwiększona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integralną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częścią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decyzyjnych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Na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przykład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jeśli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detaliczna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zamierza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zmniejszyć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swój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ślad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pozyskiwaniem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pakowaniem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kierować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decyzjami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zakupach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Alokacja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ustalać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priorytety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zakresie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inwestycji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przeznaczając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największy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strategicznymi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dopasowanie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wzmacnia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komunikację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Demonstruje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spójne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podejście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wzmacnia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długoterminowe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tworzenie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wartości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WYZWANIA WDROŻENIOWE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209740"/>
            <a:ext cx="15542264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Złożoność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Zintegrowanie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istniejącymi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systemami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być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trudne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zwłaszcza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dużych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organizacji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zróżnicowanej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działalności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Dostępność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Niezawodne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gromadzenie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niezbędne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sensownego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pomiaru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trudności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dostępem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odpowiednich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źródeł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ustanowieniem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solidnych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gromadzenia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Ciągłe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doskonalenie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Wraz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muszą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również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ewoluować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Ciągły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przegląd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dostosowywanie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​​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pozostają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one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istotne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zmieniającymi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priorytetami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oczekiwaniami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zewnętrznymi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6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678251"/>
            <a:ext cx="9982017" cy="16383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NAJLEPSZE PRAKTYKI: </a:t>
            </a:r>
            <a:endParaRPr lang="pl-PL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BLUE LOBSTER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27424" y="3320956"/>
            <a:ext cx="7226625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Blue Lobster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koncentruje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komunikacji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aby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oceniać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dzielić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osiągnięciami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zakresie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3" tooltip="https://www.facebook.com/bluelobsterapp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1963400" y="6339399"/>
            <a:ext cx="2770620" cy="2770620"/>
          </a:xfrm>
          <a:custGeom>
            <a:avLst/>
            <a:gdLst/>
            <a:ahLst/>
            <a:cxnLst/>
            <a:rect l="l" t="t" r="r" b="b"/>
            <a:pathLst>
              <a:path w="2770620" h="2770620">
                <a:moveTo>
                  <a:pt x="0" y="0"/>
                </a:moveTo>
                <a:lnTo>
                  <a:pt x="2770620" y="0"/>
                </a:lnTo>
                <a:lnTo>
                  <a:pt x="2770620" y="2770620"/>
                </a:lnTo>
                <a:lnTo>
                  <a:pt x="0" y="27706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9846939" y="1112520"/>
            <a:ext cx="7226625" cy="7613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453"/>
              </a:lnSpc>
            </a:pP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Ich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podejście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definiowania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raportowania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wskaźników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stanowi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model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dla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dążą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przejrzystości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swoich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wyników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zakresie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453"/>
              </a:lnSpc>
            </a:pPr>
            <a:endParaRPr lang="en-US" sz="2878" spc="26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453"/>
              </a:lnSpc>
            </a:pP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Podkreślając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znaczenie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rygorystycznego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pomiaru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aktywnego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zaangażowania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interesariuszy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78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Blue Lobster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stanowi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przykład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najlepszych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praktyk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zakresie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oceny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komunikowania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działań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przedsiębiorstwa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rzecz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just">
              <a:lnSpc>
                <a:spcPts val="3453"/>
              </a:lnSpc>
            </a:pPr>
            <a:endParaRPr lang="en-US" sz="2878" spc="26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453"/>
              </a:lnSpc>
            </a:pP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Aby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dowiedzieć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więcej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temat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oceny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Blue Lobster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odwiedź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nasze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Kompendium </a:t>
            </a:r>
            <a:r>
              <a:rPr lang="en-US" sz="2878" b="1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studiów</a:t>
            </a:r>
            <a:r>
              <a:rPr lang="en-US" sz="2878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 </a:t>
            </a:r>
            <a:r>
              <a:rPr lang="en-US" sz="2878" b="1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przypadków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576734" y="527171"/>
            <a:ext cx="9982017" cy="11798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41640" y="2052320"/>
            <a:ext cx="9179560" cy="7755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Opracowywanie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dostosowanych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startupu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zajmującego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energią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odnawialną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Określ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Zacznij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od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określenia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redukcja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emisji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dwutlenku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odnawialnych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źródeł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Wybierz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Określ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konkretne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np.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odsetek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pochodzącej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źródeł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odnawialnych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Zbieranie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Wykorzystaj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potrzebne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pomiaru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zapisy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raporty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dotyczące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zasięgu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Analiza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Przeanalizuj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zebrane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aby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zrozumieć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aktualny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stan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20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3790943" cy="16383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57" y="3201112"/>
            <a:ext cx="15542264" cy="3447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nr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8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Godna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praca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wzrost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gospodarczy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)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określenie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wzrost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gospodarczy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godnej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nr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12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Odpowiedzialna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konsumpcja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produkcja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)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konsumpcji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przyjęcie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dostosowanych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3" tooltip="https://sdgs.un.org/goals/goal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722599" y="948098"/>
            <a:ext cx="1770283" cy="1770284"/>
          </a:xfrm>
          <a:custGeom>
            <a:avLst/>
            <a:gdLst/>
            <a:ahLst/>
            <a:cxnLst/>
            <a:rect l="l" t="t" r="r" b="b"/>
            <a:pathLst>
              <a:path w="1770283" h="1770284">
                <a:moveTo>
                  <a:pt x="0" y="0"/>
                </a:moveTo>
                <a:lnTo>
                  <a:pt x="1770284" y="0"/>
                </a:lnTo>
                <a:lnTo>
                  <a:pt x="1770284" y="1770283"/>
                </a:lnTo>
                <a:lnTo>
                  <a:pt x="0" y="17702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ENTRECOMP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57" y="2042408"/>
            <a:ext cx="15542264" cy="7755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1.2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Kreatywność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rozwijanie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kreatywnych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pomysłów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wyborze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stosowaniu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1.5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Myślenie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pomocą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dostosowanych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2.1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Samoświadomość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wiara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we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własne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siły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definiowanie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2.5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Mobilizowanie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innych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Inspirowanie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współpracy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wyborze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stosowaniu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oddziaływania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rozwój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3.1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Identyfikowanie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pomiaru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ustalanie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pomocą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mierników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3.3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Radzenie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sobie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niepewnością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niejednoznacznością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ryzykiem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rozwiązywanie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problemów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definiowaniem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mierzeniem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5487715" y="812206"/>
            <a:ext cx="1929912" cy="1073268"/>
          </a:xfrm>
          <a:custGeom>
            <a:avLst/>
            <a:gdLst/>
            <a:ahLst/>
            <a:cxnLst/>
            <a:rect l="l" t="t" r="r" b="b"/>
            <a:pathLst>
              <a:path w="1929912" h="1073268">
                <a:moveTo>
                  <a:pt x="0" y="0"/>
                </a:moveTo>
                <a:lnTo>
                  <a:pt x="1929912" y="0"/>
                </a:lnTo>
                <a:lnTo>
                  <a:pt x="1929912" y="1073269"/>
                </a:lnTo>
                <a:lnTo>
                  <a:pt x="0" y="10732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1330772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DALSZE ZASOBY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27424" y="3143156"/>
            <a:ext cx="7226625" cy="434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</a:pPr>
            <a:r>
              <a:rPr lang="en-US" sz="3600" b="1" u="sng" spc="33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iris.thegiin.org/"/>
              </a:rPr>
              <a:t>Raportowanie wpływu i standardy inwestycyjne (IRIS)</a:t>
            </a:r>
          </a:p>
          <a:p>
            <a:pPr marL="0" lvl="0" indent="0" algn="l">
              <a:lnSpc>
                <a:spcPts val="4320"/>
              </a:lnSpc>
            </a:pPr>
            <a:endParaRPr lang="en-US" sz="3600" b="1" u="sng" spc="33">
              <a:solidFill>
                <a:srgbClr val="60BA47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iris.thegiin.org/"/>
            </a:endParaRPr>
          </a:p>
          <a:p>
            <a:pPr marL="0" lvl="0" indent="0" algn="l">
              <a:lnSpc>
                <a:spcPts val="4320"/>
              </a:lnSpc>
            </a:pPr>
            <a:r>
              <a:rPr lang="en-US" sz="3600" b="1" u="sng" spc="33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socialvalueireland.ie/post/the-basics-of-impact-measurement-a-beginner-s-guide"/>
              </a:rPr>
              <a:t>Podstawy pomiaru wpływu: przewodnik dla początkujących</a:t>
            </a:r>
          </a:p>
          <a:p>
            <a:pPr marL="0" lvl="0" indent="0" algn="l">
              <a:lnSpc>
                <a:spcPts val="4320"/>
              </a:lnSpc>
            </a:pPr>
            <a:endParaRPr lang="en-US" sz="3600" b="1" u="sng" spc="33">
              <a:solidFill>
                <a:srgbClr val="60BA47"/>
              </a:solidFill>
              <a:latin typeface="Open Sans Bold"/>
              <a:ea typeface="Open Sans Bold"/>
              <a:cs typeface="Open Sans Bold"/>
              <a:sym typeface="Open Sans Bold"/>
              <a:hlinkClick r:id="rId4" tooltip="https://www.socialvalueireland.ie/post/the-basics-of-impact-measurement-a-beginner-s-guide"/>
            </a:endParaRPr>
          </a:p>
          <a:p>
            <a:pPr marL="0" lvl="0" indent="0" algn="l">
              <a:lnSpc>
                <a:spcPts val="4320"/>
              </a:lnSpc>
            </a:pPr>
            <a:r>
              <a:rPr lang="en-US" sz="3600" b="1" u="sng" spc="33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online.hbs.edu/blog/post/what-is-impact-measurement"/>
              </a:rPr>
              <a:t>Czym jest pomiar wpływu?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7253" y="6358492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515047" y="17212152"/>
            <a:ext cx="681513" cy="2990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843"/>
              </a:lnSpc>
            </a:pPr>
            <a:r>
              <a:rPr lang="en-US" sz="9869" spc="-1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19</a:t>
            </a:r>
          </a:p>
        </p:txBody>
      </p:sp>
      <p:sp>
        <p:nvSpPr>
          <p:cNvPr id="6" name="Freeform 6"/>
          <p:cNvSpPr/>
          <p:nvPr/>
        </p:nvSpPr>
        <p:spPr>
          <a:xfrm>
            <a:off x="1160584" y="850100"/>
            <a:ext cx="6982200" cy="3078410"/>
          </a:xfrm>
          <a:custGeom>
            <a:avLst/>
            <a:gdLst/>
            <a:ahLst/>
            <a:cxnLst/>
            <a:rect l="l" t="t" r="r" b="b"/>
            <a:pathLst>
              <a:path w="6982200" h="3078410">
                <a:moveTo>
                  <a:pt x="0" y="0"/>
                </a:moveTo>
                <a:lnTo>
                  <a:pt x="6982200" y="0"/>
                </a:lnTo>
                <a:lnTo>
                  <a:pt x="6982200" y="3078409"/>
                </a:lnTo>
                <a:lnTo>
                  <a:pt x="0" y="3078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1160584" y="4264754"/>
            <a:ext cx="6982200" cy="5015055"/>
          </a:xfrm>
          <a:custGeom>
            <a:avLst/>
            <a:gdLst/>
            <a:ahLst/>
            <a:cxnLst/>
            <a:rect l="l" t="t" r="r" b="b"/>
            <a:pathLst>
              <a:path w="6982200" h="5015055">
                <a:moveTo>
                  <a:pt x="0" y="0"/>
                </a:moveTo>
                <a:lnTo>
                  <a:pt x="6982200" y="0"/>
                </a:lnTo>
                <a:lnTo>
                  <a:pt x="6982200" y="5015054"/>
                </a:lnTo>
                <a:lnTo>
                  <a:pt x="0" y="50150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7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8511838" y="819800"/>
            <a:ext cx="8826594" cy="8460009"/>
          </a:xfrm>
          <a:custGeom>
            <a:avLst/>
            <a:gdLst/>
            <a:ahLst/>
            <a:cxnLst/>
            <a:rect l="l" t="t" r="r" b="b"/>
            <a:pathLst>
              <a:path w="8826594" h="8460009">
                <a:moveTo>
                  <a:pt x="0" y="0"/>
                </a:moveTo>
                <a:lnTo>
                  <a:pt x="8826594" y="0"/>
                </a:lnTo>
                <a:lnTo>
                  <a:pt x="8826594" y="8460008"/>
                </a:lnTo>
                <a:lnTo>
                  <a:pt x="0" y="84600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32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4117872" y="7297370"/>
            <a:ext cx="6403719" cy="2989630"/>
          </a:xfrm>
          <a:custGeom>
            <a:avLst/>
            <a:gdLst/>
            <a:ahLst/>
            <a:cxnLst/>
            <a:rect l="l" t="t" r="r" b="b"/>
            <a:pathLst>
              <a:path w="6403719" h="2989630">
                <a:moveTo>
                  <a:pt x="0" y="0"/>
                </a:moveTo>
                <a:lnTo>
                  <a:pt x="6403719" y="0"/>
                </a:lnTo>
                <a:lnTo>
                  <a:pt x="6403719" y="2989630"/>
                </a:lnTo>
                <a:lnTo>
                  <a:pt x="0" y="29896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1"/>
            <a:ext cx="18288002" cy="2769180"/>
            <a:chOff x="0" y="0"/>
            <a:chExt cx="24384002" cy="36922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3692271"/>
            </a:xfrm>
            <a:custGeom>
              <a:avLst/>
              <a:gdLst/>
              <a:ahLst/>
              <a:cxnLst/>
              <a:rect l="l" t="t" r="r" b="b"/>
              <a:pathLst>
                <a:path w="24384000" h="3692271">
                  <a:moveTo>
                    <a:pt x="0" y="0"/>
                  </a:moveTo>
                  <a:lnTo>
                    <a:pt x="24384000" y="0"/>
                  </a:lnTo>
                  <a:lnTo>
                    <a:pt x="24384000" y="3692271"/>
                  </a:lnTo>
                  <a:lnTo>
                    <a:pt x="0" y="3692271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173057" y="8552746"/>
            <a:ext cx="6108469" cy="1299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664"/>
              </a:lnSpc>
            </a:pPr>
            <a:r>
              <a:rPr lang="pl-PL" sz="1387" spc="12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Współfinansowane przez Unię Europejską. Wyrażone poglądy i opinie są jednak wyłącznie poglądami autora lub autorów i niekoniecznie odzwierciedlają poglądy Unii Europejskiej lub Fundacji Rozwoju Systemu Edukacji. Ani Unia Europejska, ani podmiot udzielający dotacji nie ponoszą za nie odpowiedzialności.</a:t>
            </a:r>
            <a:br>
              <a:rPr lang="pl-PL" sz="1387" spc="12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pl-PL" sz="1387" spc="12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2022-1-PL01-KA220-YOU-000087822</a:t>
            </a:r>
            <a:endParaRPr lang="en-US" sz="1387" spc="12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1319356" y="8692338"/>
            <a:ext cx="4103989" cy="1019017"/>
            <a:chOff x="0" y="0"/>
            <a:chExt cx="5471986" cy="13586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472049" cy="1358646"/>
            </a:xfrm>
            <a:custGeom>
              <a:avLst/>
              <a:gdLst/>
              <a:ahLst/>
              <a:cxnLst/>
              <a:rect l="l" t="t" r="r" b="b"/>
              <a:pathLst>
                <a:path w="5472049" h="1358646">
                  <a:moveTo>
                    <a:pt x="0" y="0"/>
                  </a:moveTo>
                  <a:lnTo>
                    <a:pt x="5472049" y="0"/>
                  </a:lnTo>
                  <a:lnTo>
                    <a:pt x="5472049" y="1358646"/>
                  </a:lnTo>
                  <a:lnTo>
                    <a:pt x="0" y="13586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Freeform 8"/>
          <p:cNvSpPr/>
          <p:nvPr/>
        </p:nvSpPr>
        <p:spPr>
          <a:xfrm>
            <a:off x="11877381" y="8863934"/>
            <a:ext cx="2987939" cy="686138"/>
          </a:xfrm>
          <a:custGeom>
            <a:avLst/>
            <a:gdLst/>
            <a:ahLst/>
            <a:cxnLst/>
            <a:rect l="l" t="t" r="r" b="b"/>
            <a:pathLst>
              <a:path w="2987939" h="686138">
                <a:moveTo>
                  <a:pt x="0" y="0"/>
                </a:moveTo>
                <a:lnTo>
                  <a:pt x="2987940" y="0"/>
                </a:lnTo>
                <a:lnTo>
                  <a:pt x="2987940" y="686139"/>
                </a:lnTo>
                <a:lnTo>
                  <a:pt x="0" y="6861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2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0" y="1111863"/>
            <a:ext cx="2162844" cy="4632762"/>
          </a:xfrm>
          <a:custGeom>
            <a:avLst/>
            <a:gdLst/>
            <a:ahLst/>
            <a:cxnLst/>
            <a:rect l="l" t="t" r="r" b="b"/>
            <a:pathLst>
              <a:path w="2162844" h="4632762">
                <a:moveTo>
                  <a:pt x="0" y="0"/>
                </a:moveTo>
                <a:lnTo>
                  <a:pt x="2162844" y="0"/>
                </a:lnTo>
                <a:lnTo>
                  <a:pt x="2162844" y="4632762"/>
                </a:lnTo>
                <a:lnTo>
                  <a:pt x="0" y="46327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3742590" y="3705749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43152" y="3705749"/>
            <a:ext cx="8811603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5"/>
              </a:lnSpc>
            </a:pPr>
            <a:r>
              <a:rPr lang="en-US" sz="1587" spc="1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Definiowanie</a:t>
            </a:r>
            <a:r>
              <a:rPr lang="en-US" sz="1587" spc="1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pl-PL" sz="1587" spc="1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wskaźników</a:t>
            </a:r>
            <a:r>
              <a:rPr lang="en-US" sz="1587" spc="1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87" spc="1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endParaRPr lang="en-US" sz="1587" spc="14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742590" y="4392713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443152" y="4392971"/>
            <a:ext cx="10353108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5"/>
              </a:lnSpc>
            </a:pPr>
            <a:r>
              <a:rPr lang="en-US" sz="1587" spc="14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Wyznaczanie wartości bazowych i celów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42590" y="5079677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03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443152" y="5080192"/>
            <a:ext cx="8390600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5"/>
              </a:lnSpc>
            </a:pPr>
            <a:r>
              <a:rPr lang="en-US" sz="1587" spc="14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Korzystanie z ram i standardów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742590" y="5766641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443152" y="5766835"/>
            <a:ext cx="10353108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5"/>
              </a:lnSpc>
            </a:pPr>
            <a:r>
              <a:rPr lang="en-US" sz="1587" spc="14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Komunikowanie się i angażowanie interesariuszy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742590" y="6453605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443152" y="6453671"/>
            <a:ext cx="9923710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5"/>
              </a:lnSpc>
            </a:pPr>
            <a:r>
              <a:rPr lang="en-US" sz="1587" spc="1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Wdrażanie</a:t>
            </a:r>
            <a:r>
              <a:rPr lang="en-US" sz="1587" spc="1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87" spc="1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ciągłego</a:t>
            </a:r>
            <a:r>
              <a:rPr lang="en-US" sz="1587" spc="1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87" spc="1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doskonalenia</a:t>
            </a:r>
            <a:r>
              <a:rPr lang="en-US" sz="1587" spc="1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87" spc="1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1587" spc="1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87" spc="1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adaptacyjności</a:t>
            </a:r>
            <a:endParaRPr lang="en-US" sz="1587" spc="14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133304" y="1386265"/>
            <a:ext cx="5355219" cy="653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84"/>
              </a:lnSpc>
            </a:pPr>
            <a:r>
              <a:rPr lang="en-US" sz="5400" b="1" spc="5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SPIS TREŚCI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273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8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 descr="Strzałka w środku tarczy do rzutek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3042740" y="1709917"/>
            <a:ext cx="4195247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4200" b="1" spc="39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USTALANIE PUNKTÓW </a:t>
            </a:r>
            <a:r>
              <a:rPr lang="pl-PL" sz="4200" b="1" spc="39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ODNIESIENIA </a:t>
            </a:r>
            <a:br>
              <a:rPr lang="pl-PL" sz="4200" b="1" spc="39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</a:br>
            <a:r>
              <a:rPr lang="en-US" sz="4200" b="1" spc="39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 CELÓW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02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12778" y="1029004"/>
            <a:ext cx="534600" cy="2255614"/>
            <a:chOff x="0" y="0"/>
            <a:chExt cx="712800" cy="300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3007487"/>
            </a:xfrm>
            <a:custGeom>
              <a:avLst/>
              <a:gdLst/>
              <a:ahLst/>
              <a:cxnLst/>
              <a:rect l="l" t="t" r="r" b="b"/>
              <a:pathLst>
                <a:path w="712851" h="3007487">
                  <a:moveTo>
                    <a:pt x="0" y="0"/>
                  </a:moveTo>
                  <a:lnTo>
                    <a:pt x="712851" y="0"/>
                  </a:lnTo>
                  <a:lnTo>
                    <a:pt x="712851" y="3007487"/>
                  </a:lnTo>
                  <a:lnTo>
                    <a:pt x="0" y="3007487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Przedsiębiorca przy komputerze"/>
          <p:cNvSpPr/>
          <p:nvPr/>
        </p:nvSpPr>
        <p:spPr>
          <a:xfrm>
            <a:off x="-2033751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9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952740" y="656799"/>
            <a:ext cx="7244896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40"/>
              </a:lnSpc>
            </a:pPr>
            <a:r>
              <a:rPr lang="en-US" sz="4033" b="1" spc="37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DEFINICJA LINII BAZOWYCH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52740" y="2004694"/>
            <a:ext cx="9006524" cy="6758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139"/>
              </a:lnSpc>
            </a:pPr>
            <a:r>
              <a:rPr lang="pl-PL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Linie bazowe 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to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podstawowe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punkty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odniesienia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ustalają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ocenić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swoją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bieżącą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wydajność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różnych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obszarach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takich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jak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sfera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środowiskowa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ekonomiczna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139"/>
              </a:lnSpc>
            </a:pPr>
            <a:endParaRPr lang="en-US" sz="2616" spc="24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139"/>
              </a:lnSpc>
            </a:pP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Definiując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punkty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odniesienia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mogą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ocenić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gdzie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obecnie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znajdują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kontekście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realizacji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swoich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celów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zakresie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139"/>
              </a:lnSpc>
            </a:pPr>
            <a:endParaRPr lang="en-US" sz="2616" spc="24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139"/>
              </a:lnSpc>
            </a:pP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Ten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początkowy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pomiar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służy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jako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punkt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odniesienia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względem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którego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można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mierzyć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postęp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ulepszenia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miarę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upływu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czasu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139"/>
              </a:lnSpc>
            </a:pPr>
            <a:endParaRPr lang="en-US" sz="2616" spc="24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139"/>
              </a:lnSpc>
            </a:pP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Przejrzyste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dane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bazowe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nie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tylko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dają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wgląd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punkt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wyjścia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ale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także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umożliwiają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przedsiębiorstwom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śledzenie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skuteczności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swoich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inicjatyw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12778" y="1029004"/>
            <a:ext cx="534600" cy="2255614"/>
            <a:chOff x="0" y="0"/>
            <a:chExt cx="712800" cy="300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3007487"/>
            </a:xfrm>
            <a:custGeom>
              <a:avLst/>
              <a:gdLst/>
              <a:ahLst/>
              <a:cxnLst/>
              <a:rect l="l" t="t" r="r" b="b"/>
              <a:pathLst>
                <a:path w="712851" h="3007487">
                  <a:moveTo>
                    <a:pt x="0" y="0"/>
                  </a:moveTo>
                  <a:lnTo>
                    <a:pt x="712851" y="0"/>
                  </a:lnTo>
                  <a:lnTo>
                    <a:pt x="712851" y="3007487"/>
                  </a:lnTo>
                  <a:lnTo>
                    <a:pt x="0" y="3007487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Naukowiec przegląda wyniki testu DNA na ekranie komputera w laboratorium"/>
          <p:cNvSpPr/>
          <p:nvPr/>
        </p:nvSpPr>
        <p:spPr>
          <a:xfrm>
            <a:off x="-2033751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952740" y="656799"/>
            <a:ext cx="724489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USTALANIE CELÓW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52740" y="2014220"/>
            <a:ext cx="9006524" cy="702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089"/>
              </a:lnSpc>
            </a:pPr>
            <a:r>
              <a:rPr lang="en-US" sz="2574" spc="24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Wyznaczanie celów to proces definiowania szczegółowych, mierzalnych zadań, które przedsiębiorstwa starają się osiągnąć w określonych ramach czasowych.</a:t>
            </a:r>
          </a:p>
          <a:p>
            <a:pPr marL="0" lvl="0" indent="0" algn="just">
              <a:lnSpc>
                <a:spcPts val="3089"/>
              </a:lnSpc>
            </a:pPr>
            <a:endParaRPr lang="en-US" sz="2574" spc="24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089"/>
              </a:lnSpc>
            </a:pPr>
            <a:r>
              <a:rPr lang="en-US" sz="2574" spc="24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Cele są kluczowe dla napędzania postępu i skupiania wysiłków na pożądanych wynikach zrównoważonego rozwoju. Cele te są zaprojektowane tak, aby były osiągalne, ale ambitne, zapewniając organizacjom plan działania w celu zwiększenia ich wydajności w takich obszarach, jak redukcja emisji dwutlenku węgla, zwiększenie wdrażania energii odnawialnej, poprawa praktyk gospodarowania odpadami i promowanie inkluzywności społecznej. </a:t>
            </a:r>
          </a:p>
          <a:p>
            <a:pPr marL="0" lvl="0" indent="0" algn="just">
              <a:lnSpc>
                <a:spcPts val="3089"/>
              </a:lnSpc>
            </a:pPr>
            <a:endParaRPr lang="en-US" sz="2574" spc="24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089"/>
              </a:lnSpc>
            </a:pPr>
            <a:r>
              <a:rPr lang="en-US" sz="2574" spc="24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Dobrze określone cele nie tylko wyjaśniają priorytety, ale także motywują interesariuszy i dostosowują działania do celów zrównoważonego rozwoju.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12778" y="1029004"/>
            <a:ext cx="534600" cy="2255614"/>
            <a:chOff x="0" y="0"/>
            <a:chExt cx="712800" cy="300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3007487"/>
            </a:xfrm>
            <a:custGeom>
              <a:avLst/>
              <a:gdLst/>
              <a:ahLst/>
              <a:cxnLst/>
              <a:rect l="l" t="t" r="r" b="b"/>
              <a:pathLst>
                <a:path w="712851" h="3007487">
                  <a:moveTo>
                    <a:pt x="0" y="0"/>
                  </a:moveTo>
                  <a:lnTo>
                    <a:pt x="712851" y="0"/>
                  </a:lnTo>
                  <a:lnTo>
                    <a:pt x="712851" y="3007487"/>
                  </a:lnTo>
                  <a:lnTo>
                    <a:pt x="0" y="3007487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Ślady sygnalizacji świetlnej w nocy"/>
          <p:cNvSpPr/>
          <p:nvPr/>
        </p:nvSpPr>
        <p:spPr>
          <a:xfrm>
            <a:off x="-2033751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952740" y="656799"/>
            <a:ext cx="8630949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CIĄGŁE DOSKONALENIE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52740" y="2023744"/>
            <a:ext cx="9006524" cy="6953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285"/>
              </a:lnSpc>
            </a:pP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Poziomy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bazowe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stanowią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podstawę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cyklu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ciągłego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doskonalenia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przedsiębiorstwach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285"/>
              </a:lnSpc>
            </a:pPr>
            <a:endParaRPr lang="en-US" sz="2737" spc="25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285"/>
              </a:lnSpc>
            </a:pP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Proces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ten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obejmuje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regularną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ocenę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wyników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odniesieniu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ustalonych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poziomów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bazowych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udoskonalanie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podstawie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zdobytych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informacji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wyznaczanie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nowych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celów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dalszego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postępu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285"/>
              </a:lnSpc>
            </a:pPr>
            <a:endParaRPr lang="en-US" sz="2737" spc="25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285"/>
              </a:lnSpc>
            </a:pP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Ciągłe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doskonalenie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że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​​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pozostają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elastyczne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reagują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zmieniające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wyzwania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możliwości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Poprzez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udoskonalanie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swoich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praktyk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organizacje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mogą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promować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pozytywne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skutki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wzmacniać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swoją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przewagę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konkurencyjną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wnosić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znaczący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wkład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globalne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programy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995832" y="752921"/>
            <a:ext cx="9982017" cy="11798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41641" y="2395218"/>
            <a:ext cx="9126710" cy="689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pl-PL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Tworzenie bazy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Uczestnicy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będą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opracowywanie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baz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kluczowych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metryk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podstawie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rzeczywistych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scenariuszy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ćwiczenie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462207" lvl="1" indent="-231103" algn="just">
              <a:buFont typeface="Arial"/>
              <a:buChar char="•"/>
            </a:pP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Analiz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historycznych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bieżących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punktów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odniesienia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branży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ustalenia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wiarygodnych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punktów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wyjścia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pomiaru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462207" lvl="1" indent="-231103" algn="just">
              <a:buFont typeface="Arial"/>
              <a:buChar char="•"/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Określanie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istotnych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redukcja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śladu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węglowego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energetycznej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redukcja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462207" lvl="1" indent="-231103" algn="just">
              <a:buFont typeface="Arial"/>
              <a:buChar char="•"/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podejścia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opartego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określenia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bieżącego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poziomu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wydajności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zidentyfikowania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obszarów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wymagających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995832" y="752921"/>
            <a:ext cx="9982017" cy="11798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41641" y="2395218"/>
            <a:ext cx="9126710" cy="689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Wyznaczanie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Uczestnicy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zdefiniują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odzwierciedlają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pożądane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pozytywne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(SDG).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Ćwiczenie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Stosowanie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kryteriów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SMART (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konkretny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mierzalny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osiągalny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istotny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ograniczony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czasowo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wyznaczania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jasnych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mierzalnych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wykonania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Dopasowanie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priorytetów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wprowadzenia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znaczących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zmian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Branie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pod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uwagę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oczekiwań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zewnętrznych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punktów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odniesienia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aby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pewność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ambitne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jednocześnie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realistyczne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89859" y="993818"/>
            <a:ext cx="14831141" cy="16375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 (SDGS) I ENTRECOMP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57" y="3201112"/>
            <a:ext cx="15542264" cy="689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</a:t>
            </a:r>
            <a:r>
              <a:rPr lang="pl-PL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nr 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8 (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Godna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praca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wzrost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gospodarczy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)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Wyznaczanie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wzrostu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gospodarczego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godnych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</a:t>
            </a:r>
            <a:r>
              <a:rPr lang="pl-PL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nr 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12 (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Odpowiedzialna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konsumpcja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produkcja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)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Ustalenie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punktów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odniesienia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zachęcenia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konsumpcji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endParaRPr lang="en-US" sz="28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endParaRPr lang="pl-PL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1.2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Kreatywność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Wyznaczanie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SMART,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konkretne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mierzalne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osiągalne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istotne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ograniczone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czasowo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3.1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Zainicjowanie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ustalania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wartości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bazowych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docelowych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2.5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Mobilizowanie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innych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angażowanie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wyznaczania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napędzania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ciągłego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doskonalenia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3" tooltip="https://sdgs.un.org/goals/goal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6409343" y="1655095"/>
            <a:ext cx="1389284" cy="1389283"/>
          </a:xfrm>
          <a:custGeom>
            <a:avLst/>
            <a:gdLst/>
            <a:ahLst/>
            <a:cxnLst/>
            <a:rect l="l" t="t" r="r" b="b"/>
            <a:pathLst>
              <a:path w="1389284" h="1389283">
                <a:moveTo>
                  <a:pt x="0" y="0"/>
                </a:moveTo>
                <a:lnTo>
                  <a:pt x="1389283" y="0"/>
                </a:lnTo>
                <a:lnTo>
                  <a:pt x="1389283" y="1389284"/>
                </a:lnTo>
                <a:lnTo>
                  <a:pt x="0" y="13892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16041608" y="275572"/>
            <a:ext cx="1929912" cy="1073268"/>
          </a:xfrm>
          <a:custGeom>
            <a:avLst/>
            <a:gdLst/>
            <a:ahLst/>
            <a:cxnLst/>
            <a:rect l="l" t="t" r="r" b="b"/>
            <a:pathLst>
              <a:path w="1929912" h="1073268">
                <a:moveTo>
                  <a:pt x="0" y="0"/>
                </a:moveTo>
                <a:lnTo>
                  <a:pt x="1929912" y="0"/>
                </a:lnTo>
                <a:lnTo>
                  <a:pt x="1929912" y="1073269"/>
                </a:lnTo>
                <a:lnTo>
                  <a:pt x="0" y="10732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1330772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DALSZE ZASOBY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27424" y="3143156"/>
            <a:ext cx="7226625" cy="5657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04"/>
              </a:lnSpc>
            </a:pP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greenbuoyconsulting.com/blog/the-ultimate-guide-to-sustainability-goals"/>
              </a:rPr>
              <a:t>Najlepszy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greenbuoyconsulting.com/blog/the-ultimate-guide-to-sustainability-goals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greenbuoyconsulting.com/blog/the-ultimate-guide-to-sustainability-goals"/>
              </a:rPr>
              <a:t>przewodnik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greenbuoyconsulting.com/blog/the-ultimate-guide-to-sustainability-goals"/>
              </a:rPr>
              <a:t> po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greenbuoyconsulting.com/blog/the-ultimate-guide-to-sustainability-goals"/>
              </a:rPr>
              <a:t>celach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greenbuoyconsulting.com/blog/the-ultimate-guide-to-sustainability-goals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greenbuoyconsulting.com/blog/the-ultimate-guide-to-sustainability-goals"/>
              </a:rPr>
              <a:t>zrównoważonego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greenbuoyconsulting.com/blog/the-ultimate-guide-to-sustainability-goals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greenbuoyconsulting.com/blog/the-ultimate-guide-to-sustainability-goals"/>
              </a:rPr>
              <a:t>rozwoju</a:t>
            </a:r>
            <a:endParaRPr lang="en-US" sz="3420" b="1" u="sng" spc="32" dirty="0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www.greenbuoyconsulting.com/blog/the-ultimate-guide-to-sustainability-goals"/>
            </a:endParaRPr>
          </a:p>
          <a:p>
            <a:pPr marL="0" lvl="0" indent="0" algn="l">
              <a:lnSpc>
                <a:spcPts val="4104"/>
              </a:lnSpc>
            </a:pPr>
            <a:endParaRPr lang="en-US" sz="3420" b="1" u="sng" spc="32" dirty="0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www.greenbuoyconsulting.com/blog/the-ultimate-guide-to-sustainability-goals"/>
            </a:endParaRPr>
          </a:p>
          <a:p>
            <a:pPr marL="0" lvl="0" indent="0" algn="l">
              <a:lnSpc>
                <a:spcPts val="4104"/>
              </a:lnSpc>
            </a:pP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linkedin.com/pulse/decoding-labyrinth-your-guide-sustainability-reporting-frameworks-rwyof/"/>
              </a:rPr>
              <a:t>Odkodowanie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linkedin.com/pulse/decoding-labyrinth-your-guide-sustainability-reporting-frameworks-rwyof/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linkedin.com/pulse/decoding-labyrinth-your-guide-sustainability-reporting-frameworks-rwyof/"/>
              </a:rPr>
              <a:t>labiryntu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linkedin.com/pulse/decoding-labyrinth-your-guide-sustainability-reporting-frameworks-rwyof/"/>
              </a:rPr>
              <a:t>: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linkedin.com/pulse/decoding-labyrinth-your-guide-sustainability-reporting-frameworks-rwyof/"/>
              </a:rPr>
              <a:t>Twój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linkedin.com/pulse/decoding-labyrinth-your-guide-sustainability-reporting-frameworks-rwyof/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linkedin.com/pulse/decoding-labyrinth-your-guide-sustainability-reporting-frameworks-rwyof/"/>
              </a:rPr>
              <a:t>przewodnik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linkedin.com/pulse/decoding-labyrinth-your-guide-sustainability-reporting-frameworks-rwyof/"/>
              </a:rPr>
              <a:t> po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linkedin.com/pulse/decoding-labyrinth-your-guide-sustainability-reporting-frameworks-rwyof/"/>
              </a:rPr>
              <a:t>ramach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linkedin.com/pulse/decoding-labyrinth-your-guide-sustainability-reporting-frameworks-rwyof/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linkedin.com/pulse/decoding-labyrinth-your-guide-sustainability-reporting-frameworks-rwyof/"/>
              </a:rPr>
              <a:t>sprawozdawczości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linkedin.com/pulse/decoding-labyrinth-your-guide-sustainability-reporting-frameworks-rwyof/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linkedin.com/pulse/decoding-labyrinth-your-guide-sustainability-reporting-frameworks-rwyof/"/>
              </a:rPr>
              <a:t>zrównoważonego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linkedin.com/pulse/decoding-labyrinth-your-guide-sustainability-reporting-frameworks-rwyof/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linkedin.com/pulse/decoding-labyrinth-your-guide-sustainability-reporting-frameworks-rwyof/"/>
              </a:rPr>
              <a:t>rozwoju</a:t>
            </a:r>
            <a:endParaRPr lang="en-US" sz="3420" b="1" u="sng" spc="32" dirty="0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4" tooltip="https://www.linkedin.com/pulse/decoding-labyrinth-your-guide-sustainability-reporting-frameworks-rwyof/"/>
            </a:endParaRPr>
          </a:p>
          <a:p>
            <a:pPr marL="0" lvl="0" indent="0" algn="l">
              <a:lnSpc>
                <a:spcPts val="4104"/>
              </a:lnSpc>
            </a:pPr>
            <a:endParaRPr lang="en-US" sz="3420" b="1" u="sng" spc="32" dirty="0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4" tooltip="https://www.linkedin.com/pulse/decoding-labyrinth-your-guide-sustainability-reporting-frameworks-rwyof/"/>
            </a:endParaRPr>
          </a:p>
          <a:p>
            <a:pPr marL="0" lvl="0" indent="0" algn="l">
              <a:lnSpc>
                <a:spcPts val="4104"/>
              </a:lnSpc>
            </a:pP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Cele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oparte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na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nauce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: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Napędzanie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ambitnych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działań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korporacyjnych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na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rzecz</a:t>
            </a:r>
            <a:r>
              <a:rPr lang="en-US" sz="3420" b="1" u="sng" spc="32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 </a:t>
            </a:r>
            <a:r>
              <a:rPr lang="en-US" sz="3420" b="1" u="sng" spc="32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sciencebasedtargets.org/"/>
              </a:rPr>
              <a:t>klimatu</a:t>
            </a:r>
            <a:endParaRPr lang="en-US" sz="3420" b="1" u="sng" spc="32" dirty="0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5" tooltip="https://sciencebasedtargets.org/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273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8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 descr="Abstrakcyjny render szklanych węzłów i siatki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3042740" y="1709918"/>
            <a:ext cx="4487392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4200" b="1" spc="39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UŻYWANIE RAM I STANDARDÓW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03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703367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pl-PL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WYKORZYSTYWANIE </a:t>
            </a: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RAM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1888424"/>
            <a:ext cx="15542264" cy="7100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87"/>
              </a:lnSpc>
            </a:pP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Ram</a:t>
            </a:r>
            <a:r>
              <a:rPr lang="pl-PL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y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pomiaru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to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podstawowe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narzędzia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zapewniające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przedsiębiorstwom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ustrukturyzowane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metodologie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umożliwiające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ocenę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komunikowanie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swojego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społeczeństwo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ład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korporacyjny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(ESG).</a:t>
            </a:r>
          </a:p>
          <a:p>
            <a:pPr marL="0" lvl="0" indent="0" algn="just">
              <a:lnSpc>
                <a:spcPts val="3687"/>
              </a:lnSpc>
            </a:pPr>
            <a:endParaRPr lang="en-US" sz="3073" spc="28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687"/>
              </a:lnSpc>
            </a:pP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Dzięki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tym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ramom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mogą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dostosować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swoje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działania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globalnych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celów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takich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jak Cele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Organizacji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Narodów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Zjednoczonych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(SDGs), a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także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zapewnić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spójność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pomiarze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raportowaniu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687"/>
              </a:lnSpc>
            </a:pPr>
            <a:endParaRPr lang="en-US" sz="3073" spc="28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687"/>
              </a:lnSpc>
            </a:pP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Zrozumienie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stosowanie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ram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pomiaru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obejmuje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wybór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odpowiednich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metryk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zbieranie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odpowiednich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danych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analizowanie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wyników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oceny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skuteczności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inicjatyw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Na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przykład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ramy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takie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jak Global Reporting Initiative (GRI)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oferują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kompleksowe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wytyczne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dotyczące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raportowania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ESG w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różnych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sektorach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zapewniając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przejrzystość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porównywalność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metryk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wyników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307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</a:p>
        </p:txBody>
      </p:sp>
      <p:sp>
        <p:nvSpPr>
          <p:cNvPr id="10" name="Freeform 10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7633" y="1330772"/>
            <a:ext cx="516822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20233" y="2956170"/>
            <a:ext cx="7475220" cy="626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32"/>
              </a:lnSpc>
            </a:pP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Mierzenie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komunikowanie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społecznego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środowiskowego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przedsiębiorstwa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jest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niezbędne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wykazać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zaangażowanie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przedsiębiorstwa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rzecz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przejrzystości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odpowiedzialności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532"/>
              </a:lnSpc>
            </a:pPr>
            <a:endParaRPr lang="en-US" sz="2943" spc="27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532"/>
              </a:lnSpc>
            </a:pP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Skuteczne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informowanie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pozytywnych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zmianach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jakie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firma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wprowadza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tych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obszarach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może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poprawić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jej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reputację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przyciągnąć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świadomych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społecznie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klientów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inwestorów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zapewnić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długoterminowy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sukces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657129" y="1337907"/>
            <a:ext cx="8107389" cy="64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11"/>
              </a:lnSpc>
            </a:pPr>
            <a:r>
              <a:rPr lang="en-US" sz="4259" b="1" spc="39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STANDARDY RAPORTOWANIA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88895" y="2674620"/>
            <a:ext cx="7226625" cy="6400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</a:pP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Znajomość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powszechnie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uznawanych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standardów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raportowania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jest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kluczowa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dla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chcą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skutecznie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komunikować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swój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kwestie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ESG. </a:t>
            </a:r>
          </a:p>
          <a:p>
            <a:pPr marL="0" lvl="0" indent="0" algn="just">
              <a:lnSpc>
                <a:spcPts val="3600"/>
              </a:lnSpc>
            </a:pPr>
            <a:endParaRPr lang="en-US" sz="3000" spc="28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600"/>
              </a:lnSpc>
            </a:pP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Standardy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takie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jak Global Reporting Initiative (GRI)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Sustainability Accounting Standards Board (SASB)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zapewniają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ustrukturyzowane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ramy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wytyczne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umożliwiające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przejrzyste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raportowanie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wyników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zakresie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30</a:t>
            </a:r>
          </a:p>
        </p:txBody>
      </p:sp>
      <p:sp>
        <p:nvSpPr>
          <p:cNvPr id="8" name="Freeform 8" descr="Szkło powiększające pokazujące spadającą wydajność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09562" y="2219985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09561" y="6211581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892930" y="743686"/>
            <a:ext cx="11252070" cy="757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40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Globalna</a:t>
            </a:r>
            <a:r>
              <a:rPr lang="en-US" sz="40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0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Inicjatywa</a:t>
            </a:r>
            <a:r>
              <a:rPr lang="en-US" sz="40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0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Sprawozdawcza</a:t>
            </a:r>
            <a:r>
              <a:rPr lang="en-US" sz="40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(GRI)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911202" y="1693221"/>
            <a:ext cx="10557530" cy="303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52"/>
              </a:lnSpc>
            </a:pP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Global Reporting Initiative (GRI) jest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znana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ze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swojego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kompleksowego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podejścia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raportowania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oferując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standaryzowane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wskaźniki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obejmujące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ekonomiczny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środowiskowy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społeczny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Wytyczne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GRI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pomagają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firmom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pl-PL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wykazać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istotne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informacje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temat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ich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podejścia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zarządzania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polityk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wskaźników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wydajności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związanych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ze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zrównoważonym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3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rozwojem</a:t>
            </a:r>
            <a:r>
              <a:rPr lang="en-US" sz="2793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911202" y="5189220"/>
            <a:ext cx="10557534" cy="1295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56"/>
              </a:lnSpc>
            </a:pPr>
            <a:r>
              <a:rPr lang="en-US" sz="4296" b="1" spc="4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Rada ds. </a:t>
            </a:r>
            <a:r>
              <a:rPr lang="en-US" sz="4296" b="1" spc="4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standardów</a:t>
            </a:r>
            <a:r>
              <a:rPr lang="en-US" sz="4296" b="1" spc="4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296" b="1" spc="4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rachunkowości</a:t>
            </a:r>
            <a:r>
              <a:rPr lang="en-US" sz="4296" b="1" spc="4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296" b="1" spc="4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zrównoważonego</a:t>
            </a:r>
            <a:r>
              <a:rPr lang="en-US" sz="4296" b="1" spc="4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296" b="1" spc="4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rozwoju</a:t>
            </a:r>
            <a:r>
              <a:rPr lang="en-US" sz="4296" b="1" spc="4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(SASB)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11206" y="7027307"/>
            <a:ext cx="10557530" cy="2219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939"/>
              </a:lnSpc>
            </a:pPr>
            <a:r>
              <a:rPr lang="en-US" sz="2449" spc="22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Sustainability Accounting Standards Board (SASB) koncentruje się na branżowych standardach, które umożliwiają firmom raportowanie istotnych finansowo informacji o zrównoważonym rozwoju. Standardy SASB są zaprojektowane tak, aby były branżowe, pomagając firmom ujawniać czynniki ESG, które są najbardziej istotne dla wyników finansowych ich branży.</a:t>
            </a:r>
          </a:p>
        </p:txBody>
      </p:sp>
      <p:sp>
        <p:nvSpPr>
          <p:cNvPr id="11" name="Freeform 11" descr="Biznesmen korzystający z tabletu cyfrowego na spotkaniu"/>
          <p:cNvSpPr/>
          <p:nvPr/>
        </p:nvSpPr>
        <p:spPr>
          <a:xfrm>
            <a:off x="2155611" y="5486318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Freeform 12" descr="Projektanci mody pracujący razem w swoim studiu"/>
          <p:cNvSpPr/>
          <p:nvPr/>
        </p:nvSpPr>
        <p:spPr>
          <a:xfrm>
            <a:off x="2155611" y="147674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657129" y="596217"/>
            <a:ext cx="8107389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15"/>
              </a:lnSpc>
            </a:pPr>
            <a:r>
              <a:rPr lang="en-US" sz="3846" b="1" spc="35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UMIEJĘTNOŚCI KOMUNIKACYJNE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88895" y="1798320"/>
            <a:ext cx="7226625" cy="7782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189"/>
              </a:lnSpc>
            </a:pP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Rozwijanie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skutecznych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umiejętności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komunikacyjnych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zakresie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stosowania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ram jest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niezbędne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mogły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jasno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przekonująco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formułować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dane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dotyczące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189"/>
              </a:lnSpc>
            </a:pPr>
            <a:endParaRPr lang="en-US" sz="2658" spc="24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189"/>
              </a:lnSpc>
            </a:pP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Skuteczne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przekazywanie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danych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wpływie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nie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tylko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informuje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interesariuszy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działaniach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rzecz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ale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także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wzmacnia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reputację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organizacji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jako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odpowiedzialne</a:t>
            </a:r>
            <a:r>
              <a:rPr lang="pl-PL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 jednostki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korporacyjne</a:t>
            </a:r>
            <a:r>
              <a:rPr lang="pl-PL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just">
              <a:lnSpc>
                <a:spcPts val="3189"/>
              </a:lnSpc>
            </a:pPr>
            <a:endParaRPr lang="en-US" sz="2658" spc="24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189"/>
              </a:lnSpc>
            </a:pP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Skuteczna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komunikacja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danych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wpływie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obejmuje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przełożenie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złożonych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wskaźników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wartościowe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spostrzeżenia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znajdą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oddźwięk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u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różnych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interesariuszy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w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tym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inwestorów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klientów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pracowników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społeczności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32</a:t>
            </a:r>
          </a:p>
        </p:txBody>
      </p:sp>
      <p:sp>
        <p:nvSpPr>
          <p:cNvPr id="8" name="Freeform 8" descr="Nauczyciel wskazujący młodym uczniom ekran laptopa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71" r="-2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856133" y="527171"/>
            <a:ext cx="9982017" cy="11798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79740" y="2395222"/>
            <a:ext cx="8912860" cy="7325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Zastosowanie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ram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Uczestnicy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zastosują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pomiaru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Wybór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ram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Wybór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ram,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GRI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SASB,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standardami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branżowymi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Gromadzenie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analiza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Gromadzenie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odpowiednich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użyciu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wybranych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ram,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zarówno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ilościowe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(np.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emisje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dwutlenku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zużycie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),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spostrzeżenia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jakościowe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(np.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Strategiczne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dostosowanie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interpretowanie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ustaleń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konkretnymi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priorytetowo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traktując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oddziaływanie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globalne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90600" y="1018876"/>
            <a:ext cx="15542266" cy="163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 (SDGS)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58109" y="3201112"/>
            <a:ext cx="15542264" cy="3939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nr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12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Odpowiedzialna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konsumpcja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produkcja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ram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promujących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przejrzyste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raportowanie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nr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13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Działania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rzecz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klimatu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łagodzenia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zmiany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klimatu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 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nr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17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Partnerstwa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rzecz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celów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Współpraca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wiarygodną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komunikację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dotyczącą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sdgs.un.org/goals/goal1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976601" y="705852"/>
            <a:ext cx="1707726" cy="1707726"/>
          </a:xfrm>
          <a:custGeom>
            <a:avLst/>
            <a:gdLst/>
            <a:ahLst/>
            <a:cxnLst/>
            <a:rect l="l" t="t" r="r" b="b"/>
            <a:pathLst>
              <a:path w="1707726" h="1707726">
                <a:moveTo>
                  <a:pt x="0" y="0"/>
                </a:moveTo>
                <a:lnTo>
                  <a:pt x="1707726" y="0"/>
                </a:lnTo>
                <a:lnTo>
                  <a:pt x="1707726" y="1707726"/>
                </a:lnTo>
                <a:lnTo>
                  <a:pt x="0" y="17077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1330772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DALSZE ZASOBY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27424" y="3143156"/>
            <a:ext cx="7226625" cy="434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</a:pPr>
            <a:r>
              <a:rPr lang="en-US" sz="3600" b="1" u="sng" spc="33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carbonbetter.com/story/esg-reporting-frameworks/"/>
              </a:rPr>
              <a:t>Ramy, standardy i protokoły sprawozdawczości zrównoważonego rozwoju: kompletny przewodnik</a:t>
            </a:r>
          </a:p>
          <a:p>
            <a:pPr marL="0" lvl="0" indent="0" algn="l">
              <a:lnSpc>
                <a:spcPts val="4320"/>
              </a:lnSpc>
            </a:pPr>
            <a:endParaRPr lang="en-US" sz="3600" b="1" u="sng" spc="33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carbonbetter.com/story/esg-reporting-frameworks/"/>
            </a:endParaRPr>
          </a:p>
          <a:p>
            <a:pPr marL="0" lvl="0" indent="0" algn="l">
              <a:lnSpc>
                <a:spcPts val="4320"/>
              </a:lnSpc>
            </a:pPr>
            <a:r>
              <a:rPr lang="en-US" sz="3600" b="1" u="sng" spc="33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sgb.ac.ke/navigating-ifrs-sustainability-standards-guide/"/>
              </a:rPr>
              <a:t>Poruszanie się po standardach zrównoważonego rozwoju IFRS: kompletny przewodnik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273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8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 descr="Ludzie oglądający laptopa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8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3042740" y="1719442"/>
            <a:ext cx="4487392" cy="187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50"/>
              </a:lnSpc>
            </a:pPr>
            <a:r>
              <a:rPr lang="en-US" sz="4125" b="1" spc="38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KOMUNIKACJA I ANGAŻOWANIE INTERESARIUSZY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04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12778" y="1029004"/>
            <a:ext cx="534600" cy="2255614"/>
            <a:chOff x="0" y="0"/>
            <a:chExt cx="712800" cy="300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3007487"/>
            </a:xfrm>
            <a:custGeom>
              <a:avLst/>
              <a:gdLst/>
              <a:ahLst/>
              <a:cxnLst/>
              <a:rect l="l" t="t" r="r" b="b"/>
              <a:pathLst>
                <a:path w="712851" h="3007487">
                  <a:moveTo>
                    <a:pt x="0" y="0"/>
                  </a:moveTo>
                  <a:lnTo>
                    <a:pt x="712851" y="0"/>
                  </a:lnTo>
                  <a:lnTo>
                    <a:pt x="712851" y="3007487"/>
                  </a:lnTo>
                  <a:lnTo>
                    <a:pt x="0" y="3007487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Zbliżenie długopisu piszącego na wykresie"/>
          <p:cNvSpPr/>
          <p:nvPr/>
        </p:nvSpPr>
        <p:spPr>
          <a:xfrm>
            <a:off x="-2033751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711440" y="532304"/>
            <a:ext cx="7244896" cy="64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56"/>
              </a:lnSpc>
            </a:pPr>
            <a:r>
              <a:rPr lang="en-US" sz="4296" b="1" spc="4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ANALIZA INTERESARIUSZY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05138" y="1800012"/>
            <a:ext cx="8808722" cy="7412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442"/>
              </a:lnSpc>
            </a:pP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Zrozumienie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interesariuszy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oznacza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uznanie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że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są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to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jednostki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lub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grupy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które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wpływa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lub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które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mogą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wpływać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działalność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Twojej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442"/>
              </a:lnSpc>
            </a:pPr>
            <a:endParaRPr lang="en-US" sz="2868" spc="26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442"/>
              </a:lnSpc>
            </a:pP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Kluczowymi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interesariuszami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są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klienci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pracownicy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inwestorzy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członkowie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społeczności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dostawcy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organy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regulacyjne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z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których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każdy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ma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swoją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wyjątkową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rolę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interesy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poziom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442"/>
              </a:lnSpc>
            </a:pPr>
            <a:endParaRPr lang="en-US" sz="2868" spc="26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442"/>
              </a:lnSpc>
            </a:pP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Kategoryzacja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interesariuszy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odbywa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za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pomocą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narzędzi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takich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jak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mapy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interesariuszy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które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pozwalają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określić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ich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zainteresowania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wpływy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Koncentrujemy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osobach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które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mają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największy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lub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są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najbardziej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dotknięte</a:t>
            </a:r>
            <a:r>
              <a:rPr lang="pl-PL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naszą działalnością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zapewniając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tym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samym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efektywną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alokację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zasobów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skuteczne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6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zaangażowanie</a:t>
            </a:r>
            <a:r>
              <a:rPr lang="en-US" sz="286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732639" y="892839"/>
            <a:ext cx="7830552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50"/>
              </a:lnSpc>
            </a:pPr>
            <a:r>
              <a:rPr lang="pl-PL" sz="3958" b="1" spc="37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DOSTOSOWANE </a:t>
            </a:r>
            <a:r>
              <a:rPr lang="en-US" sz="3958" b="1" spc="37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KOMUNIKATY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74173" y="2195833"/>
            <a:ext cx="7599834" cy="6962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262"/>
              </a:lnSpc>
            </a:pP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Tworzenie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jasnych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zwięzłych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przekonujących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komunikatów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dostosowanych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różnych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grup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interesariuszy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zwiększa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trafność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Spójność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kanałach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komunikacji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buduje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zaufanie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wiarygodność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262"/>
              </a:lnSpc>
            </a:pPr>
            <a:endParaRPr lang="en-US" sz="2718" spc="25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262"/>
              </a:lnSpc>
            </a:pP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Techniki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takie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jak Model AIDA (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Uwaga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Zainteresowanie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Pragnienie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Działanie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)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pomagają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tworzeniu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komunikatów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przyciągając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uwagę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wzbudzając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zainteresowanie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tworząc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chęć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zaangażowania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pobudzając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działania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262"/>
              </a:lnSpc>
            </a:pPr>
            <a:endParaRPr lang="en-US" sz="2718" spc="25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262"/>
              </a:lnSpc>
            </a:pP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Techniki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opowiadania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historii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sprawiają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że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przekazy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stają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bardziej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zrozumiałe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zapadają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pamięć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poprzez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podkreślanie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przykładów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życia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18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sukcesów</a:t>
            </a:r>
            <a:r>
              <a:rPr lang="en-US" sz="2718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38</a:t>
            </a:r>
          </a:p>
        </p:txBody>
      </p:sp>
      <p:sp>
        <p:nvSpPr>
          <p:cNvPr id="8" name="Freeform 8" descr="Puste dymki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12778" y="1029004"/>
            <a:ext cx="534600" cy="2255614"/>
            <a:chOff x="0" y="0"/>
            <a:chExt cx="712800" cy="300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3007487"/>
            </a:xfrm>
            <a:custGeom>
              <a:avLst/>
              <a:gdLst/>
              <a:ahLst/>
              <a:cxnLst/>
              <a:rect l="l" t="t" r="r" b="b"/>
              <a:pathLst>
                <a:path w="712851" h="3007487">
                  <a:moveTo>
                    <a:pt x="0" y="0"/>
                  </a:moveTo>
                  <a:lnTo>
                    <a:pt x="712851" y="0"/>
                  </a:lnTo>
                  <a:lnTo>
                    <a:pt x="712851" y="3007487"/>
                  </a:lnTo>
                  <a:lnTo>
                    <a:pt x="0" y="3007487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Klasa uczniów podnoszących ręce przed nauczycielem"/>
          <p:cNvSpPr/>
          <p:nvPr/>
        </p:nvSpPr>
        <p:spPr>
          <a:xfrm>
            <a:off x="-2033751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546340" y="548986"/>
            <a:ext cx="8630949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471"/>
              </a:lnSpc>
            </a:pPr>
            <a:r>
              <a:rPr lang="en-US" sz="4559" b="1" spc="42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STRATEGIE ZAANGAŻOWANIA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546340" y="1800012"/>
            <a:ext cx="9748521" cy="7058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989"/>
              </a:lnSpc>
            </a:pP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Budowanie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relacji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interesariuszami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wymaga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proaktywnych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nie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reaktywnych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interakcji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Regularne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kontakty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budują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zaufanie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utrzymują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otwartą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komunikację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2989"/>
              </a:lnSpc>
            </a:pPr>
            <a:endParaRPr lang="en-US" sz="2491" spc="23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2989"/>
              </a:lnSpc>
            </a:pP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Przejrzystość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rozliczalność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sprzyjają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zaufaniu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poprzez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uczciwe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dzielenie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informacjami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pociąganie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odpowiedzialności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Zachęcanie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dialogu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pomaga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zrozumieć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obawy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budując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wzajemny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szacunek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just">
              <a:lnSpc>
                <a:spcPts val="2989"/>
              </a:lnSpc>
            </a:pPr>
            <a:endParaRPr lang="en-US" sz="2491" spc="23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2989"/>
              </a:lnSpc>
            </a:pP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Podejścia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obejmują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regularne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aktualizacje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za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pośrednictwem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newsletterów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raportów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spotkań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Sesje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informacji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zwrotnej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gromadzą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opinie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ulepszenia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praktyk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2989"/>
              </a:lnSpc>
            </a:pPr>
            <a:endParaRPr lang="en-US" sz="2491" spc="23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2989"/>
              </a:lnSpc>
            </a:pP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Spotkania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społeczności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angażują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lokalnych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zajmując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ich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obawami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omawiając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skutki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Panele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angażują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kluczowych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podejmowanie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decyzji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zapewniając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że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ich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głosy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zostaną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wysłuchane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273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8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 descr="Przedsiębiorca przy komputerze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2847344" y="1787052"/>
            <a:ext cx="4834866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4200" b="1" spc="39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DEFINIOWANIE </a:t>
            </a:r>
            <a:r>
              <a:rPr lang="pl-PL" sz="4200" b="1" spc="39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WSKAŹNIKÓW</a:t>
            </a:r>
            <a:r>
              <a:rPr lang="en-US" sz="4200" b="1" spc="39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WPŁYWU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01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779933" y="625922"/>
            <a:ext cx="9982017" cy="11798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219440" y="2322197"/>
            <a:ext cx="9037320" cy="6032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Zidentyfikuj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najważniejsz</a:t>
            </a:r>
            <a:r>
              <a:rPr lang="pl-PL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ych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pl-PL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Kroki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</a:p>
          <a:p>
            <a:pPr marL="473532" lvl="1" indent="-236766" algn="just">
              <a:buFont typeface="Arial"/>
              <a:buChar char="•"/>
            </a:pP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Wymień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wszystkich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potencjalnych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Twojej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473532" lvl="1" indent="-236766" algn="just">
              <a:buFont typeface="Arial"/>
              <a:buChar char="•"/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Przeanalizuj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oczekiwania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poziom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każdej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stron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zainteresowanych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473532" lvl="1" indent="-236766" algn="just">
              <a:buFont typeface="Arial"/>
              <a:buChar char="•"/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Użyj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informacji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aby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skategoryzować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podstawie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ważności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znaczenia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Twojej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473532" lvl="1" indent="-236766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Wynik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Utwórz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mapę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wizualnie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przedstawia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analizę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Dołącz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krótki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raport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analizy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szczegółowo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opisujący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oczekiwania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każdej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kategorii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38200" y="1044803"/>
            <a:ext cx="15542266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471"/>
              </a:lnSpc>
            </a:pPr>
            <a:r>
              <a:rPr lang="en-US" sz="4400" b="1" spc="42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503172"/>
            <a:ext cx="15542264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nr 17: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Partnerstwo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rzecz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celów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tworzenie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wspólnych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obszarów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przejrzystości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raportowaniu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nr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8: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Godna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praca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wzrost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gospodarczy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angażowanie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gospodarczego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godnych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 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nr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12: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Odpowiedzialna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konsumpcja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produkcja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kontaktach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zminimalizowania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konsumpcji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sdgs.un.org/goals/goal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976601" y="705852"/>
            <a:ext cx="1707726" cy="1707726"/>
          </a:xfrm>
          <a:custGeom>
            <a:avLst/>
            <a:gdLst/>
            <a:ahLst/>
            <a:cxnLst/>
            <a:rect l="l" t="t" r="r" b="b"/>
            <a:pathLst>
              <a:path w="1707726" h="1707726">
                <a:moveTo>
                  <a:pt x="0" y="0"/>
                </a:moveTo>
                <a:lnTo>
                  <a:pt x="1707726" y="0"/>
                </a:lnTo>
                <a:lnTo>
                  <a:pt x="1707726" y="1707726"/>
                </a:lnTo>
                <a:lnTo>
                  <a:pt x="0" y="17077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ENTRECOMP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57" y="2290058"/>
            <a:ext cx="15542264" cy="787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1.2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Kreatywność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Opracowywanie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innowacyjnych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komunikacyjnych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angażowania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przejrzystości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raportowaniu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1.5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Myślenie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Włączanie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zagadnień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angażowania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tworzenia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relacji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2.1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Samoświadomość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budowanie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pewności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siebie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umiejętności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dostosowywania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stylów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komunikacji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angażowania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różnych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grup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2.5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Mobilizowanie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innych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Inspirowanie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aktywnego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uczestnictwa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raportowania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komunikacji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angażowania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3.1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proaktywne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identyfikowanie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świadomych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decyzji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ulepszenia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raportowania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działalność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5151099" y="762564"/>
            <a:ext cx="2502919" cy="1391931"/>
          </a:xfrm>
          <a:custGeom>
            <a:avLst/>
            <a:gdLst/>
            <a:ahLst/>
            <a:cxnLst/>
            <a:rect l="l" t="t" r="r" b="b"/>
            <a:pathLst>
              <a:path w="2502919" h="1391931">
                <a:moveTo>
                  <a:pt x="0" y="0"/>
                </a:moveTo>
                <a:lnTo>
                  <a:pt x="2502920" y="0"/>
                </a:lnTo>
                <a:lnTo>
                  <a:pt x="2502920" y="1391931"/>
                </a:lnTo>
                <a:lnTo>
                  <a:pt x="0" y="1391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1330772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DALSZE ZASOBY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27424" y="3143156"/>
            <a:ext cx="7226625" cy="586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11"/>
              </a:lnSpc>
            </a:pPr>
            <a:r>
              <a:rPr lang="en-US" sz="3509" b="1" u="sng" spc="32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simplystakeholders.com/stakeholder-communication/"/>
              </a:rPr>
              <a:t>Komunikacja z interesariuszami: korzyści, najlepsze praktyki i zarządzanie</a:t>
            </a:r>
          </a:p>
          <a:p>
            <a:pPr marL="0" lvl="0" indent="0" algn="l">
              <a:lnSpc>
                <a:spcPts val="4211"/>
              </a:lnSpc>
            </a:pPr>
            <a:endParaRPr lang="en-US" sz="3509" b="1" u="sng" spc="32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simplystakeholders.com/stakeholder-communication/"/>
            </a:endParaRPr>
          </a:p>
          <a:p>
            <a:pPr marL="0" lvl="0" indent="0" algn="l">
              <a:lnSpc>
                <a:spcPts val="4211"/>
              </a:lnSpc>
            </a:pPr>
            <a:r>
              <a:rPr lang="en-US" sz="3509" b="1" u="sng" spc="32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iriscarbon.com/why-effective-stakeholder-engagement-matters-insights-for-business-growth/"/>
              </a:rPr>
              <a:t>Dlaczego skuteczne angażowanie interesariuszy ma znaczenie: Spostrzeżenia dla rozwoju biznesu?</a:t>
            </a:r>
          </a:p>
          <a:p>
            <a:pPr marL="0" lvl="0" indent="0" algn="l">
              <a:lnSpc>
                <a:spcPts val="4211"/>
              </a:lnSpc>
            </a:pPr>
            <a:endParaRPr lang="en-US" sz="3509" b="1" u="sng" spc="32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4" tooltip="https://www.iriscarbon.com/why-effective-stakeholder-engagement-matters-insights-for-business-growth/"/>
            </a:endParaRPr>
          </a:p>
          <a:p>
            <a:pPr marL="0" lvl="0" indent="0" algn="l">
              <a:lnSpc>
                <a:spcPts val="4211"/>
              </a:lnSpc>
            </a:pPr>
            <a:r>
              <a:rPr lang="en-US" sz="3509" b="1" u="sng" spc="32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www.future500.org/"/>
              </a:rPr>
              <a:t>Future500: Budowanie zaufania między firmami i ludźmi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273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8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 descr="Zbliżenie stolarza lakierującego kawałek drewna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2678844" y="1719442"/>
            <a:ext cx="5108686" cy="18998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950"/>
              </a:lnSpc>
            </a:pPr>
            <a:r>
              <a:rPr lang="en-US" sz="4125" b="1" spc="38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CIĄGŁE DOSKONALENI</a:t>
            </a:r>
            <a:r>
              <a:rPr lang="pl-PL" sz="4125" b="1" spc="38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</a:t>
            </a:r>
            <a:r>
              <a:rPr lang="en-US" sz="4125" b="1" spc="38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br>
              <a:rPr lang="pl-PL" sz="4125" b="1" spc="38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</a:br>
            <a:r>
              <a:rPr lang="en-US" sz="4125" b="1" spc="38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</a:t>
            </a:r>
            <a:r>
              <a:rPr lang="pl-PL" sz="4125" b="1" spc="38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125" b="1" spc="38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ADAPTACYJNOŚ</a:t>
            </a:r>
            <a:r>
              <a:rPr lang="pl-PL" sz="4125" b="1" spc="38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Ć</a:t>
            </a:r>
            <a:endParaRPr lang="en-US" sz="4125" b="1" spc="38" dirty="0">
              <a:solidFill>
                <a:srgbClr val="11496E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05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12778" y="1029004"/>
            <a:ext cx="534600" cy="2255614"/>
            <a:chOff x="0" y="0"/>
            <a:chExt cx="712800" cy="300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3007487"/>
            </a:xfrm>
            <a:custGeom>
              <a:avLst/>
              <a:gdLst/>
              <a:ahLst/>
              <a:cxnLst/>
              <a:rect l="l" t="t" r="r" b="b"/>
              <a:pathLst>
                <a:path w="712851" h="3007487">
                  <a:moveTo>
                    <a:pt x="0" y="0"/>
                  </a:moveTo>
                  <a:lnTo>
                    <a:pt x="712851" y="0"/>
                  </a:lnTo>
                  <a:lnTo>
                    <a:pt x="712851" y="3007487"/>
                  </a:lnTo>
                  <a:lnTo>
                    <a:pt x="0" y="3007487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Kobieta nawiązująca więź z dzieckiem"/>
          <p:cNvSpPr/>
          <p:nvPr/>
        </p:nvSpPr>
        <p:spPr>
          <a:xfrm>
            <a:off x="-2033751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9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30840" y="901749"/>
            <a:ext cx="724489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CIĄGŁE ULEPSZENIE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57840" y="3233420"/>
            <a:ext cx="8801424" cy="581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54"/>
              </a:lnSpc>
            </a:pP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Ciągłe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doskonalenie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obejmuje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systematyczne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przeglądanie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ulepszanie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procesów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biznesowych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utrzymania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pozytywnych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skutków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czasie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Zapewnia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przedsiębiorstwom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pozostanie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konkurencyjnymi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responsywnymi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poprzez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optymalizację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wydajności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tworzenie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innowacji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554"/>
              </a:lnSpc>
            </a:pPr>
            <a:endParaRPr lang="en-US" sz="2962" spc="27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554"/>
              </a:lnSpc>
            </a:pP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Metodyki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takie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jak Plan-Do-Check-Act (PDCA), Lean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Six Sigma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zapewniają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ustrukturyzowane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podejście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identyfikacji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obszarów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wymagających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poprawy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wdrażania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zmian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ciągłego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udoskonalania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62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operacji</a:t>
            </a:r>
            <a:r>
              <a:rPr lang="en-US" sz="2962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12778" y="1029004"/>
            <a:ext cx="534600" cy="2255614"/>
            <a:chOff x="0" y="0"/>
            <a:chExt cx="712800" cy="300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3007487"/>
            </a:xfrm>
            <a:custGeom>
              <a:avLst/>
              <a:gdLst/>
              <a:ahLst/>
              <a:cxnLst/>
              <a:rect l="l" t="t" r="r" b="b"/>
              <a:pathLst>
                <a:path w="712851" h="3007487">
                  <a:moveTo>
                    <a:pt x="0" y="0"/>
                  </a:moveTo>
                  <a:lnTo>
                    <a:pt x="712851" y="0"/>
                  </a:lnTo>
                  <a:lnTo>
                    <a:pt x="712851" y="3007487"/>
                  </a:lnTo>
                  <a:lnTo>
                    <a:pt x="0" y="3007487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Biznesmen patrzący na tablet"/>
          <p:cNvSpPr/>
          <p:nvPr/>
        </p:nvSpPr>
        <p:spPr>
          <a:xfrm>
            <a:off x="-2033751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30840" y="901749"/>
            <a:ext cx="7244896" cy="1360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81"/>
              </a:lnSpc>
            </a:pPr>
            <a:r>
              <a:rPr lang="pl-PL" sz="4484" b="1" spc="41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PLAN – DO – CHECK - ACT </a:t>
            </a:r>
            <a:r>
              <a:rPr lang="en-US" sz="4484" b="1" spc="41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(PDCA)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57840" y="3233420"/>
            <a:ext cx="8801424" cy="5949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089"/>
              </a:lnSpc>
            </a:pP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Metoda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ta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pomaga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przedsiębiorstwom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wprowadzać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ulepszenia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stopniowo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dzięki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zastosowaniu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czterech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prostych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kroków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089"/>
              </a:lnSpc>
            </a:pPr>
            <a:endParaRPr lang="en-US" sz="2574" spc="24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089"/>
              </a:lnSpc>
            </a:pP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Najpierw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etapie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b="1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Plan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identyfikujesz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obszar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który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wymaga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poprawy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tworzysz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plan.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Następnie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etapie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pl-PL" sz="2574" b="1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wypróbowujesz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plan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małą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skalę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zobaczyć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jak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działa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Etap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b="1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Check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obejmuje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przyjrzenie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wynikom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zobaczyć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czy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plan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zadziałał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089"/>
              </a:lnSpc>
            </a:pPr>
            <a:endParaRPr lang="en-US" sz="2574" spc="24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089"/>
              </a:lnSpc>
            </a:pP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koniec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etapie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pl-PL" sz="2574" b="1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Act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dokonujesz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wszelkich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niezbędnych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korekt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jeśli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okazały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skuteczne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włączasz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zmiany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swojego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standardowego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procesu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PDCA to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popularna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metoda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zapewniania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ciągłych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udoskonaleń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12778" y="1029004"/>
            <a:ext cx="534600" cy="2255614"/>
            <a:chOff x="0" y="0"/>
            <a:chExt cx="712800" cy="300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3007487"/>
            </a:xfrm>
            <a:custGeom>
              <a:avLst/>
              <a:gdLst/>
              <a:ahLst/>
              <a:cxnLst/>
              <a:rect l="l" t="t" r="r" b="b"/>
              <a:pathLst>
                <a:path w="712851" h="3007487">
                  <a:moveTo>
                    <a:pt x="0" y="0"/>
                  </a:moveTo>
                  <a:lnTo>
                    <a:pt x="712851" y="0"/>
                  </a:lnTo>
                  <a:lnTo>
                    <a:pt x="712851" y="3007487"/>
                  </a:lnTo>
                  <a:lnTo>
                    <a:pt x="0" y="3007487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Kable Ethernet podłączone do sieciowego punktu dostępowego"/>
          <p:cNvSpPr/>
          <p:nvPr/>
        </p:nvSpPr>
        <p:spPr>
          <a:xfrm>
            <a:off x="-2033751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30840" y="901749"/>
            <a:ext cx="724489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pl-PL" sz="54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LEAN</a:t>
            </a:r>
            <a:endParaRPr lang="en-US" sz="5400" b="1" spc="50" dirty="0">
              <a:solidFill>
                <a:srgbClr val="60BA4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157840" y="3233420"/>
            <a:ext cx="8801424" cy="5232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419"/>
              </a:lnSpc>
            </a:pP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Lean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koncentruje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zwiększeniu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efektywności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procesów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poprzez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eliminację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marnotrawstwa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Polega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przyjrzeniu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sposobowi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wykonywania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pracy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znalezieniu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sposobów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jej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usprawnienie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419"/>
              </a:lnSpc>
            </a:pPr>
            <a:endParaRPr lang="en-US" sz="2850" spc="26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419"/>
              </a:lnSpc>
            </a:pP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przykład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b="1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mapowanie</a:t>
            </a:r>
            <a:r>
              <a:rPr lang="en-US" sz="2850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b="1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strumienia</a:t>
            </a:r>
            <a:r>
              <a:rPr lang="en-US" sz="2850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b="1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wartości</a:t>
            </a:r>
            <a:r>
              <a:rPr lang="en-US" sz="2850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pomaga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zobaczyć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które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części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procesu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nie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dodają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wartości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powinny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zostać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wyeliminowane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Podejście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5S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pomaga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utrzymać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obszary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robocze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zorganizowane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wydajne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850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Kaizen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zachęca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wszystkich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organizacji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wprowadzania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małych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ciągłych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50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ulepszeń</a:t>
            </a:r>
            <a:r>
              <a:rPr lang="en-US" sz="2850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12778" y="1029004"/>
            <a:ext cx="534600" cy="2255614"/>
            <a:chOff x="0" y="0"/>
            <a:chExt cx="712800" cy="300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3007487"/>
            </a:xfrm>
            <a:custGeom>
              <a:avLst/>
              <a:gdLst/>
              <a:ahLst/>
              <a:cxnLst/>
              <a:rect l="l" t="t" r="r" b="b"/>
              <a:pathLst>
                <a:path w="712851" h="3007487">
                  <a:moveTo>
                    <a:pt x="0" y="0"/>
                  </a:moveTo>
                  <a:lnTo>
                    <a:pt x="712851" y="0"/>
                  </a:lnTo>
                  <a:lnTo>
                    <a:pt x="712851" y="3007487"/>
                  </a:lnTo>
                  <a:lnTo>
                    <a:pt x="0" y="3007487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Zbliżenie na osobę malującą"/>
          <p:cNvSpPr/>
          <p:nvPr/>
        </p:nvSpPr>
        <p:spPr>
          <a:xfrm>
            <a:off x="-2033751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30840" y="901749"/>
            <a:ext cx="724489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pl-PL" sz="54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SIX</a:t>
            </a:r>
            <a:r>
              <a:rPr lang="en-US" sz="54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SIGMA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57840" y="2382521"/>
            <a:ext cx="8801424" cy="6551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189"/>
              </a:lnSpc>
            </a:pP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Celem Six Sigma jest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poprawa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jakości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poprzez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redukcję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błędów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zmienn</a:t>
            </a:r>
            <a:r>
              <a:rPr lang="pl-PL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ych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189"/>
              </a:lnSpc>
            </a:pPr>
            <a:endParaRPr lang="en-US" sz="2658" spc="24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189"/>
              </a:lnSpc>
            </a:pP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Wykorzystuje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ustrukturyzowaną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metodę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DMAIC (</a:t>
            </a:r>
            <a:r>
              <a:rPr lang="en-GB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</a:rPr>
              <a:t>Define, Measure, Analyse, Improve, Control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) w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rozwiązywania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problemów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udoskonalania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procesów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189"/>
              </a:lnSpc>
            </a:pPr>
            <a:endParaRPr lang="en-US" sz="2658" spc="24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189"/>
              </a:lnSpc>
            </a:pP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Wiąże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to z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określeniem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problemu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zmierzeniem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bieżącej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wydajności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analizą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danych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znalezienia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przyczyn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problemów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udoskonaleniem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procesu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podstawie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tej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analizy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kontrolowaniem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procesu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utrzymania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ulepszeń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189"/>
              </a:lnSpc>
            </a:pPr>
            <a:endParaRPr lang="en-US" sz="2658" spc="24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189"/>
              </a:lnSpc>
            </a:pP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Six Sigma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korzysta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także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różnych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narzędzi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statystycznych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śledzić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postępy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zapewnić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skuteczność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zmian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12778" y="1029004"/>
            <a:ext cx="534600" cy="2255614"/>
            <a:chOff x="0" y="0"/>
            <a:chExt cx="712800" cy="300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3007487"/>
            </a:xfrm>
            <a:custGeom>
              <a:avLst/>
              <a:gdLst/>
              <a:ahLst/>
              <a:cxnLst/>
              <a:rect l="l" t="t" r="r" b="b"/>
              <a:pathLst>
                <a:path w="712851" h="3007487">
                  <a:moveTo>
                    <a:pt x="0" y="0"/>
                  </a:moveTo>
                  <a:lnTo>
                    <a:pt x="712851" y="0"/>
                  </a:lnTo>
                  <a:lnTo>
                    <a:pt x="712851" y="3007487"/>
                  </a:lnTo>
                  <a:lnTo>
                    <a:pt x="0" y="3007487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Grupa wielokolorowych drewnianych figurek patyczkowych"/>
          <p:cNvSpPr/>
          <p:nvPr/>
        </p:nvSpPr>
        <p:spPr>
          <a:xfrm>
            <a:off x="-2033751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6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30840" y="1290654"/>
            <a:ext cx="724489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ADAPTACYJNOŚĆ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57840" y="2979422"/>
            <a:ext cx="8801424" cy="594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</a:pPr>
            <a:r>
              <a:rPr lang="en-US" sz="3000" spc="28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Adaptowalność odnosi się do zdolności przedsiębiorstw do dostosowywania strategii i praktyk w odpowiedzi na zmieniające się warunki. Umożliwia organizacjom utrzymanie znaczenia i zrównoważonego rozwoju w obliczu zmieniającej się dynamiki rynku, postępu technologicznego i krajobrazów regulacyjnych. </a:t>
            </a:r>
          </a:p>
          <a:p>
            <a:pPr marL="0" lvl="0" indent="0" algn="just">
              <a:lnSpc>
                <a:spcPts val="3600"/>
              </a:lnSpc>
            </a:pPr>
            <a:endParaRPr lang="en-US" sz="3000" spc="28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600"/>
              </a:lnSpc>
            </a:pPr>
            <a:r>
              <a:rPr lang="en-US" sz="3000" spc="28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Strategie takie jak planowanie scenariuszy i solidne zarządzanie ryzykiem są niezbędne do przewidywania niepewności i skutecznego reagowania na nią, promowania elastyczności i tworzenia kultury innowacyjności w organizacji.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1155926"/>
            <a:ext cx="14526408" cy="7708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4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 DO DEFINIOWANIA </a:t>
            </a:r>
            <a:r>
              <a:rPr lang="pl-PL" sz="4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WSKAŹNIKÓW </a:t>
            </a:r>
            <a:r>
              <a:rPr lang="en-US" sz="4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WPŁYWU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674620"/>
            <a:ext cx="15542264" cy="4962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320"/>
              </a:lnSpc>
            </a:pP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Zbadamy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fundamentalną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rolę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wskaźników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zrównoważonych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praktykach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biznesowych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Wskaźniki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to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niezbędne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narzędzia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których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używają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ilościowego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jakościowego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pomiaru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swojego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wkładu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społecznego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środowiskowego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ekonomicznego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just">
              <a:lnSpc>
                <a:spcPts val="4320"/>
              </a:lnSpc>
            </a:pPr>
            <a:endParaRPr lang="en-US" sz="3600" spc="33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4320"/>
              </a:lnSpc>
            </a:pPr>
            <a:r>
              <a:rPr lang="pl-PL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Moduł ten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koncentruje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zrozumieniu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wyborze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skutecznym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stosowaniu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tych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wskaźników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dostosowania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ich do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celów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organizacyjnych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wniesienia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znaczącego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wkładu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realizację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celów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480986" y="1176346"/>
            <a:ext cx="156633" cy="426819"/>
            <a:chOff x="0" y="0"/>
            <a:chExt cx="208844" cy="569092"/>
          </a:xfrm>
        </p:grpSpPr>
        <p:sp>
          <p:nvSpPr>
            <p:cNvPr id="8" name="Freeform 8"/>
            <p:cNvSpPr/>
            <p:nvPr/>
          </p:nvSpPr>
          <p:spPr>
            <a:xfrm>
              <a:off x="-36703" y="0"/>
              <a:ext cx="249301" cy="568960"/>
            </a:xfrm>
            <a:custGeom>
              <a:avLst/>
              <a:gdLst/>
              <a:ahLst/>
              <a:cxnLst/>
              <a:rect l="l" t="t" r="r" b="b"/>
              <a:pathLst>
                <a:path w="249301" h="568960">
                  <a:moveTo>
                    <a:pt x="81280" y="43307"/>
                  </a:moveTo>
                  <a:cubicBezTo>
                    <a:pt x="101219" y="81280"/>
                    <a:pt x="119253" y="115570"/>
                    <a:pt x="139065" y="131826"/>
                  </a:cubicBezTo>
                  <a:cubicBezTo>
                    <a:pt x="153543" y="142621"/>
                    <a:pt x="171577" y="149860"/>
                    <a:pt x="191516" y="155321"/>
                  </a:cubicBezTo>
                  <a:cubicBezTo>
                    <a:pt x="243967" y="171577"/>
                    <a:pt x="249301" y="178816"/>
                    <a:pt x="243967" y="198628"/>
                  </a:cubicBezTo>
                  <a:cubicBezTo>
                    <a:pt x="238506" y="223901"/>
                    <a:pt x="224155" y="252857"/>
                    <a:pt x="209677" y="281686"/>
                  </a:cubicBezTo>
                  <a:cubicBezTo>
                    <a:pt x="182626" y="337693"/>
                    <a:pt x="157226" y="390144"/>
                    <a:pt x="180721" y="427990"/>
                  </a:cubicBezTo>
                  <a:cubicBezTo>
                    <a:pt x="215011" y="482219"/>
                    <a:pt x="220472" y="534543"/>
                    <a:pt x="220472" y="568960"/>
                  </a:cubicBezTo>
                  <a:cubicBezTo>
                    <a:pt x="63246" y="428117"/>
                    <a:pt x="0" y="204089"/>
                    <a:pt x="57785" y="0"/>
                  </a:cubicBezTo>
                  <a:cubicBezTo>
                    <a:pt x="66802" y="14478"/>
                    <a:pt x="74041" y="28956"/>
                    <a:pt x="81280" y="43307"/>
                  </a:cubicBez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16768411" y="935160"/>
            <a:ext cx="527834" cy="597921"/>
          </a:xfrm>
          <a:custGeom>
            <a:avLst/>
            <a:gdLst/>
            <a:ahLst/>
            <a:cxnLst/>
            <a:rect l="l" t="t" r="r" b="b"/>
            <a:pathLst>
              <a:path w="527834" h="597921">
                <a:moveTo>
                  <a:pt x="0" y="0"/>
                </a:moveTo>
                <a:lnTo>
                  <a:pt x="527834" y="0"/>
                </a:lnTo>
                <a:lnTo>
                  <a:pt x="527834" y="597921"/>
                </a:lnTo>
                <a:lnTo>
                  <a:pt x="0" y="597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16330719" y="526992"/>
            <a:ext cx="1351695" cy="1352591"/>
          </a:xfrm>
          <a:custGeom>
            <a:avLst/>
            <a:gdLst/>
            <a:ahLst/>
            <a:cxnLst/>
            <a:rect l="l" t="t" r="r" b="b"/>
            <a:pathLst>
              <a:path w="1351695" h="1352591">
                <a:moveTo>
                  <a:pt x="0" y="0"/>
                </a:moveTo>
                <a:lnTo>
                  <a:pt x="1351695" y="0"/>
                </a:lnTo>
                <a:lnTo>
                  <a:pt x="1351695" y="1352591"/>
                </a:lnTo>
                <a:lnTo>
                  <a:pt x="0" y="13525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12778" y="1029004"/>
            <a:ext cx="534600" cy="2255614"/>
            <a:chOff x="0" y="0"/>
            <a:chExt cx="712800" cy="300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3007487"/>
            </a:xfrm>
            <a:custGeom>
              <a:avLst/>
              <a:gdLst/>
              <a:ahLst/>
              <a:cxnLst/>
              <a:rect l="l" t="t" r="r" b="b"/>
              <a:pathLst>
                <a:path w="712851" h="3007487">
                  <a:moveTo>
                    <a:pt x="0" y="0"/>
                  </a:moveTo>
                  <a:lnTo>
                    <a:pt x="712851" y="0"/>
                  </a:lnTo>
                  <a:lnTo>
                    <a:pt x="712851" y="3007487"/>
                  </a:lnTo>
                  <a:lnTo>
                    <a:pt x="0" y="3007487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Azjatycki student pisze kredą na tablicy w klasie"/>
          <p:cNvSpPr/>
          <p:nvPr/>
        </p:nvSpPr>
        <p:spPr>
          <a:xfrm>
            <a:off x="-2033751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30840" y="1290654"/>
            <a:ext cx="724489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ADAPTACYJNOŚĆ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57840" y="2969897"/>
            <a:ext cx="8801424" cy="5743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240"/>
              </a:lnSpc>
            </a:pPr>
            <a:r>
              <a:rPr lang="en-US" sz="2700" spc="25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Jedną z podstawowych strategii zwiększania zdolności adaptacji jest planowanie scenariuszy. Podejście to obejmuje wyobrażanie sobie różnych przyszłych scenariuszy i przygotowywanie się do nich. </a:t>
            </a:r>
          </a:p>
          <a:p>
            <a:pPr marL="0" lvl="0" indent="0" algn="just">
              <a:lnSpc>
                <a:spcPts val="3240"/>
              </a:lnSpc>
            </a:pPr>
            <a:endParaRPr lang="en-US" sz="2700" spc="25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240"/>
              </a:lnSpc>
            </a:pPr>
            <a:r>
              <a:rPr lang="en-US" sz="2700" spc="25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Biorąc pod uwagę różne potencjalne wyniki, przedsiębiorstwa mogą identyfikować ryzyka i szanse, opracowywać elastyczne strategie i podejmować świadome decyzje. </a:t>
            </a:r>
          </a:p>
          <a:p>
            <a:pPr marL="0" lvl="0" indent="0" algn="just">
              <a:lnSpc>
                <a:spcPts val="3240"/>
              </a:lnSpc>
            </a:pPr>
            <a:endParaRPr lang="en-US" sz="2700" spc="25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240"/>
              </a:lnSpc>
            </a:pPr>
            <a:r>
              <a:rPr lang="en-US" sz="2700" spc="25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Dzięki proaktywnemu planowaniu organizacje mogą przewidywać zmiany i skutecznie na nie reagować, co pozwala im przygotować się na wiele możliwych przyszłości.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12778" y="1029004"/>
            <a:ext cx="534600" cy="2255614"/>
            <a:chOff x="0" y="0"/>
            <a:chExt cx="712800" cy="300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3007487"/>
            </a:xfrm>
            <a:custGeom>
              <a:avLst/>
              <a:gdLst/>
              <a:ahLst/>
              <a:cxnLst/>
              <a:rect l="l" t="t" r="r" b="b"/>
              <a:pathLst>
                <a:path w="712851" h="3007487">
                  <a:moveTo>
                    <a:pt x="0" y="0"/>
                  </a:moveTo>
                  <a:lnTo>
                    <a:pt x="712851" y="0"/>
                  </a:lnTo>
                  <a:lnTo>
                    <a:pt x="712851" y="3007487"/>
                  </a:lnTo>
                  <a:lnTo>
                    <a:pt x="0" y="3007487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Mężczyzna czytający notatki"/>
          <p:cNvSpPr/>
          <p:nvPr/>
        </p:nvSpPr>
        <p:spPr>
          <a:xfrm>
            <a:off x="-2033751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9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30840" y="1290652"/>
            <a:ext cx="724489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ADAPTACYJNOŚĆ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57840" y="2979422"/>
            <a:ext cx="8801424" cy="4308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ryzykiem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kolejnym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istotnym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elementem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adaptacji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Jest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identyfikację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potencjalnych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prawdopodobieństwa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oraz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redukcji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ryzykiem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wymaga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od firm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ciągłego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monitorowania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dostosowywania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razie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potrzeby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Ten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stały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monitoring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pomaga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organizacjom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reagować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zagrożenia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zanim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one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krytycznymi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problemami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utrzymując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stabilność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rozwój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12778" y="1029004"/>
            <a:ext cx="534600" cy="2255614"/>
            <a:chOff x="0" y="0"/>
            <a:chExt cx="712800" cy="300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3007487"/>
            </a:xfrm>
            <a:custGeom>
              <a:avLst/>
              <a:gdLst/>
              <a:ahLst/>
              <a:cxnLst/>
              <a:rect l="l" t="t" r="r" b="b"/>
              <a:pathLst>
                <a:path w="712851" h="3007487">
                  <a:moveTo>
                    <a:pt x="0" y="0"/>
                  </a:moveTo>
                  <a:lnTo>
                    <a:pt x="712851" y="0"/>
                  </a:lnTo>
                  <a:lnTo>
                    <a:pt x="712851" y="3007487"/>
                  </a:lnTo>
                  <a:lnTo>
                    <a:pt x="0" y="3007487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Lekarz oglądający preparat mikroskopowy za pomocą monitora komputerowego z ekranem dotykowym"/>
          <p:cNvSpPr/>
          <p:nvPr/>
        </p:nvSpPr>
        <p:spPr>
          <a:xfrm>
            <a:off x="-2033751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30840" y="1290652"/>
            <a:ext cx="724489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ADAPTACYJNOŚĆ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848600" y="3009900"/>
            <a:ext cx="8801424" cy="5601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zmianą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odgrywa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również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kluczową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tworzeniu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zdolności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adaptacji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ustrukturyzowane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podejście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pomaga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organizacjom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płynnie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poruszać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przejściach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Jasna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komunikacja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niezbędna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ponieważ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wyjaśnia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powody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zmian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szkoleń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wsparcia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gwarantuje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pracownicy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będą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dobrze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przygotowani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obsługi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systemów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Ponadto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zbieranie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opinii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pozwala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rozwiać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wątpliwości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usprawnić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zmian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dzięki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czemu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przejścia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łatwiejsze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opanowania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skuteczniejsze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12778" y="1029004"/>
            <a:ext cx="534600" cy="2255614"/>
            <a:chOff x="0" y="0"/>
            <a:chExt cx="712800" cy="300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3007487"/>
            </a:xfrm>
            <a:custGeom>
              <a:avLst/>
              <a:gdLst/>
              <a:ahLst/>
              <a:cxnLst/>
              <a:rect l="l" t="t" r="r" b="b"/>
              <a:pathLst>
                <a:path w="712851" h="3007487">
                  <a:moveTo>
                    <a:pt x="0" y="0"/>
                  </a:moveTo>
                  <a:lnTo>
                    <a:pt x="712851" y="0"/>
                  </a:lnTo>
                  <a:lnTo>
                    <a:pt x="712851" y="3007487"/>
                  </a:lnTo>
                  <a:lnTo>
                    <a:pt x="0" y="3007487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Jedna świecąca strzałka skierowana w górę wśród innych strzałek skierowanych w dół na zielonym pastelowym tle"/>
          <p:cNvSpPr/>
          <p:nvPr/>
        </p:nvSpPr>
        <p:spPr>
          <a:xfrm>
            <a:off x="-2033751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559038" y="503590"/>
            <a:ext cx="9530721" cy="142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51"/>
              </a:lnSpc>
            </a:pPr>
            <a:r>
              <a:rPr lang="en-US" sz="4709" b="1" spc="44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OCENA I POPRAWA WYNIKÓW ZRÓWNOWAŻONEGO ROZWOJU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838439" y="2655568"/>
            <a:ext cx="8971920" cy="6463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Aby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ocenić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i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poprawić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wyniki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w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zakresie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zrównoważonego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rozwoju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,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organizacje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korzystają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z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niezbędnych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narzędzi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,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takich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jak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karty</a:t>
            </a:r>
            <a:r>
              <a:rPr lang="en-US" sz="2800" b="1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wyników</a:t>
            </a:r>
            <a:r>
              <a:rPr lang="en-US" sz="2800" b="1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zrównoważonego</a:t>
            </a:r>
            <a:r>
              <a:rPr lang="en-US" sz="2800" b="1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rozwoju</a:t>
            </a:r>
            <a:r>
              <a:rPr lang="en-US" sz="2800" b="1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i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oceny</a:t>
            </a:r>
            <a:r>
              <a:rPr lang="en-US" sz="2800" b="1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wpływu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.</a:t>
            </a:r>
          </a:p>
          <a:p>
            <a:pPr marL="0" lvl="0" indent="0" algn="just"/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Karty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wyników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zrównoważonego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rozwoju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śledzą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kluczowe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wskaźniki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,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takie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jak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zużycie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energii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,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gospodarka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odpadami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i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wpływ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społeczny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.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Pomagają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porównywać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wydajność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ze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standardami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branżowymi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i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zapewniają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przejrzyste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raportowanie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interesariuszom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.</a:t>
            </a:r>
          </a:p>
          <a:p>
            <a:pPr marL="0" lvl="0" indent="0" algn="just"/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Oceny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wpływu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oceniają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szersze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skutki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działalności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biznesowej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.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Oceny</a:t>
            </a:r>
            <a:r>
              <a:rPr lang="en-US" sz="2800" b="1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wpływu</a:t>
            </a:r>
            <a:r>
              <a:rPr lang="en-US" sz="2800" b="1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na</a:t>
            </a:r>
            <a:r>
              <a:rPr lang="en-US" sz="2800" b="1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środowisko</a:t>
            </a:r>
            <a:r>
              <a:rPr lang="en-US" sz="2800" b="1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(EIA)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koncentrują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się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na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skutkach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środowiskowych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,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takich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jak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emisje</a:t>
            </a:r>
            <a:r>
              <a:rPr lang="pl-PL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;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oceny</a:t>
            </a:r>
            <a:r>
              <a:rPr lang="en-US" sz="2800" b="1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wpływu</a:t>
            </a:r>
            <a:r>
              <a:rPr lang="en-US" sz="2800" b="1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społecznego</a:t>
            </a:r>
            <a:r>
              <a:rPr lang="en-US" sz="2800" b="1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(SIA)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biorą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pod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uwagę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wpływ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na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społeczność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, a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oceny</a:t>
            </a:r>
            <a:r>
              <a:rPr lang="en-US" sz="2800" b="1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wpływu</a:t>
            </a:r>
            <a:r>
              <a:rPr lang="en-US" sz="2800" b="1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b="1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ekonomicznego</a:t>
            </a:r>
            <a:r>
              <a:rPr lang="en-US" sz="2800" b="1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analizują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korzyści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finansowe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i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koszty</a:t>
            </a:r>
            <a:r>
              <a:rPr lang="en-US" sz="28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792551"/>
            <a:ext cx="9982017" cy="14097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61"/>
              </a:lnSpc>
            </a:pPr>
            <a:r>
              <a:rPr lang="en-US" sz="4634" b="1" spc="43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NAJLEPSZE PRAKTYKI: ECOPHYSIS BEE &amp; NATURE CENTRE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075315" y="3155856"/>
            <a:ext cx="6794336" cy="2149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320"/>
              </a:lnSpc>
            </a:pPr>
            <a:r>
              <a:rPr lang="en-US" sz="24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Ecophysis </a:t>
            </a:r>
            <a:r>
              <a:rPr lang="pl-PL" sz="24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Bee &amp; Nature Centre 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jest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przykładem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tego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w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jaki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sposób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przedsiębiorstwa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mogą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wdrażać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ciągłe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udoskonalenia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adaptację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aby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wspierać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swoje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działania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endParaRPr lang="en-US" sz="24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3" tooltip="https://www.ecophysiscy.com/website/index.php/en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1798301" y="6716068"/>
            <a:ext cx="3596120" cy="2012505"/>
          </a:xfrm>
          <a:custGeom>
            <a:avLst/>
            <a:gdLst/>
            <a:ahLst/>
            <a:cxnLst/>
            <a:rect l="l" t="t" r="r" b="b"/>
            <a:pathLst>
              <a:path w="3596120" h="2012505">
                <a:moveTo>
                  <a:pt x="0" y="0"/>
                </a:moveTo>
                <a:lnTo>
                  <a:pt x="3596120" y="0"/>
                </a:lnTo>
                <a:lnTo>
                  <a:pt x="3596120" y="2012506"/>
                </a:lnTo>
                <a:lnTo>
                  <a:pt x="0" y="20125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9846939" y="1112520"/>
            <a:ext cx="7226625" cy="8511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453"/>
              </a:lnSpc>
            </a:pP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Aktywnie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udoskonalają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swoje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praktyki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uzyskać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lepsze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wyniki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zakresie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ochrony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środowiska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co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odzwierciedla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zaangażowanie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ciągłą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adaptację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odpowiedzi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wyzwania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szanse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453"/>
              </a:lnSpc>
            </a:pPr>
            <a:endParaRPr lang="en-US" sz="2878" spc="26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453"/>
              </a:lnSpc>
            </a:pP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Poprzez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integrację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informacji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zwrotnych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udoskonalanie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swoich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78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Ecophysis Bee &amp; Nature Centre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pokazuje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skuteczne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sposoby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utrzymania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poprawy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wyników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zakresie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przestrzeni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czasu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just">
              <a:lnSpc>
                <a:spcPts val="3453"/>
              </a:lnSpc>
            </a:pPr>
            <a:endParaRPr lang="en-US" sz="2878" spc="26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453"/>
              </a:lnSpc>
            </a:pP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Dowiedz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więcej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podejściu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Ecophysis Bee &amp; Nature Centre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ciągłego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doskonalenia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adaptacji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odwiedzając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nasze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78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Kompendium </a:t>
            </a:r>
            <a:r>
              <a:rPr lang="en-US" sz="2878" b="1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studiów</a:t>
            </a:r>
            <a:r>
              <a:rPr lang="en-US" sz="2878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 </a:t>
            </a:r>
            <a:r>
              <a:rPr lang="en-US" sz="2878" b="1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przypadków</a:t>
            </a:r>
            <a:r>
              <a:rPr lang="en-US" sz="2878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779933" y="625922"/>
            <a:ext cx="9982017" cy="11798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346441" y="2341247"/>
            <a:ext cx="8643619" cy="689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wyników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endParaRPr lang="pl-PL" sz="28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użyciu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kart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Kroki:</a:t>
            </a: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Wybierz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Wybierz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organizację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chcesz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ocenić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Zbieranie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Zbieraj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informacje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temat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zużycia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Korzystaj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kart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mierz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wydajność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pomocą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kart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kluczowe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(KPI)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testy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porównawcze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Określ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obszary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wymagające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Przeanalizuj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znalezienia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słabych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punktów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Opracuj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plan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Utwórz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plan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zawierający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harmonogram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służące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wprowadzania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ulepszeń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14400" y="1023909"/>
            <a:ext cx="15542266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471"/>
              </a:lnSpc>
            </a:pPr>
            <a:r>
              <a:rPr lang="en-US" sz="4400" b="1" spc="42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512697"/>
            <a:ext cx="15542264" cy="5909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</a:t>
            </a:r>
            <a:r>
              <a:rPr lang="pl-PL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nr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9: Przemysł,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innowacyjność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infrastruktura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Dzięki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ciągłemu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doskonaleniu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wspierają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innowacyjność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zwiększają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swoją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wydajność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operacyjną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przyczyniając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przemysłu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odpornej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infrastruktury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0F486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</a:t>
            </a:r>
            <a:r>
              <a:rPr lang="pl-PL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nr 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13: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Działania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na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rzecz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klimatu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Dzięki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proaktywnej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adaptacji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ciągłemu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doskonaleniu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mogą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lepiej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radzić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sobie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skutkami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zmiany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klimatu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je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łagodzić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zwiększając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ten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sposób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swoją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zrównoważoną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działalność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środowiskową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0F486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 nr 17: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Partnerstwo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na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rzecz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celów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kultury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ciągłego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doskonalenia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adaptacji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mogą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zacieśniać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partnerstwa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współpracę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promując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wspólne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cele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skuteczne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rozwiązania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wyzwań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związanych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zrównoważonym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rozwojem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3200" dirty="0">
              <a:solidFill>
                <a:srgbClr val="0F486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sdgs.un.org/goals/goal1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976601" y="705852"/>
            <a:ext cx="1707726" cy="1707726"/>
          </a:xfrm>
          <a:custGeom>
            <a:avLst/>
            <a:gdLst/>
            <a:ahLst/>
            <a:cxnLst/>
            <a:rect l="l" t="t" r="r" b="b"/>
            <a:pathLst>
              <a:path w="1707726" h="1707726">
                <a:moveTo>
                  <a:pt x="0" y="0"/>
                </a:moveTo>
                <a:lnTo>
                  <a:pt x="1707726" y="0"/>
                </a:lnTo>
                <a:lnTo>
                  <a:pt x="1707726" y="1707726"/>
                </a:lnTo>
                <a:lnTo>
                  <a:pt x="0" y="17077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5045121" y="668630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ENTRECOMP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57" y="2209740"/>
            <a:ext cx="15542264" cy="689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1.2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Kreatywność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Dążenie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ciągłego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doskonalenia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adaptacji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sprzyja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nowatorskiemu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podejściu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1.5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Myślenie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Ciągłe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doskonalenie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pozwala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przedsiębiorstwom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zwiększyć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swój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rozwój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stosować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2.1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Samoświadomość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Wdrażanie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świadczy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adaptacji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3.1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Wdrażanie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ulepszeń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wymaga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proaktywnego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decyzji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3.3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Radzenie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sobie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niepewnością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Ciągłe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doskonalenie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pomaga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przedsiębiorstwom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ryzykiem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niepewnością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5151099" y="762564"/>
            <a:ext cx="2502919" cy="1391931"/>
          </a:xfrm>
          <a:custGeom>
            <a:avLst/>
            <a:gdLst/>
            <a:ahLst/>
            <a:cxnLst/>
            <a:rect l="l" t="t" r="r" b="b"/>
            <a:pathLst>
              <a:path w="2502919" h="1391931">
                <a:moveTo>
                  <a:pt x="0" y="0"/>
                </a:moveTo>
                <a:lnTo>
                  <a:pt x="2502920" y="0"/>
                </a:lnTo>
                <a:lnTo>
                  <a:pt x="2502920" y="1391931"/>
                </a:lnTo>
                <a:lnTo>
                  <a:pt x="0" y="1391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1330772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DALSZE ZASOBY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78224" y="3395472"/>
            <a:ext cx="7226625" cy="5762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30"/>
              </a:lnSpc>
            </a:pPr>
            <a:r>
              <a:rPr lang="en-US" sz="3442" b="1" u="sng" spc="32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coreapp.com/templates/discover-your-sustainability-score/"/>
              </a:rPr>
              <a:t>Karta wyników zrównoważonego rozwoju biznesu</a:t>
            </a:r>
          </a:p>
          <a:p>
            <a:pPr marL="0" lvl="0" indent="0" algn="l">
              <a:lnSpc>
                <a:spcPts val="4130"/>
              </a:lnSpc>
            </a:pPr>
            <a:endParaRPr lang="en-US" sz="3442" b="1" u="sng" spc="32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www.scoreapp.com/templates/discover-your-sustainability-score/"/>
            </a:endParaRPr>
          </a:p>
          <a:p>
            <a:pPr marL="0" lvl="0" indent="0" algn="l">
              <a:lnSpc>
                <a:spcPts val="4130"/>
              </a:lnSpc>
            </a:pPr>
            <a:r>
              <a:rPr lang="en-US" sz="3442" b="1" u="sng" spc="32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bscdesigner.com/sustainability-scorecard.htm"/>
              </a:rPr>
              <a:t>Przykład zrównoważonej karty wyników zrównoważonego rozwoju z kluczowymi wskaźnikami efektywności (KPI)</a:t>
            </a:r>
          </a:p>
          <a:p>
            <a:pPr marL="0" lvl="0" indent="0" algn="l">
              <a:lnSpc>
                <a:spcPts val="4130"/>
              </a:lnSpc>
            </a:pPr>
            <a:endParaRPr lang="en-US" sz="3442" b="1" u="sng" spc="32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4" tooltip="https://bscdesigner.com/sustainability-scorecard.htm"/>
            </a:endParaRPr>
          </a:p>
          <a:p>
            <a:pPr marL="0" lvl="0" indent="0" algn="l">
              <a:lnSpc>
                <a:spcPts val="4130"/>
              </a:lnSpc>
            </a:pPr>
            <a:r>
              <a:rPr lang="en-US" sz="3442" b="1" u="sng" spc="32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www.sopact.com/guides/social-impact-assessment"/>
              </a:rPr>
              <a:t>Przewodnik po ocenie wpływu społecznego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12778" y="1029004"/>
            <a:ext cx="534600" cy="2255614"/>
            <a:chOff x="0" y="0"/>
            <a:chExt cx="712800" cy="300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3007487"/>
            </a:xfrm>
            <a:custGeom>
              <a:avLst/>
              <a:gdLst/>
              <a:ahLst/>
              <a:cxnLst/>
              <a:rect l="l" t="t" r="r" b="b"/>
              <a:pathLst>
                <a:path w="712851" h="3007487">
                  <a:moveTo>
                    <a:pt x="0" y="0"/>
                  </a:moveTo>
                  <a:lnTo>
                    <a:pt x="712851" y="0"/>
                  </a:lnTo>
                  <a:lnTo>
                    <a:pt x="712851" y="3007487"/>
                  </a:lnTo>
                  <a:lnTo>
                    <a:pt x="0" y="3007487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óch kolegów planuje wejście na pokład z karteczkami samoprzylepnymi"/>
          <p:cNvSpPr/>
          <p:nvPr/>
        </p:nvSpPr>
        <p:spPr>
          <a:xfrm>
            <a:off x="-2033751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533640" y="885399"/>
            <a:ext cx="724489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pl-PL" sz="54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WSKAŹNIKI</a:t>
            </a:r>
            <a:r>
              <a:rPr lang="en-US" sz="54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WPŁYWU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456657" y="1866900"/>
            <a:ext cx="9425624" cy="8186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Mierniki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odnoszą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ilościowych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jakościowych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miar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stosowanych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oceny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skutków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działalności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aspektach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ekonomicznych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Wskaźniki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odgrywają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kluczową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dostarczaniu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wglądu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zakresie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pomagając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zrozumieć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pozytywny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negatywny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jaki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wywierają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interesariuszy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Przykłady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</a:t>
            </a:r>
            <a:r>
              <a:rPr lang="pl-PL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emisja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dwutlenku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zużycie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wytwarzanie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bioróżnorodność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satysfakcji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pracowników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różnorodności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integracji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Ekonomiczne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Przychody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generowane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oszczędności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kosztów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dzięki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środkom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zwiększającym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energetyczną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4482" y="4653644"/>
            <a:ext cx="18292482" cy="3682344"/>
            <a:chOff x="0" y="0"/>
            <a:chExt cx="24389976" cy="4909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9969" cy="4909820"/>
            </a:xfrm>
            <a:custGeom>
              <a:avLst/>
              <a:gdLst/>
              <a:ahLst/>
              <a:cxnLst/>
              <a:rect l="l" t="t" r="r" b="b"/>
              <a:pathLst>
                <a:path w="24389969" h="4909820">
                  <a:moveTo>
                    <a:pt x="0" y="0"/>
                  </a:moveTo>
                  <a:lnTo>
                    <a:pt x="24389969" y="0"/>
                  </a:lnTo>
                  <a:lnTo>
                    <a:pt x="24389969" y="4909820"/>
                  </a:lnTo>
                  <a:lnTo>
                    <a:pt x="0" y="4909820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184011" y="8744308"/>
            <a:ext cx="4103989" cy="1019018"/>
            <a:chOff x="0" y="0"/>
            <a:chExt cx="5471986" cy="13586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72049" cy="1358646"/>
            </a:xfrm>
            <a:custGeom>
              <a:avLst/>
              <a:gdLst/>
              <a:ahLst/>
              <a:cxnLst/>
              <a:rect l="l" t="t" r="r" b="b"/>
              <a:pathLst>
                <a:path w="5472049" h="1358646">
                  <a:moveTo>
                    <a:pt x="0" y="0"/>
                  </a:moveTo>
                  <a:lnTo>
                    <a:pt x="5472049" y="0"/>
                  </a:lnTo>
                  <a:lnTo>
                    <a:pt x="5472049" y="1358646"/>
                  </a:lnTo>
                  <a:lnTo>
                    <a:pt x="0" y="13586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Freeform 7"/>
          <p:cNvSpPr/>
          <p:nvPr/>
        </p:nvSpPr>
        <p:spPr>
          <a:xfrm>
            <a:off x="14742036" y="8915905"/>
            <a:ext cx="2987939" cy="686138"/>
          </a:xfrm>
          <a:custGeom>
            <a:avLst/>
            <a:gdLst/>
            <a:ahLst/>
            <a:cxnLst/>
            <a:rect l="l" t="t" r="r" b="b"/>
            <a:pathLst>
              <a:path w="2987939" h="686138">
                <a:moveTo>
                  <a:pt x="0" y="0"/>
                </a:moveTo>
                <a:lnTo>
                  <a:pt x="2987940" y="0"/>
                </a:lnTo>
                <a:lnTo>
                  <a:pt x="2987940" y="686138"/>
                </a:lnTo>
                <a:lnTo>
                  <a:pt x="0" y="6861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2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0" y="20684"/>
            <a:ext cx="9144000" cy="4632960"/>
          </a:xfrm>
          <a:custGeom>
            <a:avLst/>
            <a:gdLst/>
            <a:ahLst/>
            <a:cxnLst/>
            <a:rect l="l" t="t" r="r" b="b"/>
            <a:pathLst>
              <a:path w="9144000" h="4632960">
                <a:moveTo>
                  <a:pt x="0" y="0"/>
                </a:moveTo>
                <a:lnTo>
                  <a:pt x="9144000" y="0"/>
                </a:lnTo>
                <a:lnTo>
                  <a:pt x="9144000" y="4632960"/>
                </a:lnTo>
                <a:lnTo>
                  <a:pt x="0" y="46329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575" b="-57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14588150" y="391885"/>
            <a:ext cx="3789301" cy="8116596"/>
          </a:xfrm>
          <a:custGeom>
            <a:avLst/>
            <a:gdLst/>
            <a:ahLst/>
            <a:cxnLst/>
            <a:rect l="l" t="t" r="r" b="b"/>
            <a:pathLst>
              <a:path w="3789301" h="8116596">
                <a:moveTo>
                  <a:pt x="0" y="0"/>
                </a:moveTo>
                <a:lnTo>
                  <a:pt x="3789302" y="0"/>
                </a:lnTo>
                <a:lnTo>
                  <a:pt x="3789302" y="8116596"/>
                </a:lnTo>
                <a:lnTo>
                  <a:pt x="0" y="81165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1370626" y="5610498"/>
            <a:ext cx="9336168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400"/>
              </a:lnSpc>
            </a:pPr>
            <a:r>
              <a:rPr lang="pl-PL" sz="4500" spc="42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Zostań z nami</a:t>
            </a:r>
            <a:endParaRPr lang="en-US" sz="4500" spc="42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3565623" y="6817104"/>
            <a:ext cx="597763" cy="597763"/>
          </a:xfrm>
          <a:custGeom>
            <a:avLst/>
            <a:gdLst/>
            <a:ahLst/>
            <a:cxnLst/>
            <a:rect l="l" t="t" r="r" b="b"/>
            <a:pathLst>
              <a:path w="597763" h="597763">
                <a:moveTo>
                  <a:pt x="0" y="0"/>
                </a:moveTo>
                <a:lnTo>
                  <a:pt x="597763" y="0"/>
                </a:lnTo>
                <a:lnTo>
                  <a:pt x="597763" y="597763"/>
                </a:lnTo>
                <a:lnTo>
                  <a:pt x="0" y="5977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Freeform 12"/>
          <p:cNvSpPr/>
          <p:nvPr/>
        </p:nvSpPr>
        <p:spPr>
          <a:xfrm>
            <a:off x="2091140" y="6817104"/>
            <a:ext cx="597763" cy="597763"/>
          </a:xfrm>
          <a:custGeom>
            <a:avLst/>
            <a:gdLst/>
            <a:ahLst/>
            <a:cxnLst/>
            <a:rect l="l" t="t" r="r" b="b"/>
            <a:pathLst>
              <a:path w="597763" h="597763">
                <a:moveTo>
                  <a:pt x="0" y="0"/>
                </a:moveTo>
                <a:lnTo>
                  <a:pt x="597763" y="0"/>
                </a:lnTo>
                <a:lnTo>
                  <a:pt x="597763" y="597763"/>
                </a:lnTo>
                <a:lnTo>
                  <a:pt x="0" y="59776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Freeform 13"/>
          <p:cNvSpPr/>
          <p:nvPr/>
        </p:nvSpPr>
        <p:spPr>
          <a:xfrm>
            <a:off x="4302422" y="6817104"/>
            <a:ext cx="597763" cy="597763"/>
          </a:xfrm>
          <a:custGeom>
            <a:avLst/>
            <a:gdLst/>
            <a:ahLst/>
            <a:cxnLst/>
            <a:rect l="l" t="t" r="r" b="b"/>
            <a:pathLst>
              <a:path w="597763" h="597763">
                <a:moveTo>
                  <a:pt x="0" y="0"/>
                </a:moveTo>
                <a:lnTo>
                  <a:pt x="597763" y="0"/>
                </a:lnTo>
                <a:lnTo>
                  <a:pt x="597763" y="597763"/>
                </a:lnTo>
                <a:lnTo>
                  <a:pt x="0" y="59776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Freeform 14"/>
          <p:cNvSpPr/>
          <p:nvPr/>
        </p:nvSpPr>
        <p:spPr>
          <a:xfrm>
            <a:off x="1354342" y="6817104"/>
            <a:ext cx="597763" cy="598205"/>
          </a:xfrm>
          <a:custGeom>
            <a:avLst/>
            <a:gdLst/>
            <a:ahLst/>
            <a:cxnLst/>
            <a:rect l="l" t="t" r="r" b="b"/>
            <a:pathLst>
              <a:path w="597763" h="598205">
                <a:moveTo>
                  <a:pt x="0" y="0"/>
                </a:moveTo>
                <a:lnTo>
                  <a:pt x="597763" y="0"/>
                </a:lnTo>
                <a:lnTo>
                  <a:pt x="597763" y="598205"/>
                </a:lnTo>
                <a:lnTo>
                  <a:pt x="0" y="59820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5" name="Group 15"/>
          <p:cNvGrpSpPr/>
          <p:nvPr/>
        </p:nvGrpSpPr>
        <p:grpSpPr>
          <a:xfrm>
            <a:off x="2828382" y="6817104"/>
            <a:ext cx="597763" cy="597763"/>
            <a:chOff x="0" y="0"/>
            <a:chExt cx="797017" cy="79701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97052" cy="797052"/>
            </a:xfrm>
            <a:custGeom>
              <a:avLst/>
              <a:gdLst/>
              <a:ahLst/>
              <a:cxnLst/>
              <a:rect l="l" t="t" r="r" b="b"/>
              <a:pathLst>
                <a:path w="797052" h="797052">
                  <a:moveTo>
                    <a:pt x="797052" y="398526"/>
                  </a:moveTo>
                  <a:cubicBezTo>
                    <a:pt x="797052" y="618617"/>
                    <a:pt x="618617" y="797052"/>
                    <a:pt x="398526" y="797052"/>
                  </a:cubicBezTo>
                  <a:cubicBezTo>
                    <a:pt x="178435" y="797052"/>
                    <a:pt x="0" y="618617"/>
                    <a:pt x="0" y="398526"/>
                  </a:cubicBezTo>
                  <a:cubicBezTo>
                    <a:pt x="0" y="178435"/>
                    <a:pt x="178435" y="0"/>
                    <a:pt x="398526" y="0"/>
                  </a:cubicBezTo>
                  <a:cubicBezTo>
                    <a:pt x="618617" y="0"/>
                    <a:pt x="797052" y="178435"/>
                    <a:pt x="797052" y="398526"/>
                  </a:cubicBezTo>
                  <a:close/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7" name="Freeform 17" descr="Świat z wypełnieniem stałym"/>
          <p:cNvSpPr/>
          <p:nvPr/>
        </p:nvSpPr>
        <p:spPr>
          <a:xfrm>
            <a:off x="2865187" y="6853909"/>
            <a:ext cx="524155" cy="524155"/>
          </a:xfrm>
          <a:custGeom>
            <a:avLst/>
            <a:gdLst/>
            <a:ahLst/>
            <a:cxnLst/>
            <a:rect l="l" t="t" r="r" b="b"/>
            <a:pathLst>
              <a:path w="524155" h="524155">
                <a:moveTo>
                  <a:pt x="0" y="0"/>
                </a:moveTo>
                <a:lnTo>
                  <a:pt x="524155" y="0"/>
                </a:lnTo>
                <a:lnTo>
                  <a:pt x="524155" y="524155"/>
                </a:lnTo>
                <a:lnTo>
                  <a:pt x="0" y="52415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27829" y="1356826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7829" y="7631658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27828" y="4485254"/>
            <a:ext cx="2549062" cy="2023552"/>
            <a:chOff x="0" y="0"/>
            <a:chExt cx="3398750" cy="26980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911197" y="671727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Pomiar i odpowiedzialność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29468" y="1508952"/>
            <a:ext cx="1055753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139"/>
              </a:lnSpc>
            </a:pP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Metryki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umożliwiają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firmom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mierzenie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śledzenie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postępów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realizacji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celów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Poprzez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ilościowe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określanie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swojego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mogą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pociągnąć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odpowiedzialności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za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swój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ślad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środowiskowy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społeczny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947740" y="3631781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Podejmowanie decyzji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015954" y="4426571"/>
            <a:ext cx="10557530" cy="152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064"/>
              </a:lnSpc>
            </a:pP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Metryki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dostarczają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informacji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opartych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danych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które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informują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strategicznych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decyzjach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Na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przykład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zrozumienie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metryk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zużycia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energii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może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prowadzić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inicjatyw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mających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redukcję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emisji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dwutlenku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węgla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poprawę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efektywności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53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energetycznej</a:t>
            </a:r>
            <a:r>
              <a:rPr lang="en-US" sz="2553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47740" y="6539890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Przejrzystość i raportowanie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15958" y="7596234"/>
            <a:ext cx="10557530" cy="152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064"/>
              </a:lnSpc>
            </a:pPr>
            <a:r>
              <a:rPr lang="en-US" sz="2553" spc="23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Interesariusze, w tym inwestorzy, konsumenci i organy regulacyjne, coraz częściej domagają się przejrzystości w zakresie wpływu przedsiębiorstw. Jasne i wiarygodne wskaźniki wpływu ułatwiają przejrzyste raportowanie, zwiększając zaufanie i reputację.</a:t>
            </a:r>
          </a:p>
        </p:txBody>
      </p:sp>
      <p:sp>
        <p:nvSpPr>
          <p:cNvPr id="15" name="Freeform 15" descr="Światła miasta skupione w lupie"/>
          <p:cNvSpPr/>
          <p:nvPr/>
        </p:nvSpPr>
        <p:spPr>
          <a:xfrm>
            <a:off x="2173878" y="690639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 descr="Puste dymki"/>
          <p:cNvSpPr/>
          <p:nvPr/>
        </p:nvSpPr>
        <p:spPr>
          <a:xfrm>
            <a:off x="2173878" y="3759990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 descr="Zbliżenie drewnianej białej i żółtej linijki"/>
          <p:cNvSpPr/>
          <p:nvPr/>
        </p:nvSpPr>
        <p:spPr>
          <a:xfrm>
            <a:off x="2173878" y="613586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732639" y="1070230"/>
            <a:ext cx="8107389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WYBÓR </a:t>
            </a:r>
            <a:r>
              <a:rPr lang="pl-PL" sz="54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WSKAŹNIKÓW</a:t>
            </a:r>
            <a:r>
              <a:rPr lang="en-US" sz="54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46856" y="2536833"/>
            <a:ext cx="7226625" cy="5486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</a:pP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Wybór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pl-PL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metryk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polega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wybraniu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odpowiednich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wskaźników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dokładnie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odzwierciedlają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są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zgodne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jego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celami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zakresie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600"/>
              </a:lnSpc>
            </a:pPr>
            <a:endParaRPr lang="en-US" sz="3000" spc="28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600"/>
              </a:lnSpc>
            </a:pP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Wybór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wskaźników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zależy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od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takich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czynników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jak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sektor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przemysłu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wielkość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lokalizacja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geograficzna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oczekiwania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interesariuszy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8</a:t>
            </a:r>
          </a:p>
        </p:txBody>
      </p:sp>
      <p:sp>
        <p:nvSpPr>
          <p:cNvPr id="8" name="Freeform 8" descr="Zbliżenie drewnianej białej i żółtej linijki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770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pl-PL" sz="4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 WZIĄĆ POD UWAGĘ PRZY </a:t>
            </a:r>
            <a:r>
              <a:rPr lang="en-US" sz="4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WYB</a:t>
            </a:r>
            <a:r>
              <a:rPr lang="pl-PL" sz="4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ORZE</a:t>
            </a:r>
            <a:r>
              <a:rPr lang="en-US" sz="4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pl-PL" sz="4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WSKAŹNIKÓW</a:t>
            </a:r>
            <a:endParaRPr lang="en-US" sz="4400" b="1" spc="50" dirty="0">
              <a:solidFill>
                <a:srgbClr val="E87A33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72860" y="2413628"/>
            <a:ext cx="15542264" cy="6032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Istotność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powinny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bezpośrednio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odnosić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Na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przykład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produkcyjna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nadać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priorytet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metrykom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efektywnością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redukcją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Mierzalność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Metryki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powinny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mierzalne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użyciu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wiarygodnych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źródeł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metodologii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dokładność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zebranych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konsekwentnego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śledzenia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czasie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Porównywalność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często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porównują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swoje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wynikami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konkurentów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branży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ustalonymi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standardami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Metryki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umożliwiające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porównywalność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ułatwiają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sensowne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Integracja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Dopasowanie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metryk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organizacyjnych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​​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wysiłki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pomiaru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przyczyniają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szerszych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Na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przykład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skupić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metrykach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inwestycjami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dobrostanem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pracowników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5241</Words>
  <Application>Microsoft Office PowerPoint</Application>
  <PresentationFormat>Niestandardowy</PresentationFormat>
  <Paragraphs>426</Paragraphs>
  <Slides>60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60</vt:i4>
      </vt:variant>
    </vt:vector>
  </HeadingPairs>
  <TitlesOfParts>
    <vt:vector size="65" baseType="lpstr">
      <vt:lpstr>Arial</vt:lpstr>
      <vt:lpstr>Open Sans</vt:lpstr>
      <vt:lpstr>Calibri</vt:lpstr>
      <vt:lpstr>Open Sans Bold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8 Measuring and Communicating your Business's Impact (Fairpreneurs) FINAL.pptx</dc:title>
  <cp:lastModifiedBy>Beniamin Zawilla</cp:lastModifiedBy>
  <cp:revision>2</cp:revision>
  <dcterms:created xsi:type="dcterms:W3CDTF">2006-08-16T00:00:00Z</dcterms:created>
  <dcterms:modified xsi:type="dcterms:W3CDTF">2025-03-25T09:01:35Z</dcterms:modified>
  <dc:identifier>DAGbhPUSvIs</dc:identifier>
</cp:coreProperties>
</file>