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9"/>
  </p:notesMasterIdLst>
  <p:handoutMasterIdLst>
    <p:handoutMasterId r:id="rId60"/>
  </p:handoutMasterIdLst>
  <p:sldIdLst>
    <p:sldId id="693" r:id="rId5"/>
    <p:sldId id="761" r:id="rId6"/>
    <p:sldId id="678" r:id="rId7"/>
    <p:sldId id="682" r:id="rId8"/>
    <p:sldId id="689" r:id="rId9"/>
    <p:sldId id="668" r:id="rId10"/>
    <p:sldId id="762" r:id="rId11"/>
    <p:sldId id="703" r:id="rId12"/>
    <p:sldId id="797" r:id="rId13"/>
    <p:sldId id="798" r:id="rId14"/>
    <p:sldId id="790" r:id="rId15"/>
    <p:sldId id="765" r:id="rId16"/>
    <p:sldId id="766" r:id="rId17"/>
    <p:sldId id="799" r:id="rId18"/>
    <p:sldId id="683" r:id="rId19"/>
    <p:sldId id="687" r:id="rId20"/>
    <p:sldId id="736" r:id="rId21"/>
    <p:sldId id="737" r:id="rId22"/>
    <p:sldId id="767" r:id="rId23"/>
    <p:sldId id="788" r:id="rId24"/>
    <p:sldId id="789" r:id="rId25"/>
    <p:sldId id="791" r:id="rId26"/>
    <p:sldId id="768" r:id="rId27"/>
    <p:sldId id="800" r:id="rId28"/>
    <p:sldId id="716" r:id="rId29"/>
    <p:sldId id="792" r:id="rId30"/>
    <p:sldId id="793" r:id="rId31"/>
    <p:sldId id="794" r:id="rId32"/>
    <p:sldId id="795" r:id="rId33"/>
    <p:sldId id="771" r:id="rId34"/>
    <p:sldId id="772" r:id="rId35"/>
    <p:sldId id="801" r:id="rId36"/>
    <p:sldId id="773" r:id="rId37"/>
    <p:sldId id="749" r:id="rId38"/>
    <p:sldId id="775" r:id="rId39"/>
    <p:sldId id="776" r:id="rId40"/>
    <p:sldId id="777" r:id="rId41"/>
    <p:sldId id="778" r:id="rId42"/>
    <p:sldId id="802" r:id="rId43"/>
    <p:sldId id="779" r:id="rId44"/>
    <p:sldId id="711" r:id="rId45"/>
    <p:sldId id="750" r:id="rId46"/>
    <p:sldId id="780" r:id="rId47"/>
    <p:sldId id="733" r:id="rId48"/>
    <p:sldId id="781" r:id="rId49"/>
    <p:sldId id="782" r:id="rId50"/>
    <p:sldId id="751" r:id="rId51"/>
    <p:sldId id="783" r:id="rId52"/>
    <p:sldId id="785" r:id="rId53"/>
    <p:sldId id="796" r:id="rId54"/>
    <p:sldId id="786" r:id="rId55"/>
    <p:sldId id="787" r:id="rId56"/>
    <p:sldId id="803" r:id="rId57"/>
    <p:sldId id="692" r:id="rId58"/>
  </p:sldIdLst>
  <p:sldSz cx="12192000" cy="6858000"/>
  <p:notesSz cx="6858000" cy="9144000"/>
  <p:defaultTextStyle>
    <a:defPPr>
      <a:defRPr lang="en-US"/>
    </a:defPPr>
    <a:lvl1pPr marL="0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C2F"/>
    <a:srgbClr val="0F486D"/>
    <a:srgbClr val="DB176A"/>
    <a:srgbClr val="F99F27"/>
    <a:srgbClr val="E87A33"/>
    <a:srgbClr val="60BA47"/>
    <a:srgbClr val="1D93D1"/>
    <a:srgbClr val="2094D2"/>
    <a:srgbClr val="11496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3934"/>
  </p:normalViewPr>
  <p:slideViewPr>
    <p:cSldViewPr snapToGrid="0" snapToObjects="1">
      <p:cViewPr varScale="1">
        <p:scale>
          <a:sx n="77" d="100"/>
          <a:sy n="7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2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amin Zawilla" userId="ddf0d743-5318-4a4c-9abc-8826c9d150fb" providerId="ADAL" clId="{53A80294-1932-433B-A256-60049244F6A2}"/>
    <pc:docChg chg="undo custSel modSld modMainMaster">
      <pc:chgData name="Beniamin Zawilla" userId="ddf0d743-5318-4a4c-9abc-8826c9d150fb" providerId="ADAL" clId="{53A80294-1932-433B-A256-60049244F6A2}" dt="2025-03-25T07:30:28.213" v="484" actId="20577"/>
      <pc:docMkLst>
        <pc:docMk/>
      </pc:docMkLst>
      <pc:sldChg chg="modSp mod">
        <pc:chgData name="Beniamin Zawilla" userId="ddf0d743-5318-4a4c-9abc-8826c9d150fb" providerId="ADAL" clId="{53A80294-1932-433B-A256-60049244F6A2}" dt="2025-03-24T13:10:11.959" v="58" actId="1076"/>
        <pc:sldMkLst>
          <pc:docMk/>
          <pc:sldMk cId="3996798459" sldId="668"/>
        </pc:sldMkLst>
        <pc:spChg chg="mod">
          <ac:chgData name="Beniamin Zawilla" userId="ddf0d743-5318-4a4c-9abc-8826c9d150fb" providerId="ADAL" clId="{53A80294-1932-433B-A256-60049244F6A2}" dt="2025-03-24T13:10:08.590" v="57" actId="404"/>
          <ac:spMkLst>
            <pc:docMk/>
            <pc:sldMk cId="3996798459" sldId="668"/>
            <ac:spMk id="8" creationId="{425817A8-4434-7A42-8FDC-D5DBA4F4E62B}"/>
          </ac:spMkLst>
        </pc:spChg>
        <pc:spChg chg="mod">
          <ac:chgData name="Beniamin Zawilla" userId="ddf0d743-5318-4a4c-9abc-8826c9d150fb" providerId="ADAL" clId="{53A80294-1932-433B-A256-60049244F6A2}" dt="2025-03-24T13:10:11.959" v="58" actId="1076"/>
          <ac:spMkLst>
            <pc:docMk/>
            <pc:sldMk cId="3996798459" sldId="668"/>
            <ac:spMk id="10" creationId="{F8251304-71BA-DB4B-935B-6BA8C2444400}"/>
          </ac:spMkLst>
        </pc:spChg>
      </pc:sldChg>
      <pc:sldChg chg="modSp mod">
        <pc:chgData name="Beniamin Zawilla" userId="ddf0d743-5318-4a4c-9abc-8826c9d150fb" providerId="ADAL" clId="{53A80294-1932-433B-A256-60049244F6A2}" dt="2025-03-24T13:09:04.707" v="39" actId="20577"/>
        <pc:sldMkLst>
          <pc:docMk/>
          <pc:sldMk cId="2924682848" sldId="678"/>
        </pc:sldMkLst>
        <pc:spChg chg="mod">
          <ac:chgData name="Beniamin Zawilla" userId="ddf0d743-5318-4a4c-9abc-8826c9d150fb" providerId="ADAL" clId="{53A80294-1932-433B-A256-60049244F6A2}" dt="2025-03-24T13:08:45.267" v="27" actId="14100"/>
          <ac:spMkLst>
            <pc:docMk/>
            <pc:sldMk cId="2924682848" sldId="678"/>
            <ac:spMk id="8" creationId="{71FCCA58-E6AE-D030-CB6C-0809439C7D2B}"/>
          </ac:spMkLst>
        </pc:spChg>
        <pc:spChg chg="mod">
          <ac:chgData name="Beniamin Zawilla" userId="ddf0d743-5318-4a4c-9abc-8826c9d150fb" providerId="ADAL" clId="{53A80294-1932-433B-A256-60049244F6A2}" dt="2025-03-24T13:09:04.707" v="39" actId="20577"/>
          <ac:spMkLst>
            <pc:docMk/>
            <pc:sldMk cId="2924682848" sldId="678"/>
            <ac:spMk id="67" creationId="{76EC7856-B0EC-004E-A2BE-9CF77555B8D1}"/>
          </ac:spMkLst>
        </pc:spChg>
      </pc:sldChg>
      <pc:sldChg chg="modSp mod">
        <pc:chgData name="Beniamin Zawilla" userId="ddf0d743-5318-4a4c-9abc-8826c9d150fb" providerId="ADAL" clId="{53A80294-1932-433B-A256-60049244F6A2}" dt="2025-03-24T13:09:59.641" v="55" actId="20577"/>
        <pc:sldMkLst>
          <pc:docMk/>
          <pc:sldMk cId="3578671677" sldId="689"/>
        </pc:sldMkLst>
        <pc:spChg chg="mod">
          <ac:chgData name="Beniamin Zawilla" userId="ddf0d743-5318-4a4c-9abc-8826c9d150fb" providerId="ADAL" clId="{53A80294-1932-433B-A256-60049244F6A2}" dt="2025-03-24T13:09:59.641" v="55" actId="20577"/>
          <ac:spMkLst>
            <pc:docMk/>
            <pc:sldMk cId="3578671677" sldId="689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5T07:30:28.213" v="484" actId="20577"/>
        <pc:sldMkLst>
          <pc:docMk/>
          <pc:sldMk cId="2556255374" sldId="692"/>
        </pc:sldMkLst>
        <pc:spChg chg="mod">
          <ac:chgData name="Beniamin Zawilla" userId="ddf0d743-5318-4a4c-9abc-8826c9d150fb" providerId="ADAL" clId="{53A80294-1932-433B-A256-60049244F6A2}" dt="2025-03-25T07:30:28.213" v="484" actId="20577"/>
          <ac:spMkLst>
            <pc:docMk/>
            <pc:sldMk cId="2556255374" sldId="692"/>
            <ac:spMk id="3" creationId="{9B17EB17-C560-2F48-F127-11489A6DF023}"/>
          </ac:spMkLst>
        </pc:spChg>
      </pc:sldChg>
      <pc:sldChg chg="modSp mod">
        <pc:chgData name="Beniamin Zawilla" userId="ddf0d743-5318-4a4c-9abc-8826c9d150fb" providerId="ADAL" clId="{53A80294-1932-433B-A256-60049244F6A2}" dt="2025-03-25T06:53:45.207" v="268" actId="20577"/>
        <pc:sldMkLst>
          <pc:docMk/>
          <pc:sldMk cId="775120431" sldId="716"/>
        </pc:sldMkLst>
        <pc:spChg chg="mod">
          <ac:chgData name="Beniamin Zawilla" userId="ddf0d743-5318-4a4c-9abc-8826c9d150fb" providerId="ADAL" clId="{53A80294-1932-433B-A256-60049244F6A2}" dt="2025-03-25T06:53:45.207" v="268" actId="20577"/>
          <ac:spMkLst>
            <pc:docMk/>
            <pc:sldMk cId="775120431" sldId="716"/>
            <ac:spMk id="11" creationId="{09DE250D-399D-3046-A104-9E1DCF4E2437}"/>
          </ac:spMkLst>
        </pc:spChg>
      </pc:sldChg>
      <pc:sldChg chg="modSp mod">
        <pc:chgData name="Beniamin Zawilla" userId="ddf0d743-5318-4a4c-9abc-8826c9d150fb" providerId="ADAL" clId="{53A80294-1932-433B-A256-60049244F6A2}" dt="2025-03-25T07:17:29.448" v="430" actId="20577"/>
        <pc:sldMkLst>
          <pc:docMk/>
          <pc:sldMk cId="2668832736" sldId="733"/>
        </pc:sldMkLst>
        <pc:spChg chg="mod">
          <ac:chgData name="Beniamin Zawilla" userId="ddf0d743-5318-4a4c-9abc-8826c9d150fb" providerId="ADAL" clId="{53A80294-1932-433B-A256-60049244F6A2}" dt="2025-03-25T07:17:29.448" v="430" actId="20577"/>
          <ac:spMkLst>
            <pc:docMk/>
            <pc:sldMk cId="2668832736" sldId="733"/>
            <ac:spMk id="8" creationId="{425817A8-4434-7A42-8FDC-D5DBA4F4E62B}"/>
          </ac:spMkLst>
        </pc:spChg>
      </pc:sldChg>
      <pc:sldChg chg="modSp mod">
        <pc:chgData name="Beniamin Zawilla" userId="ddf0d743-5318-4a4c-9abc-8826c9d150fb" providerId="ADAL" clId="{53A80294-1932-433B-A256-60049244F6A2}" dt="2025-03-25T07:00:16.531" v="331" actId="404"/>
        <pc:sldMkLst>
          <pc:docMk/>
          <pc:sldMk cId="2026778193" sldId="749"/>
        </pc:sldMkLst>
        <pc:spChg chg="mod">
          <ac:chgData name="Beniamin Zawilla" userId="ddf0d743-5318-4a4c-9abc-8826c9d150fb" providerId="ADAL" clId="{53A80294-1932-433B-A256-60049244F6A2}" dt="2025-03-25T07:00:11.647" v="330" actId="404"/>
          <ac:spMkLst>
            <pc:docMk/>
            <pc:sldMk cId="2026778193" sldId="749"/>
            <ac:spMk id="8" creationId="{425817A8-4434-7A42-8FDC-D5DBA4F4E62B}"/>
          </ac:spMkLst>
        </pc:spChg>
        <pc:spChg chg="mod">
          <ac:chgData name="Beniamin Zawilla" userId="ddf0d743-5318-4a4c-9abc-8826c9d150fb" providerId="ADAL" clId="{53A80294-1932-433B-A256-60049244F6A2}" dt="2025-03-25T07:00:16.531" v="331" actId="404"/>
          <ac:spMkLst>
            <pc:docMk/>
            <pc:sldMk cId="2026778193" sldId="749"/>
            <ac:spMk id="10" creationId="{F8251304-71BA-DB4B-935B-6BA8C2444400}"/>
          </ac:spMkLst>
        </pc:spChg>
      </pc:sldChg>
      <pc:sldChg chg="modSp mod">
        <pc:chgData name="Beniamin Zawilla" userId="ddf0d743-5318-4a4c-9abc-8826c9d150fb" providerId="ADAL" clId="{53A80294-1932-433B-A256-60049244F6A2}" dt="2025-03-25T07:16:44.877" v="404" actId="1076"/>
        <pc:sldMkLst>
          <pc:docMk/>
          <pc:sldMk cId="2099224703" sldId="750"/>
        </pc:sldMkLst>
        <pc:spChg chg="mod">
          <ac:chgData name="Beniamin Zawilla" userId="ddf0d743-5318-4a4c-9abc-8826c9d150fb" providerId="ADAL" clId="{53A80294-1932-433B-A256-60049244F6A2}" dt="2025-03-25T07:16:44.877" v="404" actId="1076"/>
          <ac:spMkLst>
            <pc:docMk/>
            <pc:sldMk cId="2099224703" sldId="750"/>
            <ac:spMk id="4" creationId="{5F095870-C567-AE12-61EE-8EDAEC6D16B5}"/>
          </ac:spMkLst>
        </pc:spChg>
      </pc:sldChg>
      <pc:sldChg chg="modSp mod">
        <pc:chgData name="Beniamin Zawilla" userId="ddf0d743-5318-4a4c-9abc-8826c9d150fb" providerId="ADAL" clId="{53A80294-1932-433B-A256-60049244F6A2}" dt="2025-03-24T13:08:28.268" v="26" actId="1076"/>
        <pc:sldMkLst>
          <pc:docMk/>
          <pc:sldMk cId="632383264" sldId="761"/>
        </pc:sldMkLst>
        <pc:spChg chg="mod">
          <ac:chgData name="Beniamin Zawilla" userId="ddf0d743-5318-4a4c-9abc-8826c9d150fb" providerId="ADAL" clId="{53A80294-1932-433B-A256-60049244F6A2}" dt="2025-03-24T13:08:28.268" v="26" actId="1076"/>
          <ac:spMkLst>
            <pc:docMk/>
            <pc:sldMk cId="632383264" sldId="761"/>
            <ac:spMk id="18" creationId="{5BD3EE41-58A4-F347-B487-F6E6A4B2A74A}"/>
          </ac:spMkLst>
        </pc:spChg>
      </pc:sldChg>
      <pc:sldChg chg="modSp mod">
        <pc:chgData name="Beniamin Zawilla" userId="ddf0d743-5318-4a4c-9abc-8826c9d150fb" providerId="ADAL" clId="{53A80294-1932-433B-A256-60049244F6A2}" dt="2025-03-24T13:14:03.345" v="145" actId="20577"/>
        <pc:sldMkLst>
          <pc:docMk/>
          <pc:sldMk cId="2516187410" sldId="765"/>
        </pc:sldMkLst>
        <pc:spChg chg="mod">
          <ac:chgData name="Beniamin Zawilla" userId="ddf0d743-5318-4a4c-9abc-8826c9d150fb" providerId="ADAL" clId="{53A80294-1932-433B-A256-60049244F6A2}" dt="2025-03-24T13:14:03.345" v="145" actId="20577"/>
          <ac:spMkLst>
            <pc:docMk/>
            <pc:sldMk cId="2516187410" sldId="765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4T13:17:44.804" v="149" actId="6549"/>
        <pc:sldMkLst>
          <pc:docMk/>
          <pc:sldMk cId="1257598279" sldId="766"/>
        </pc:sldMkLst>
        <pc:spChg chg="mod">
          <ac:chgData name="Beniamin Zawilla" userId="ddf0d743-5318-4a4c-9abc-8826c9d150fb" providerId="ADAL" clId="{53A80294-1932-433B-A256-60049244F6A2}" dt="2025-03-24T13:17:44.804" v="149" actId="6549"/>
          <ac:spMkLst>
            <pc:docMk/>
            <pc:sldMk cId="1257598279" sldId="766"/>
            <ac:spMk id="2" creationId="{8FA217D6-4AA2-CB4D-9D63-D41980307DD7}"/>
          </ac:spMkLst>
        </pc:spChg>
      </pc:sldChg>
      <pc:sldChg chg="modSp mod">
        <pc:chgData name="Beniamin Zawilla" userId="ddf0d743-5318-4a4c-9abc-8826c9d150fb" providerId="ADAL" clId="{53A80294-1932-433B-A256-60049244F6A2}" dt="2025-03-25T06:49:47.155" v="261" actId="20577"/>
        <pc:sldMkLst>
          <pc:docMk/>
          <pc:sldMk cId="535506318" sldId="768"/>
        </pc:sldMkLst>
        <pc:spChg chg="mod">
          <ac:chgData name="Beniamin Zawilla" userId="ddf0d743-5318-4a4c-9abc-8826c9d150fb" providerId="ADAL" clId="{53A80294-1932-433B-A256-60049244F6A2}" dt="2025-03-25T06:49:47.155" v="261" actId="20577"/>
          <ac:spMkLst>
            <pc:docMk/>
            <pc:sldMk cId="535506318" sldId="768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5T06:58:56.587" v="323" actId="20577"/>
        <pc:sldMkLst>
          <pc:docMk/>
          <pc:sldMk cId="4243250935" sldId="771"/>
        </pc:sldMkLst>
        <pc:spChg chg="mod">
          <ac:chgData name="Beniamin Zawilla" userId="ddf0d743-5318-4a4c-9abc-8826c9d150fb" providerId="ADAL" clId="{53A80294-1932-433B-A256-60049244F6A2}" dt="2025-03-25T06:58:56.587" v="323" actId="20577"/>
          <ac:spMkLst>
            <pc:docMk/>
            <pc:sldMk cId="4243250935" sldId="771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5T06:59:14.762" v="327" actId="6549"/>
        <pc:sldMkLst>
          <pc:docMk/>
          <pc:sldMk cId="2106801258" sldId="772"/>
        </pc:sldMkLst>
        <pc:spChg chg="mod">
          <ac:chgData name="Beniamin Zawilla" userId="ddf0d743-5318-4a4c-9abc-8826c9d150fb" providerId="ADAL" clId="{53A80294-1932-433B-A256-60049244F6A2}" dt="2025-03-25T06:59:14.762" v="327" actId="6549"/>
          <ac:spMkLst>
            <pc:docMk/>
            <pc:sldMk cId="2106801258" sldId="772"/>
            <ac:spMk id="2" creationId="{8FA217D6-4AA2-CB4D-9D63-D41980307DD7}"/>
          </ac:spMkLst>
        </pc:spChg>
      </pc:sldChg>
      <pc:sldChg chg="modSp mod">
        <pc:chgData name="Beniamin Zawilla" userId="ddf0d743-5318-4a4c-9abc-8826c9d150fb" providerId="ADAL" clId="{53A80294-1932-433B-A256-60049244F6A2}" dt="2025-03-25T07:00:04.256" v="328" actId="14100"/>
        <pc:sldMkLst>
          <pc:docMk/>
          <pc:sldMk cId="1496595614" sldId="773"/>
        </pc:sldMkLst>
        <pc:spChg chg="mod">
          <ac:chgData name="Beniamin Zawilla" userId="ddf0d743-5318-4a4c-9abc-8826c9d150fb" providerId="ADAL" clId="{53A80294-1932-433B-A256-60049244F6A2}" dt="2025-03-25T07:00:04.256" v="328" actId="14100"/>
          <ac:spMkLst>
            <pc:docMk/>
            <pc:sldMk cId="1496595614" sldId="773"/>
            <ac:spMk id="11" creationId="{09DE250D-399D-3046-A104-9E1DCF4E2437}"/>
          </ac:spMkLst>
        </pc:spChg>
      </pc:sldChg>
      <pc:sldChg chg="modSp mod">
        <pc:chgData name="Beniamin Zawilla" userId="ddf0d743-5318-4a4c-9abc-8826c9d150fb" providerId="ADAL" clId="{53A80294-1932-433B-A256-60049244F6A2}" dt="2025-03-25T07:12:56.343" v="334" actId="403"/>
        <pc:sldMkLst>
          <pc:docMk/>
          <pc:sldMk cId="793035243" sldId="776"/>
        </pc:sldMkLst>
        <pc:spChg chg="mod">
          <ac:chgData name="Beniamin Zawilla" userId="ddf0d743-5318-4a4c-9abc-8826c9d150fb" providerId="ADAL" clId="{53A80294-1932-433B-A256-60049244F6A2}" dt="2025-03-25T07:12:56.343" v="334" actId="403"/>
          <ac:spMkLst>
            <pc:docMk/>
            <pc:sldMk cId="793035243" sldId="776"/>
            <ac:spMk id="8" creationId="{425817A8-4434-7A42-8FDC-D5DBA4F4E62B}"/>
          </ac:spMkLst>
        </pc:spChg>
      </pc:sldChg>
      <pc:sldChg chg="modSp mod">
        <pc:chgData name="Beniamin Zawilla" userId="ddf0d743-5318-4a4c-9abc-8826c9d150fb" providerId="ADAL" clId="{53A80294-1932-433B-A256-60049244F6A2}" dt="2025-03-25T07:14:03.337" v="370" actId="14100"/>
        <pc:sldMkLst>
          <pc:docMk/>
          <pc:sldMk cId="3694439118" sldId="777"/>
        </pc:sldMkLst>
        <pc:spChg chg="mod">
          <ac:chgData name="Beniamin Zawilla" userId="ddf0d743-5318-4a4c-9abc-8826c9d150fb" providerId="ADAL" clId="{53A80294-1932-433B-A256-60049244F6A2}" dt="2025-03-25T07:13:26.995" v="336" actId="404"/>
          <ac:spMkLst>
            <pc:docMk/>
            <pc:sldMk cId="3694439118" sldId="777"/>
            <ac:spMk id="8" creationId="{71FCCA58-E6AE-D030-CB6C-0809439C7D2B}"/>
          </ac:spMkLst>
        </pc:spChg>
        <pc:spChg chg="mod">
          <ac:chgData name="Beniamin Zawilla" userId="ddf0d743-5318-4a4c-9abc-8826c9d150fb" providerId="ADAL" clId="{53A80294-1932-433B-A256-60049244F6A2}" dt="2025-03-25T07:14:03.337" v="370" actId="14100"/>
          <ac:spMkLst>
            <pc:docMk/>
            <pc:sldMk cId="3694439118" sldId="777"/>
            <ac:spMk id="67" creationId="{76EC7856-B0EC-004E-A2BE-9CF77555B8D1}"/>
          </ac:spMkLst>
        </pc:spChg>
      </pc:sldChg>
      <pc:sldChg chg="modSp mod">
        <pc:chgData name="Beniamin Zawilla" userId="ddf0d743-5318-4a4c-9abc-8826c9d150fb" providerId="ADAL" clId="{53A80294-1932-433B-A256-60049244F6A2}" dt="2025-03-25T07:14:16.521" v="388" actId="20577"/>
        <pc:sldMkLst>
          <pc:docMk/>
          <pc:sldMk cId="3507396508" sldId="778"/>
        </pc:sldMkLst>
        <pc:spChg chg="mod">
          <ac:chgData name="Beniamin Zawilla" userId="ddf0d743-5318-4a4c-9abc-8826c9d150fb" providerId="ADAL" clId="{53A80294-1932-433B-A256-60049244F6A2}" dt="2025-03-25T07:14:16.521" v="388" actId="20577"/>
          <ac:spMkLst>
            <pc:docMk/>
            <pc:sldMk cId="3507396508" sldId="778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5T07:15:03.097" v="397" actId="20577"/>
        <pc:sldMkLst>
          <pc:docMk/>
          <pc:sldMk cId="2224458638" sldId="779"/>
        </pc:sldMkLst>
        <pc:spChg chg="mod">
          <ac:chgData name="Beniamin Zawilla" userId="ddf0d743-5318-4a4c-9abc-8826c9d150fb" providerId="ADAL" clId="{53A80294-1932-433B-A256-60049244F6A2}" dt="2025-03-25T07:15:03.097" v="397" actId="20577"/>
          <ac:spMkLst>
            <pc:docMk/>
            <pc:sldMk cId="2224458638" sldId="779"/>
            <ac:spMk id="11" creationId="{09DE250D-399D-3046-A104-9E1DCF4E2437}"/>
          </ac:spMkLst>
        </pc:spChg>
      </pc:sldChg>
      <pc:sldChg chg="modSp mod">
        <pc:chgData name="Beniamin Zawilla" userId="ddf0d743-5318-4a4c-9abc-8826c9d150fb" providerId="ADAL" clId="{53A80294-1932-433B-A256-60049244F6A2}" dt="2025-03-25T07:28:22.455" v="433" actId="404"/>
        <pc:sldMkLst>
          <pc:docMk/>
          <pc:sldMk cId="45570957" sldId="783"/>
        </pc:sldMkLst>
        <pc:spChg chg="mod">
          <ac:chgData name="Beniamin Zawilla" userId="ddf0d743-5318-4a4c-9abc-8826c9d150fb" providerId="ADAL" clId="{53A80294-1932-433B-A256-60049244F6A2}" dt="2025-03-25T07:28:22.455" v="433" actId="404"/>
          <ac:spMkLst>
            <pc:docMk/>
            <pc:sldMk cId="45570957" sldId="783"/>
            <ac:spMk id="2" creationId="{1EAF5495-4573-34EC-1875-9135E0DCD272}"/>
          </ac:spMkLst>
        </pc:spChg>
      </pc:sldChg>
      <pc:sldChg chg="modSp mod">
        <pc:chgData name="Beniamin Zawilla" userId="ddf0d743-5318-4a4c-9abc-8826c9d150fb" providerId="ADAL" clId="{53A80294-1932-433B-A256-60049244F6A2}" dt="2025-03-25T07:28:48.877" v="437" actId="1076"/>
        <pc:sldMkLst>
          <pc:docMk/>
          <pc:sldMk cId="820564643" sldId="785"/>
        </pc:sldMkLst>
        <pc:spChg chg="mod">
          <ac:chgData name="Beniamin Zawilla" userId="ddf0d743-5318-4a4c-9abc-8826c9d150fb" providerId="ADAL" clId="{53A80294-1932-433B-A256-60049244F6A2}" dt="2025-03-25T07:28:48.297" v="436" actId="403"/>
          <ac:spMkLst>
            <pc:docMk/>
            <pc:sldMk cId="820564643" sldId="785"/>
            <ac:spMk id="2" creationId="{1EAF5495-4573-34EC-1875-9135E0DCD272}"/>
          </ac:spMkLst>
        </pc:spChg>
        <pc:spChg chg="mod">
          <ac:chgData name="Beniamin Zawilla" userId="ddf0d743-5318-4a4c-9abc-8826c9d150fb" providerId="ADAL" clId="{53A80294-1932-433B-A256-60049244F6A2}" dt="2025-03-25T07:28:48.877" v="437" actId="1076"/>
          <ac:spMkLst>
            <pc:docMk/>
            <pc:sldMk cId="820564643" sldId="785"/>
            <ac:spMk id="4" creationId="{5F095870-C567-AE12-61EE-8EDAEC6D16B5}"/>
          </ac:spMkLst>
        </pc:spChg>
      </pc:sldChg>
      <pc:sldChg chg="modSp mod">
        <pc:chgData name="Beniamin Zawilla" userId="ddf0d743-5318-4a4c-9abc-8826c9d150fb" providerId="ADAL" clId="{53A80294-1932-433B-A256-60049244F6A2}" dt="2025-03-25T07:29:49.027" v="467" actId="20577"/>
        <pc:sldMkLst>
          <pc:docMk/>
          <pc:sldMk cId="3575935435" sldId="786"/>
        </pc:sldMkLst>
        <pc:spChg chg="mod">
          <ac:chgData name="Beniamin Zawilla" userId="ddf0d743-5318-4a4c-9abc-8826c9d150fb" providerId="ADAL" clId="{53A80294-1932-433B-A256-60049244F6A2}" dt="2025-03-25T07:29:49.027" v="467" actId="20577"/>
          <ac:spMkLst>
            <pc:docMk/>
            <pc:sldMk cId="3575935435" sldId="786"/>
            <ac:spMk id="3" creationId="{35AC186C-5DE3-6542-A610-70101C6B0F93}"/>
          </ac:spMkLst>
        </pc:spChg>
      </pc:sldChg>
      <pc:sldChg chg="modSp mod">
        <pc:chgData name="Beniamin Zawilla" userId="ddf0d743-5318-4a4c-9abc-8826c9d150fb" providerId="ADAL" clId="{53A80294-1932-433B-A256-60049244F6A2}" dt="2025-03-25T07:30:05.074" v="471" actId="6549"/>
        <pc:sldMkLst>
          <pc:docMk/>
          <pc:sldMk cId="651935989" sldId="787"/>
        </pc:sldMkLst>
        <pc:spChg chg="mod">
          <ac:chgData name="Beniamin Zawilla" userId="ddf0d743-5318-4a4c-9abc-8826c9d150fb" providerId="ADAL" clId="{53A80294-1932-433B-A256-60049244F6A2}" dt="2025-03-25T07:30:05.074" v="471" actId="6549"/>
          <ac:spMkLst>
            <pc:docMk/>
            <pc:sldMk cId="651935989" sldId="787"/>
            <ac:spMk id="2" creationId="{8FA217D6-4AA2-CB4D-9D63-D41980307DD7}"/>
          </ac:spMkLst>
        </pc:spChg>
      </pc:sldChg>
      <pc:sldChg chg="modSp mod">
        <pc:chgData name="Beniamin Zawilla" userId="ddf0d743-5318-4a4c-9abc-8826c9d150fb" providerId="ADAL" clId="{53A80294-1932-433B-A256-60049244F6A2}" dt="2025-03-25T06:47:57.379" v="167" actId="20577"/>
        <pc:sldMkLst>
          <pc:docMk/>
          <pc:sldMk cId="2922520987" sldId="788"/>
        </pc:sldMkLst>
        <pc:spChg chg="mod">
          <ac:chgData name="Beniamin Zawilla" userId="ddf0d743-5318-4a4c-9abc-8826c9d150fb" providerId="ADAL" clId="{53A80294-1932-433B-A256-60049244F6A2}" dt="2025-03-25T06:47:57.379" v="167" actId="20577"/>
          <ac:spMkLst>
            <pc:docMk/>
            <pc:sldMk cId="2922520987" sldId="788"/>
            <ac:spMk id="4" creationId="{AD828DDD-A228-5786-4CFB-5C90B29B5445}"/>
          </ac:spMkLst>
        </pc:spChg>
      </pc:sldChg>
      <pc:sldChg chg="modSp mod">
        <pc:chgData name="Beniamin Zawilla" userId="ddf0d743-5318-4a4c-9abc-8826c9d150fb" providerId="ADAL" clId="{53A80294-1932-433B-A256-60049244F6A2}" dt="2025-03-24T13:12:29.096" v="66" actId="14100"/>
        <pc:sldMkLst>
          <pc:docMk/>
          <pc:sldMk cId="2715131926" sldId="790"/>
        </pc:sldMkLst>
        <pc:spChg chg="mod">
          <ac:chgData name="Beniamin Zawilla" userId="ddf0d743-5318-4a4c-9abc-8826c9d150fb" providerId="ADAL" clId="{53A80294-1932-433B-A256-60049244F6A2}" dt="2025-03-24T13:12:24.706" v="65" actId="404"/>
          <ac:spMkLst>
            <pc:docMk/>
            <pc:sldMk cId="2715131926" sldId="790"/>
            <ac:spMk id="3" creationId="{19FD591E-E8AF-8F5F-1729-6B089C8A5E06}"/>
          </ac:spMkLst>
        </pc:spChg>
        <pc:spChg chg="mod">
          <ac:chgData name="Beniamin Zawilla" userId="ddf0d743-5318-4a4c-9abc-8826c9d150fb" providerId="ADAL" clId="{53A80294-1932-433B-A256-60049244F6A2}" dt="2025-03-24T13:12:29.096" v="66" actId="14100"/>
          <ac:spMkLst>
            <pc:docMk/>
            <pc:sldMk cId="2715131926" sldId="790"/>
            <ac:spMk id="4" creationId="{A68B4AD2-1CF5-9439-A8A9-FD0227B107B9}"/>
          </ac:spMkLst>
        </pc:spChg>
      </pc:sldChg>
      <pc:sldChg chg="modSp mod">
        <pc:chgData name="Beniamin Zawilla" userId="ddf0d743-5318-4a4c-9abc-8826c9d150fb" providerId="ADAL" clId="{53A80294-1932-433B-A256-60049244F6A2}" dt="2025-03-25T06:49:32.026" v="234" actId="20577"/>
        <pc:sldMkLst>
          <pc:docMk/>
          <pc:sldMk cId="1928555814" sldId="791"/>
        </pc:sldMkLst>
        <pc:spChg chg="mod">
          <ac:chgData name="Beniamin Zawilla" userId="ddf0d743-5318-4a4c-9abc-8826c9d150fb" providerId="ADAL" clId="{53A80294-1932-433B-A256-60049244F6A2}" dt="2025-03-25T06:48:26.194" v="169" actId="404"/>
          <ac:spMkLst>
            <pc:docMk/>
            <pc:sldMk cId="1928555814" sldId="791"/>
            <ac:spMk id="3" creationId="{AADD30CE-BFCF-6E9A-875C-422FE04EE29A}"/>
          </ac:spMkLst>
        </pc:spChg>
        <pc:spChg chg="mod">
          <ac:chgData name="Beniamin Zawilla" userId="ddf0d743-5318-4a4c-9abc-8826c9d150fb" providerId="ADAL" clId="{53A80294-1932-433B-A256-60049244F6A2}" dt="2025-03-25T06:49:32.026" v="234" actId="20577"/>
          <ac:spMkLst>
            <pc:docMk/>
            <pc:sldMk cId="1928555814" sldId="791"/>
            <ac:spMk id="4" creationId="{3B2E53DB-8A6B-7594-F633-7584687C3A4D}"/>
          </ac:spMkLst>
        </pc:spChg>
      </pc:sldChg>
      <pc:sldChg chg="modSp mod">
        <pc:chgData name="Beniamin Zawilla" userId="ddf0d743-5318-4a4c-9abc-8826c9d150fb" providerId="ADAL" clId="{53A80294-1932-433B-A256-60049244F6A2}" dt="2025-03-25T06:54:01.840" v="271" actId="14100"/>
        <pc:sldMkLst>
          <pc:docMk/>
          <pc:sldMk cId="1732105929" sldId="792"/>
        </pc:sldMkLst>
        <pc:spChg chg="mod">
          <ac:chgData name="Beniamin Zawilla" userId="ddf0d743-5318-4a4c-9abc-8826c9d150fb" providerId="ADAL" clId="{53A80294-1932-433B-A256-60049244F6A2}" dt="2025-03-25T06:53:52.293" v="269" actId="14100"/>
          <ac:spMkLst>
            <pc:docMk/>
            <pc:sldMk cId="1732105929" sldId="792"/>
            <ac:spMk id="3" creationId="{78D40E24-D7F0-135A-19E1-471A79C0E306}"/>
          </ac:spMkLst>
        </pc:spChg>
        <pc:spChg chg="mod">
          <ac:chgData name="Beniamin Zawilla" userId="ddf0d743-5318-4a4c-9abc-8826c9d150fb" providerId="ADAL" clId="{53A80294-1932-433B-A256-60049244F6A2}" dt="2025-03-25T06:54:01.840" v="271" actId="14100"/>
          <ac:spMkLst>
            <pc:docMk/>
            <pc:sldMk cId="1732105929" sldId="792"/>
            <ac:spMk id="4" creationId="{8DA40BB8-75F2-0824-B9B6-C225B1B172FB}"/>
          </ac:spMkLst>
        </pc:spChg>
      </pc:sldChg>
      <pc:sldChg chg="modSp mod">
        <pc:chgData name="Beniamin Zawilla" userId="ddf0d743-5318-4a4c-9abc-8826c9d150fb" providerId="ADAL" clId="{53A80294-1932-433B-A256-60049244F6A2}" dt="2025-03-25T06:58:13.647" v="294" actId="404"/>
        <pc:sldMkLst>
          <pc:docMk/>
          <pc:sldMk cId="550901109" sldId="795"/>
        </pc:sldMkLst>
        <pc:spChg chg="mod">
          <ac:chgData name="Beniamin Zawilla" userId="ddf0d743-5318-4a4c-9abc-8826c9d150fb" providerId="ADAL" clId="{53A80294-1932-433B-A256-60049244F6A2}" dt="2025-03-25T06:58:00.122" v="273" actId="404"/>
          <ac:spMkLst>
            <pc:docMk/>
            <pc:sldMk cId="550901109" sldId="795"/>
            <ac:spMk id="3" creationId="{C2936733-00A7-0473-9580-595FDC97BDEE}"/>
          </ac:spMkLst>
        </pc:spChg>
        <pc:spChg chg="mod">
          <ac:chgData name="Beniamin Zawilla" userId="ddf0d743-5318-4a4c-9abc-8826c9d150fb" providerId="ADAL" clId="{53A80294-1932-433B-A256-60049244F6A2}" dt="2025-03-25T06:58:13.647" v="294" actId="404"/>
          <ac:spMkLst>
            <pc:docMk/>
            <pc:sldMk cId="550901109" sldId="795"/>
            <ac:spMk id="4" creationId="{E3CE9ED0-E513-6051-52B9-003145FB1F3A}"/>
          </ac:spMkLst>
        </pc:spChg>
      </pc:sldChg>
      <pc:sldChg chg="modSp mod">
        <pc:chgData name="Beniamin Zawilla" userId="ddf0d743-5318-4a4c-9abc-8826c9d150fb" providerId="ADAL" clId="{53A80294-1932-433B-A256-60049244F6A2}" dt="2025-03-25T07:29:22.018" v="441" actId="14100"/>
        <pc:sldMkLst>
          <pc:docMk/>
          <pc:sldMk cId="1974969909" sldId="796"/>
        </pc:sldMkLst>
        <pc:spChg chg="mod">
          <ac:chgData name="Beniamin Zawilla" userId="ddf0d743-5318-4a4c-9abc-8826c9d150fb" providerId="ADAL" clId="{53A80294-1932-433B-A256-60049244F6A2}" dt="2025-03-25T07:29:07.661" v="439" actId="404"/>
          <ac:spMkLst>
            <pc:docMk/>
            <pc:sldMk cId="1974969909" sldId="796"/>
            <ac:spMk id="3" creationId="{65C7FD5D-B3D2-8136-6ADE-52F33AB20361}"/>
          </ac:spMkLst>
        </pc:spChg>
        <pc:spChg chg="mod">
          <ac:chgData name="Beniamin Zawilla" userId="ddf0d743-5318-4a4c-9abc-8826c9d150fb" providerId="ADAL" clId="{53A80294-1932-433B-A256-60049244F6A2}" dt="2025-03-25T07:29:22.018" v="441" actId="14100"/>
          <ac:spMkLst>
            <pc:docMk/>
            <pc:sldMk cId="1974969909" sldId="796"/>
            <ac:spMk id="4" creationId="{6C239CCD-995D-93DD-66FA-D2AB399E20F4}"/>
          </ac:spMkLst>
        </pc:spChg>
      </pc:sldChg>
      <pc:sldChg chg="modSp mod">
        <pc:chgData name="Beniamin Zawilla" userId="ddf0d743-5318-4a4c-9abc-8826c9d150fb" providerId="ADAL" clId="{53A80294-1932-433B-A256-60049244F6A2}" dt="2025-03-24T13:12:01.605" v="63" actId="6549"/>
        <pc:sldMkLst>
          <pc:docMk/>
          <pc:sldMk cId="3877041211" sldId="797"/>
        </pc:sldMkLst>
        <pc:spChg chg="mod">
          <ac:chgData name="Beniamin Zawilla" userId="ddf0d743-5318-4a4c-9abc-8826c9d150fb" providerId="ADAL" clId="{53A80294-1932-433B-A256-60049244F6A2}" dt="2025-03-24T13:11:54.965" v="59" actId="122"/>
          <ac:spMkLst>
            <pc:docMk/>
            <pc:sldMk cId="3877041211" sldId="797"/>
            <ac:spMk id="3" creationId="{2AF6BF22-109F-B6FA-E82D-B7841AEBC3C1}"/>
          </ac:spMkLst>
        </pc:spChg>
        <pc:spChg chg="mod">
          <ac:chgData name="Beniamin Zawilla" userId="ddf0d743-5318-4a4c-9abc-8826c9d150fb" providerId="ADAL" clId="{53A80294-1932-433B-A256-60049244F6A2}" dt="2025-03-24T13:12:01.605" v="63" actId="6549"/>
          <ac:spMkLst>
            <pc:docMk/>
            <pc:sldMk cId="3877041211" sldId="797"/>
            <ac:spMk id="4" creationId="{AD828DDD-A228-5786-4CFB-5C90B29B5445}"/>
          </ac:spMkLst>
        </pc:spChg>
      </pc:sldChg>
      <pc:sldChg chg="modSp mod">
        <pc:chgData name="Beniamin Zawilla" userId="ddf0d743-5318-4a4c-9abc-8826c9d150fb" providerId="ADAL" clId="{53A80294-1932-433B-A256-60049244F6A2}" dt="2025-03-24T13:18:09.523" v="163" actId="20577"/>
        <pc:sldMkLst>
          <pc:docMk/>
          <pc:sldMk cId="314266568" sldId="799"/>
        </pc:sldMkLst>
        <pc:spChg chg="mod">
          <ac:chgData name="Beniamin Zawilla" userId="ddf0d743-5318-4a4c-9abc-8826c9d150fb" providerId="ADAL" clId="{53A80294-1932-433B-A256-60049244F6A2}" dt="2025-03-24T13:18:09.523" v="163" actId="20577"/>
          <ac:spMkLst>
            <pc:docMk/>
            <pc:sldMk cId="314266568" sldId="799"/>
            <ac:spMk id="3" creationId="{B99DF8E9-ACDE-6102-CD4C-07F3ACB9D0BB}"/>
          </ac:spMkLst>
        </pc:spChg>
      </pc:sldChg>
      <pc:sldChg chg="modSp mod">
        <pc:chgData name="Beniamin Zawilla" userId="ddf0d743-5318-4a4c-9abc-8826c9d150fb" providerId="ADAL" clId="{53A80294-1932-433B-A256-60049244F6A2}" dt="2025-03-25T06:53:14.319" v="263" actId="404"/>
        <pc:sldMkLst>
          <pc:docMk/>
          <pc:sldMk cId="3441196937" sldId="800"/>
        </pc:sldMkLst>
        <pc:spChg chg="mod">
          <ac:chgData name="Beniamin Zawilla" userId="ddf0d743-5318-4a4c-9abc-8826c9d150fb" providerId="ADAL" clId="{53A80294-1932-433B-A256-60049244F6A2}" dt="2025-03-25T06:53:14.319" v="263" actId="404"/>
          <ac:spMkLst>
            <pc:docMk/>
            <pc:sldMk cId="3441196937" sldId="800"/>
            <ac:spMk id="4" creationId="{A65CFEE7-2322-B011-D632-6FFFAD685F2D}"/>
          </ac:spMkLst>
        </pc:spChg>
      </pc:sldChg>
      <pc:sldMasterChg chg="modSp mod modSldLayout">
        <pc:chgData name="Beniamin Zawilla" userId="ddf0d743-5318-4a4c-9abc-8826c9d150fb" providerId="ADAL" clId="{53A80294-1932-433B-A256-60049244F6A2}" dt="2025-03-24T13:09:24.345" v="41" actId="14100"/>
        <pc:sldMasterMkLst>
          <pc:docMk/>
          <pc:sldMasterMk cId="430657063" sldId="2147483660"/>
        </pc:sldMasterMkLst>
        <pc:spChg chg="mod">
          <ac:chgData name="Beniamin Zawilla" userId="ddf0d743-5318-4a4c-9abc-8826c9d150fb" providerId="ADAL" clId="{53A80294-1932-433B-A256-60049244F6A2}" dt="2025-03-24T13:07:42.016" v="21" actId="2710"/>
          <ac:spMkLst>
            <pc:docMk/>
            <pc:sldMasterMk cId="430657063" sldId="2147483660"/>
            <ac:spMk id="54" creationId="{57D94F2C-9C87-2497-E07B-9D9B7EA0E840}"/>
          </ac:spMkLst>
        </pc:spChg>
        <pc:sldLayoutChg chg="modSp mod">
          <pc:chgData name="Beniamin Zawilla" userId="ddf0d743-5318-4a4c-9abc-8826c9d150fb" providerId="ADAL" clId="{53A80294-1932-433B-A256-60049244F6A2}" dt="2025-03-24T13:09:24.345" v="41" actId="14100"/>
          <pc:sldLayoutMkLst>
            <pc:docMk/>
            <pc:sldMasterMk cId="430657063" sldId="2147483660"/>
            <pc:sldLayoutMk cId="3094033003" sldId="2147483703"/>
          </pc:sldLayoutMkLst>
          <pc:spChg chg="mod">
            <ac:chgData name="Beniamin Zawilla" userId="ddf0d743-5318-4a4c-9abc-8826c9d150fb" providerId="ADAL" clId="{53A80294-1932-433B-A256-60049244F6A2}" dt="2025-03-24T13:09:24.345" v="41" actId="14100"/>
            <ac:spMkLst>
              <pc:docMk/>
              <pc:sldMasterMk cId="430657063" sldId="2147483660"/>
              <pc:sldLayoutMk cId="3094033003" sldId="2147483703"/>
              <ac:spMk id="17" creationId="{DC162A94-5E7B-0BAE-1C49-AD7CF1786063}"/>
            </ac:spMkLst>
          </pc:spChg>
        </pc:sldLayoutChg>
        <pc:sldLayoutChg chg="modSp mod">
          <pc:chgData name="Beniamin Zawilla" userId="ddf0d743-5318-4a4c-9abc-8826c9d150fb" providerId="ADAL" clId="{53A80294-1932-433B-A256-60049244F6A2}" dt="2025-03-24T13:06:42.798" v="7" actId="14100"/>
          <pc:sldLayoutMkLst>
            <pc:docMk/>
            <pc:sldMasterMk cId="430657063" sldId="2147483660"/>
            <pc:sldLayoutMk cId="31915607" sldId="2147483708"/>
          </pc:sldLayoutMkLst>
          <pc:spChg chg="mod">
            <ac:chgData name="Beniamin Zawilla" userId="ddf0d743-5318-4a4c-9abc-8826c9d150fb" providerId="ADAL" clId="{53A80294-1932-433B-A256-60049244F6A2}" dt="2025-03-24T13:06:42.798" v="7" actId="14100"/>
            <ac:spMkLst>
              <pc:docMk/>
              <pc:sldMasterMk cId="430657063" sldId="2147483660"/>
              <pc:sldLayoutMk cId="31915607" sldId="2147483708"/>
              <ac:spMk id="2" creationId="{A212208F-070A-C29F-9730-152229B52846}"/>
            </ac:spMkLst>
          </pc:spChg>
        </pc:sldLayoutChg>
        <pc:sldLayoutChg chg="modSp mod">
          <pc:chgData name="Beniamin Zawilla" userId="ddf0d743-5318-4a4c-9abc-8826c9d150fb" providerId="ADAL" clId="{53A80294-1932-433B-A256-60049244F6A2}" dt="2025-03-24T13:06:31.294" v="5" actId="14100"/>
          <pc:sldLayoutMkLst>
            <pc:docMk/>
            <pc:sldMasterMk cId="430657063" sldId="2147483660"/>
            <pc:sldLayoutMk cId="2180976426" sldId="2147483735"/>
          </pc:sldLayoutMkLst>
          <pc:spChg chg="mod">
            <ac:chgData name="Beniamin Zawilla" userId="ddf0d743-5318-4a4c-9abc-8826c9d150fb" providerId="ADAL" clId="{53A80294-1932-433B-A256-60049244F6A2}" dt="2025-03-24T13:06:31.294" v="5" actId="14100"/>
            <ac:spMkLst>
              <pc:docMk/>
              <pc:sldMasterMk cId="430657063" sldId="2147483660"/>
              <pc:sldLayoutMk cId="2180976426" sldId="2147483735"/>
              <ac:spMk id="14" creationId="{9D191051-AA2C-1936-0640-761B63AE64DB}"/>
            </ac:spMkLst>
          </pc:spChg>
        </pc:sldLayoutChg>
        <pc:sldLayoutChg chg="delSp mod">
          <pc:chgData name="Beniamin Zawilla" userId="ddf0d743-5318-4a4c-9abc-8826c9d150fb" providerId="ADAL" clId="{53A80294-1932-433B-A256-60049244F6A2}" dt="2025-03-24T13:07:13.329" v="16" actId="478"/>
          <pc:sldLayoutMkLst>
            <pc:docMk/>
            <pc:sldMasterMk cId="430657063" sldId="2147483660"/>
            <pc:sldLayoutMk cId="2883806539" sldId="2147483736"/>
          </pc:sldLayoutMkLst>
          <pc:grpChg chg="del">
            <ac:chgData name="Beniamin Zawilla" userId="ddf0d743-5318-4a4c-9abc-8826c9d150fb" providerId="ADAL" clId="{53A80294-1932-433B-A256-60049244F6A2}" dt="2025-03-24T13:07:13.329" v="16" actId="478"/>
            <ac:grpSpMkLst>
              <pc:docMk/>
              <pc:sldMasterMk cId="430657063" sldId="2147483660"/>
              <pc:sldLayoutMk cId="2883806539" sldId="2147483736"/>
              <ac:grpSpMk id="166" creationId="{2E4788F7-99D7-85BC-5AD1-DA1225E1B491}"/>
            </ac:grpSpMkLst>
          </pc:grpChg>
        </pc:sldLayoutChg>
        <pc:sldLayoutChg chg="modSp mod">
          <pc:chgData name="Beniamin Zawilla" userId="ddf0d743-5318-4a4c-9abc-8826c9d150fb" providerId="ADAL" clId="{53A80294-1932-433B-A256-60049244F6A2}" dt="2025-03-24T13:07:50.404" v="22" actId="1076"/>
          <pc:sldLayoutMkLst>
            <pc:docMk/>
            <pc:sldMasterMk cId="430657063" sldId="2147483660"/>
            <pc:sldLayoutMk cId="3037610408" sldId="2147483740"/>
          </pc:sldLayoutMkLst>
          <pc:spChg chg="mod">
            <ac:chgData name="Beniamin Zawilla" userId="ddf0d743-5318-4a4c-9abc-8826c9d150fb" providerId="ADAL" clId="{53A80294-1932-433B-A256-60049244F6A2}" dt="2025-03-24T13:07:50.404" v="22" actId="1076"/>
            <ac:spMkLst>
              <pc:docMk/>
              <pc:sldMasterMk cId="430657063" sldId="2147483660"/>
              <pc:sldLayoutMk cId="3037610408" sldId="2147483740"/>
              <ac:spMk id="20" creationId="{64ED5023-80E2-C04D-8620-99E5F464CE9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Edycja stylów tekstu wzorcowego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99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98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97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996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994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992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11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138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038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064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838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768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623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064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2493589-430F-B785-BC26-0C4DA22CEB55}"/>
              </a:ext>
            </a:extLst>
          </p:cNvPr>
          <p:cNvSpPr/>
          <p:nvPr userDrawn="1"/>
        </p:nvSpPr>
        <p:spPr>
          <a:xfrm>
            <a:off x="894621" y="3354"/>
            <a:ext cx="4052477" cy="3893456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11496E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121DBA3-08D2-1337-EDEB-01D14E7869BC}"/>
              </a:ext>
            </a:extLst>
          </p:cNvPr>
          <p:cNvSpPr/>
          <p:nvPr userDrawn="1"/>
        </p:nvSpPr>
        <p:spPr>
          <a:xfrm>
            <a:off x="8058541" y="4455275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094D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63" name="Picture Placeholder 166">
            <a:extLst>
              <a:ext uri="{FF2B5EF4-FFF2-40B4-BE49-F238E27FC236}">
                <a16:creationId xmlns:a16="http://schemas.microsoft.com/office/drawing/2014/main" id="{8576E01D-F3B8-44FF-FE85-6D11D63B2D7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6723" y="3355"/>
            <a:ext cx="11251935" cy="4624906"/>
          </a:xfrm>
          <a:custGeom>
            <a:avLst/>
            <a:gdLst>
              <a:gd name="connsiteX0" fmla="*/ 0 w 11251935"/>
              <a:gd name="connsiteY0" fmla="*/ 0 h 4624906"/>
              <a:gd name="connsiteX1" fmla="*/ 447898 w 11251935"/>
              <a:gd name="connsiteY1" fmla="*/ 0 h 4624906"/>
              <a:gd name="connsiteX2" fmla="*/ 447898 w 11251935"/>
              <a:gd name="connsiteY2" fmla="*/ 3893455 h 4624906"/>
              <a:gd name="connsiteX3" fmla="*/ 4500376 w 11251935"/>
              <a:gd name="connsiteY3" fmla="*/ 3893455 h 4624906"/>
              <a:gd name="connsiteX4" fmla="*/ 4500376 w 11251935"/>
              <a:gd name="connsiteY4" fmla="*/ 0 h 4624906"/>
              <a:gd name="connsiteX5" fmla="*/ 11251935 w 11251935"/>
              <a:gd name="connsiteY5" fmla="*/ 0 h 4624906"/>
              <a:gd name="connsiteX6" fmla="*/ 11251935 w 11251935"/>
              <a:gd name="connsiteY6" fmla="*/ 4451920 h 4624906"/>
              <a:gd name="connsiteX7" fmla="*/ 7611818 w 11251935"/>
              <a:gd name="connsiteY7" fmla="*/ 4451920 h 4624906"/>
              <a:gd name="connsiteX8" fmla="*/ 7611818 w 11251935"/>
              <a:gd name="connsiteY8" fmla="*/ 4624906 h 4624906"/>
              <a:gd name="connsiteX9" fmla="*/ 0 w 11251935"/>
              <a:gd name="connsiteY9" fmla="*/ 4624906 h 462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51935" h="4624906">
                <a:moveTo>
                  <a:pt x="0" y="0"/>
                </a:moveTo>
                <a:lnTo>
                  <a:pt x="447898" y="0"/>
                </a:lnTo>
                <a:lnTo>
                  <a:pt x="447898" y="3893455"/>
                </a:lnTo>
                <a:lnTo>
                  <a:pt x="4500376" y="3893455"/>
                </a:lnTo>
                <a:lnTo>
                  <a:pt x="4500376" y="0"/>
                </a:lnTo>
                <a:lnTo>
                  <a:pt x="11251935" y="0"/>
                </a:lnTo>
                <a:lnTo>
                  <a:pt x="11251935" y="4451920"/>
                </a:lnTo>
                <a:lnTo>
                  <a:pt x="7611818" y="4451920"/>
                </a:lnTo>
                <a:lnTo>
                  <a:pt x="7611818" y="4624906"/>
                </a:lnTo>
                <a:lnTo>
                  <a:pt x="0" y="46249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D873B4E1-BB2E-A4A5-029F-705A8A4C58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454" y="1582704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954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Teach Digital</a:t>
            </a:r>
            <a:endParaRPr lang="en-US" dirty="0"/>
          </a:p>
        </p:txBody>
      </p:sp>
      <p:sp>
        <p:nvSpPr>
          <p:cNvPr id="165" name="Text Placeholder 32">
            <a:extLst>
              <a:ext uri="{FF2B5EF4-FFF2-40B4-BE49-F238E27FC236}">
                <a16:creationId xmlns:a16="http://schemas.microsoft.com/office/drawing/2014/main" id="{F19478BD-F969-6302-9A72-BF3E6ECE4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0579" y="892241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guide to </a:t>
            </a:r>
          </a:p>
        </p:txBody>
      </p:sp>
      <p:sp>
        <p:nvSpPr>
          <p:cNvPr id="169" name="Text Placeholder 23">
            <a:extLst>
              <a:ext uri="{FF2B5EF4-FFF2-40B4-BE49-F238E27FC236}">
                <a16:creationId xmlns:a16="http://schemas.microsoft.com/office/drawing/2014/main" id="{006CB6A6-08BD-0663-44FE-4284A729F16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58541" y="4502526"/>
            <a:ext cx="3640117" cy="731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F00D2B51-D8DE-CEB2-F866-1C8AC41E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16" y="4266900"/>
            <a:ext cx="5331686" cy="27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6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7FAD2C0-DBDF-CC43-8DF5-5E7DB4F84012}"/>
              </a:ext>
            </a:extLst>
          </p:cNvPr>
          <p:cNvSpPr/>
          <p:nvPr userDrawn="1"/>
        </p:nvSpPr>
        <p:spPr bwMode="auto">
          <a:xfrm>
            <a:off x="2031599" y="304623"/>
            <a:ext cx="8128800" cy="4355963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45436" tIns="72717" rIns="145436" bIns="72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6926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8E42465-1BA7-D440-A53F-E8A7AD1B0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2031600 w 12192000"/>
              <a:gd name="connsiteY1" fmla="*/ 0 h 6858000"/>
              <a:gd name="connsiteX2" fmla="*/ 2031600 w 12192000"/>
              <a:gd name="connsiteY2" fmla="*/ 304623 h 6858000"/>
              <a:gd name="connsiteX3" fmla="*/ 2031600 w 12192000"/>
              <a:gd name="connsiteY3" fmla="*/ 425819 h 6858000"/>
              <a:gd name="connsiteX4" fmla="*/ 2031600 w 12192000"/>
              <a:gd name="connsiteY4" fmla="*/ 4660586 h 6858000"/>
              <a:gd name="connsiteX5" fmla="*/ 10160400 w 12192000"/>
              <a:gd name="connsiteY5" fmla="*/ 4660586 h 6858000"/>
              <a:gd name="connsiteX6" fmla="*/ 10160400 w 12192000"/>
              <a:gd name="connsiteY6" fmla="*/ 425819 h 6858000"/>
              <a:gd name="connsiteX7" fmla="*/ 10160400 w 12192000"/>
              <a:gd name="connsiteY7" fmla="*/ 304623 h 6858000"/>
              <a:gd name="connsiteX8" fmla="*/ 1016040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031600" y="0"/>
                </a:lnTo>
                <a:lnTo>
                  <a:pt x="2031600" y="304623"/>
                </a:lnTo>
                <a:lnTo>
                  <a:pt x="2031600" y="425819"/>
                </a:lnTo>
                <a:lnTo>
                  <a:pt x="2031600" y="4660586"/>
                </a:lnTo>
                <a:lnTo>
                  <a:pt x="10160400" y="4660586"/>
                </a:lnTo>
                <a:lnTo>
                  <a:pt x="10160400" y="425819"/>
                </a:lnTo>
                <a:lnTo>
                  <a:pt x="10160400" y="304623"/>
                </a:lnTo>
                <a:lnTo>
                  <a:pt x="101604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3F020C69-ED5E-F94A-97D2-8608828E75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3461" y="676344"/>
            <a:ext cx="7465079" cy="723352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2094D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7FF297-8125-B740-A6B3-F1766B3775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63461" y="1694964"/>
            <a:ext cx="7465079" cy="2654613"/>
          </a:xfr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76A0E4F-42D6-3BCC-D4C8-6C9C25EF98D8}"/>
              </a:ext>
            </a:extLst>
          </p:cNvPr>
          <p:cNvSpPr/>
          <p:nvPr userDrawn="1"/>
        </p:nvSpPr>
        <p:spPr>
          <a:xfrm rot="5400000">
            <a:off x="5898016" y="-3867945"/>
            <a:ext cx="395965" cy="8128801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E93A69-EE97-8E46-B290-315304A87853}"/>
              </a:ext>
            </a:extLst>
          </p:cNvPr>
          <p:cNvSpPr/>
          <p:nvPr userDrawn="1"/>
        </p:nvSpPr>
        <p:spPr bwMode="auto">
          <a:xfrm rot="5400000">
            <a:off x="1487813" y="-531820"/>
            <a:ext cx="4845505" cy="782113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45436" tIns="72717" rIns="145436" bIns="72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6926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ABB9DF-1DB8-C14F-B6BD-AD6307C52A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1498 h 6858000"/>
              <a:gd name="connsiteX5" fmla="*/ 7699906 w 12192000"/>
              <a:gd name="connsiteY5" fmla="*/ 5801498 h 6858000"/>
              <a:gd name="connsiteX6" fmla="*/ 7821131 w 12192000"/>
              <a:gd name="connsiteY6" fmla="*/ 5801498 h 6858000"/>
              <a:gd name="connsiteX7" fmla="*/ 8130745 w 12192000"/>
              <a:gd name="connsiteY7" fmla="*/ 5801498 h 6858000"/>
              <a:gd name="connsiteX8" fmla="*/ 8130745 w 12192000"/>
              <a:gd name="connsiteY8" fmla="*/ 955993 h 6858000"/>
              <a:gd name="connsiteX9" fmla="*/ 7821131 w 12192000"/>
              <a:gd name="connsiteY9" fmla="*/ 955993 h 6858000"/>
              <a:gd name="connsiteX10" fmla="*/ 7699906 w 12192000"/>
              <a:gd name="connsiteY10" fmla="*/ 955993 h 6858000"/>
              <a:gd name="connsiteX11" fmla="*/ 0 w 12192000"/>
              <a:gd name="connsiteY11" fmla="*/ 9559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1498"/>
                </a:lnTo>
                <a:lnTo>
                  <a:pt x="7699906" y="5801498"/>
                </a:lnTo>
                <a:lnTo>
                  <a:pt x="7821131" y="5801498"/>
                </a:lnTo>
                <a:lnTo>
                  <a:pt x="8130745" y="5801498"/>
                </a:lnTo>
                <a:lnTo>
                  <a:pt x="8130745" y="955993"/>
                </a:lnTo>
                <a:lnTo>
                  <a:pt x="7821131" y="955993"/>
                </a:lnTo>
                <a:lnTo>
                  <a:pt x="7699906" y="955993"/>
                </a:lnTo>
                <a:lnTo>
                  <a:pt x="0" y="955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066AB797-8A89-1847-80D1-724FF4999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956" y="1409888"/>
            <a:ext cx="6749339" cy="808098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60BA47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FEE3E3B2-D340-544F-9FCD-5AF1F67067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0953" y="2428508"/>
            <a:ext cx="6749339" cy="2965622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0F3863-DD6C-BFD9-A0C7-6C4A0B06DFF1}"/>
              </a:ext>
            </a:extLst>
          </p:cNvPr>
          <p:cNvSpPr/>
          <p:nvPr userDrawn="1"/>
        </p:nvSpPr>
        <p:spPr>
          <a:xfrm rot="10800000">
            <a:off x="7731196" y="959550"/>
            <a:ext cx="395965" cy="4841948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BE49C4-98CB-9C45-BD57-28C8BFB0F07D}"/>
              </a:ext>
            </a:extLst>
          </p:cNvPr>
          <p:cNvSpPr/>
          <p:nvPr userDrawn="1"/>
        </p:nvSpPr>
        <p:spPr>
          <a:xfrm>
            <a:off x="0" y="224003"/>
            <a:ext cx="12192000" cy="4142935"/>
          </a:xfrm>
          <a:prstGeom prst="rect">
            <a:avLst/>
          </a:pr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EFAA2AC1-2BB2-C547-AF06-7C9874DC88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246" y="5087694"/>
            <a:ext cx="4403214" cy="1216478"/>
          </a:xfrm>
        </p:spPr>
        <p:txBody>
          <a:bodyPr>
            <a:noAutofit/>
          </a:bodyPr>
          <a:lstStyle>
            <a:lvl1pPr marL="0" indent="0" algn="l">
              <a:buNone/>
              <a:defRPr sz="3600" b="1" i="0" spc="0">
                <a:solidFill>
                  <a:srgbClr val="2094D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5D0ABF6D-9B7F-9841-95F1-1A05A28A9CF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79610" y="5087694"/>
            <a:ext cx="5726769" cy="1216479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0018A5E-BD0C-FB4B-BF50-C125A1DB39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02086" y="553828"/>
            <a:ext cx="6130153" cy="1964833"/>
          </a:xfrm>
          <a:custGeom>
            <a:avLst/>
            <a:gdLst>
              <a:gd name="connsiteX0" fmla="*/ 0 w 6130153"/>
              <a:gd name="connsiteY0" fmla="*/ 0 h 1964833"/>
              <a:gd name="connsiteX1" fmla="*/ 6130153 w 6130153"/>
              <a:gd name="connsiteY1" fmla="*/ 0 h 1964833"/>
              <a:gd name="connsiteX2" fmla="*/ 6130153 w 6130153"/>
              <a:gd name="connsiteY2" fmla="*/ 231958 h 1964833"/>
              <a:gd name="connsiteX3" fmla="*/ 5992823 w 6130153"/>
              <a:gd name="connsiteY3" fmla="*/ 231958 h 1964833"/>
              <a:gd name="connsiteX4" fmla="*/ 5992823 w 6130153"/>
              <a:gd name="connsiteY4" fmla="*/ 1671959 h 1964833"/>
              <a:gd name="connsiteX5" fmla="*/ 6130153 w 6130153"/>
              <a:gd name="connsiteY5" fmla="*/ 1671959 h 1964833"/>
              <a:gd name="connsiteX6" fmla="*/ 6130153 w 6130153"/>
              <a:gd name="connsiteY6" fmla="*/ 1964833 h 1964833"/>
              <a:gd name="connsiteX7" fmla="*/ 0 w 6130153"/>
              <a:gd name="connsiteY7" fmla="*/ 1964833 h 19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0153" h="1964833">
                <a:moveTo>
                  <a:pt x="0" y="0"/>
                </a:moveTo>
                <a:lnTo>
                  <a:pt x="6130153" y="0"/>
                </a:lnTo>
                <a:lnTo>
                  <a:pt x="6130153" y="231958"/>
                </a:lnTo>
                <a:lnTo>
                  <a:pt x="5992823" y="231958"/>
                </a:lnTo>
                <a:lnTo>
                  <a:pt x="5992823" y="1671959"/>
                </a:lnTo>
                <a:lnTo>
                  <a:pt x="6130153" y="1671959"/>
                </a:lnTo>
                <a:lnTo>
                  <a:pt x="6130153" y="1964833"/>
                </a:lnTo>
                <a:lnTo>
                  <a:pt x="0" y="1964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50EA441-1AA7-7946-82C6-35FEB2BA56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112" y="553828"/>
            <a:ext cx="4277880" cy="194767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3EC1EBA-930B-364B-8FFD-A3A37D85E04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0112" y="2749084"/>
            <a:ext cx="6130153" cy="19648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2415A37-99DF-6D48-A82B-08B0B77A1BC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154359" y="2749084"/>
            <a:ext cx="4277880" cy="194767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996230D-CF63-CBC6-1E2D-92C66546C3C0}"/>
              </a:ext>
            </a:extLst>
          </p:cNvPr>
          <p:cNvSpPr/>
          <p:nvPr userDrawn="1"/>
        </p:nvSpPr>
        <p:spPr>
          <a:xfrm>
            <a:off x="11298975" y="782187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2094D2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91051-AA2C-1936-0640-761B63AE64DB}"/>
              </a:ext>
            </a:extLst>
          </p:cNvPr>
          <p:cNvSpPr/>
          <p:nvPr userDrawn="1"/>
        </p:nvSpPr>
        <p:spPr>
          <a:xfrm>
            <a:off x="6705600" y="6408468"/>
            <a:ext cx="4981175" cy="35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>
              <a:lnSpc>
                <a:spcPts val="1080"/>
              </a:lnSpc>
            </a:pPr>
            <a:r>
              <a:rPr lang="en-US" sz="600" spc="353" dirty="0">
                <a:solidFill>
                  <a:srgbClr val="11496E"/>
                </a:solidFill>
                <a:latin typeface="Open Sans"/>
                <a:ea typeface="Open Sans"/>
                <a:cs typeface="Open Sans"/>
                <a:sym typeface="Open Sans"/>
              </a:rPr>
              <a:t>Ethical, Fair and Green Youth Entrepreneurship Education in line with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218097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hoto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BB55D3C9-D9E1-3C4C-BCEE-D89966A31615}"/>
              </a:ext>
            </a:extLst>
          </p:cNvPr>
          <p:cNvSpPr/>
          <p:nvPr userDrawn="1"/>
        </p:nvSpPr>
        <p:spPr>
          <a:xfrm>
            <a:off x="1151886" y="904551"/>
            <a:ext cx="1699375" cy="1349035"/>
          </a:xfrm>
          <a:custGeom>
            <a:avLst/>
            <a:gdLst>
              <a:gd name="connsiteX0" fmla="*/ 0 w 2273649"/>
              <a:gd name="connsiteY0" fmla="*/ 0 h 2283351"/>
              <a:gd name="connsiteX1" fmla="*/ 445816 w 2273649"/>
              <a:gd name="connsiteY1" fmla="*/ 0 h 2283351"/>
              <a:gd name="connsiteX2" fmla="*/ 445816 w 2273649"/>
              <a:gd name="connsiteY2" fmla="*/ 1879810 h 2283351"/>
              <a:gd name="connsiteX3" fmla="*/ 2273649 w 2273649"/>
              <a:gd name="connsiteY3" fmla="*/ 1879810 h 2283351"/>
              <a:gd name="connsiteX4" fmla="*/ 2273649 w 2273649"/>
              <a:gd name="connsiteY4" fmla="*/ 2283351 h 2283351"/>
              <a:gd name="connsiteX5" fmla="*/ 0 w 2273649"/>
              <a:gd name="connsiteY5" fmla="*/ 2283351 h 22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649" h="2283351">
                <a:moveTo>
                  <a:pt x="0" y="0"/>
                </a:moveTo>
                <a:lnTo>
                  <a:pt x="445816" y="0"/>
                </a:lnTo>
                <a:lnTo>
                  <a:pt x="445816" y="1879810"/>
                </a:lnTo>
                <a:lnTo>
                  <a:pt x="2273649" y="1879810"/>
                </a:lnTo>
                <a:lnTo>
                  <a:pt x="2273649" y="2283351"/>
                </a:lnTo>
                <a:lnTo>
                  <a:pt x="0" y="2283351"/>
                </a:lnTo>
                <a:close/>
              </a:path>
            </a:pathLst>
          </a:cu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6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764C767-0A40-C041-96CE-FAE9BC9F5FCA}"/>
              </a:ext>
            </a:extLst>
          </p:cNvPr>
          <p:cNvSpPr/>
          <p:nvPr userDrawn="1"/>
        </p:nvSpPr>
        <p:spPr>
          <a:xfrm>
            <a:off x="1151886" y="5087772"/>
            <a:ext cx="1699375" cy="1349035"/>
          </a:xfrm>
          <a:custGeom>
            <a:avLst/>
            <a:gdLst>
              <a:gd name="connsiteX0" fmla="*/ 0 w 2273649"/>
              <a:gd name="connsiteY0" fmla="*/ 0 h 2283351"/>
              <a:gd name="connsiteX1" fmla="*/ 445816 w 2273649"/>
              <a:gd name="connsiteY1" fmla="*/ 0 h 2283351"/>
              <a:gd name="connsiteX2" fmla="*/ 445816 w 2273649"/>
              <a:gd name="connsiteY2" fmla="*/ 1879810 h 2283351"/>
              <a:gd name="connsiteX3" fmla="*/ 2273649 w 2273649"/>
              <a:gd name="connsiteY3" fmla="*/ 1879810 h 2283351"/>
              <a:gd name="connsiteX4" fmla="*/ 2273649 w 2273649"/>
              <a:gd name="connsiteY4" fmla="*/ 2283351 h 2283351"/>
              <a:gd name="connsiteX5" fmla="*/ 0 w 2273649"/>
              <a:gd name="connsiteY5" fmla="*/ 2283351 h 22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649" h="2283351">
                <a:moveTo>
                  <a:pt x="0" y="0"/>
                </a:moveTo>
                <a:lnTo>
                  <a:pt x="445816" y="0"/>
                </a:lnTo>
                <a:lnTo>
                  <a:pt x="445816" y="1879810"/>
                </a:lnTo>
                <a:lnTo>
                  <a:pt x="2273649" y="1879810"/>
                </a:lnTo>
                <a:lnTo>
                  <a:pt x="2273649" y="2283351"/>
                </a:lnTo>
                <a:lnTo>
                  <a:pt x="0" y="2283351"/>
                </a:lnTo>
                <a:close/>
              </a:path>
            </a:pathLst>
          </a:cu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6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564EE-36DE-654D-A323-79ED5B95A582}"/>
              </a:ext>
            </a:extLst>
          </p:cNvPr>
          <p:cNvSpPr/>
          <p:nvPr userDrawn="1"/>
        </p:nvSpPr>
        <p:spPr>
          <a:xfrm>
            <a:off x="1151885" y="2990169"/>
            <a:ext cx="1699375" cy="1349035"/>
          </a:xfrm>
          <a:custGeom>
            <a:avLst/>
            <a:gdLst>
              <a:gd name="connsiteX0" fmla="*/ 0 w 2273649"/>
              <a:gd name="connsiteY0" fmla="*/ 0 h 2283351"/>
              <a:gd name="connsiteX1" fmla="*/ 445816 w 2273649"/>
              <a:gd name="connsiteY1" fmla="*/ 0 h 2283351"/>
              <a:gd name="connsiteX2" fmla="*/ 445816 w 2273649"/>
              <a:gd name="connsiteY2" fmla="*/ 1879810 h 2283351"/>
              <a:gd name="connsiteX3" fmla="*/ 2273649 w 2273649"/>
              <a:gd name="connsiteY3" fmla="*/ 1879810 h 2283351"/>
              <a:gd name="connsiteX4" fmla="*/ 2273649 w 2273649"/>
              <a:gd name="connsiteY4" fmla="*/ 2283351 h 2283351"/>
              <a:gd name="connsiteX5" fmla="*/ 0 w 2273649"/>
              <a:gd name="connsiteY5" fmla="*/ 2283351 h 22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649" h="2283351">
                <a:moveTo>
                  <a:pt x="0" y="0"/>
                </a:moveTo>
                <a:lnTo>
                  <a:pt x="445816" y="0"/>
                </a:lnTo>
                <a:lnTo>
                  <a:pt x="445816" y="1879810"/>
                </a:lnTo>
                <a:lnTo>
                  <a:pt x="2273649" y="1879810"/>
                </a:lnTo>
                <a:lnTo>
                  <a:pt x="2273649" y="2283351"/>
                </a:lnTo>
                <a:lnTo>
                  <a:pt x="0" y="2283351"/>
                </a:lnTo>
                <a:close/>
              </a:path>
            </a:pathLst>
          </a:cu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6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7D2CEAEF-DB4C-9245-AB85-9E2643AF765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79838" y="417338"/>
            <a:ext cx="7160276" cy="73006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B176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43C13A9-DCE4-E54F-B82D-25FDA2086A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892019" y="1120553"/>
            <a:ext cx="7160273" cy="94587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55" name="Text Placeholder 32">
            <a:extLst>
              <a:ext uri="{FF2B5EF4-FFF2-40B4-BE49-F238E27FC236}">
                <a16:creationId xmlns:a16="http://schemas.microsoft.com/office/drawing/2014/main" id="{9F711D42-C3C7-F94F-A6A2-DBA59D2E1B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79838" y="2492212"/>
            <a:ext cx="7160276" cy="73006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B176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0DA45F84-5354-9B4C-B97F-2229C57C159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92019" y="3195428"/>
            <a:ext cx="7160273" cy="94587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59" name="Text Placeholder 32">
            <a:extLst>
              <a:ext uri="{FF2B5EF4-FFF2-40B4-BE49-F238E27FC236}">
                <a16:creationId xmlns:a16="http://schemas.microsoft.com/office/drawing/2014/main" id="{2E9877C6-E249-4F4E-8097-E7C44AB5FE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92019" y="4567087"/>
            <a:ext cx="7160276" cy="73006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B176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05D67838-D162-BA4F-965A-715CEE8EB1A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904200" y="5270303"/>
            <a:ext cx="7160273" cy="94587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AE122C5-B93C-2443-9586-190A159CBB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49252" y="4604263"/>
            <a:ext cx="1839479" cy="1607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9F14B25-1234-BA4F-9F66-85ABB4C39CE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449252" y="2506660"/>
            <a:ext cx="1839479" cy="1607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D6ADA64-2331-8649-9B72-19062F5F59F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449252" y="409057"/>
            <a:ext cx="1839479" cy="1607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photo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BB55D3C9-D9E1-3C4C-BCEE-D89966A31615}"/>
              </a:ext>
            </a:extLst>
          </p:cNvPr>
          <p:cNvSpPr/>
          <p:nvPr userDrawn="1"/>
        </p:nvSpPr>
        <p:spPr>
          <a:xfrm>
            <a:off x="1139708" y="1479990"/>
            <a:ext cx="1699375" cy="1349035"/>
          </a:xfrm>
          <a:custGeom>
            <a:avLst/>
            <a:gdLst>
              <a:gd name="connsiteX0" fmla="*/ 0 w 2273649"/>
              <a:gd name="connsiteY0" fmla="*/ 0 h 2283351"/>
              <a:gd name="connsiteX1" fmla="*/ 445816 w 2273649"/>
              <a:gd name="connsiteY1" fmla="*/ 0 h 2283351"/>
              <a:gd name="connsiteX2" fmla="*/ 445816 w 2273649"/>
              <a:gd name="connsiteY2" fmla="*/ 1879810 h 2283351"/>
              <a:gd name="connsiteX3" fmla="*/ 2273649 w 2273649"/>
              <a:gd name="connsiteY3" fmla="*/ 1879810 h 2283351"/>
              <a:gd name="connsiteX4" fmla="*/ 2273649 w 2273649"/>
              <a:gd name="connsiteY4" fmla="*/ 2283351 h 2283351"/>
              <a:gd name="connsiteX5" fmla="*/ 0 w 2273649"/>
              <a:gd name="connsiteY5" fmla="*/ 2283351 h 22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649" h="2283351">
                <a:moveTo>
                  <a:pt x="0" y="0"/>
                </a:moveTo>
                <a:lnTo>
                  <a:pt x="445816" y="0"/>
                </a:lnTo>
                <a:lnTo>
                  <a:pt x="445816" y="1879810"/>
                </a:lnTo>
                <a:lnTo>
                  <a:pt x="2273649" y="1879810"/>
                </a:lnTo>
                <a:lnTo>
                  <a:pt x="2273649" y="2283351"/>
                </a:lnTo>
                <a:lnTo>
                  <a:pt x="0" y="2283351"/>
                </a:lnTo>
                <a:close/>
              </a:path>
            </a:pathLst>
          </a:cu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6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564EE-36DE-654D-A323-79ED5B95A582}"/>
              </a:ext>
            </a:extLst>
          </p:cNvPr>
          <p:cNvSpPr/>
          <p:nvPr userDrawn="1"/>
        </p:nvSpPr>
        <p:spPr>
          <a:xfrm>
            <a:off x="1139707" y="4141054"/>
            <a:ext cx="1699375" cy="1349035"/>
          </a:xfrm>
          <a:custGeom>
            <a:avLst/>
            <a:gdLst>
              <a:gd name="connsiteX0" fmla="*/ 0 w 2273649"/>
              <a:gd name="connsiteY0" fmla="*/ 0 h 2283351"/>
              <a:gd name="connsiteX1" fmla="*/ 445816 w 2273649"/>
              <a:gd name="connsiteY1" fmla="*/ 0 h 2283351"/>
              <a:gd name="connsiteX2" fmla="*/ 445816 w 2273649"/>
              <a:gd name="connsiteY2" fmla="*/ 1879810 h 2283351"/>
              <a:gd name="connsiteX3" fmla="*/ 2273649 w 2273649"/>
              <a:gd name="connsiteY3" fmla="*/ 1879810 h 2283351"/>
              <a:gd name="connsiteX4" fmla="*/ 2273649 w 2273649"/>
              <a:gd name="connsiteY4" fmla="*/ 2283351 h 2283351"/>
              <a:gd name="connsiteX5" fmla="*/ 0 w 2273649"/>
              <a:gd name="connsiteY5" fmla="*/ 2283351 h 22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649" h="2283351">
                <a:moveTo>
                  <a:pt x="0" y="0"/>
                </a:moveTo>
                <a:lnTo>
                  <a:pt x="445816" y="0"/>
                </a:lnTo>
                <a:lnTo>
                  <a:pt x="445816" y="1879810"/>
                </a:lnTo>
                <a:lnTo>
                  <a:pt x="2273649" y="1879810"/>
                </a:lnTo>
                <a:lnTo>
                  <a:pt x="2273649" y="2283351"/>
                </a:lnTo>
                <a:lnTo>
                  <a:pt x="0" y="2283351"/>
                </a:lnTo>
                <a:close/>
              </a:path>
            </a:pathLst>
          </a:cu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6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7D2CEAEF-DB4C-9245-AB85-9E2643AF765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67660" y="992777"/>
            <a:ext cx="7160276" cy="73006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B176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43C13A9-DCE4-E54F-B82D-25FDA2086A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879841" y="1695992"/>
            <a:ext cx="7160273" cy="94587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55" name="Text Placeholder 32">
            <a:extLst>
              <a:ext uri="{FF2B5EF4-FFF2-40B4-BE49-F238E27FC236}">
                <a16:creationId xmlns:a16="http://schemas.microsoft.com/office/drawing/2014/main" id="{9F711D42-C3C7-F94F-A6A2-DBA59D2E1B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67660" y="3643097"/>
            <a:ext cx="7160276" cy="73006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B176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0DA45F84-5354-9B4C-B97F-2229C57C159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79841" y="4346313"/>
            <a:ext cx="7160273" cy="94587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9F14B25-1234-BA4F-9F66-85ABB4C39CE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437074" y="3657545"/>
            <a:ext cx="1839479" cy="1607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D6ADA64-2331-8649-9B72-19062F5F59F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437074" y="984496"/>
            <a:ext cx="1839479" cy="1607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5AB41CE-F6BA-8449-B846-3526857402BA}"/>
              </a:ext>
            </a:extLst>
          </p:cNvPr>
          <p:cNvSpPr/>
          <p:nvPr userDrawn="1"/>
        </p:nvSpPr>
        <p:spPr>
          <a:xfrm>
            <a:off x="1" y="1723900"/>
            <a:ext cx="12191998" cy="4053499"/>
          </a:xfrm>
          <a:prstGeom prst="rect">
            <a:avLst/>
          </a:prstGeom>
          <a:solidFill>
            <a:srgbClr val="11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1CFA480F-7E74-BF47-8D97-68745F852A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75" y="612133"/>
            <a:ext cx="10644249" cy="808786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60BA47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4A7C2CE-8B7D-0642-9F33-2728633924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3877" y="2527915"/>
            <a:ext cx="5322123" cy="253835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11F0D-9051-024B-9DC9-CAAD6DD6F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29317" y="1458731"/>
            <a:ext cx="3693498" cy="5831867"/>
          </a:xfrm>
          <a:custGeom>
            <a:avLst/>
            <a:gdLst>
              <a:gd name="connsiteX0" fmla="*/ 0 w 3456000"/>
              <a:gd name="connsiteY0" fmla="*/ 0 h 4136571"/>
              <a:gd name="connsiteX1" fmla="*/ 3456000 w 3456000"/>
              <a:gd name="connsiteY1" fmla="*/ 0 h 4136571"/>
              <a:gd name="connsiteX2" fmla="*/ 3456000 w 3456000"/>
              <a:gd name="connsiteY2" fmla="*/ 4136571 h 4136571"/>
              <a:gd name="connsiteX3" fmla="*/ 0 w 3456000"/>
              <a:gd name="connsiteY3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000" h="4136571">
                <a:moveTo>
                  <a:pt x="0" y="0"/>
                </a:moveTo>
                <a:lnTo>
                  <a:pt x="3456000" y="0"/>
                </a:lnTo>
                <a:lnTo>
                  <a:pt x="3456000" y="4136571"/>
                </a:lnTo>
                <a:lnTo>
                  <a:pt x="0" y="4136571"/>
                </a:lnTo>
                <a:close/>
              </a:path>
            </a:pathLst>
          </a:cu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5EDD9E2-AF44-6C49-9A06-EA7CD926F6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36587" y="2907206"/>
            <a:ext cx="4755412" cy="28793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B1E4B41-A82F-C5DA-18F5-D70EDA69CE5B}"/>
              </a:ext>
            </a:extLst>
          </p:cNvPr>
          <p:cNvSpPr/>
          <p:nvPr userDrawn="1"/>
        </p:nvSpPr>
        <p:spPr>
          <a:xfrm rot="16200000">
            <a:off x="10518124" y="1071057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60BA47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2208F-070A-C29F-9730-152229B52846}"/>
              </a:ext>
            </a:extLst>
          </p:cNvPr>
          <p:cNvSpPr/>
          <p:nvPr userDrawn="1"/>
        </p:nvSpPr>
        <p:spPr>
          <a:xfrm>
            <a:off x="6096000" y="6408468"/>
            <a:ext cx="5590775" cy="36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>
              <a:lnSpc>
                <a:spcPts val="1080"/>
              </a:lnSpc>
            </a:pPr>
            <a:r>
              <a:rPr lang="en-US" sz="800" spc="353" dirty="0">
                <a:solidFill>
                  <a:srgbClr val="11496E"/>
                </a:solidFill>
                <a:latin typeface="Open Sans"/>
                <a:ea typeface="Open Sans"/>
                <a:cs typeface="Open Sans"/>
                <a:sym typeface="Open Sans"/>
              </a:rPr>
              <a:t>Ethical, Fair and Green Youth Entrepreneurship Education in line with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319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280" y="925680"/>
            <a:ext cx="10483431" cy="804265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4282" y="1864553"/>
            <a:ext cx="10483429" cy="4439577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AEDC40B-20B0-6CBF-07B9-38AD956F9569}"/>
              </a:ext>
            </a:extLst>
          </p:cNvPr>
          <p:cNvSpPr/>
          <p:nvPr userDrawn="1"/>
        </p:nvSpPr>
        <p:spPr>
          <a:xfrm rot="5400000">
            <a:off x="5923002" y="-4332045"/>
            <a:ext cx="345989" cy="9007026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00" y="759425"/>
            <a:ext cx="4997879" cy="804265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1D93D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1403" y="1698298"/>
            <a:ext cx="4997878" cy="4439577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8CDF72-CF42-F501-B043-5C5AA4F9EE94}"/>
              </a:ext>
            </a:extLst>
          </p:cNvPr>
          <p:cNvGrpSpPr/>
          <p:nvPr userDrawn="1"/>
        </p:nvGrpSpPr>
        <p:grpSpPr>
          <a:xfrm rot="16200000">
            <a:off x="8887162" y="1476548"/>
            <a:ext cx="4506008" cy="2103668"/>
            <a:chOff x="-1871944" y="1778846"/>
            <a:chExt cx="1736764" cy="810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8D7C512-6CC3-75FA-DAE1-0F065A820FD5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solidFill>
              <a:srgbClr val="F99F2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16D240B-65D5-454E-6465-0864F402A41A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solidFill>
              <a:srgbClr val="60BA4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5FB591F-0067-FC58-3E99-6A5395A4A5A1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solidFill>
              <a:srgbClr val="2094D2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584D181-B420-D56F-2968-A3906A4FD588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solidFill>
              <a:srgbClr val="A21C48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1D0B637-2DD6-43A1-F272-960E3B76F6BF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DB176A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074882B-4DAE-FEBC-BE2B-4FE4B4C1BBAC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C2F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BE364F3-EEEA-05DC-3D3A-D8D60D062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64"/>
          <a:stretch/>
        </p:blipFill>
        <p:spPr>
          <a:xfrm>
            <a:off x="2707143" y="1768709"/>
            <a:ext cx="9484857" cy="5294310"/>
          </a:xfrm>
          <a:prstGeom prst="rect">
            <a:avLst/>
          </a:prstGeom>
        </p:spPr>
      </p:pic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80248A5E-A387-6397-D985-E177350CBE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5381" y="1969393"/>
            <a:ext cx="6226619" cy="38539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7338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051E9A9-9385-52A1-75D8-5A4E87878770}"/>
              </a:ext>
            </a:extLst>
          </p:cNvPr>
          <p:cNvSpPr/>
          <p:nvPr userDrawn="1"/>
        </p:nvSpPr>
        <p:spPr>
          <a:xfrm>
            <a:off x="-2988" y="3102429"/>
            <a:ext cx="12194988" cy="2454896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759D8F-66C9-8774-46CC-589C1386D13E}"/>
              </a:ext>
            </a:extLst>
          </p:cNvPr>
          <p:cNvGrpSpPr/>
          <p:nvPr userDrawn="1"/>
        </p:nvGrpSpPr>
        <p:grpSpPr>
          <a:xfrm>
            <a:off x="9456007" y="5829539"/>
            <a:ext cx="2735993" cy="679345"/>
            <a:chOff x="0" y="0"/>
            <a:chExt cx="2301694" cy="571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4A8FB1-8F11-0141-5DE0-6281C24D84D4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142550-A084-D565-B045-9AB6CF6BB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DE9B32D-A619-D8AC-EFCE-F86977337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3789"/>
            <a:ext cx="6096000" cy="3088640"/>
          </a:xfrm>
          <a:prstGeom prst="rect">
            <a:avLst/>
          </a:prstGeom>
        </p:spPr>
      </p:pic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64ABFF8E-C771-1252-E347-4145D5AF72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2791" y="3709852"/>
            <a:ext cx="6346032" cy="804265"/>
          </a:xfrm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Follow Our Journey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B3923-C329-76E3-D521-1B5691B489E3}"/>
              </a:ext>
            </a:extLst>
          </p:cNvPr>
          <p:cNvGrpSpPr/>
          <p:nvPr userDrawn="1"/>
        </p:nvGrpSpPr>
        <p:grpSpPr>
          <a:xfrm rot="16200000">
            <a:off x="8283002" y="1703688"/>
            <a:ext cx="5411064" cy="2526201"/>
            <a:chOff x="-1871944" y="1778846"/>
            <a:chExt cx="1736764" cy="81082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1AD56A-3F65-664F-75AE-547AD26BBCD0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solidFill>
              <a:srgbClr val="F99F2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B203D0-4F1F-AF4A-88AA-54E18CD29FEE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solidFill>
              <a:srgbClr val="60BA4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6200723-4FC0-633F-3415-EC13CA112A32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solidFill>
              <a:srgbClr val="2094D2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3CA007-2D69-244F-05AD-5CBECC817D21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solidFill>
              <a:srgbClr val="A21C48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AAEEA6-8651-4BAB-D748-309574A2E77E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DB176A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034C48-69EE-EAE5-44B4-38451FD57241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C2F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86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BF8474B-2EE8-5D90-EE94-2A449BB5BC14}"/>
              </a:ext>
            </a:extLst>
          </p:cNvPr>
          <p:cNvSpPr/>
          <p:nvPr userDrawn="1"/>
        </p:nvSpPr>
        <p:spPr>
          <a:xfrm>
            <a:off x="0" y="2916349"/>
            <a:ext cx="12172692" cy="2970866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11496E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D72AD8ED-B417-EE44-A5AC-AEB6D73B62A7}"/>
              </a:ext>
            </a:extLst>
          </p:cNvPr>
          <p:cNvSpPr/>
          <p:nvPr userDrawn="1"/>
        </p:nvSpPr>
        <p:spPr>
          <a:xfrm>
            <a:off x="8065511" y="5423818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094D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B2260A-8AA6-B70B-8A19-887E4F62A1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887" y="3922846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954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FAIRPRENEURS</a:t>
            </a:r>
            <a:endParaRPr lang="en-US" dirty="0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E172149E-5E03-96AA-55FE-70298C3C1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012" y="3232383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guide to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04B6A4-482D-6C9A-9089-E3658622346A}"/>
              </a:ext>
            </a:extLst>
          </p:cNvPr>
          <p:cNvGrpSpPr/>
          <p:nvPr userDrawn="1"/>
        </p:nvGrpSpPr>
        <p:grpSpPr>
          <a:xfrm>
            <a:off x="162193" y="5973626"/>
            <a:ext cx="2471731" cy="613729"/>
            <a:chOff x="0" y="0"/>
            <a:chExt cx="2301694" cy="571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2BB417-1319-9691-2C6F-B415DC63CF1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937D66-6C3E-E846-845F-715074313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3" name="Graphic 162">
            <a:extLst>
              <a:ext uri="{FF2B5EF4-FFF2-40B4-BE49-F238E27FC236}">
                <a16:creationId xmlns:a16="http://schemas.microsoft.com/office/drawing/2014/main" id="{7BF67B0B-2324-EAFF-41E5-831D9EA25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3789"/>
            <a:ext cx="6096000" cy="3088640"/>
          </a:xfrm>
          <a:prstGeom prst="rect">
            <a:avLst/>
          </a:prstGeom>
        </p:spPr>
      </p:pic>
      <p:sp>
        <p:nvSpPr>
          <p:cNvPr id="177" name="Picture Placeholder 176">
            <a:extLst>
              <a:ext uri="{FF2B5EF4-FFF2-40B4-BE49-F238E27FC236}">
                <a16:creationId xmlns:a16="http://schemas.microsoft.com/office/drawing/2014/main" id="{950B8847-22F7-A4AA-BB88-4959C6102C9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718875" y="13789"/>
            <a:ext cx="5533754" cy="6880943"/>
          </a:xfrm>
          <a:custGeom>
            <a:avLst/>
            <a:gdLst>
              <a:gd name="connsiteX0" fmla="*/ 0 w 5533754"/>
              <a:gd name="connsiteY0" fmla="*/ 0 h 6880943"/>
              <a:gd name="connsiteX1" fmla="*/ 5533754 w 5533754"/>
              <a:gd name="connsiteY1" fmla="*/ 0 h 6880943"/>
              <a:gd name="connsiteX2" fmla="*/ 5533754 w 5533754"/>
              <a:gd name="connsiteY2" fmla="*/ 5410029 h 6880943"/>
              <a:gd name="connsiteX3" fmla="*/ 2346636 w 5533754"/>
              <a:gd name="connsiteY3" fmla="*/ 5410029 h 6880943"/>
              <a:gd name="connsiteX4" fmla="*/ 2346636 w 5533754"/>
              <a:gd name="connsiteY4" fmla="*/ 6166660 h 6880943"/>
              <a:gd name="connsiteX5" fmla="*/ 5533754 w 5533754"/>
              <a:gd name="connsiteY5" fmla="*/ 6166660 h 6880943"/>
              <a:gd name="connsiteX6" fmla="*/ 5533754 w 5533754"/>
              <a:gd name="connsiteY6" fmla="*/ 6880943 h 6880943"/>
              <a:gd name="connsiteX7" fmla="*/ 0 w 5533754"/>
              <a:gd name="connsiteY7" fmla="*/ 6880943 h 688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3754" h="6880943">
                <a:moveTo>
                  <a:pt x="0" y="0"/>
                </a:moveTo>
                <a:lnTo>
                  <a:pt x="5533754" y="0"/>
                </a:lnTo>
                <a:lnTo>
                  <a:pt x="5533754" y="5410029"/>
                </a:lnTo>
                <a:lnTo>
                  <a:pt x="2346636" y="5410029"/>
                </a:lnTo>
                <a:lnTo>
                  <a:pt x="2346636" y="6166660"/>
                </a:lnTo>
                <a:lnTo>
                  <a:pt x="5533754" y="6166660"/>
                </a:lnTo>
                <a:lnTo>
                  <a:pt x="5533754" y="6880943"/>
                </a:lnTo>
                <a:lnTo>
                  <a:pt x="0" y="6880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</a:t>
            </a:r>
          </a:p>
        </p:txBody>
      </p:sp>
      <p:sp>
        <p:nvSpPr>
          <p:cNvPr id="175" name="Text Placeholder 23">
            <a:extLst>
              <a:ext uri="{FF2B5EF4-FFF2-40B4-BE49-F238E27FC236}">
                <a16:creationId xmlns:a16="http://schemas.microsoft.com/office/drawing/2014/main" id="{F9FE7071-7D7D-13C1-BD08-2F3C5C7F4C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65511" y="5436563"/>
            <a:ext cx="3640117" cy="731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4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6B74FF8C-D66B-56C5-C502-E2B8E6C67C08}"/>
              </a:ext>
            </a:extLst>
          </p:cNvPr>
          <p:cNvSpPr/>
          <p:nvPr userDrawn="1"/>
        </p:nvSpPr>
        <p:spPr>
          <a:xfrm>
            <a:off x="-2" y="1"/>
            <a:ext cx="12192001" cy="184612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Text Placeholder 32">
            <a:extLst>
              <a:ext uri="{FF2B5EF4-FFF2-40B4-BE49-F238E27FC236}">
                <a16:creationId xmlns:a16="http://schemas.microsoft.com/office/drawing/2014/main" id="{E246BE9B-0F08-0141-BFBB-5CD2D858E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4100" y="2444488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4" name="Text Placeholder 32">
            <a:extLst>
              <a:ext uri="{FF2B5EF4-FFF2-40B4-BE49-F238E27FC236}">
                <a16:creationId xmlns:a16="http://schemas.microsoft.com/office/drawing/2014/main" id="{C9C54D80-1128-5642-AF19-023C1AFBB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7808" y="2444488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67A3DCF8-C8C1-A54D-B2A9-2AEDD386F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4100" y="2902464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46" name="Text Placeholder 32">
            <a:extLst>
              <a:ext uri="{FF2B5EF4-FFF2-40B4-BE49-F238E27FC236}">
                <a16:creationId xmlns:a16="http://schemas.microsoft.com/office/drawing/2014/main" id="{9FDD29A6-533C-7341-8E91-02079E2FE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7808" y="2902379"/>
            <a:ext cx="5715653" cy="223986"/>
          </a:xfrm>
        </p:spPr>
        <p:txBody>
          <a:bodyPr anchor="ctr">
            <a:noAutofit/>
          </a:bodyPr>
          <a:lstStyle>
            <a:lvl1pPr marL="0" marR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About us</a:t>
            </a:r>
            <a:endParaRPr lang="en-US" dirty="0"/>
          </a:p>
        </p:txBody>
      </p:sp>
      <p:sp>
        <p:nvSpPr>
          <p:cNvPr id="147" name="Text Placeholder 32">
            <a:extLst>
              <a:ext uri="{FF2B5EF4-FFF2-40B4-BE49-F238E27FC236}">
                <a16:creationId xmlns:a16="http://schemas.microsoft.com/office/drawing/2014/main" id="{57CE5420-826A-4046-981E-1B3B36955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4100" y="3360440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48" name="Text Placeholder 32">
            <a:extLst>
              <a:ext uri="{FF2B5EF4-FFF2-40B4-BE49-F238E27FC236}">
                <a16:creationId xmlns:a16="http://schemas.microsoft.com/office/drawing/2014/main" id="{3F6D97E9-C4D5-AC44-89B9-EABADCA72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7808" y="3360783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The Project</a:t>
            </a:r>
            <a:endParaRPr lang="en-US" dirty="0"/>
          </a:p>
        </p:txBody>
      </p:sp>
      <p:sp>
        <p:nvSpPr>
          <p:cNvPr id="152" name="Text Placeholder 32">
            <a:extLst>
              <a:ext uri="{FF2B5EF4-FFF2-40B4-BE49-F238E27FC236}">
                <a16:creationId xmlns:a16="http://schemas.microsoft.com/office/drawing/2014/main" id="{1EDA7C9E-6821-614B-B581-5907A46DA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4100" y="3818416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156" name="Text Placeholder 32">
            <a:extLst>
              <a:ext uri="{FF2B5EF4-FFF2-40B4-BE49-F238E27FC236}">
                <a16:creationId xmlns:a16="http://schemas.microsoft.com/office/drawing/2014/main" id="{3EECCB46-72D7-5740-9CED-11684DF47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7808" y="3818674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Gallery</a:t>
            </a:r>
            <a:endParaRPr lang="en-US" dirty="0"/>
          </a:p>
        </p:txBody>
      </p:sp>
      <p:sp>
        <p:nvSpPr>
          <p:cNvPr id="158" name="Text Placeholder 32">
            <a:extLst>
              <a:ext uri="{FF2B5EF4-FFF2-40B4-BE49-F238E27FC236}">
                <a16:creationId xmlns:a16="http://schemas.microsoft.com/office/drawing/2014/main" id="{2B4AC3CD-CBEF-5E4F-B4DD-BD4814C7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4100" y="4276392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159" name="Text Placeholder 32">
            <a:extLst>
              <a:ext uri="{FF2B5EF4-FFF2-40B4-BE49-F238E27FC236}">
                <a16:creationId xmlns:a16="http://schemas.microsoft.com/office/drawing/2014/main" id="{F367CBF7-CF02-8943-9062-D02DDFD8E2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808" y="4276565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Team</a:t>
            </a:r>
            <a:endParaRPr lang="en-US" dirty="0"/>
          </a:p>
        </p:txBody>
      </p:sp>
      <p:sp>
        <p:nvSpPr>
          <p:cNvPr id="161" name="Text Placeholder 32">
            <a:extLst>
              <a:ext uri="{FF2B5EF4-FFF2-40B4-BE49-F238E27FC236}">
                <a16:creationId xmlns:a16="http://schemas.microsoft.com/office/drawing/2014/main" id="{BA3A5A09-F937-7549-8085-E87DDB3C34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49647" y="4734368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162" name="Text Placeholder 32">
            <a:extLst>
              <a:ext uri="{FF2B5EF4-FFF2-40B4-BE49-F238E27FC236}">
                <a16:creationId xmlns:a16="http://schemas.microsoft.com/office/drawing/2014/main" id="{3125800D-400A-CB4E-BB45-05A321F773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83355" y="4734456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 and Answers</a:t>
            </a:r>
            <a:endParaRPr lang="en-US" dirty="0"/>
          </a:p>
        </p:txBody>
      </p:sp>
      <p:sp>
        <p:nvSpPr>
          <p:cNvPr id="163" name="Text Placeholder 32">
            <a:extLst>
              <a:ext uri="{FF2B5EF4-FFF2-40B4-BE49-F238E27FC236}">
                <a16:creationId xmlns:a16="http://schemas.microsoft.com/office/drawing/2014/main" id="{8BE77D08-2226-F241-BD4C-C1EE8B229A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449647" y="5192345"/>
            <a:ext cx="1045074" cy="22347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87A3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32184336-7547-9A40-A148-9E9B78DCBB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83355" y="5192345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Conclusion</a:t>
            </a:r>
            <a:endParaRPr lang="en-US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B242B25-6F94-3545-A2C1-E1A9B68738D1}"/>
              </a:ext>
            </a:extLst>
          </p:cNvPr>
          <p:cNvSpPr/>
          <p:nvPr userDrawn="1"/>
        </p:nvSpPr>
        <p:spPr>
          <a:xfrm>
            <a:off x="2721078" y="5671351"/>
            <a:ext cx="4194233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defTabSz="293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67" dirty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Współfinansowane przez Unię Europejską. Wyrażone poglądy i opinie są jednak wyłącznie poglądami autora lub autorów i niekoniecznie odzwierciedlają poglądy Unii Europejskiej lub Fundacji Rozwoju Systemu Edukacji. Ani Unia Europejska, ani podmiot udzielający dotacji nie ponoszą za nie odpowiedzialności.</a:t>
            </a:r>
          </a:p>
          <a:p>
            <a:pPr marL="0" marR="0" indent="0" algn="just" defTabSz="293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67" dirty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2022-1-PL01-KA220-YOU-000087822</a:t>
            </a:r>
            <a:endParaRPr lang="en-US" sz="967" dirty="0">
              <a:solidFill>
                <a:srgbClr val="11496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A7E9440F-DDEC-434B-9346-8F02B164E9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94576" y="821841"/>
            <a:ext cx="3692066" cy="532331"/>
          </a:xfrm>
        </p:spPr>
        <p:txBody>
          <a:bodyPr anchor="ctr">
            <a:noAutofit/>
          </a:bodyPr>
          <a:lstStyle>
            <a:lvl1pPr marL="0" indent="0" algn="l">
              <a:lnSpc>
                <a:spcPts val="3190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TABLE OF CONTENTS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C2F8C0-A5CA-C542-B154-C949A59DEFE7}"/>
              </a:ext>
            </a:extLst>
          </p:cNvPr>
          <p:cNvGrpSpPr/>
          <p:nvPr userDrawn="1"/>
        </p:nvGrpSpPr>
        <p:grpSpPr>
          <a:xfrm>
            <a:off x="7546237" y="5794892"/>
            <a:ext cx="2735993" cy="679345"/>
            <a:chOff x="0" y="0"/>
            <a:chExt cx="2301694" cy="5715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C3F60E-1A9C-7548-9AF3-F3DC2492698F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0E12723-56AA-9A42-BFE6-5A8D8435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CFE794-58A0-462D-6BE1-7F3815412160}"/>
              </a:ext>
            </a:extLst>
          </p:cNvPr>
          <p:cNvGrpSpPr/>
          <p:nvPr userDrawn="1"/>
        </p:nvGrpSpPr>
        <p:grpSpPr>
          <a:xfrm rot="5400000">
            <a:off x="-823306" y="1564548"/>
            <a:ext cx="3088508" cy="1441896"/>
            <a:chOff x="-1871944" y="1778846"/>
            <a:chExt cx="1736764" cy="81082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62C12FE-87D4-5472-04C9-E3F4BA0BCC6C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solidFill>
              <a:srgbClr val="F99F2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0D55092-AA96-02A7-A72F-AF8D47FEBF10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solidFill>
              <a:srgbClr val="60BA4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23F1CDA-C420-102F-C9FF-31E563EDDC84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solidFill>
              <a:srgbClr val="2094D2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289117-30AA-BAE5-0D17-D06BE1032DA4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solidFill>
              <a:srgbClr val="A21C48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9BCDEC-B15A-1460-3D26-5711E1018869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DB176A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EFD179-2B75-FB68-156B-4CCC63B1ED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C2F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757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A844F8-FCB0-C045-A083-951082B658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4606" y="0"/>
            <a:ext cx="4993772" cy="6858000"/>
          </a:xfrm>
          <a:custGeom>
            <a:avLst/>
            <a:gdLst>
              <a:gd name="connsiteX0" fmla="*/ 0 w 4993772"/>
              <a:gd name="connsiteY0" fmla="*/ 0 h 6858000"/>
              <a:gd name="connsiteX1" fmla="*/ 4993772 w 4993772"/>
              <a:gd name="connsiteY1" fmla="*/ 0 h 6858000"/>
              <a:gd name="connsiteX2" fmla="*/ 4993772 w 4993772"/>
              <a:gd name="connsiteY2" fmla="*/ 6858000 h 6858000"/>
              <a:gd name="connsiteX3" fmla="*/ 0 w 4993772"/>
              <a:gd name="connsiteY3" fmla="*/ 6858000 h 6858000"/>
              <a:gd name="connsiteX4" fmla="*/ 0 w 4993772"/>
              <a:gd name="connsiteY4" fmla="*/ 6301946 h 6858000"/>
              <a:gd name="connsiteX5" fmla="*/ 180000 w 4993772"/>
              <a:gd name="connsiteY5" fmla="*/ 6301946 h 6858000"/>
              <a:gd name="connsiteX6" fmla="*/ 180000 w 4993772"/>
              <a:gd name="connsiteY6" fmla="*/ 4861945 h 6858000"/>
              <a:gd name="connsiteX7" fmla="*/ 0 w 4993772"/>
              <a:gd name="connsiteY7" fmla="*/ 4861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772" h="6858000">
                <a:moveTo>
                  <a:pt x="0" y="0"/>
                </a:moveTo>
                <a:lnTo>
                  <a:pt x="4993772" y="0"/>
                </a:lnTo>
                <a:lnTo>
                  <a:pt x="4993772" y="6858000"/>
                </a:lnTo>
                <a:lnTo>
                  <a:pt x="0" y="6858000"/>
                </a:lnTo>
                <a:lnTo>
                  <a:pt x="0" y="6301946"/>
                </a:lnTo>
                <a:lnTo>
                  <a:pt x="180000" y="6301946"/>
                </a:lnTo>
                <a:lnTo>
                  <a:pt x="180000" y="4861945"/>
                </a:lnTo>
                <a:lnTo>
                  <a:pt x="0" y="48619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AF944C7-C217-DB48-AC66-EC08BD9F2E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0795" y="738798"/>
            <a:ext cx="6776598" cy="842867"/>
          </a:xfrm>
          <a:solidFill>
            <a:srgbClr val="2094D2"/>
          </a:solidFill>
        </p:spPr>
        <p:txBody>
          <a:bodyPr anchor="ctr">
            <a:noAutofit/>
          </a:bodyPr>
          <a:lstStyle>
            <a:lvl1pPr marL="273050" indent="0" algn="l"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4ED5023-80E2-C04D-8620-99E5F464CE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27723" y="2412091"/>
            <a:ext cx="4939670" cy="3889855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F46C80-E1AF-4956-2ABD-90248B67156F}"/>
              </a:ext>
            </a:extLst>
          </p:cNvPr>
          <p:cNvSpPr/>
          <p:nvPr userDrawn="1"/>
        </p:nvSpPr>
        <p:spPr>
          <a:xfrm>
            <a:off x="704606" y="4858346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/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A844F8-FCB0-C045-A083-951082B658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993772" cy="6858000"/>
          </a:xfrm>
          <a:custGeom>
            <a:avLst/>
            <a:gdLst>
              <a:gd name="connsiteX0" fmla="*/ 0 w 4993772"/>
              <a:gd name="connsiteY0" fmla="*/ 0 h 6858000"/>
              <a:gd name="connsiteX1" fmla="*/ 4993772 w 4993772"/>
              <a:gd name="connsiteY1" fmla="*/ 0 h 6858000"/>
              <a:gd name="connsiteX2" fmla="*/ 4993772 w 4993772"/>
              <a:gd name="connsiteY2" fmla="*/ 6858000 h 6858000"/>
              <a:gd name="connsiteX3" fmla="*/ 0 w 4993772"/>
              <a:gd name="connsiteY3" fmla="*/ 6858000 h 6858000"/>
              <a:gd name="connsiteX4" fmla="*/ 0 w 4993772"/>
              <a:gd name="connsiteY4" fmla="*/ 6301946 h 6858000"/>
              <a:gd name="connsiteX5" fmla="*/ 180000 w 4993772"/>
              <a:gd name="connsiteY5" fmla="*/ 6301946 h 6858000"/>
              <a:gd name="connsiteX6" fmla="*/ 180000 w 4993772"/>
              <a:gd name="connsiteY6" fmla="*/ 4861945 h 6858000"/>
              <a:gd name="connsiteX7" fmla="*/ 0 w 4993772"/>
              <a:gd name="connsiteY7" fmla="*/ 4861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772" h="6858000">
                <a:moveTo>
                  <a:pt x="0" y="0"/>
                </a:moveTo>
                <a:lnTo>
                  <a:pt x="4993772" y="0"/>
                </a:lnTo>
                <a:lnTo>
                  <a:pt x="4993772" y="6858000"/>
                </a:lnTo>
                <a:lnTo>
                  <a:pt x="0" y="6858000"/>
                </a:lnTo>
                <a:lnTo>
                  <a:pt x="0" y="6301946"/>
                </a:lnTo>
                <a:lnTo>
                  <a:pt x="180000" y="6301946"/>
                </a:lnTo>
                <a:lnTo>
                  <a:pt x="180000" y="4861945"/>
                </a:lnTo>
                <a:lnTo>
                  <a:pt x="0" y="48619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AF944C7-C217-DB48-AC66-EC08BD9F2E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0795" y="738798"/>
            <a:ext cx="6776598" cy="842867"/>
          </a:xfrm>
          <a:solidFill>
            <a:srgbClr val="2094D2"/>
          </a:solidFill>
        </p:spPr>
        <p:txBody>
          <a:bodyPr anchor="ctr">
            <a:noAutofit/>
          </a:bodyPr>
          <a:lstStyle>
            <a:lvl1pPr marL="273050" indent="0" algn="l"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4ED5023-80E2-C04D-8620-99E5F464CE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705" y="2412091"/>
            <a:ext cx="4939670" cy="3889855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F46C80-E1AF-4956-2ABD-90248B67156F}"/>
              </a:ext>
            </a:extLst>
          </p:cNvPr>
          <p:cNvSpPr/>
          <p:nvPr userDrawn="1"/>
        </p:nvSpPr>
        <p:spPr>
          <a:xfrm>
            <a:off x="0" y="4858346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10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82DA373-D882-C787-AB62-F6768BB001C0}"/>
              </a:ext>
            </a:extLst>
          </p:cNvPr>
          <p:cNvSpPr/>
          <p:nvPr userDrawn="1"/>
        </p:nvSpPr>
        <p:spPr>
          <a:xfrm>
            <a:off x="-2" y="4425687"/>
            <a:ext cx="12222687" cy="1437597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EE2CF0-D590-9D49-88CE-03DDDC527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5059" y="994716"/>
            <a:ext cx="4279038" cy="757034"/>
          </a:xfr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11613" b="1">
                <a:solidFill>
                  <a:srgbClr val="1C144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A1F1DAD-078A-A73A-851E-3376F966C1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774915"/>
            <a:ext cx="7377194" cy="4244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20215C-2ADA-6008-9C24-7D5642C29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4200" y="1109465"/>
            <a:ext cx="3113515" cy="2850370"/>
          </a:xfr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1149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A9094F-CE4B-0154-3FA5-E8699A6251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83500" y="2586073"/>
            <a:ext cx="4568533" cy="2513490"/>
          </a:xfr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20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10BE810-6A0B-B23F-1263-9C2E2A7EFEC6}"/>
              </a:ext>
            </a:extLst>
          </p:cNvPr>
          <p:cNvSpPr/>
          <p:nvPr userDrawn="1"/>
        </p:nvSpPr>
        <p:spPr>
          <a:xfrm>
            <a:off x="7377192" y="1240767"/>
            <a:ext cx="1062667" cy="86264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60BA47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162A94-5E7B-0BAE-1C49-AD7CF1786063}"/>
              </a:ext>
            </a:extLst>
          </p:cNvPr>
          <p:cNvSpPr/>
          <p:nvPr userDrawn="1"/>
        </p:nvSpPr>
        <p:spPr>
          <a:xfrm>
            <a:off x="6096000" y="6408468"/>
            <a:ext cx="5590775" cy="36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>
              <a:lnSpc>
                <a:spcPts val="1080"/>
              </a:lnSpc>
            </a:pPr>
            <a:r>
              <a:rPr lang="en-US" sz="800" spc="353" dirty="0">
                <a:solidFill>
                  <a:srgbClr val="11496E"/>
                </a:solidFill>
                <a:latin typeface="Open Sans"/>
                <a:ea typeface="Open Sans"/>
                <a:cs typeface="Open Sans"/>
                <a:sym typeface="Open Sans"/>
              </a:rPr>
              <a:t>Ethical, Fair and Green Youth Entrepreneurship Education in line with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30940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4DD511-F818-3742-804D-F48935BFC7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74559" y="546533"/>
            <a:ext cx="5884396" cy="564000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4BE7BB-B86A-F14B-AAC9-4DF7A79CCB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3723" y="2843169"/>
            <a:ext cx="4654800" cy="3343370"/>
          </a:xfrm>
          <a:custGeom>
            <a:avLst/>
            <a:gdLst>
              <a:gd name="connsiteX0" fmla="*/ 0 w 4654800"/>
              <a:gd name="connsiteY0" fmla="*/ 0 h 3343370"/>
              <a:gd name="connsiteX1" fmla="*/ 4654800 w 4654800"/>
              <a:gd name="connsiteY1" fmla="*/ 0 h 3343370"/>
              <a:gd name="connsiteX2" fmla="*/ 4654800 w 4654800"/>
              <a:gd name="connsiteY2" fmla="*/ 3343370 h 3343370"/>
              <a:gd name="connsiteX3" fmla="*/ 0 w 4654800"/>
              <a:gd name="connsiteY3" fmla="*/ 3343370 h 3343370"/>
              <a:gd name="connsiteX4" fmla="*/ 0 w 4654800"/>
              <a:gd name="connsiteY4" fmla="*/ 2836855 h 3343370"/>
              <a:gd name="connsiteX5" fmla="*/ 245549 w 4654800"/>
              <a:gd name="connsiteY5" fmla="*/ 2836855 h 3343370"/>
              <a:gd name="connsiteX6" fmla="*/ 245549 w 4654800"/>
              <a:gd name="connsiteY6" fmla="*/ 1396854 h 3343370"/>
              <a:gd name="connsiteX7" fmla="*/ 0 w 4654800"/>
              <a:gd name="connsiteY7" fmla="*/ 1396854 h 33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800" h="3343370">
                <a:moveTo>
                  <a:pt x="0" y="0"/>
                </a:moveTo>
                <a:lnTo>
                  <a:pt x="4654800" y="0"/>
                </a:lnTo>
                <a:lnTo>
                  <a:pt x="4654800" y="3343370"/>
                </a:lnTo>
                <a:lnTo>
                  <a:pt x="0" y="3343370"/>
                </a:lnTo>
                <a:lnTo>
                  <a:pt x="0" y="2836855"/>
                </a:lnTo>
                <a:lnTo>
                  <a:pt x="245549" y="2836855"/>
                </a:lnTo>
                <a:lnTo>
                  <a:pt x="245549" y="1396854"/>
                </a:lnTo>
                <a:lnTo>
                  <a:pt x="0" y="13968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BC1973-E64D-D942-9664-0F5CC3679F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3723" y="566733"/>
            <a:ext cx="4654800" cy="205227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557E106-B2BD-1152-526A-EEFEA92320E0}"/>
              </a:ext>
            </a:extLst>
          </p:cNvPr>
          <p:cNvSpPr/>
          <p:nvPr userDrawn="1"/>
        </p:nvSpPr>
        <p:spPr>
          <a:xfrm>
            <a:off x="658169" y="4238995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B69382-839E-D646-89C9-E5867CB9B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5875886" cy="6858000"/>
          </a:xfrm>
          <a:custGeom>
            <a:avLst/>
            <a:gdLst>
              <a:gd name="connsiteX0" fmla="*/ 0 w 5875886"/>
              <a:gd name="connsiteY0" fmla="*/ 0 h 6858000"/>
              <a:gd name="connsiteX1" fmla="*/ 5875886 w 5875886"/>
              <a:gd name="connsiteY1" fmla="*/ 0 h 6858000"/>
              <a:gd name="connsiteX2" fmla="*/ 5875886 w 5875886"/>
              <a:gd name="connsiteY2" fmla="*/ 737390 h 6858000"/>
              <a:gd name="connsiteX3" fmla="*/ 5688883 w 5875886"/>
              <a:gd name="connsiteY3" fmla="*/ 737390 h 6858000"/>
              <a:gd name="connsiteX4" fmla="*/ 5688883 w 5875886"/>
              <a:gd name="connsiteY4" fmla="*/ 2177391 h 6858000"/>
              <a:gd name="connsiteX5" fmla="*/ 5875886 w 5875886"/>
              <a:gd name="connsiteY5" fmla="*/ 2177391 h 6858000"/>
              <a:gd name="connsiteX6" fmla="*/ 5875886 w 5875886"/>
              <a:gd name="connsiteY6" fmla="*/ 6858000 h 6858000"/>
              <a:gd name="connsiteX7" fmla="*/ 0 w 587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886" h="6858000">
                <a:moveTo>
                  <a:pt x="0" y="0"/>
                </a:moveTo>
                <a:lnTo>
                  <a:pt x="5875886" y="0"/>
                </a:lnTo>
                <a:lnTo>
                  <a:pt x="5875886" y="737390"/>
                </a:lnTo>
                <a:lnTo>
                  <a:pt x="5688883" y="737390"/>
                </a:lnTo>
                <a:lnTo>
                  <a:pt x="5688883" y="2177391"/>
                </a:lnTo>
                <a:lnTo>
                  <a:pt x="5875886" y="2177391"/>
                </a:lnTo>
                <a:lnTo>
                  <a:pt x="5875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1327D4F-D423-AA4A-B02C-CB1BD40DAD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7466" y="993256"/>
            <a:ext cx="4951851" cy="84513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60BA47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D0EC778-7AF1-8B42-A6E0-0E1E706BF8C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27466" y="2561474"/>
            <a:ext cx="4939670" cy="3466570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B65F0E-A741-5E93-629D-5EF7452EDBB9}"/>
              </a:ext>
            </a:extLst>
          </p:cNvPr>
          <p:cNvSpPr/>
          <p:nvPr userDrawn="1"/>
        </p:nvSpPr>
        <p:spPr>
          <a:xfrm>
            <a:off x="5686347" y="742084"/>
            <a:ext cx="356400" cy="1443600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B69382-839E-D646-89C9-E5867CB9B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111469" y="0"/>
            <a:ext cx="5875886" cy="6858000"/>
          </a:xfrm>
          <a:custGeom>
            <a:avLst/>
            <a:gdLst>
              <a:gd name="connsiteX0" fmla="*/ 0 w 5875886"/>
              <a:gd name="connsiteY0" fmla="*/ 0 h 6858000"/>
              <a:gd name="connsiteX1" fmla="*/ 5875886 w 5875886"/>
              <a:gd name="connsiteY1" fmla="*/ 0 h 6858000"/>
              <a:gd name="connsiteX2" fmla="*/ 5875886 w 5875886"/>
              <a:gd name="connsiteY2" fmla="*/ 737390 h 6858000"/>
              <a:gd name="connsiteX3" fmla="*/ 5688883 w 5875886"/>
              <a:gd name="connsiteY3" fmla="*/ 737390 h 6858000"/>
              <a:gd name="connsiteX4" fmla="*/ 5688883 w 5875886"/>
              <a:gd name="connsiteY4" fmla="*/ 2177391 h 6858000"/>
              <a:gd name="connsiteX5" fmla="*/ 5875886 w 5875886"/>
              <a:gd name="connsiteY5" fmla="*/ 2177391 h 6858000"/>
              <a:gd name="connsiteX6" fmla="*/ 5875886 w 5875886"/>
              <a:gd name="connsiteY6" fmla="*/ 6858000 h 6858000"/>
              <a:gd name="connsiteX7" fmla="*/ 0 w 587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886" h="6858000">
                <a:moveTo>
                  <a:pt x="0" y="0"/>
                </a:moveTo>
                <a:lnTo>
                  <a:pt x="5875886" y="0"/>
                </a:lnTo>
                <a:lnTo>
                  <a:pt x="5875886" y="737390"/>
                </a:lnTo>
                <a:lnTo>
                  <a:pt x="5688883" y="737390"/>
                </a:lnTo>
                <a:lnTo>
                  <a:pt x="5688883" y="2177391"/>
                </a:lnTo>
                <a:lnTo>
                  <a:pt x="5875886" y="2177391"/>
                </a:lnTo>
                <a:lnTo>
                  <a:pt x="5875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1327D4F-D423-AA4A-B02C-CB1BD40DAD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7466" y="993256"/>
            <a:ext cx="4951851" cy="84513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60BA47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D0EC778-7AF1-8B42-A6E0-0E1E706BF8C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27466" y="2561474"/>
            <a:ext cx="4939670" cy="3466570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B65F0E-A741-5E93-629D-5EF7452EDBB9}"/>
              </a:ext>
            </a:extLst>
          </p:cNvPr>
          <p:cNvSpPr/>
          <p:nvPr userDrawn="1"/>
        </p:nvSpPr>
        <p:spPr>
          <a:xfrm>
            <a:off x="4523294" y="673768"/>
            <a:ext cx="356400" cy="1511916"/>
          </a:xfrm>
          <a:custGeom>
            <a:avLst/>
            <a:gdLst>
              <a:gd name="connsiteX0" fmla="*/ 0 w 7840799"/>
              <a:gd name="connsiteY0" fmla="*/ 0 h 4036632"/>
              <a:gd name="connsiteX1" fmla="*/ 7840799 w 7840799"/>
              <a:gd name="connsiteY1" fmla="*/ 0 h 4036632"/>
              <a:gd name="connsiteX2" fmla="*/ 7840799 w 7840799"/>
              <a:gd name="connsiteY2" fmla="*/ 4036633 h 4036632"/>
              <a:gd name="connsiteX3" fmla="*/ 0 w 7840799"/>
              <a:gd name="connsiteY3" fmla="*/ 4036633 h 403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799" h="4036632">
                <a:moveTo>
                  <a:pt x="0" y="0"/>
                </a:moveTo>
                <a:lnTo>
                  <a:pt x="7840799" y="0"/>
                </a:lnTo>
                <a:lnTo>
                  <a:pt x="7840799" y="4036633"/>
                </a:lnTo>
                <a:lnTo>
                  <a:pt x="0" y="4036633"/>
                </a:lnTo>
                <a:close/>
              </a:path>
            </a:pathLst>
          </a:custGeom>
          <a:solidFill>
            <a:srgbClr val="11496E"/>
          </a:solidFill>
          <a:ln w="28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Kliknij, aby edytować styl tytułu głównego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Kliknij, aby edytować style tekstu głównego</a:t>
            </a:r>
          </a:p>
          <a:p>
            <a:pPr lvl="1"/>
            <a:r>
              <a:rPr lang="en-US" dirty="0"/>
              <a:t>Drugi poziom</a:t>
            </a:r>
          </a:p>
          <a:p>
            <a:pPr lvl="2"/>
            <a:r>
              <a:rPr lang="en-US" dirty="0"/>
              <a:t>Trzeci poziom</a:t>
            </a:r>
          </a:p>
          <a:p>
            <a:pPr lvl="3"/>
            <a:r>
              <a:rPr lang="en-US" dirty="0"/>
              <a:t>Czwarty poziom</a:t>
            </a:r>
          </a:p>
          <a:p>
            <a:pPr lvl="4"/>
            <a:r>
              <a:rPr lang="en-US" dirty="0"/>
              <a:t>Piąty poziom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D94F2C-9C87-2497-E07B-9D9B7EA0E840}"/>
              </a:ext>
            </a:extLst>
          </p:cNvPr>
          <p:cNvSpPr/>
          <p:nvPr userDrawn="1"/>
        </p:nvSpPr>
        <p:spPr>
          <a:xfrm rot="16200000">
            <a:off x="9888467" y="4390769"/>
            <a:ext cx="37782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>
              <a:lnSpc>
                <a:spcPct val="100000"/>
              </a:lnSpc>
            </a:pPr>
            <a:r>
              <a:rPr lang="en-US" sz="700" spc="353" dirty="0">
                <a:solidFill>
                  <a:srgbClr val="1149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Ethical, Fair and Green Youth Entrepreneurship Education in line with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694" r:id="rId2"/>
    <p:sldLayoutId id="2147483683" r:id="rId3"/>
    <p:sldLayoutId id="2147483697" r:id="rId4"/>
    <p:sldLayoutId id="2147483740" r:id="rId5"/>
    <p:sldLayoutId id="2147483703" r:id="rId6"/>
    <p:sldLayoutId id="2147483700" r:id="rId7"/>
    <p:sldLayoutId id="2147483723" r:id="rId8"/>
    <p:sldLayoutId id="2147483741" r:id="rId9"/>
    <p:sldLayoutId id="2147483698" r:id="rId10"/>
    <p:sldLayoutId id="2147483695" r:id="rId11"/>
    <p:sldLayoutId id="2147483735" r:id="rId12"/>
    <p:sldLayoutId id="2147483734" r:id="rId13"/>
    <p:sldLayoutId id="2147483739" r:id="rId14"/>
    <p:sldLayoutId id="2147483708" r:id="rId15"/>
    <p:sldLayoutId id="2147483733" r:id="rId16"/>
    <p:sldLayoutId id="2147483737" r:id="rId17"/>
    <p:sldLayoutId id="2147483702" r:id="rId18"/>
  </p:sldLayoutIdLst>
  <p:hf hdr="0"/>
  <p:txStyles>
    <p:titleStyle>
      <a:lvl1pPr algn="l" defTabSz="3343281" rtl="0" eaLnBrk="1" latinLnBrk="0" hangingPunct="1">
        <a:lnSpc>
          <a:spcPct val="90000"/>
        </a:lnSpc>
        <a:spcBef>
          <a:spcPct val="0"/>
        </a:spcBef>
        <a:buNone/>
        <a:defRPr sz="3870" kern="1200">
          <a:solidFill>
            <a:srgbClr val="011E3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35822" indent="-835822" algn="l" defTabSz="3343281" rtl="0" eaLnBrk="1" latinLnBrk="0" hangingPunct="1">
        <a:lnSpc>
          <a:spcPct val="100000"/>
        </a:lnSpc>
        <a:spcBef>
          <a:spcPts val="3657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507462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179101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850740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522384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94022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865665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2537303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4208947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9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2pPr>
      <a:lvl3pPr marL="334328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3pPr>
      <a:lvl4pPr marL="5014923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4pPr>
      <a:lvl5pPr marL="668656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5pPr>
      <a:lvl6pPr marL="8358202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4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1701485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337312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bbledoo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airpreneurs.eu/fairpreneurs-case-study-compendium-curriculu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sdgs.un.org/goals/goal3" TargetMode="External"/><Relationship Id="rId7" Type="http://schemas.openxmlformats.org/officeDocument/2006/relationships/hyperlink" Target="https://sdgs.un.org/goals/goal12" TargetMode="External"/><Relationship Id="rId2" Type="http://schemas.openxmlformats.org/officeDocument/2006/relationships/hyperlink" Target="https://sdgs.un.org/goals/goal1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dgs.un.org/goals/goal11" TargetMode="External"/><Relationship Id="rId5" Type="http://schemas.openxmlformats.org/officeDocument/2006/relationships/hyperlink" Target="https://sdgs.un.org/goals/goal10" TargetMode="External"/><Relationship Id="rId4" Type="http://schemas.openxmlformats.org/officeDocument/2006/relationships/hyperlink" Target="https://sdgs.un.org/goals/goal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leaf.com/guides/making-an-impact-the-benefits-of-corporate-social-responsibility-cs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nvestopedia.com/terms/s/socialresponsibility.asp" TargetMode="External"/><Relationship Id="rId4" Type="http://schemas.openxmlformats.org/officeDocument/2006/relationships/hyperlink" Target="https://www.ibm.com/topics/corporate-social-responsibilit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s://www.seed-scholar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d-scholars.com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/goal9" TargetMode="External"/><Relationship Id="rId2" Type="http://schemas.openxmlformats.org/officeDocument/2006/relationships/hyperlink" Target="https://sdgs.un.org/goals/goal8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hyperlink" Target="https://sdgs.un.org/goals/goal13" TargetMode="External"/><Relationship Id="rId4" Type="http://schemas.openxmlformats.org/officeDocument/2006/relationships/hyperlink" Target="https://sdgs.un.org/goals/goal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icus.com/blog/why-is-community-engagement-importan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searchgate.net/publication/350447341_Corporate_Engagement_with_the_Community_Building_Relationship_Through_CSR" TargetMode="External"/><Relationship Id="rId5" Type="http://schemas.openxmlformats.org/officeDocument/2006/relationships/hyperlink" Target="https://bthechange.com/corporate-community-engagement-5-essential-considerations-29c80f497775" TargetMode="External"/><Relationship Id="rId4" Type="http://schemas.openxmlformats.org/officeDocument/2006/relationships/hyperlink" Target="https://govos.com/blog/what-is-community-engagemen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/goal9" TargetMode="External"/><Relationship Id="rId2" Type="http://schemas.openxmlformats.org/officeDocument/2006/relationships/hyperlink" Target="https://sdgs.un.org/goals/goal8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hyperlink" Target="https://sdgs.un.org/goals/goal17" TargetMode="External"/><Relationship Id="rId4" Type="http://schemas.openxmlformats.org/officeDocument/2006/relationships/hyperlink" Target="https://sdgs.un.org/goals/goal1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winning-hearts-leader-10-secrets-every-young-entrepreneur-roy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etmarlee.com/blog/collaborative-leadership-style" TargetMode="External"/><Relationship Id="rId5" Type="http://schemas.openxmlformats.org/officeDocument/2006/relationships/hyperlink" Target="https://www.scirp.org/journal/paperinformation?paperid=131939" TargetMode="External"/><Relationship Id="rId4" Type="http://schemas.openxmlformats.org/officeDocument/2006/relationships/hyperlink" Target="https://slack.com/intl/en-ie/blog/collaboration/collaborative-leadership-top-down-team-centri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/goal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sdgs.un.org/goals/goal1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navigating-conscious-economy-strategies-aligning-modern-gn5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sico-smart.com/en/blogs/blog-the-role-of-transparency-in-building-trust-with-consumers-172637" TargetMode="External"/><Relationship Id="rId5" Type="http://schemas.openxmlformats.org/officeDocument/2006/relationships/hyperlink" Target="https://www.quantanite.com/blog/the-power-of-conscious-consumerism-making-informed-choices-for-a-better-future/" TargetMode="External"/><Relationship Id="rId4" Type="http://schemas.openxmlformats.org/officeDocument/2006/relationships/hyperlink" Target="https://finance.ec.europa.eu/capital-markets-union-and-financial-markets/company-reporting-and-auditing/company-reporting/corporate-sustainability-reporting_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/goal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hyperlink" Target="https://sdgs.un.org/goals/goal10" TargetMode="External"/><Relationship Id="rId4" Type="http://schemas.openxmlformats.org/officeDocument/2006/relationships/hyperlink" Target="https://sdgs.un.org/goals/goal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up.io/blog/15-ways-to-improve-diversity-and-inclusion-in-the-workpla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ckinsey.com/featured-insights/mckinsey-explainers/what-is-diversity-equity-and-inclusion" TargetMode="External"/><Relationship Id="rId4" Type="http://schemas.openxmlformats.org/officeDocument/2006/relationships/hyperlink" Target="https://thehrsuite.com/blog/how-to-promote-diversity-and-inclusion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dabbledo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FA40D-CF6B-E047-B73E-EF37BCEF7A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886" y="4259417"/>
            <a:ext cx="4532141" cy="12585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3054"/>
              </a:lnSpc>
            </a:pPr>
            <a:r>
              <a:rPr lang="en-GB" sz="3600" b="0" dirty="0"/>
              <a:t>Odpowiedzialność społeczna i wspólnotowa w przedsiębiorczości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B3164-8431-CA66-1469-5F71234B17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56" y="3429000"/>
            <a:ext cx="3311988" cy="533188"/>
          </a:xfrm>
        </p:spPr>
        <p:txBody>
          <a:bodyPr/>
          <a:lstStyle/>
          <a:p>
            <a:r>
              <a:rPr lang="en-US" b="1"/>
              <a:t>MODUŁ 7</a:t>
            </a:r>
            <a:endParaRPr lang="en-US" b="1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44E4760-DD09-99E8-8B41-29754CDCD25D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29F1A2-5681-F486-F1FC-116A3CB29DF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www.fairpreneurs.eu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1DB12-F7FD-5442-9AD5-321562BAB2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11444288"/>
            <a:ext cx="576262" cy="430212"/>
          </a:xfrm>
          <a:prstGeom prst="rect">
            <a:avLst/>
          </a:prstGeom>
        </p:spPr>
        <p:txBody>
          <a:bodyPr/>
          <a:lstStyle/>
          <a:p>
            <a:fld id="{CB2079F2-58AF-ED44-82D7-E04B2F6FD686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04AA71-D51D-6ED2-6D46-01B43E4D5C22}"/>
              </a:ext>
            </a:extLst>
          </p:cNvPr>
          <p:cNvCxnSpPr>
            <a:cxnSpLocks/>
          </p:cNvCxnSpPr>
          <p:nvPr/>
        </p:nvCxnSpPr>
        <p:spPr>
          <a:xfrm>
            <a:off x="0" y="4102142"/>
            <a:ext cx="3879155" cy="0"/>
          </a:xfrm>
          <a:prstGeom prst="line">
            <a:avLst/>
          </a:prstGeom>
          <a:ln w="28575">
            <a:solidFill>
              <a:srgbClr val="60B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5A7CFA5-3EB9-A64C-4371-E63D23F39BB0}"/>
              </a:ext>
            </a:extLst>
          </p:cNvPr>
          <p:cNvGrpSpPr/>
          <p:nvPr/>
        </p:nvGrpSpPr>
        <p:grpSpPr>
          <a:xfrm rot="16200000">
            <a:off x="8470129" y="1512722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E77BB1-01B6-C0A2-7EF3-78865D0C1E02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7065986-B5DB-C12F-C833-500370042D27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703CD9-550C-574B-24B7-1A0A9A620204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840FA4E-4161-76C1-13E1-6C0DA4D7E15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A2CB2B3-2AF2-1580-AA48-5B234A4993E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8292ABE-DE10-1A82-E0D3-0CAB03998F78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2CBA52-9586-E192-0B65-E51B3A647D25}"/>
              </a:ext>
            </a:extLst>
          </p:cNvPr>
          <p:cNvSpPr txBox="1"/>
          <p:nvPr/>
        </p:nvSpPr>
        <p:spPr>
          <a:xfrm>
            <a:off x="266801" y="6542286"/>
            <a:ext cx="40005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Materiały dostępne są na licencji CC BY-NC-SA.</a:t>
            </a:r>
            <a:endParaRPr lang="en-US" sz="800" dirty="0">
              <a:solidFill>
                <a:srgbClr val="11496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FAFE9-48A0-8B5B-199E-5701E7059D41}"/>
              </a:ext>
            </a:extLst>
          </p:cNvPr>
          <p:cNvSpPr txBox="1"/>
          <p:nvPr/>
        </p:nvSpPr>
        <p:spPr>
          <a:xfrm>
            <a:off x="2718766" y="6006120"/>
            <a:ext cx="294210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rgbClr val="11496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Współfinansowane przez Unię Europejską. Wyrażone poglądy i opinie są jednak wyłącznie poglądami autora lub autorów i niekoniecznie odzwierciedlają poglądy Unii Europejskiej lub Fundacji Rozwoju Systemu Edukacji. Ani Unia Europejska, ani podmiot udzielający dotacji nie ponoszą za nie odpowiedzialności.                                  2022-1-PL01-KA220-YOU-000087822</a:t>
            </a:r>
            <a:endParaRPr lang="en-IE" sz="800" dirty="0">
              <a:solidFill>
                <a:srgbClr val="11496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1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irl in classroom wearing backpack watching classmates">
            <a:extLst>
              <a:ext uri="{FF2B5EF4-FFF2-40B4-BE49-F238E27FC236}">
                <a16:creationId xmlns:a16="http://schemas.microsoft.com/office/drawing/2014/main" id="{BE3799F3-90DC-A6DD-E905-F48FCCFF36F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C44F-6E46-B53F-2A50-1233D405E7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27466" y="947956"/>
            <a:ext cx="5107396" cy="5080088"/>
          </a:xfrm>
        </p:spPr>
        <p:txBody>
          <a:bodyPr/>
          <a:lstStyle/>
          <a:p>
            <a:pPr algn="just"/>
            <a:r>
              <a:rPr lang="en-GB" sz="2400" dirty="0"/>
              <a:t>Wzmacniając edukację artystyczną w szkołach podstawowych, </a:t>
            </a:r>
            <a:r>
              <a:rPr lang="en-GB" sz="2400" b="1" dirty="0">
                <a:solidFill>
                  <a:srgbClr val="F36C2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DABBLEDOO </a:t>
            </a:r>
            <a:r>
              <a:rPr lang="en-GB" sz="2400" dirty="0"/>
              <a:t>pokazuje, w jaki sposób firmy mogą stymulować rozwój społeczności i przyczyniać się do dobrobytu społecznego.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Dowiedz się więcej o inicjatywach </a:t>
            </a:r>
            <a:r>
              <a:rPr lang="en-GB" sz="2400" b="1" dirty="0">
                <a:solidFill>
                  <a:srgbClr val="F36C2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DABBLEDOO </a:t>
            </a:r>
            <a:r>
              <a:rPr lang="en-GB" sz="2400" dirty="0"/>
              <a:t>i ich wpływie na rozwój społeczności, odwiedzając nasze </a:t>
            </a:r>
            <a:r>
              <a:rPr lang="en-GB" sz="2400" b="1" dirty="0">
                <a:hlinkClick r:id="rId4"/>
              </a:rPr>
              <a:t>Kompendium Studiów Przypadków</a:t>
            </a:r>
            <a:r>
              <a:rPr lang="en-GB" sz="2400" b="1" dirty="0"/>
              <a:t>.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775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cute robots">
            <a:extLst>
              <a:ext uri="{FF2B5EF4-FFF2-40B4-BE49-F238E27FC236}">
                <a16:creationId xmlns:a16="http://schemas.microsoft.com/office/drawing/2014/main" id="{FE6CAA8B-97EC-9318-AB04-20776B0F62D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D591E-E8AF-8F5F-1729-6B089C8A5E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60952" y="317364"/>
            <a:ext cx="6776598" cy="842867"/>
          </a:xfrm>
        </p:spPr>
        <p:txBody>
          <a:bodyPr/>
          <a:lstStyle/>
          <a:p>
            <a:r>
              <a:rPr lang="en-IE" sz="2800" dirty="0"/>
              <a:t>SUGEROWANE ĆWICZENIE PRAKTYCZNE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B4AD2-1CF5-9439-A8A9-FD0227B107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76675" y="1343372"/>
            <a:ext cx="6232838" cy="4364089"/>
          </a:xfrm>
        </p:spPr>
        <p:txBody>
          <a:bodyPr/>
          <a:lstStyle/>
          <a:p>
            <a:pPr algn="just"/>
            <a:r>
              <a:rPr lang="en-GB" sz="2000" b="1" dirty="0"/>
              <a:t>Ocena potrzeb społeczności</a:t>
            </a:r>
          </a:p>
          <a:p>
            <a:pPr algn="just"/>
            <a:r>
              <a:rPr lang="en-GB" sz="2000" dirty="0"/>
              <a:t>Przeprowadzenie dokładnej oceny potrzeb społeczności jest niezbędne do zidentyfikowania lokalnych wyzwań i możliwości.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Badania i gromadzenie danych: </a:t>
            </a:r>
            <a:r>
              <a:rPr lang="en-GB" sz="2000" dirty="0"/>
              <a:t>Wykorzystanie ankiet, wywiadów, grup fokusowych i rejestrów publicznych do gromadzenia danych na temat potrzeb społeczności.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Zaangażowanie interesariuszy: </a:t>
            </a:r>
            <a:r>
              <a:rPr lang="en-GB" sz="2000" dirty="0"/>
              <a:t>Zaangażowanie członków społeczności, lokalnych organizacji i odpowiednich interesariuszy w proces oceny w celu uzyskania różnorodnych perspektyw i spostrzeżeń.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Analiza i ustalanie priorytetów: </a:t>
            </a:r>
            <a:r>
              <a:rPr lang="en-GB" sz="2000" dirty="0"/>
              <a:t>Analiza zebranych danych w celu zidentyfikowania kluczowych kwestii społecznych i nadania im priorytetów w oparciu o pilność, wpływ i zgodność z celami organizacji.</a:t>
            </a:r>
          </a:p>
        </p:txBody>
      </p:sp>
    </p:spTree>
    <p:extLst>
      <p:ext uri="{BB962C8B-B14F-4D97-AF65-F5344CB8AC3E}">
        <p14:creationId xmlns:p14="http://schemas.microsoft.com/office/powerpoint/2010/main" val="271513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ZGODNOŚĆ Z CELAMI ZRÓWNOWAŻONEGO ROZWOJU (SDGS)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2031713"/>
            <a:ext cx="10483429" cy="4439577"/>
          </a:xfrm>
        </p:spPr>
        <p:txBody>
          <a:bodyPr/>
          <a:lstStyle/>
          <a:p>
            <a:pPr algn="just"/>
            <a:r>
              <a:rPr lang="pl-PL" sz="2000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</a:t>
            </a:r>
            <a:r>
              <a:rPr lang="en-GB" sz="2000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(Zero </a:t>
            </a:r>
            <a:r>
              <a:rPr lang="en-GB" sz="2000" b="1" dirty="0" err="1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ubóstwa</a:t>
            </a:r>
            <a:r>
              <a:rPr lang="en-GB" sz="2000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):</a:t>
            </a:r>
            <a:r>
              <a:rPr lang="pl-PL" sz="2000" b="1" dirty="0">
                <a:solidFill>
                  <a:srgbClr val="0F486D"/>
                </a:solidFill>
              </a:rPr>
              <a:t> </a:t>
            </a:r>
            <a:r>
              <a:rPr lang="pl-PL" sz="2000" dirty="0"/>
              <a:t>O</a:t>
            </a:r>
            <a:r>
              <a:rPr lang="en-GB" sz="2000" dirty="0" err="1"/>
              <a:t>dpowiedzialnoś</a:t>
            </a:r>
            <a:r>
              <a:rPr lang="pl-PL" sz="2000" dirty="0"/>
              <a:t>ć</a:t>
            </a:r>
            <a:r>
              <a:rPr lang="en-GB" sz="2000" dirty="0"/>
              <a:t> </a:t>
            </a:r>
            <a:r>
              <a:rPr lang="en-GB" sz="2000" dirty="0" err="1"/>
              <a:t>społeczn</a:t>
            </a:r>
            <a:r>
              <a:rPr lang="pl-PL" sz="2000" dirty="0"/>
              <a:t>a</a:t>
            </a:r>
            <a:r>
              <a:rPr lang="en-GB" sz="2000" dirty="0"/>
              <a:t> </a:t>
            </a:r>
            <a:r>
              <a:rPr lang="pl-PL" sz="2000" dirty="0"/>
              <a:t>zmierzająca do </a:t>
            </a:r>
            <a:r>
              <a:rPr lang="en-GB" sz="2000" dirty="0" err="1"/>
              <a:t>zmniejszenia</a:t>
            </a:r>
            <a:r>
              <a:rPr lang="en-GB" sz="2000" dirty="0"/>
              <a:t> ubóstwa.</a:t>
            </a:r>
          </a:p>
          <a:p>
            <a:pPr algn="just"/>
            <a:endParaRPr lang="en-GB" sz="1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(Dobre zdrowie i </a:t>
            </a:r>
            <a:r>
              <a:rPr lang="en-GB" sz="2000" b="1" dirty="0" err="1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dobrostan</a:t>
            </a:r>
            <a:r>
              <a:rPr lang="en-GB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):</a:t>
            </a:r>
            <a:r>
              <a:rPr lang="pl-PL" sz="2000" b="1" dirty="0">
                <a:solidFill>
                  <a:srgbClr val="0F486D"/>
                </a:solidFill>
              </a:rPr>
              <a:t> </a:t>
            </a:r>
            <a:r>
              <a:rPr lang="en-GB" sz="2000" dirty="0" err="1"/>
              <a:t>Poprawa</a:t>
            </a:r>
            <a:r>
              <a:rPr lang="en-GB" sz="2000" dirty="0"/>
              <a:t> dobrostanu społeczności poprzez inicjatywy ukierunkowane na zdrowie.</a:t>
            </a:r>
          </a:p>
          <a:p>
            <a:pPr algn="just"/>
            <a:endParaRPr lang="en-GB" sz="1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(Godna praca i wzrost </a:t>
            </a:r>
            <a:r>
              <a:rPr lang="en-GB" sz="2000" b="1" dirty="0" err="1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gospodarczy</a:t>
            </a:r>
            <a:r>
              <a:rPr lang="en-GB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):</a:t>
            </a:r>
            <a:r>
              <a:rPr lang="pl-PL" sz="2000" b="1" dirty="0">
                <a:solidFill>
                  <a:srgbClr val="0F486D"/>
                </a:solidFill>
              </a:rPr>
              <a:t> </a:t>
            </a:r>
            <a:r>
              <a:rPr lang="en-GB" sz="2000" dirty="0" err="1"/>
              <a:t>Promowanie</a:t>
            </a:r>
            <a:r>
              <a:rPr lang="en-GB" sz="2000" dirty="0"/>
              <a:t> zrównoważonego wzrostu gospodarczego i tworzenie możliwości godnej pracy.</a:t>
            </a:r>
          </a:p>
          <a:p>
            <a:pPr algn="just"/>
            <a:endParaRPr lang="en-GB" sz="1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(Zmniejszenie nierówności)</a:t>
            </a:r>
            <a:r>
              <a:rPr lang="en-GB" sz="2000" b="1" dirty="0"/>
              <a:t>: </a:t>
            </a:r>
            <a:r>
              <a:rPr lang="en-GB" sz="2000" dirty="0"/>
              <a:t>Zmniejszanie nierówności społecznych i ekonomicznych poprzez promowanie włączenia społecznego.</a:t>
            </a:r>
          </a:p>
          <a:p>
            <a:pPr algn="just"/>
            <a:endParaRPr lang="en-GB" sz="1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 (Zrównoważone miasta i </a:t>
            </a:r>
            <a:r>
              <a:rPr lang="en-GB" sz="2000" b="1" dirty="0" err="1">
                <a:solidFill>
                  <a:srgbClr val="0F486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społeczności</a:t>
            </a:r>
            <a:r>
              <a:rPr lang="en-GB" sz="2000" b="1" dirty="0">
                <a:solidFill>
                  <a:srgbClr val="0F486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):</a:t>
            </a:r>
            <a:r>
              <a:rPr lang="pl-PL" sz="2000" b="1" dirty="0">
                <a:solidFill>
                  <a:srgbClr val="0F486D"/>
                </a:solidFill>
              </a:rPr>
              <a:t> </a:t>
            </a:r>
            <a:r>
              <a:rPr lang="en-GB" sz="2000" dirty="0" err="1"/>
              <a:t>Przyczynianie</a:t>
            </a:r>
            <a:r>
              <a:rPr lang="en-GB" sz="2000" dirty="0"/>
              <a:t> się do zrównoważonego rozwoju miast i infrastruktury.</a:t>
            </a:r>
          </a:p>
          <a:p>
            <a:pPr algn="just"/>
            <a:endParaRPr lang="en-GB" sz="1000" b="1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(Odpowiedzialna konsumpcja i </a:t>
            </a:r>
            <a:r>
              <a:rPr lang="en-GB" sz="2000" b="1" dirty="0" err="1">
                <a:solidFill>
                  <a:srgbClr val="0F486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produkcja</a:t>
            </a:r>
            <a:r>
              <a:rPr lang="en-GB" sz="2000" b="1" dirty="0">
                <a:solidFill>
                  <a:srgbClr val="0F486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):</a:t>
            </a:r>
            <a:r>
              <a:rPr lang="pl-PL" sz="2000" b="1" dirty="0">
                <a:solidFill>
                  <a:srgbClr val="0F486D"/>
                </a:solidFill>
              </a:rPr>
              <a:t> </a:t>
            </a:r>
            <a:r>
              <a:rPr lang="en-GB" sz="2000" dirty="0" err="1"/>
              <a:t>Zachęcanie</a:t>
            </a:r>
            <a:r>
              <a:rPr lang="en-GB" sz="2000" dirty="0"/>
              <a:t> do odpowiedzialnej konsumpcji i zrównoważonego korzystania z zasobów.</a:t>
            </a: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EDC9D8-BA14-122D-8CEE-B5628427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903" y="808337"/>
            <a:ext cx="1223376" cy="12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8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78" y="753011"/>
            <a:ext cx="10483431" cy="804265"/>
          </a:xfrm>
        </p:spPr>
        <p:txBody>
          <a:bodyPr/>
          <a:lstStyle/>
          <a:p>
            <a:r>
              <a:rPr lang="en-GB" dirty="0"/>
              <a:t>ENTRECOMP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0" y="1846361"/>
            <a:ext cx="10483429" cy="4439577"/>
          </a:xfrm>
        </p:spPr>
        <p:txBody>
          <a:bodyPr/>
          <a:lstStyle/>
          <a:p>
            <a:pPr algn="just"/>
            <a:r>
              <a:rPr lang="en-GB" sz="2000" b="1" dirty="0"/>
              <a:t>1.2 Kreatywność: </a:t>
            </a:r>
            <a:r>
              <a:rPr lang="en-GB" sz="2000" dirty="0"/>
              <a:t>Tworzenie kreatywnych i celowych projektów poprzez inicjatywy społeczne.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1.5 Myślenie etyczne i zrównoważone</a:t>
            </a:r>
            <a:r>
              <a:rPr lang="en-GB" sz="2000" dirty="0"/>
              <a:t>: Poprawa etycznego i zrównoważonego podejmowania decyzji.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2.1 Samoświadomość i poczucie własnej skuteczności: </a:t>
            </a:r>
            <a:r>
              <a:rPr lang="en-GB" sz="2000" dirty="0"/>
              <a:t>Budowanie samoświadomości i ciągły rozwój osobisty poprzez refleksję i analizę.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2.5 Mobilizowanie innych: </a:t>
            </a:r>
            <a:r>
              <a:rPr lang="en-GB" sz="2000" dirty="0"/>
              <a:t>Inspirowanie i mobilizowanie zasobów dla inicjatyw społecznych.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3.1 Podejmowanie inicjatywy: </a:t>
            </a:r>
            <a:r>
              <a:rPr lang="en-GB" sz="2000" dirty="0"/>
              <a:t>Wykorzystanie możliwości pozytywnego wpływu społecznego poprzez ocenę potrzeb społeczności.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3.3 Radzenie sobie z niepewnością, niejednoznacznością i ryzykiem: </a:t>
            </a:r>
            <a:r>
              <a:rPr lang="en-GB" sz="2000" dirty="0"/>
              <a:t>Zwiększanie zdolności do zarządzania ryzykiem i podejmowania świadomych decyzji.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C2E91-7238-0EC8-0C1D-A1FC4280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321" y="628550"/>
            <a:ext cx="1706535" cy="9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F5FE55-79E7-5C8A-4FB1-1278C613ACA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DF8E9-ACDE-6102-CD4C-07F3ACB9D0B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94849"/>
            <a:ext cx="6776598" cy="842867"/>
          </a:xfrm>
        </p:spPr>
        <p:txBody>
          <a:bodyPr/>
          <a:lstStyle/>
          <a:p>
            <a:r>
              <a:rPr lang="pl-PL" dirty="0"/>
              <a:t>Więcej zasobów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BD777-1E8A-350E-7907-F85EEA9EE7D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632565"/>
            <a:ext cx="4939670" cy="4333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Wywieranie wpływu: Korzyści płynące ze społecznej odpowiedzialności biznesu (CSR)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Czym jest społeczna odpowiedzialność biznesu (CSR)?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Społeczna odpowiedzialność w biznesie: Znaczenie, rodzaje, przykłady i krytyka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DD38B-6E14-C94C-91D7-C8452BCE43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11444288"/>
            <a:ext cx="576262" cy="430212"/>
          </a:xfrm>
          <a:prstGeom prst="rect">
            <a:avLst/>
          </a:prstGeom>
        </p:spPr>
        <p:txBody>
          <a:bodyPr/>
          <a:lstStyle/>
          <a:p>
            <a:fld id="{CB2079F2-58AF-ED44-82D7-E04B2F6FD686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FBDEAB3-F234-D771-A43C-C64A38765EC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83473DD-B7BB-3442-1C8F-EF0C72F22F8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D57D624-CFAD-163C-D31A-354F5E50927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40FAE1-2E8A-BBC1-A4F8-99E701F4D28E}"/>
              </a:ext>
            </a:extLst>
          </p:cNvPr>
          <p:cNvGrpSpPr/>
          <p:nvPr/>
        </p:nvGrpSpPr>
        <p:grpSpPr>
          <a:xfrm>
            <a:off x="2745248" y="4864913"/>
            <a:ext cx="4269146" cy="1993087"/>
            <a:chOff x="-1871944" y="1778846"/>
            <a:chExt cx="1736764" cy="81082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98D6365-C89B-4191-C731-580C53F51258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solidFill>
              <a:srgbClr val="F99F2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2987FED-3417-F6D8-8342-0819CC26E3BD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solidFill>
              <a:srgbClr val="60BA47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1D37FA7-DEFE-94C2-2CCE-E400C17C11FA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solidFill>
              <a:srgbClr val="2094D2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BDA371D-6FB5-8FFF-508C-5C093EEAE4B7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solidFill>
              <a:srgbClr val="A21C48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31C4F72-AE0F-473A-0F62-762B04CCA759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DB176A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9527BE-E83E-A017-EBD3-D52839EB7BB1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C2F"/>
            </a:solidFill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437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igh angle view of buildings in a city">
            <a:extLst>
              <a:ext uri="{FF2B5EF4-FFF2-40B4-BE49-F238E27FC236}">
                <a16:creationId xmlns:a16="http://schemas.microsoft.com/office/drawing/2014/main" id="{355B26FD-09B0-A84D-1257-B7B4B9F53B7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E250D-399D-3046-A104-9E1DCF4E2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 dirty="0"/>
              <a:t>BUDOWANIE SPOŁECZNOŚCI POPRZEZ ZAANGAŻOWANIE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C726-EEB8-A064-EA02-A4AF797D25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269B5-580C-6975-B51C-ADEE7E50B0E8}"/>
              </a:ext>
            </a:extLst>
          </p:cNvPr>
          <p:cNvGrpSpPr/>
          <p:nvPr/>
        </p:nvGrpSpPr>
        <p:grpSpPr>
          <a:xfrm rot="5400000">
            <a:off x="-1445174" y="567935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26FADDA-722B-2ED9-5AFA-764A2D4D5CE1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5BDF59-10F0-1296-8959-CFAEB7F9E3B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2503B3-B0B4-561D-AFD2-7A7FD03493A8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90799E-0CE3-1994-3C5C-26F8F0C021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575BD6-F388-ED1D-DEA0-7B377CF35F18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2C8786-CCBE-7B61-AD0C-5F3FCE59BE3D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55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77126" y="258284"/>
            <a:ext cx="5526846" cy="614105"/>
          </a:xfrm>
        </p:spPr>
        <p:txBody>
          <a:bodyPr/>
          <a:lstStyle/>
          <a:p>
            <a:r>
              <a:rPr lang="en-IE" dirty="0"/>
              <a:t>WSPÓŁPRACA Z INTERESARIUSZAMI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36944" y="1573074"/>
            <a:ext cx="4939670" cy="5026642"/>
          </a:xfrm>
        </p:spPr>
        <p:txBody>
          <a:bodyPr/>
          <a:lstStyle/>
          <a:p>
            <a:pPr algn="just"/>
            <a:r>
              <a:rPr lang="en-GB" sz="2000" dirty="0"/>
              <a:t>Współpraca z lokalnymi społecznościami, klientami i partnerami ma kluczowe znaczenie dla tworzenia innowacji i zdobywania cennych informacji rynkowych.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Angażując interesariuszy w procesy decyzyjne, firmy mogą lepiej zrozumieć potrzeby i preferencje społeczności, co prowadzi do bardziej skutecznych i integracyjnych strategii biznesowych.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Współpraca ta zapewnia, że inicjatywy biznesowe są dostosowane do interesów i wartości społeczności, zwiększając ich znaczenie i wpływ.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17</a:t>
            </a:fld>
            <a:endParaRPr lang="en-US" sz="1291" dirty="0"/>
          </a:p>
        </p:txBody>
      </p:sp>
      <p:pic>
        <p:nvPicPr>
          <p:cNvPr id="5" name="Picture Placeholder 4" descr="A group of people discussing work in conference room meeting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83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7230" y="293486"/>
            <a:ext cx="5526846" cy="614105"/>
          </a:xfrm>
        </p:spPr>
        <p:txBody>
          <a:bodyPr/>
          <a:lstStyle/>
          <a:p>
            <a:r>
              <a:rPr lang="en-US" dirty="0"/>
              <a:t>ZAUFANIE I PRZEJRZYSTOŚĆ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0818" y="1090581"/>
            <a:ext cx="4939670" cy="5146922"/>
          </a:xfrm>
        </p:spPr>
        <p:txBody>
          <a:bodyPr/>
          <a:lstStyle/>
          <a:p>
            <a:pPr algn="just"/>
            <a:endParaRPr lang="en-GB" sz="2000" dirty="0"/>
          </a:p>
          <a:p>
            <a:pPr algn="just"/>
            <a:r>
              <a:rPr lang="en-GB" sz="2000" dirty="0"/>
              <a:t>Przejrzysta komunikacja obejmuje otwartość w zakresie praktyk biznesowych, decyzji i ich wpływu na społeczność.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Ta otwartość pomaga budować wiarygodność i zaufanie wśród interesariuszy, dzięki czemu są oni bardziej skłonni do wspierania i angażowania się w działalność firmy.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Integracyjne podejmowanie decyzji zapewnia, że różne głosy są słyszane i brane pod uwagę, co prowadzi do bardziej sprawiedliwych i zrównoważonych wyników.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18</a:t>
            </a:fld>
            <a:endParaRPr lang="en-US" sz="1291" dirty="0"/>
          </a:p>
        </p:txBody>
      </p:sp>
      <p:pic>
        <p:nvPicPr>
          <p:cNvPr id="5" name="Picture Placeholder 4" descr="Hands holding each other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53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174184"/>
            <a:ext cx="5526846" cy="614105"/>
          </a:xfrm>
        </p:spPr>
        <p:txBody>
          <a:bodyPr/>
          <a:lstStyle/>
          <a:p>
            <a:r>
              <a:rPr lang="en-US" dirty="0"/>
              <a:t>ZRÓWNOWAŻONE PARTNERSTWA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27466" y="1463368"/>
            <a:ext cx="5188476" cy="4606343"/>
          </a:xfrm>
        </p:spPr>
        <p:txBody>
          <a:bodyPr/>
          <a:lstStyle/>
          <a:p>
            <a:pPr algn="just"/>
            <a:endParaRPr lang="en-GB" sz="2000" dirty="0"/>
          </a:p>
          <a:p>
            <a:pPr algn="just"/>
            <a:r>
              <a:rPr lang="en-GB" sz="2000" dirty="0"/>
              <a:t>Partnerstwa te zapewniają obopólne korzyści zarówno przedsiębiorstwom, jak i społecznościom. Mogą one przybierać różne formy, takie jak współpraca z lokalnymi organizacjami, udział w projektach społecznych lub wspólne przedsięwzięcia, które dotyczą wyzwań społecznych i środowiskowych.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Wykorzystując mocne strony i zasoby różnych partnerów, firmy mogą tworzyć innowacyjne rozwiązania, które napędzają zarówno wpływ społeczny, jak i sukces biznesowy.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19</a:t>
            </a:fld>
            <a:endParaRPr lang="en-US" sz="1291" dirty="0"/>
          </a:p>
        </p:txBody>
      </p:sp>
      <p:pic>
        <p:nvPicPr>
          <p:cNvPr id="5" name="Picture Placeholder 4" descr="Two business people communicating and sharing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6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8E74D-8824-1D45-92D0-C558923AA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3EE41-58A4-F347-B487-F6E6A4B2A7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67808" y="2319534"/>
            <a:ext cx="8844510" cy="532331"/>
          </a:xfrm>
        </p:spPr>
        <p:txBody>
          <a:bodyPr/>
          <a:lstStyle/>
          <a:p>
            <a:r>
              <a:rPr lang="en-US" dirty="0"/>
              <a:t>Angażowanie się w inicjatywy przynoszące korzyści społeczeństwu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91A7C-8453-734D-8C11-8B904D12F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ED337C-F64E-DA49-AD56-28A14BCEE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7808" y="2902379"/>
            <a:ext cx="7023992" cy="223986"/>
          </a:xfrm>
        </p:spPr>
        <p:txBody>
          <a:bodyPr/>
          <a:lstStyle/>
          <a:p>
            <a:r>
              <a:rPr lang="en-US" dirty="0"/>
              <a:t>Budowanie społeczności poprzez zaangażowanie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B6173-46F8-114D-AC3C-D521B40B6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C331F7-5757-6641-9BBF-CD38714CB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Demonstrowanie przywództwa i współpracy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310EBE-4E3C-B445-BD97-7B2640FD7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B016CE-DAB6-9640-B44D-A78DE1197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Tworzenie świadomych konsumentów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37B424-7DC9-8345-8319-7602110158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33781D-C6EB-6446-9C85-FB2000012C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Promowanie różnorodności i integracji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A918B5F-90D1-504A-8107-BD0E2D1B59B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632383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25FBD6F-84D1-4C94-EA91-DE3FF2A6B6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BF22-109F-B6FA-E82D-B7841AEBC3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69116"/>
            <a:ext cx="6776598" cy="1212549"/>
          </a:xfrm>
        </p:spPr>
        <p:txBody>
          <a:bodyPr/>
          <a:lstStyle/>
          <a:p>
            <a:r>
              <a:rPr lang="en-IE" dirty="0"/>
              <a:t>NAJLEPSZE PRAKTYKI: </a:t>
            </a:r>
            <a:br>
              <a:rPr lang="en-IE" dirty="0"/>
            </a:br>
            <a:r>
              <a:rPr lang="en-IE" dirty="0"/>
              <a:t>SEED SCHOLARS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28DDD-A228-5786-4CFB-5C90B29B54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984253"/>
            <a:ext cx="4939670" cy="3889855"/>
          </a:xfrm>
        </p:spPr>
        <p:txBody>
          <a:bodyPr/>
          <a:lstStyle/>
          <a:p>
            <a:pPr algn="just"/>
            <a:r>
              <a:rPr lang="en-GB" sz="2400" b="1" dirty="0">
                <a:solidFill>
                  <a:srgbClr val="F36C2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Seed Scholars</a:t>
            </a:r>
            <a:r>
              <a:rPr lang="pl-PL" sz="2400" b="1" dirty="0">
                <a:solidFill>
                  <a:srgbClr val="F36C2F"/>
                </a:solidFill>
              </a:rPr>
              <a:t> </a:t>
            </a:r>
            <a:r>
              <a:rPr lang="en-GB" sz="2400" dirty="0" err="1"/>
              <a:t>angażuje</a:t>
            </a:r>
            <a:r>
              <a:rPr lang="en-GB" sz="2400" dirty="0"/>
              <a:t> się w inicjatywy edukacyjne oparte na naturze, które ponownie łączą młodych ludzi ze środowiskiem, tworząc zaangażowanie społeczności i promując odpowiedzialność społeczną.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2AF03-A064-9972-CC19-C1339DD632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835" y="4489762"/>
            <a:ext cx="2080549" cy="20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E3799F3-90DC-A6DD-E905-F48FCCFF36F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C44F-6E46-B53F-2A50-1233D405E7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653969" y="570451"/>
            <a:ext cx="4872506" cy="5390481"/>
          </a:xfrm>
        </p:spPr>
        <p:txBody>
          <a:bodyPr/>
          <a:lstStyle/>
          <a:p>
            <a:pPr algn="just"/>
            <a:r>
              <a:rPr lang="en-GB" sz="2400" dirty="0"/>
              <a:t>Ich praca podkreśla znaczenie integracji zarządzania środowiskiem z wpływem społecznym.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Poprzez swoje różnorodne programy, które obejmują warsztaty rodzinne, sesje szkolne i wydarzenia społecznościowe, </a:t>
            </a:r>
            <a:r>
              <a:rPr lang="en-GB" sz="2400" b="1" dirty="0">
                <a:solidFill>
                  <a:srgbClr val="F36C2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Seed Scholars </a:t>
            </a:r>
            <a:r>
              <a:rPr lang="en-GB" sz="2400" dirty="0"/>
              <a:t>pokazuje, w jaki sposób inicjatywy edukacyjne mogą pozytywnie wpływać na społeczności i wspierać zrównoważony rozwój.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Dowiedz się więcej o inicjatywach społecznościowych </a:t>
            </a:r>
            <a:r>
              <a:rPr lang="en-GB" sz="2400" b="1" dirty="0">
                <a:solidFill>
                  <a:srgbClr val="F36C2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Seed Scholars</a:t>
            </a:r>
            <a:r>
              <a:rPr lang="en-GB" sz="2400" dirty="0"/>
              <a:t>, odwiedzając nasze </a:t>
            </a:r>
            <a:r>
              <a:rPr lang="en-GB" sz="2400" b="1" dirty="0"/>
              <a:t>Kompendium Studiów Przypadków. </a:t>
            </a:r>
          </a:p>
        </p:txBody>
      </p:sp>
    </p:spTree>
    <p:extLst>
      <p:ext uri="{BB962C8B-B14F-4D97-AF65-F5344CB8AC3E}">
        <p14:creationId xmlns:p14="http://schemas.microsoft.com/office/powerpoint/2010/main" val="143821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cute robots">
            <a:extLst>
              <a:ext uri="{FF2B5EF4-FFF2-40B4-BE49-F238E27FC236}">
                <a16:creationId xmlns:a16="http://schemas.microsoft.com/office/drawing/2014/main" id="{5F0BC310-1725-8F65-CD68-B83BBB54CDD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D30CE-BFCF-6E9A-875C-422FE04EE2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37122" y="317364"/>
            <a:ext cx="6776598" cy="842867"/>
          </a:xfrm>
        </p:spPr>
        <p:txBody>
          <a:bodyPr/>
          <a:lstStyle/>
          <a:p>
            <a:r>
              <a:rPr lang="en-IE" sz="2800" dirty="0"/>
              <a:t>SUGEROWANE ĆWICZENIE PRAKTYCZNE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E53DB-8A6B-7594-F633-7584687C3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66493" y="1308629"/>
            <a:ext cx="6063508" cy="4824352"/>
          </a:xfrm>
        </p:spPr>
        <p:txBody>
          <a:bodyPr/>
          <a:lstStyle/>
          <a:p>
            <a:pPr algn="just"/>
            <a:r>
              <a:rPr lang="en-GB" sz="2000" b="1" dirty="0"/>
              <a:t>Zasięg społecznościowy </a:t>
            </a:r>
          </a:p>
          <a:p>
            <a:pPr algn="just"/>
            <a:endParaRPr lang="en-GB" sz="2000" b="1" dirty="0"/>
          </a:p>
          <a:p>
            <a:pPr algn="just"/>
            <a:r>
              <a:rPr lang="en-GB" sz="2000" dirty="0"/>
              <a:t>Planowanie i realizacja inicjatyw zaangażowania społeczności zgodnie z zasadami zrównoważonej przedsiębiorczości:</a:t>
            </a:r>
          </a:p>
          <a:p>
            <a:pPr algn="just"/>
            <a:endParaRPr lang="en-GB" sz="2000" dirty="0"/>
          </a:p>
          <a:p>
            <a:pPr marL="342900" indent="-342900" algn="just">
              <a:buAutoNum type="arabicPeriod"/>
            </a:pPr>
            <a:r>
              <a:rPr lang="en-GB" sz="2000" b="1" dirty="0"/>
              <a:t>Zidentyfikuj lokalny problem: </a:t>
            </a:r>
            <a:r>
              <a:rPr lang="en-GB" sz="2000" dirty="0"/>
              <a:t>Wybierz kwestię społeczną związaną z celami zrównoważonego rozwoju.</a:t>
            </a:r>
          </a:p>
          <a:p>
            <a:pPr marL="342900" indent="-342900" algn="just">
              <a:buAutoNum type="arabicPeriod"/>
            </a:pPr>
            <a:r>
              <a:rPr lang="en-GB" sz="2000" b="1" dirty="0" err="1"/>
              <a:t>Oprac</a:t>
            </a:r>
            <a:r>
              <a:rPr lang="pl-PL" sz="2000" b="1" dirty="0" err="1"/>
              <a:t>uj</a:t>
            </a:r>
            <a:r>
              <a:rPr lang="en-GB" sz="2000" b="1" dirty="0"/>
              <a:t> plan zaangażowania: </a:t>
            </a:r>
            <a:r>
              <a:rPr lang="en-GB" sz="2000" dirty="0" err="1"/>
              <a:t>Określ</a:t>
            </a:r>
            <a:r>
              <a:rPr lang="en-GB" sz="2000" dirty="0"/>
              <a:t> cel</a:t>
            </a:r>
            <a:r>
              <a:rPr lang="pl-PL" sz="2000" dirty="0"/>
              <a:t>e</a:t>
            </a:r>
            <a:r>
              <a:rPr lang="en-GB" sz="2000" dirty="0"/>
              <a:t>, </a:t>
            </a:r>
            <a:r>
              <a:rPr lang="en-GB" sz="2000" dirty="0" err="1"/>
              <a:t>działa</a:t>
            </a:r>
            <a:r>
              <a:rPr lang="pl-PL" sz="2000" dirty="0" err="1"/>
              <a:t>nia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harmonogram</a:t>
            </a:r>
            <a:r>
              <a:rPr lang="en-GB" sz="2000" dirty="0"/>
              <a:t>.</a:t>
            </a:r>
          </a:p>
          <a:p>
            <a:pPr marL="342900" indent="-342900" algn="just">
              <a:buAutoNum type="arabicPeriod"/>
            </a:pPr>
            <a:r>
              <a:rPr lang="en-GB" sz="2000" b="1" dirty="0"/>
              <a:t>Wdrożenie</a:t>
            </a:r>
            <a:r>
              <a:rPr lang="en-GB" sz="2000" dirty="0"/>
              <a:t>: </a:t>
            </a:r>
            <a:r>
              <a:rPr lang="en-GB" sz="2000" dirty="0" err="1"/>
              <a:t>Realiz</a:t>
            </a:r>
            <a:r>
              <a:rPr lang="pl-PL" sz="2000" dirty="0" err="1"/>
              <a:t>uj</a:t>
            </a:r>
            <a:r>
              <a:rPr lang="en-GB" sz="2000" dirty="0"/>
              <a:t> </a:t>
            </a:r>
            <a:r>
              <a:rPr lang="en-GB" sz="2000" dirty="0" err="1"/>
              <a:t>zaplanowan</a:t>
            </a:r>
            <a:r>
              <a:rPr lang="pl-PL" sz="2000" dirty="0"/>
              <a:t>e</a:t>
            </a:r>
            <a:r>
              <a:rPr lang="en-GB" sz="2000" dirty="0"/>
              <a:t> </a:t>
            </a:r>
            <a:r>
              <a:rPr lang="en-GB" sz="2000" dirty="0" err="1"/>
              <a:t>działa</a:t>
            </a:r>
            <a:r>
              <a:rPr lang="pl-PL" sz="2000" dirty="0" err="1"/>
              <a:t>nia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angaż</a:t>
            </a:r>
            <a:r>
              <a:rPr lang="pl-PL" sz="2000" dirty="0" err="1"/>
              <a:t>uj</a:t>
            </a:r>
            <a:r>
              <a:rPr lang="en-GB" sz="2000" dirty="0"/>
              <a:t> członków społeczności.</a:t>
            </a:r>
          </a:p>
          <a:p>
            <a:pPr marL="342900" indent="-342900" algn="just">
              <a:buAutoNum type="arabicPeriod"/>
            </a:pPr>
            <a:r>
              <a:rPr lang="en-GB" sz="2000" b="1" dirty="0"/>
              <a:t>Zbieranie informacji zwrotnych: </a:t>
            </a:r>
            <a:r>
              <a:rPr lang="en-GB" sz="2000" dirty="0" err="1"/>
              <a:t>Przeprowad</a:t>
            </a:r>
            <a:r>
              <a:rPr lang="pl-PL" sz="2000" dirty="0"/>
              <a:t>ź</a:t>
            </a:r>
            <a:r>
              <a:rPr lang="en-GB" sz="2000" dirty="0"/>
              <a:t> </a:t>
            </a:r>
            <a:r>
              <a:rPr lang="en-GB" sz="2000" dirty="0" err="1"/>
              <a:t>spotka</a:t>
            </a:r>
            <a:r>
              <a:rPr lang="pl-PL" sz="2000" dirty="0" err="1"/>
              <a:t>nia</a:t>
            </a:r>
            <a:r>
              <a:rPr lang="en-GB" sz="2000" dirty="0"/>
              <a:t> w celu zebrania informacji i uwzględnienia opinii.</a:t>
            </a:r>
          </a:p>
          <a:p>
            <a:pPr marL="342900" indent="-342900" algn="just">
              <a:buAutoNum type="arabicPeriod"/>
            </a:pPr>
            <a:r>
              <a:rPr lang="en-GB" sz="2000" b="1" dirty="0"/>
              <a:t>Ocena wpływu: </a:t>
            </a:r>
            <a:r>
              <a:rPr lang="en-GB" sz="2000" dirty="0" err="1"/>
              <a:t>Oce</a:t>
            </a:r>
            <a:r>
              <a:rPr lang="pl-PL" sz="2000" dirty="0"/>
              <a:t>ń</a:t>
            </a:r>
            <a:r>
              <a:rPr lang="en-GB" sz="2000" dirty="0"/>
              <a:t> </a:t>
            </a:r>
            <a:r>
              <a:rPr lang="en-GB" sz="2000" dirty="0" err="1"/>
              <a:t>sukces</a:t>
            </a:r>
            <a:r>
              <a:rPr lang="en-GB" sz="2000" dirty="0"/>
              <a:t> </a:t>
            </a:r>
            <a:r>
              <a:rPr lang="en-GB" sz="2000" dirty="0" err="1"/>
              <a:t>inicjatywy</a:t>
            </a:r>
            <a:r>
              <a:rPr lang="pl-PL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855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ZGODNOŚĆ Z CELAMI ZRÓWNOWAŻONEGO ROZWOJU (SDGS)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2031713"/>
            <a:ext cx="10483429" cy="4439577"/>
          </a:xfrm>
        </p:spPr>
        <p:txBody>
          <a:bodyPr/>
          <a:lstStyle/>
          <a:p>
            <a:pPr algn="just"/>
            <a:r>
              <a:rPr lang="pl-PL" sz="2000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</a:t>
            </a:r>
            <a:r>
              <a:rPr lang="en-GB" sz="2000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8 (Godna praca i wzrost gospodarczy)</a:t>
            </a:r>
            <a:r>
              <a:rPr lang="en-GB" sz="2000" b="1" dirty="0"/>
              <a:t>: </a:t>
            </a:r>
            <a:r>
              <a:rPr lang="en-GB" sz="2000" dirty="0"/>
              <a:t>Promowanie zrównoważonego wzrostu gospodarczego i tworzenie możliwości godnej pracy poprzez odpowiedzialne praktyki biznesowe.</a:t>
            </a:r>
          </a:p>
          <a:p>
            <a:pPr algn="just"/>
            <a:endParaRPr lang="en-GB" sz="2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(Przemysł, innowacje i infrastruktura): </a:t>
            </a:r>
            <a:r>
              <a:rPr lang="en-GB" sz="2000" dirty="0"/>
              <a:t>Wdrażanie innowacji w zakresie zrównoważonych technologii i praktyk w ramach działalności biznesowej.</a:t>
            </a:r>
          </a:p>
          <a:p>
            <a:pPr algn="just"/>
            <a:endParaRPr lang="en-GB" sz="2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(Odpowiedzialna konsumpcja i produkcja): </a:t>
            </a:r>
            <a:r>
              <a:rPr lang="en-GB" sz="2000" dirty="0"/>
              <a:t>Opowiadanie się za zrównoważonymi wzorcami konsumpcji i efektywnym wykorzystaniem zasobów w całym cyklu życia firmy.</a:t>
            </a:r>
          </a:p>
          <a:p>
            <a:pPr algn="just"/>
            <a:endParaRPr lang="en-GB" sz="2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 (Działania w dziedzinie klimatu): </a:t>
            </a:r>
            <a:r>
              <a:rPr lang="en-GB" sz="2000" dirty="0"/>
              <a:t>Ograniczenie wpływu zmian klimatu i zwiększenie odporności na zagrożenia związane z klimatem poprzez zrównoważone praktyki biznesowe.</a:t>
            </a: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E2A767-5394-4BDA-300A-2B9AD923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294" y="632169"/>
            <a:ext cx="1223376" cy="12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0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E49F-3EA8-CB21-3252-9769D0CF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582568-FC25-DBF3-B2CD-8218062F072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173-20D0-EF6E-5063-DCE0E7FF0E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94849"/>
            <a:ext cx="6776598" cy="842867"/>
          </a:xfrm>
        </p:spPr>
        <p:txBody>
          <a:bodyPr/>
          <a:lstStyle/>
          <a:p>
            <a:r>
              <a:rPr lang="en-IE" dirty="0"/>
              <a:t>Dalsze zasoby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CFEE7-2322-B011-D632-6FFFAD685F2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632565"/>
            <a:ext cx="4848119" cy="4333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Dlaczego zaangażowanie społeczności jest ważne?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Czym jest zaangażowanie społeczności?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Zaangażowanie społeczności korporacyjnej: 5 podstawowych kwestii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Zaangażowanie korporacji w społeczność: Budowanie relacji poprzez CSR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9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octors monitoring patient condition on monitors">
            <a:extLst>
              <a:ext uri="{FF2B5EF4-FFF2-40B4-BE49-F238E27FC236}">
                <a16:creationId xmlns:a16="http://schemas.microsoft.com/office/drawing/2014/main" id="{355B26FD-09B0-A84D-1257-B7B4B9F53B7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E250D-399D-3046-A104-9E1DCF4E2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7958" y="1109465"/>
            <a:ext cx="3249758" cy="2850370"/>
          </a:xfrm>
        </p:spPr>
        <p:txBody>
          <a:bodyPr/>
          <a:lstStyle/>
          <a:p>
            <a:r>
              <a:rPr lang="en-GB" b="1" dirty="0"/>
              <a:t>DEMONSTROWANIE PRZYWÓDZTWA</a:t>
            </a:r>
            <a:br>
              <a:rPr lang="pl-PL" b="1" dirty="0"/>
            </a:br>
            <a:r>
              <a:rPr lang="en-GB" b="1" dirty="0"/>
              <a:t>I WSPÓŁPRACY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C726-EEB8-A064-EA02-A4AF797D25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269B5-580C-6975-B51C-ADEE7E50B0E8}"/>
              </a:ext>
            </a:extLst>
          </p:cNvPr>
          <p:cNvGrpSpPr/>
          <p:nvPr/>
        </p:nvGrpSpPr>
        <p:grpSpPr>
          <a:xfrm rot="5400000">
            <a:off x="-1445174" y="567935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26FADDA-722B-2ED9-5AFA-764A2D4D5CE1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5BDF59-10F0-1296-8959-CFAEB7F9E3B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2503B3-B0B4-561D-AFD2-7A7FD03493A8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90799E-0CE3-1994-3C5C-26F8F0C021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575BD6-F388-ED1D-DEA0-7B377CF35F18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2C8786-CCBE-7B61-AD0C-5F3FCE59BE3D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120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0E24-D7F0-135A-19E1-471A79C0E3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09563" y="367907"/>
            <a:ext cx="6230376" cy="845139"/>
          </a:xfrm>
        </p:spPr>
        <p:txBody>
          <a:bodyPr/>
          <a:lstStyle/>
          <a:p>
            <a:r>
              <a:rPr lang="en-US" dirty="0"/>
              <a:t>SKUTECZNE PRZYWÓDZTWO</a:t>
            </a:r>
          </a:p>
        </p:txBody>
      </p:sp>
      <p:pic>
        <p:nvPicPr>
          <p:cNvPr id="6" name="Picture Placeholder 5" descr="Two colleagues planning on board with sticky notes">
            <a:extLst>
              <a:ext uri="{FF2B5EF4-FFF2-40B4-BE49-F238E27FC236}">
                <a16:creationId xmlns:a16="http://schemas.microsoft.com/office/drawing/2014/main" id="{AB543D50-FA1A-2890-E775-A0580AA82C2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40BB8-75F2-0824-B9B6-C225B1B172F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09564" y="937469"/>
            <a:ext cx="6299949" cy="49830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2000" dirty="0"/>
              <a:t>Skuteczne przywództwo obejmuje badanie różnych stylów przywództwa i stosowanie ich do podejmowania etycznych decyzji i zarządzania zespołami.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Liderzy mogą przyjąć styl transformacyjny, służebny lub partycypacyjny, z których każdy jest dostosowany do różnych kontekstów przedsiębiorczości.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Przywództwo </a:t>
            </a:r>
            <a:r>
              <a:rPr lang="en-GB" sz="2000" b="1" dirty="0"/>
              <a:t>transformacyjne </a:t>
            </a:r>
            <a:r>
              <a:rPr lang="en-GB" sz="2000" dirty="0"/>
              <a:t>inspiruje zmiany i innowacje, kładąc nacisk na wizję i motywację.  Przywództwo </a:t>
            </a:r>
            <a:r>
              <a:rPr lang="en-GB" sz="2000" b="1" dirty="0"/>
              <a:t>służebne </a:t>
            </a:r>
            <a:r>
              <a:rPr lang="en-GB" sz="2000" dirty="0"/>
              <a:t>stawia na pierwszym miejscu potrzeby członków zespołu, promując empatię i współpracę.  Przywództwo </a:t>
            </a:r>
            <a:r>
              <a:rPr lang="en-GB" sz="2000" b="1" dirty="0"/>
              <a:t>partycypacyjne </a:t>
            </a:r>
            <a:r>
              <a:rPr lang="en-GB" sz="2000" dirty="0"/>
              <a:t>angażuje członków zespołu w podejmowanie decyzji, zwiększając zaangażowanie i poczucie odpowiedzialności.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Dostosowując style przywództwa do zasad etycznych, przedsiębiorcy kultywują środowiska, w których kwitnie uczciwość, przejrzystość i odpowiedzialność.</a:t>
            </a:r>
          </a:p>
        </p:txBody>
      </p:sp>
    </p:spTree>
    <p:extLst>
      <p:ext uri="{BB962C8B-B14F-4D97-AF65-F5344CB8AC3E}">
        <p14:creationId xmlns:p14="http://schemas.microsoft.com/office/powerpoint/2010/main" val="1732105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0E24-D7F0-135A-19E1-471A79C0E3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28345" y="706824"/>
            <a:ext cx="4951851" cy="845139"/>
          </a:xfrm>
        </p:spPr>
        <p:txBody>
          <a:bodyPr/>
          <a:lstStyle/>
          <a:p>
            <a:r>
              <a:rPr lang="en-US" dirty="0"/>
              <a:t>DYNAMIKA ZESPOŁU</a:t>
            </a:r>
          </a:p>
        </p:txBody>
      </p:sp>
      <p:pic>
        <p:nvPicPr>
          <p:cNvPr id="6" name="Picture Placeholder 5" descr="Businessman using digital tablet in meeting">
            <a:extLst>
              <a:ext uri="{FF2B5EF4-FFF2-40B4-BE49-F238E27FC236}">
                <a16:creationId xmlns:a16="http://schemas.microsoft.com/office/drawing/2014/main" id="{0362987D-5485-BBBF-0A70-F227F8BDE8D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40BB8-75F2-0824-B9B6-C225B1B172F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28346" y="1551963"/>
            <a:ext cx="6014906" cy="49830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2000" dirty="0"/>
              <a:t>Skuteczna dynamika zespołu opiera się na zaufaniu, komunikacji i wspólnych celach. Przedsiębiorcy promują integrację i różnorodność, podnosząc różne perspektywy, aby napędzać innowacje i rozwiązywanie problemów.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Zachęcając do otwartej komunikacji i wzajemnego szacunku, zespoły radzą sobie z wyzwaniami dzięki odporności i zdolnościom adaptacyjnym.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Sukces przedsiębiorczy zależy od wykorzystania synergii zespołu, umożliwiając członkom wnoszenie swoich unikalnych mocnych stron do wspólnych osiągnięć.</a:t>
            </a:r>
          </a:p>
        </p:txBody>
      </p:sp>
    </p:spTree>
    <p:extLst>
      <p:ext uri="{BB962C8B-B14F-4D97-AF65-F5344CB8AC3E}">
        <p14:creationId xmlns:p14="http://schemas.microsoft.com/office/powerpoint/2010/main" val="421592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0E24-D7F0-135A-19E1-471A79C0E3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43787" y="552464"/>
            <a:ext cx="4951851" cy="845139"/>
          </a:xfrm>
        </p:spPr>
        <p:txBody>
          <a:bodyPr/>
          <a:lstStyle/>
          <a:p>
            <a:r>
              <a:rPr lang="en-US" dirty="0"/>
              <a:t>STRATEGICZNE SOJUSZE </a:t>
            </a:r>
          </a:p>
        </p:txBody>
      </p:sp>
      <p:pic>
        <p:nvPicPr>
          <p:cNvPr id="6" name="Picture Placeholder 5" descr="Asian student writing on blackboard with chalk in classroom">
            <a:extLst>
              <a:ext uri="{FF2B5EF4-FFF2-40B4-BE49-F238E27FC236}">
                <a16:creationId xmlns:a16="http://schemas.microsoft.com/office/drawing/2014/main" id="{DCC89D18-F7C7-CAB3-B27D-F4C75BA0370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40BB8-75F2-0824-B9B6-C225B1B172F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43787" y="1356031"/>
            <a:ext cx="6191075" cy="49830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2000" dirty="0"/>
              <a:t>Firmy nawiązują partnerstwa z interesariuszami, w tym dostawcami, organizacjami społecznymi i partnerami branżowymi, aby wykorzystać uzupełniające się mocne strony i zasoby.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Wspólne przedsięwzięcia umożliwiają wspólne zarządzanie ryzykiem, dostęp do nowych rynków i rozpowszechnianie innowacji.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Dostosowując wspólne wartości i cele, strategiczne sojusze wspierają zrównoważony wzrost i maksymalizują pozytywne wyniki społeczne. Firmy radzą sobie ze złożonością tworzenia sojuszy poprzez jasną komunikację, umowy o wzajemnych korzyściach i ciągłą ocenę skuteczności partnerstwa.</a:t>
            </a:r>
          </a:p>
        </p:txBody>
      </p:sp>
    </p:spTree>
    <p:extLst>
      <p:ext uri="{BB962C8B-B14F-4D97-AF65-F5344CB8AC3E}">
        <p14:creationId xmlns:p14="http://schemas.microsoft.com/office/powerpoint/2010/main" val="264467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cute robots">
            <a:extLst>
              <a:ext uri="{FF2B5EF4-FFF2-40B4-BE49-F238E27FC236}">
                <a16:creationId xmlns:a16="http://schemas.microsoft.com/office/drawing/2014/main" id="{4CD5F931-9B65-7075-DB64-430F0BFBC39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6733-00A7-0473-9580-595FDC97BDE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70678" y="317364"/>
            <a:ext cx="6776598" cy="842867"/>
          </a:xfrm>
        </p:spPr>
        <p:txBody>
          <a:bodyPr/>
          <a:lstStyle/>
          <a:p>
            <a:r>
              <a:rPr lang="en-IE" sz="2800" dirty="0"/>
              <a:t>SUGEROWANE ĆWICZENIE PRAKTYCZNE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9ED0-E513-6051-52B9-003145FB1F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10899" y="1325461"/>
            <a:ext cx="6157519" cy="4414423"/>
          </a:xfrm>
        </p:spPr>
        <p:txBody>
          <a:bodyPr/>
          <a:lstStyle/>
          <a:p>
            <a:pPr algn="just"/>
            <a:r>
              <a:rPr lang="pl-PL" sz="1800" b="1" dirty="0"/>
              <a:t>Ćwiczenie z o</a:t>
            </a:r>
            <a:r>
              <a:rPr lang="en-GB" sz="1800" b="1" dirty="0" err="1"/>
              <a:t>dgrywani</a:t>
            </a:r>
            <a:r>
              <a:rPr lang="pl-PL" sz="1800" b="1" dirty="0"/>
              <a:t>a</a:t>
            </a:r>
            <a:r>
              <a:rPr lang="en-GB" sz="1800" b="1" dirty="0"/>
              <a:t> </a:t>
            </a:r>
            <a:r>
              <a:rPr lang="en-GB" sz="1800" b="1" dirty="0" err="1"/>
              <a:t>scenariuszy</a:t>
            </a:r>
            <a:r>
              <a:rPr lang="en-GB" sz="1800" b="1" dirty="0"/>
              <a:t>:</a:t>
            </a:r>
          </a:p>
          <a:p>
            <a:pPr algn="just"/>
            <a:endParaRPr lang="en-GB" sz="1800" b="1" dirty="0"/>
          </a:p>
          <a:p>
            <a:pPr algn="just"/>
            <a:r>
              <a:rPr lang="en-GB" sz="1800" b="1" dirty="0"/>
              <a:t>Cel: </a:t>
            </a:r>
            <a:r>
              <a:rPr lang="en-GB" sz="1800" dirty="0"/>
              <a:t>Udział w odgrywaniu ról w celu symulacji wyzwań związanych z przywództwem, koncentrując się na umiejętnościach podejmowania decyzji i rozwiązywania konfliktów.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b="1" dirty="0"/>
              <a:t>Przygotowanie: </a:t>
            </a:r>
            <a:r>
              <a:rPr lang="en-GB" sz="1800" dirty="0"/>
              <a:t>Utwórz małe grupy. Przydziel role w każdej grupie w oparciu o scenariusze biznesowe.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b="1" dirty="0"/>
              <a:t>Wykonanie: </a:t>
            </a:r>
            <a:r>
              <a:rPr lang="en-GB" sz="1800" dirty="0"/>
              <a:t>Omówienie i </a:t>
            </a:r>
            <a:r>
              <a:rPr lang="en-GB" sz="1800" dirty="0" err="1"/>
              <a:t>opracowanie strategii </a:t>
            </a:r>
            <a:r>
              <a:rPr lang="en-GB" sz="1800" dirty="0"/>
              <a:t>w ramach ról w celu rozwiązania dylematów etycznych, konfliktów w zespole lub decyzji strategicznych. Odgrywanie scenariuszy, podejmowanie decyzji i rozwiązywanie konfliktów zgodnie z przypisanymi rolami.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b="1" dirty="0"/>
              <a:t>Podsumowanie: </a:t>
            </a:r>
            <a:r>
              <a:rPr lang="en-GB" sz="1800" dirty="0"/>
              <a:t>Refleksja na temat wyników i wyzwań napotkanych podczas symulacji. Omówienie stylów przywództwa, dynamiki pracy zespołowej i wyciągniętych wniosków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090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AED2C-27E4-CC45-818F-445D4452A105}"/>
              </a:ext>
            </a:extLst>
          </p:cNvPr>
          <p:cNvSpPr/>
          <p:nvPr/>
        </p:nvSpPr>
        <p:spPr>
          <a:xfrm>
            <a:off x="4776086" y="510364"/>
            <a:ext cx="3432249" cy="1071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3E78A-700B-CA4F-83B4-5D0535AC6C7A}"/>
              </a:ext>
            </a:extLst>
          </p:cNvPr>
          <p:cNvSpPr/>
          <p:nvPr/>
        </p:nvSpPr>
        <p:spPr>
          <a:xfrm>
            <a:off x="4423941" y="-3443729"/>
            <a:ext cx="4915922" cy="1050965"/>
          </a:xfrm>
          <a:prstGeom prst="rect">
            <a:avLst/>
          </a:prstGeom>
          <a:solidFill>
            <a:srgbClr val="7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E9C72276-D914-3543-9C06-3EA9336EF950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3</a:t>
            </a:fld>
            <a:endParaRPr lang="en-US" sz="1291" dirty="0"/>
          </a:p>
        </p:txBody>
      </p:sp>
      <p:pic>
        <p:nvPicPr>
          <p:cNvPr id="9" name="Picture Placeholder 8" descr="A group of multi colored wooden stick figures">
            <a:extLst>
              <a:ext uri="{FF2B5EF4-FFF2-40B4-BE49-F238E27FC236}">
                <a16:creationId xmlns:a16="http://schemas.microsoft.com/office/drawing/2014/main" id="{DCEEE026-2768-E834-A29D-A0F708F9FB1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CCA58-E6AE-D030-CB6C-0809439C7D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738798"/>
            <a:ext cx="4104118" cy="842867"/>
          </a:xfrm>
        </p:spPr>
        <p:txBody>
          <a:bodyPr/>
          <a:lstStyle/>
          <a:p>
            <a:r>
              <a:rPr lang="en-US" dirty="0"/>
              <a:t>WPROWADZENIE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6EC7856-B0EC-004E-A2BE-9CF77555B8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67724" y="2042631"/>
            <a:ext cx="4939670" cy="4271810"/>
          </a:xfrm>
        </p:spPr>
        <p:txBody>
          <a:bodyPr/>
          <a:lstStyle/>
          <a:p>
            <a:pPr algn="just"/>
            <a:r>
              <a:rPr lang="en-GB" dirty="0"/>
              <a:t>Zbadamy transformacyjny potencjał odpowiedzialności społecznej i wspólnotowej w sferze przedsiębiorczości.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Moduł ten jest przeznaczony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pl-PL" dirty="0"/>
              <a:t>przyszłych </a:t>
            </a:r>
            <a:r>
              <a:rPr lang="en-GB" dirty="0" err="1"/>
              <a:t>i</a:t>
            </a:r>
            <a:r>
              <a:rPr lang="en-GB" dirty="0"/>
              <a:t> obecnych przedsiębiorców, którzy chcą nie tylko budować udane firmy, ale także pozytywnie wpływać na społeczeństwo i środowisko.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Integrując praktyki etyczne i strategie zaangażowania społecznego, przedsiębiorcy mogą przyjąć zrównoważony wzrost, jednocześnie stawiając czoła pilnym wyzwaniom społecznym.</a:t>
            </a:r>
          </a:p>
        </p:txBody>
      </p:sp>
    </p:spTree>
    <p:extLst>
      <p:ext uri="{BB962C8B-B14F-4D97-AF65-F5344CB8AC3E}">
        <p14:creationId xmlns:p14="http://schemas.microsoft.com/office/powerpoint/2010/main" val="292468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ZGODNOŚĆ Z CELAMI ZRÓWNOWAŻONEGO ROZWOJU (SDGS)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2031713"/>
            <a:ext cx="10483429" cy="4439577"/>
          </a:xfrm>
        </p:spPr>
        <p:txBody>
          <a:bodyPr/>
          <a:lstStyle/>
          <a:p>
            <a:pPr algn="just"/>
            <a:r>
              <a:rPr lang="pl-PL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</a:t>
            </a:r>
            <a:r>
              <a:rPr lang="en-GB" b="1" dirty="0">
                <a:solidFill>
                  <a:srgbClr val="0F48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8 (Godna praca i wzrost gospodarczy): </a:t>
            </a:r>
            <a:r>
              <a:rPr lang="en-GB" dirty="0"/>
              <a:t>Promowanie zrównoważonego wzrostu gospodarczego i tworzenie możliwości godnej pracy poprzez odpowiedzialne praktyki biznesowe.</a:t>
            </a:r>
          </a:p>
          <a:p>
            <a:pPr algn="just"/>
            <a:endParaRPr lang="en-GB" dirty="0"/>
          </a:p>
          <a:p>
            <a:pPr algn="just"/>
            <a:r>
              <a:rPr lang="pl-PL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(Przemysł, innowacje i infrastruktura): </a:t>
            </a:r>
            <a:r>
              <a:rPr lang="en-GB" dirty="0"/>
              <a:t>Wdrażanie innowacji w zakresie zrównoważonych technologii i praktyk w ramach działalności biznesowej.</a:t>
            </a:r>
          </a:p>
          <a:p>
            <a:pPr algn="just"/>
            <a:endParaRPr lang="en-GB" dirty="0"/>
          </a:p>
          <a:p>
            <a:pPr algn="just"/>
            <a:r>
              <a:rPr lang="pl-PL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(Zmniejszenie nierówności)</a:t>
            </a:r>
            <a:r>
              <a:rPr lang="en-GB" b="1" dirty="0"/>
              <a:t>: </a:t>
            </a:r>
            <a:r>
              <a:rPr lang="en-GB" dirty="0"/>
              <a:t>Zapewnienie równych szans i zmniejszenie nierówności poprzez przywództwo włączające i zróżnicowaną dynamikę zespołu.</a:t>
            </a:r>
          </a:p>
          <a:p>
            <a:pPr algn="just"/>
            <a:endParaRPr lang="en-GB" dirty="0"/>
          </a:p>
          <a:p>
            <a:pPr algn="just"/>
            <a:r>
              <a:rPr lang="pl-PL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 (Partnerstwa na rzecz celów): </a:t>
            </a:r>
            <a:r>
              <a:rPr lang="en-GB" dirty="0"/>
              <a:t>Budowanie silnych partnerstw i sieci w celu wzmocnienia wpływu społecznego i zwiększenia odporności biznesu.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20026D-FB3B-7819-4659-EEBA0FD1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294" y="632169"/>
            <a:ext cx="1223376" cy="12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5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956002"/>
            <a:ext cx="10483431" cy="804265"/>
          </a:xfrm>
        </p:spPr>
        <p:txBody>
          <a:bodyPr/>
          <a:lstStyle/>
          <a:p>
            <a:r>
              <a:rPr lang="en-GB" dirty="0"/>
              <a:t>ENTRECOMP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2031713"/>
            <a:ext cx="10483429" cy="4439577"/>
          </a:xfrm>
        </p:spPr>
        <p:txBody>
          <a:bodyPr/>
          <a:lstStyle/>
          <a:p>
            <a:pPr algn="just"/>
            <a:r>
              <a:rPr lang="en-GB" b="1" dirty="0"/>
              <a:t>1.1. Podejmowanie inicjatywy: </a:t>
            </a:r>
            <a:r>
              <a:rPr lang="en-GB" dirty="0"/>
              <a:t>Wykazywanie proaktywności w przywództwie i współpracy w celu stymulowania innowacyjnych rozwiązań.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1.2. Planowanie i zarządzanie: </a:t>
            </a:r>
            <a:r>
              <a:rPr lang="en-GB" dirty="0"/>
              <a:t>Stosowanie skutecznych umiejętności planowania i zarządzania w strategicznych sojuszach i projektach zespołowych.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2.3. Praca z innymi: </a:t>
            </a:r>
            <a:r>
              <a:rPr lang="en-GB" dirty="0"/>
              <a:t>Poprawa umiejętności pracy zespołowej, komunikacji i rozwiązywania konfliktów w celu budowania skutecznych i odpornych zespołów.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3.4. Nauka poprzez doświadczenie: </a:t>
            </a:r>
            <a:r>
              <a:rPr lang="en-GB" dirty="0"/>
              <a:t>Zastosowanie praktycznych umiejętności przywódczych w rzeczywistych scenariuszach w celu udoskonalenia procesu podejmowania decyzji i myślenia strategicznego.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03BDA-73B6-51D7-772F-0C518C44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321" y="628550"/>
            <a:ext cx="1706535" cy="9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1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D1F8-6220-0701-E664-692F20CE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A44665-B758-FE3E-DD29-7AFC017E42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EC14D-54C2-1EEA-372B-1B9D054835C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94849"/>
            <a:ext cx="6776598" cy="842867"/>
          </a:xfrm>
        </p:spPr>
        <p:txBody>
          <a:bodyPr/>
          <a:lstStyle/>
          <a:p>
            <a:r>
              <a:rPr lang="en-IE" dirty="0"/>
              <a:t>Dalsze zasoby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32BE4-3208-EDDF-272E-1DFBBD668A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632565"/>
            <a:ext cx="5208118" cy="4333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Zdobywanie serc jako lider: 10 sekretów, które musi znać każdy młody przedsiębiorca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Przywództwo oparte na współpracy: integracyjny sposób zarządzania wirtualnymi zespołami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Przywództwo dla wpływu organizacyjnego: Nawigacja na skrzyżowaniu współpracy i przedsiębiorczości społecznej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Czym jest styl przywództwa oparty na współpracy i dlaczego się sprawdza?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3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assroom of students raising their hands in front of a teacher">
            <a:extLst>
              <a:ext uri="{FF2B5EF4-FFF2-40B4-BE49-F238E27FC236}">
                <a16:creationId xmlns:a16="http://schemas.microsoft.com/office/drawing/2014/main" id="{355B26FD-09B0-A84D-1257-B7B4B9F53B7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E250D-399D-3046-A104-9E1DCF4E2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34200" y="1109465"/>
            <a:ext cx="3392148" cy="2850370"/>
          </a:xfrm>
        </p:spPr>
        <p:txBody>
          <a:bodyPr/>
          <a:lstStyle/>
          <a:p>
            <a:r>
              <a:rPr lang="en-GB" b="1" dirty="0"/>
              <a:t>TWORZENIE ŚWIADOMYCH KONSUMENTÓW POPRZEZ RAPORTOWANIE ZRÓWNOWAŻONEGO ROZWOJU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C726-EEB8-A064-EA02-A4AF797D25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269B5-580C-6975-B51C-ADEE7E50B0E8}"/>
              </a:ext>
            </a:extLst>
          </p:cNvPr>
          <p:cNvGrpSpPr/>
          <p:nvPr/>
        </p:nvGrpSpPr>
        <p:grpSpPr>
          <a:xfrm rot="5400000">
            <a:off x="-1445174" y="567935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26FADDA-722B-2ED9-5AFA-764A2D4D5CE1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5BDF59-10F0-1296-8959-CFAEB7F9E3B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2503B3-B0B4-561D-AFD2-7A7FD03493A8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90799E-0CE3-1994-3C5C-26F8F0C021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575BD6-F388-ED1D-DEA0-7B377CF35F18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2C8786-CCBE-7B61-AD0C-5F3FCE59BE3D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59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271850"/>
            <a:ext cx="5526846" cy="614105"/>
          </a:xfrm>
        </p:spPr>
        <p:txBody>
          <a:bodyPr/>
          <a:lstStyle/>
          <a:p>
            <a:r>
              <a:rPr lang="en-US" sz="2800" dirty="0"/>
              <a:t>RAPORTOWANIE ZRÓWNOWAŻONEGO ROZWOJU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0818" y="1577130"/>
            <a:ext cx="4939670" cy="4663994"/>
          </a:xfrm>
        </p:spPr>
        <p:txBody>
          <a:bodyPr/>
          <a:lstStyle/>
          <a:p>
            <a:pPr algn="just"/>
            <a:r>
              <a:rPr lang="en-GB" sz="1800" dirty="0"/>
              <a:t>Raportowanie zrównoważonego rozwoju kładzie nacisk na przejrzystość i odpowiedzialność w praktykach korporacyjnych poprzez kompleksowe raportowanie wpływu na środowisko, społeczeństwo i ład korporacyjny (ESG).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Organizacje powinny koncentrować się na istotności, identyfikując i raportując kwestie ESG, które są najbardziej istotne dla interesariuszy i mają znaczący wpływ na działalność biznesową.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Korzystanie z globalnych ram sprawozdawczości, takich jak Global Reporting Initiative (GRI) Standards, zapewnia spójność i porównywalność ujawnianych informacji dotyczących zrównoważonego rozwoju w różnych branżach.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34</a:t>
            </a:fld>
            <a:endParaRPr lang="en-US" sz="1291" dirty="0"/>
          </a:p>
        </p:txBody>
      </p:sp>
      <p:pic>
        <p:nvPicPr>
          <p:cNvPr id="5" name="Picture Placeholder 4" descr="Magnifying glass showing decling performance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778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77126" y="578700"/>
            <a:ext cx="5526846" cy="614105"/>
          </a:xfrm>
        </p:spPr>
        <p:txBody>
          <a:bodyPr/>
          <a:lstStyle/>
          <a:p>
            <a:r>
              <a:rPr lang="en-IE" dirty="0"/>
              <a:t>ZACHOWANIE KLIENTÓW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0818" y="1375795"/>
            <a:ext cx="5115124" cy="4865330"/>
          </a:xfrm>
        </p:spPr>
        <p:txBody>
          <a:bodyPr/>
          <a:lstStyle/>
          <a:p>
            <a:pPr algn="just"/>
            <a:r>
              <a:rPr lang="en-GB" sz="2000" dirty="0"/>
              <a:t>Raporty dotyczące zrównoważonego rozwoju mają znaczący wpływ na zachowania klientów, kształtując ich postrzeganie i zachęcając do podejmowania bardziej etycznych i zrównoważonych decyzji zakupowych.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Zrozumienie zmian w zachowaniu pomaga w rozpoznawaniu uprzedzeń i osądów, które mają wpływ na konsumentów.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Skuteczne strategie komunikacyjne odgrywają kluczową rolę w prezentowaniu informacji o zrównoważonym rozwoju w sposób, który trafia do konsumentów, zachęcając do zmiany zachowań i promując zrównoważone wzorce konsumpcji.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35</a:t>
            </a:fld>
            <a:endParaRPr lang="en-US" sz="1291" dirty="0"/>
          </a:p>
        </p:txBody>
      </p:sp>
      <p:pic>
        <p:nvPicPr>
          <p:cNvPr id="5" name="Picture Placeholder 4" descr="Female friends texting with cell phones in cafe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55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16116" y="271850"/>
            <a:ext cx="5526846" cy="614105"/>
          </a:xfrm>
        </p:spPr>
        <p:txBody>
          <a:bodyPr/>
          <a:lstStyle/>
          <a:p>
            <a:r>
              <a:rPr lang="en-US" sz="3200" dirty="0"/>
              <a:t>SPOŁECZNA ODPOWIEDZIALNOŚĆ BIZNESU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16116" y="1634781"/>
            <a:ext cx="5299826" cy="4606343"/>
          </a:xfrm>
        </p:spPr>
        <p:txBody>
          <a:bodyPr/>
          <a:lstStyle/>
          <a:p>
            <a:pPr algn="just"/>
            <a:r>
              <a:rPr lang="en-GB" sz="2000" dirty="0"/>
              <a:t>Społeczna odpowiedzialność biznesu (CSR) obejmuje włączenie wartości etycznych do strategii biznesowych w celu kultywowania zaufania konsumentów, lojalności i długoterminowego zrównoważonego rozwoju.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Metodologie pomiaru, takie jak społeczny zwrot z inwestycji (SROI) i oceny wpływu na środowisko, pomagają organizacjom zrozumieć społeczny i środowiskowy wpływ ich działań CSR, wykazując odpowiedzialność i kierując ciągłym doskonaleniem.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36</a:t>
            </a:fld>
            <a:endParaRPr lang="en-US" sz="1291" dirty="0"/>
          </a:p>
        </p:txBody>
      </p:sp>
      <p:pic>
        <p:nvPicPr>
          <p:cNvPr id="5" name="Picture Placeholder 4" descr="People in a video call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035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AED2C-27E4-CC45-818F-445D4452A105}"/>
              </a:ext>
            </a:extLst>
          </p:cNvPr>
          <p:cNvSpPr/>
          <p:nvPr/>
        </p:nvSpPr>
        <p:spPr>
          <a:xfrm>
            <a:off x="4776086" y="510364"/>
            <a:ext cx="3432249" cy="1071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3E78A-700B-CA4F-83B4-5D0535AC6C7A}"/>
              </a:ext>
            </a:extLst>
          </p:cNvPr>
          <p:cNvSpPr/>
          <p:nvPr/>
        </p:nvSpPr>
        <p:spPr>
          <a:xfrm>
            <a:off x="4423941" y="-3443729"/>
            <a:ext cx="4915922" cy="1050965"/>
          </a:xfrm>
          <a:prstGeom prst="rect">
            <a:avLst/>
          </a:prstGeom>
          <a:solidFill>
            <a:srgbClr val="7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E9C72276-D914-3543-9C06-3EA9336EF950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37</a:t>
            </a:fld>
            <a:endParaRPr lang="en-US" sz="1291" dirty="0"/>
          </a:p>
        </p:txBody>
      </p:sp>
      <p:pic>
        <p:nvPicPr>
          <p:cNvPr id="9" name="Picture Placeholder 8" descr="Two cute robots">
            <a:extLst>
              <a:ext uri="{FF2B5EF4-FFF2-40B4-BE49-F238E27FC236}">
                <a16:creationId xmlns:a16="http://schemas.microsoft.com/office/drawing/2014/main" id="{DCEEE026-2768-E834-A29D-A0F708F9FB1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CCA58-E6AE-D030-CB6C-0809439C7D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738798"/>
            <a:ext cx="6870570" cy="842867"/>
          </a:xfrm>
        </p:spPr>
        <p:txBody>
          <a:bodyPr/>
          <a:lstStyle/>
          <a:p>
            <a:r>
              <a:rPr lang="en-US" sz="2800" dirty="0"/>
              <a:t>SUGEROWANE ĆWICZENIE PRAKTYCZNE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6EC7856-B0EC-004E-A2BE-9CF77555B8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13624" y="1793321"/>
            <a:ext cx="5106437" cy="4431202"/>
          </a:xfrm>
        </p:spPr>
        <p:txBody>
          <a:bodyPr/>
          <a:lstStyle/>
          <a:p>
            <a:pPr algn="just"/>
            <a:r>
              <a:rPr lang="en-GB" sz="2000" b="1" dirty="0"/>
              <a:t>Analiza raportów zrównoważonego rozwoju:</a:t>
            </a:r>
          </a:p>
          <a:p>
            <a:pPr algn="just"/>
            <a:endParaRPr lang="en-GB" sz="2000" b="1" dirty="0"/>
          </a:p>
          <a:p>
            <a:pPr algn="just"/>
            <a:r>
              <a:rPr lang="en-GB" sz="2000" b="1" dirty="0"/>
              <a:t>Wybór raportu: </a:t>
            </a:r>
            <a:r>
              <a:rPr lang="en-GB" sz="2000" dirty="0"/>
              <a:t>Wybierz raporty dotyczące zrównoważonego rozwoju od różnych firm, koncentrując się na aspektach środowiskowych, społecznych i ładu korporacyjnego (ESG).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Analiza: </a:t>
            </a:r>
            <a:r>
              <a:rPr lang="en-GB" sz="2000" dirty="0" err="1"/>
              <a:t>Wykorzysta</a:t>
            </a:r>
            <a:r>
              <a:rPr lang="pl-PL" sz="2000" dirty="0"/>
              <a:t>j</a:t>
            </a:r>
            <a:r>
              <a:rPr lang="en-GB" sz="2000" dirty="0"/>
              <a:t> </a:t>
            </a:r>
            <a:r>
              <a:rPr lang="en-GB" sz="2000" dirty="0" err="1"/>
              <a:t>ustrukturyzowan</a:t>
            </a:r>
            <a:r>
              <a:rPr lang="pl-PL" sz="2000" dirty="0"/>
              <a:t>e</a:t>
            </a:r>
            <a:r>
              <a:rPr lang="en-GB" sz="2000" dirty="0"/>
              <a:t> ram</a:t>
            </a:r>
            <a:r>
              <a:rPr lang="pl-PL" sz="2000" dirty="0"/>
              <a:t>y</a:t>
            </a:r>
            <a:r>
              <a:rPr lang="en-GB" sz="2000" dirty="0"/>
              <a:t> do oceny przejrzystości, kompleksowości i zgodności ze standardami zrównoważonego rozwoju.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Dyskusja: </a:t>
            </a:r>
            <a:r>
              <a:rPr lang="en-GB" sz="2000" dirty="0" err="1"/>
              <a:t>Oce</a:t>
            </a:r>
            <a:r>
              <a:rPr lang="pl-PL" sz="2000" dirty="0"/>
              <a:t>ń</a:t>
            </a:r>
            <a:r>
              <a:rPr lang="en-GB" sz="2000" dirty="0"/>
              <a:t> </a:t>
            </a:r>
            <a:r>
              <a:rPr lang="en-GB" sz="2000" dirty="0" err="1"/>
              <a:t>wynik</a:t>
            </a:r>
            <a:r>
              <a:rPr lang="pl-PL" sz="2000" dirty="0"/>
              <a:t>i</a:t>
            </a:r>
            <a:r>
              <a:rPr lang="en-GB" sz="2000" dirty="0"/>
              <a:t> w grupach, </a:t>
            </a:r>
            <a:r>
              <a:rPr lang="en-GB" sz="2000" dirty="0" err="1"/>
              <a:t>omów</a:t>
            </a:r>
            <a:r>
              <a:rPr lang="en-GB" sz="2000" dirty="0"/>
              <a:t> </a:t>
            </a:r>
            <a:r>
              <a:rPr lang="en-GB" sz="2000" dirty="0" err="1"/>
              <a:t>mocn</a:t>
            </a:r>
            <a:r>
              <a:rPr lang="pl-PL" sz="2000" dirty="0"/>
              <a:t>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słab</a:t>
            </a:r>
            <a:r>
              <a:rPr lang="pl-PL" sz="2000" dirty="0"/>
              <a:t>e</a:t>
            </a:r>
            <a:r>
              <a:rPr lang="en-GB" sz="2000" dirty="0"/>
              <a:t> </a:t>
            </a:r>
            <a:r>
              <a:rPr lang="en-GB" sz="2000" dirty="0" err="1"/>
              <a:t>stron</a:t>
            </a:r>
            <a:r>
              <a:rPr lang="pl-PL" sz="2000" dirty="0"/>
              <a:t>y</a:t>
            </a:r>
            <a:r>
              <a:rPr lang="en-GB" sz="2000" dirty="0"/>
              <a:t> </a:t>
            </a:r>
            <a:r>
              <a:rPr lang="en-GB" sz="2000" dirty="0" err="1"/>
              <a:t>oraz</a:t>
            </a:r>
            <a:r>
              <a:rPr lang="en-GB" sz="2000" dirty="0"/>
              <a:t> </a:t>
            </a:r>
            <a:r>
              <a:rPr lang="en-GB" sz="2000" dirty="0" err="1"/>
              <a:t>implikacj</a:t>
            </a:r>
            <a:r>
              <a:rPr lang="pl-PL" sz="2000" dirty="0"/>
              <a:t>e</a:t>
            </a:r>
            <a:r>
              <a:rPr lang="en-GB" sz="2000" dirty="0"/>
              <a:t> dla świadomości konsumentów i etycznego podejmowania decyzji.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439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DOSTOSOWANIE DO CELÓW ZRÓWNOWAŻONEGO ROZWOJU (SDGS) I ENTRECOMP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1908445"/>
            <a:ext cx="10483429" cy="4439577"/>
          </a:xfrm>
        </p:spPr>
        <p:txBody>
          <a:bodyPr/>
          <a:lstStyle/>
          <a:p>
            <a:pPr algn="just"/>
            <a:r>
              <a:rPr lang="pl-PL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</a:t>
            </a:r>
            <a:r>
              <a:rPr lang="en-GB" sz="2000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12 (Odpowiedzialna konsumpcja i produkcja)</a:t>
            </a:r>
            <a:r>
              <a:rPr lang="en-GB" sz="2000" b="1" dirty="0"/>
              <a:t>: </a:t>
            </a:r>
            <a:r>
              <a:rPr lang="en-GB" sz="2000" dirty="0"/>
              <a:t>Promowanie etycznych wyborów konsumenckich poprzez raportowanie zrównoważonego rozwoju.</a:t>
            </a:r>
          </a:p>
          <a:p>
            <a:pPr algn="just"/>
            <a:endParaRPr lang="en-GB" sz="2000" dirty="0"/>
          </a:p>
          <a:p>
            <a:pPr algn="just"/>
            <a:r>
              <a:rPr lang="pl-PL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sz="2000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(Pokój, sprawiedliwość i silne instytucje): </a:t>
            </a:r>
            <a:r>
              <a:rPr lang="en-GB" sz="2000" dirty="0"/>
              <a:t>Podkreślenie przejrzystości i etycznych praktyk biznesowych w raportowaniu zrównoważonego rozwoju.</a:t>
            </a:r>
          </a:p>
          <a:p>
            <a:pPr algn="just"/>
            <a:br>
              <a:rPr lang="en-GB" sz="2000" dirty="0"/>
            </a:br>
            <a:r>
              <a:rPr lang="en-GB" sz="2000" b="1" dirty="0"/>
              <a:t>1.5 Myślenie etyczne i zrównoważone: </a:t>
            </a:r>
            <a:r>
              <a:rPr lang="en-GB" sz="2000" dirty="0"/>
              <a:t>Ocena wpływu praktyk zrównoważonego rozwoju na zachowania konsumentów i promowanie odpowiedzialnej konsumpcji.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b="1" dirty="0"/>
              <a:t>2.5 Mobilizowanie innych: </a:t>
            </a:r>
            <a:r>
              <a:rPr lang="en-GB" sz="2000" dirty="0"/>
              <a:t>Inspirowanie świadomości i zaangażowania konsumentów poprzez przejrzyste raportowanie zrównoważonego rozwoju.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b="1" dirty="0"/>
              <a:t>3.3 Radzenie sobie z niepewnością, niejednoznacznością i ryzykiem: </a:t>
            </a:r>
            <a:r>
              <a:rPr lang="en-GB" sz="2000" dirty="0"/>
              <a:t>Analiza zagrożeń i możliwości związanych ze zrównoważonym rozwojem w celu podejmowania etycznych decyzji w biznesie.</a:t>
            </a: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28604C-9B76-CBA6-3B27-0E3D529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694" y="116853"/>
            <a:ext cx="874033" cy="8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1168C-9EC8-3DC9-36D0-30561E1D9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764" y="1213692"/>
            <a:ext cx="1305894" cy="7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6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EF5CA-D6B5-F4C8-2AAD-14B8ED0B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1541C80-F175-AD7E-84C6-418530F2EA1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5C9BE-87D9-9C90-C87E-8AEF73E786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94849"/>
            <a:ext cx="6776598" cy="842867"/>
          </a:xfrm>
        </p:spPr>
        <p:txBody>
          <a:bodyPr/>
          <a:lstStyle/>
          <a:p>
            <a:r>
              <a:rPr lang="en-IE" dirty="0"/>
              <a:t>Dalsze zasoby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E62AF-9D7E-4957-5DD5-0A68F1FDE07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632565"/>
            <a:ext cx="5208118" cy="4333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Poruszanie się po świadomej gospodarce i strategie dostosowania się do współczesnych trendów konsumenckich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Sprawozdawczość korporacyjna w zakresie zrównoważonego rozwoju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Siła świadomego konsumpcjonizmu: Dokonywanie świadomych wyborów dla lepszej przyszłości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Rola przejrzystości w budowaniu zaufania konsumentów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colleagues planning on board with sticky notes">
            <a:extLst>
              <a:ext uri="{FF2B5EF4-FFF2-40B4-BE49-F238E27FC236}">
                <a16:creationId xmlns:a16="http://schemas.microsoft.com/office/drawing/2014/main" id="{D585FF53-1C9A-303D-7A56-C0B1938D92F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74915"/>
            <a:ext cx="7377194" cy="424442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E250D-399D-3046-A104-9E1DCF4E2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03936" y="1160888"/>
            <a:ext cx="3345164" cy="2850370"/>
          </a:xfrm>
        </p:spPr>
        <p:txBody>
          <a:bodyPr/>
          <a:lstStyle/>
          <a:p>
            <a:r>
              <a:rPr lang="en-GB" b="1" dirty="0"/>
              <a:t>ANGAŻOWANIE SIĘ W INICJATYWY PRZYNOSZĄCE KORZYŚCI SPOŁECZEŃSTWU</a:t>
            </a:r>
            <a:endParaRPr lang="en-US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1AB0B7-8D8D-F215-D9F9-18AED9854E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1449E5-CE69-B7F0-D978-C0BC19A4EED8}"/>
              </a:ext>
            </a:extLst>
          </p:cNvPr>
          <p:cNvGrpSpPr/>
          <p:nvPr/>
        </p:nvGrpSpPr>
        <p:grpSpPr>
          <a:xfrm rot="5400000">
            <a:off x="-1445174" y="567935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CCB747-8A20-F339-E2FA-BC8DE29721C9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0367A9-2062-9510-5DCE-4BC1BF1DD01B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3C4B50-F1FE-53D0-775A-A39AC65EAAAA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3B787A-E374-70ED-BCB3-81F3ADD424C9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BD5E5D-9168-AB45-E13E-CFAF9F4F1104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F6B73F2-9158-B177-3E0C-46125D0D50DC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203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5B26FD-09B0-A84D-1257-B7B4B9F53B7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E250D-399D-3046-A104-9E1DCF4E2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 dirty="0"/>
              <a:t>PROMOWANIE RÓŻNORODNOŚCI I </a:t>
            </a:r>
            <a:r>
              <a:rPr lang="pl-PL" b="1" dirty="0"/>
              <a:t>WŁĄCZENIA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C726-EEB8-A064-EA02-A4AF797D25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269B5-580C-6975-B51C-ADEE7E50B0E8}"/>
              </a:ext>
            </a:extLst>
          </p:cNvPr>
          <p:cNvGrpSpPr/>
          <p:nvPr/>
        </p:nvGrpSpPr>
        <p:grpSpPr>
          <a:xfrm rot="5400000">
            <a:off x="-1445174" y="567935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26FADDA-722B-2ED9-5AFA-764A2D4D5CE1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5BDF59-10F0-1296-8959-CFAEB7F9E3B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2503B3-B0B4-561D-AFD2-7A7FD03493A8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90799E-0CE3-1994-3C5C-26F8F0C021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575BD6-F388-ED1D-DEA0-7B377CF35F18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2C8786-CCBE-7B61-AD0C-5F3FCE59BE3D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458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78" y="783067"/>
            <a:ext cx="10483431" cy="804265"/>
          </a:xfrm>
        </p:spPr>
        <p:txBody>
          <a:bodyPr/>
          <a:lstStyle/>
          <a:p>
            <a:r>
              <a:rPr lang="en-GB" dirty="0"/>
              <a:t>PRZYWÓDZTWO WŁĄCZAJĄCE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0" y="1779373"/>
            <a:ext cx="10483429" cy="4636011"/>
          </a:xfrm>
        </p:spPr>
        <p:txBody>
          <a:bodyPr/>
          <a:lstStyle/>
          <a:p>
            <a:pPr algn="just"/>
            <a:r>
              <a:rPr lang="en-GB" dirty="0"/>
              <a:t>Przywództwo włączające obejmuje opracowywanie strategii i praktyk, które aktywnie uwzględniają różnorodność i tworzą środowisko, w którym wszystkie głosy są słyszane i cenione.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Wykracza poza zwykłą tolerancję, tworząc przestrzenie, w których różnorodne perspektywy przyczyniają się do procesów decyzyjnych i innowacji.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Liderzy w środowiskach integracyjnych nie tylko uznają nieodłączną wartość różnorodności, ale także wykorzystują ją do napędzania sukcesu biznesowego i wpływu społecznego. </a:t>
            </a:r>
          </a:p>
        </p:txBody>
      </p:sp>
    </p:spTree>
    <p:extLst>
      <p:ext uri="{BB962C8B-B14F-4D97-AF65-F5344CB8AC3E}">
        <p14:creationId xmlns:p14="http://schemas.microsoft.com/office/powerpoint/2010/main" val="2172103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F5495-4573-34EC-1875-9135E0DCD2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IE" dirty="0"/>
              <a:t>Obejmowanie różnorodności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C235-EF9C-BCBF-4F8F-7F2CADA4226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92019" y="98183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Aktywne poszukiwanie i przyjmowanie osób z różnych środowisk, w tym różnych płci, grup etnicznych, kultur, wieku, umiejętności i perspektyw.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95870-C567-AE12-61EE-8EDAEC6D16B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892019" y="2240684"/>
            <a:ext cx="7603892" cy="730066"/>
          </a:xfrm>
        </p:spPr>
        <p:txBody>
          <a:bodyPr/>
          <a:lstStyle/>
          <a:p>
            <a:r>
              <a:rPr lang="en-IE" sz="2800" dirty="0"/>
              <a:t>Ułatwianie podejmowania decyzji sprzyjających włączeniu społecznemu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13D5-E327-873C-4A0C-BE99CCC42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49679" y="3078419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Zapewnienie, że procesy decyzyjne są inkluzywne, gdzie każdy czuje się upoważniony do wnoszenia wkładu i gdzie decyzje odzwierciedlają szeroki zakres perspektyw.</a:t>
            </a:r>
            <a:endParaRPr lang="en-I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F2EA0-3112-AC1C-5020-E6AF8DFE1F1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49676" y="4702298"/>
            <a:ext cx="7160276" cy="730066"/>
          </a:xfrm>
        </p:spPr>
        <p:txBody>
          <a:bodyPr/>
          <a:lstStyle/>
          <a:p>
            <a:r>
              <a:rPr lang="en-IE" dirty="0"/>
              <a:t>Promowanie równości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D18C4D-738E-5E20-4A70-47667FCD743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949679" y="5257166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Zajmowanie się barierami i nierównościami w celu zapewnienia sprawiedliwych możliwości i wyników dla wszystkich członków organizacji lub społeczności.</a:t>
            </a:r>
            <a:endParaRPr lang="en-IE" sz="20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FCA3BC8-6278-EF7A-07F7-B1D3DA614C2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D24A9DB-EF03-F172-869D-EC9E27B867A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CF126A3-12C6-1903-7D9B-FBEEA99C5450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224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57B01-879D-63FA-FDDE-D3E7D7596C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IE" dirty="0"/>
              <a:t>Wyznaczanie celów integracyjnych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26D55-1234-6F8A-8BDD-EA38BB77CAE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pPr algn="just"/>
            <a:r>
              <a:rPr lang="en-GB" sz="2000" dirty="0"/>
              <a:t>Ustanowienie celów, które promują różnorodność, równość i integrację jako podstawowe cele biznesowe, wiążąc te cele z ogólną strategią organizacyjną i wskaźnikami wydajności.</a:t>
            </a:r>
            <a:endParaRPr lang="en-I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CB5FB-EABC-2522-C65E-2C2917F3B3B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IE" dirty="0"/>
              <a:t>Ciągłe uczenie się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B9424-B5CC-57CA-9DA3-424A01F8697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algn="just"/>
            <a:r>
              <a:rPr lang="en-GB" sz="2000" dirty="0"/>
              <a:t>Zaangażowanie w ciągłą edukację i rozwój w zakresie różnorodności, równości i integracji, zarówno dla liderów, jak i szerszego zespołu, w celu promowania kultury ciągłego doskonalenia.</a:t>
            </a:r>
            <a:endParaRPr lang="en-IE" sz="20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70D7830-7A28-DA69-4531-8FAE6E4B0C7F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74A1684-F404-EF64-3C1D-692F01A8AF6C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9146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682910"/>
            <a:ext cx="5342288" cy="614105"/>
          </a:xfrm>
        </p:spPr>
        <p:txBody>
          <a:bodyPr/>
          <a:lstStyle/>
          <a:p>
            <a:r>
              <a:rPr lang="pl-PL" dirty="0"/>
              <a:t>Redukowanie uprzedzeń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28971" y="1685597"/>
            <a:ext cx="4939670" cy="4811641"/>
          </a:xfrm>
        </p:spPr>
        <p:txBody>
          <a:bodyPr/>
          <a:lstStyle/>
          <a:p>
            <a:pPr algn="just"/>
            <a:r>
              <a:rPr lang="en-GB" sz="2000" dirty="0"/>
              <a:t>Nieświadome uprzedzenia to ukryte postawy lub stereotypy, które wpływają na nasze rozumienie, działania i decyzje w nieświadomy sposób.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 środowiskach przedsiębiorczych uprzedzenia te mogą wpływać na praktyki zatrudniania, dynamikę zespołu, interakcje z klientami i rozwój produktu. </a:t>
            </a:r>
            <a:endParaRPr lang="en-US" sz="2000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44</a:t>
            </a:fld>
            <a:endParaRPr lang="en-US" sz="1291" dirty="0"/>
          </a:p>
        </p:txBody>
      </p:sp>
      <p:pic>
        <p:nvPicPr>
          <p:cNvPr id="5" name="Picture Placeholder 4" descr="Person wiping table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832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F5495-4573-34EC-1875-9135E0DCD2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IE" dirty="0"/>
              <a:t>Świadomość i uznanie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C235-EF9C-BCBF-4F8F-7F2CADA4226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92019" y="98183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Edukowanie interesariuszy na temat istnienia i wpływu nieświadomych uprzedzeń, pomaganie im w rozpoznawaniu własnych uprzedzeń poprzez szkolenia, warsztaty i narzędzia do samooceny.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95870-C567-AE12-61EE-8EDAEC6D16B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49675" y="2442511"/>
            <a:ext cx="7778133" cy="730066"/>
          </a:xfrm>
        </p:spPr>
        <p:txBody>
          <a:bodyPr/>
          <a:lstStyle/>
          <a:p>
            <a:r>
              <a:rPr lang="en-IE" dirty="0"/>
              <a:t>Wdrażanie strategii redukcji uprzedzeń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13D5-E327-873C-4A0C-BE99CCC42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016791" y="3099659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Opracowywanie i wdrażanie strategii minimalizujących uprzedzenia w rekrutacji, ocenach wyników, procesach decyzyjnych i codziennych interakcjach.</a:t>
            </a:r>
            <a:endParaRPr lang="en-I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F2EA0-3112-AC1C-5020-E6AF8DFE1F1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49676" y="4702298"/>
            <a:ext cx="7160276" cy="730066"/>
          </a:xfrm>
        </p:spPr>
        <p:txBody>
          <a:bodyPr/>
          <a:lstStyle/>
          <a:p>
            <a:r>
              <a:rPr lang="en-IE" dirty="0"/>
              <a:t>Zmiany strukturalne i proceduralne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D18C4D-738E-5E20-4A70-47667FCD743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949679" y="5257166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Przegląd i dostosowanie struktur organizacyjnych, polityk i procedur w celu systematycznego zmniejszania uprzedzeń.</a:t>
            </a:r>
            <a:endParaRPr lang="en-IE" sz="20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EBC2282-1F50-DE1F-2F6E-269D410E9E9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A0686BD-4248-23A1-FCAB-72A0B05D0DA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FB97BEA-A38D-18B8-EF8A-1B71BDA3B563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485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57B01-879D-63FA-FDDE-D3E7D7596C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IE" dirty="0"/>
              <a:t>Promowanie odpowiedzialności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26D55-1234-6F8A-8BDD-EA38BB77CAE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pPr algn="just"/>
            <a:r>
              <a:rPr lang="en-GB" sz="2000" dirty="0"/>
              <a:t>Pociąganie osób i zespołów do odpowiedzialności za rozpoznawanie i reagowanie na uprzedzenia, z jasnymi oczekiwaniami i konsekwencjami za nieobiektywne zachowanie.</a:t>
            </a:r>
            <a:endParaRPr lang="en-I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CB5FB-EABC-2522-C65E-2C2917F3B3B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IE" dirty="0"/>
              <a:t>Tworzenie wskaźników włączających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B9424-B5CC-57CA-9DA3-424A01F8697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algn="just"/>
            <a:r>
              <a:rPr lang="en-GB" sz="2000" dirty="0"/>
              <a:t>Korzystanie z metryk i podejść opartych na danych w celu monitorowania różnorodności, równości i integracji, zapewniając postęp w kierunku redukcji uprzedzeń i praktyk integracyjnych.</a:t>
            </a:r>
            <a:endParaRPr lang="en-IE" sz="20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0A615E7-2AF3-962B-1F86-0E8A81141E7A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ACA3BFF-A725-0C3D-7828-01A4BAB79325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975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581449"/>
            <a:ext cx="5342288" cy="614105"/>
          </a:xfrm>
        </p:spPr>
        <p:txBody>
          <a:bodyPr/>
          <a:lstStyle/>
          <a:p>
            <a:r>
              <a:rPr lang="en-US" dirty="0"/>
              <a:t>KULTURA ORGANIZACYJNA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606911" y="2139193"/>
            <a:ext cx="4939670" cy="4358045"/>
          </a:xfrm>
        </p:spPr>
        <p:txBody>
          <a:bodyPr/>
          <a:lstStyle/>
          <a:p>
            <a:pPr algn="just"/>
            <a:r>
              <a:rPr lang="en-GB" sz="2000" dirty="0"/>
              <a:t>Kultura organizacji obejmuje jej wartości, przekonania, normy, zachowania i praktyki.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Integracyjna kultura organizacyjna nie tylko przyciąga różnorodne talenty, ale także umożliwia im rozwój i pełny wkład w sukces organizacji. </a:t>
            </a:r>
            <a:endParaRPr lang="en-US" sz="2000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47</a:t>
            </a:fld>
            <a:endParaRPr lang="en-US" sz="129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046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F5495-4573-34EC-1875-9135E0DCD2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IE" sz="2400" dirty="0"/>
              <a:t>Zasady i praktyki sprzyjające włączeniu społecznemu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C235-EF9C-BCBF-4F8F-7F2CADA4226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92019" y="98183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Wdrażanie polityk wspierających różnorodność i integrację, takich jak elastyczna organizacja pracy, wytyczne dotyczące języka integracyjnego i dostępne udogodnienia.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95870-C567-AE12-61EE-8EDAEC6D16B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49676" y="2442511"/>
            <a:ext cx="7603892" cy="730066"/>
          </a:xfrm>
        </p:spPr>
        <p:txBody>
          <a:bodyPr/>
          <a:lstStyle/>
          <a:p>
            <a:r>
              <a:rPr lang="en-GB" sz="3600" dirty="0"/>
              <a:t>Świętowanie różnorodności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13D5-E327-873C-4A0C-BE99CCC42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49679" y="308497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Uznawanie i świętowanie wkładu osób z różnych środowisk, kultur i tożsamości poprzez wydarzenia, komunikację i widoczność przywództwa.</a:t>
            </a:r>
            <a:endParaRPr lang="en-I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F2EA0-3112-AC1C-5020-E6AF8DFE1F1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49676" y="4702298"/>
            <a:ext cx="7160276" cy="730066"/>
          </a:xfrm>
        </p:spPr>
        <p:txBody>
          <a:bodyPr/>
          <a:lstStyle/>
          <a:p>
            <a:r>
              <a:rPr lang="en-GB" sz="3600" dirty="0"/>
              <a:t>Zachęcanie do otwartej komunikacji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D18C4D-738E-5E20-4A70-47667FCD743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949679" y="5257166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Ustanowienie kanałów otwartego dialogu i informacji zwrotnych, w których wszyscy pracownicy czują się bezpiecznie, aby wyrazić swoją perspektywę i obawy.</a:t>
            </a:r>
            <a:endParaRPr lang="en-IE" sz="20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27C6A32-31F4-8376-A6F4-269B700C52D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F0345C2-6E62-C2FA-10C2-8046A9F271E6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60898E0-0C55-4DCD-2AAF-87D080C82A82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70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F5495-4573-34EC-1875-9135E0DCD2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GB" sz="3200" b="1" dirty="0"/>
              <a:t>Wspieranie różnorodnego przywództwa</a:t>
            </a:r>
            <a:endParaRPr lang="en-IE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C235-EF9C-BCBF-4F8F-7F2CADA4226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92019" y="98183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Wspieranie i promowanie różnorodnych liderów w organizacji, zapewniając reprezentację na wszystkich poziomach przywództwa.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95870-C567-AE12-61EE-8EDAEC6D16B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49679" y="2506660"/>
            <a:ext cx="7603892" cy="730066"/>
          </a:xfrm>
        </p:spPr>
        <p:txBody>
          <a:bodyPr/>
          <a:lstStyle/>
          <a:p>
            <a:r>
              <a:rPr lang="en-GB" sz="3600" dirty="0"/>
              <a:t>Zaangażowanie w równość 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13D5-E327-873C-4A0C-BE99CCC42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49679" y="3084978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Przeciwdziałanie napięciom strukturalnym w organizacji i szerszej społeczności, wspieranie uczciwości i sprawiedliwości poprzez inicjatywy i partnerstwa w zakresie społecznej odpowiedzialności biznesu.</a:t>
            </a:r>
            <a:endParaRPr lang="en-I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F2EA0-3112-AC1C-5020-E6AF8DFE1F1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49676" y="4702298"/>
            <a:ext cx="7160276" cy="730066"/>
          </a:xfrm>
        </p:spPr>
        <p:txBody>
          <a:bodyPr/>
          <a:lstStyle/>
          <a:p>
            <a:r>
              <a:rPr lang="en-GB" sz="3600" dirty="0"/>
              <a:t>Ciągłe doskonalenie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D18C4D-738E-5E20-4A70-47667FCD743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949679" y="5257166"/>
            <a:ext cx="7160273" cy="945874"/>
          </a:xfrm>
        </p:spPr>
        <p:txBody>
          <a:bodyPr/>
          <a:lstStyle/>
          <a:p>
            <a:pPr algn="just"/>
            <a:r>
              <a:rPr lang="en-GB" sz="2000" dirty="0"/>
              <a:t>Regularna ocena skuteczności inicjatyw w zakresie różnorodności i integracji, pozyskiwanie informacji zwrotnych i dostosowywanie strategii w celu przyjęcia coraz bardziej integracyjnej kultury.</a:t>
            </a:r>
            <a:endParaRPr lang="en-IE" sz="20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DFD7AF9-9610-A7E7-245A-A4D71CC8CD3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3047DA0-1F3A-8E0F-8FFD-8F33BD63678A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56473DB-D43B-4E9D-3084-61317630C6D4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56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US" dirty="0"/>
              <a:t>IDENTYFIKACJA KWESTII SPOŁECZNYCH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0" y="1378122"/>
            <a:ext cx="10483429" cy="4439577"/>
          </a:xfrm>
        </p:spPr>
        <p:txBody>
          <a:bodyPr/>
          <a:lstStyle/>
          <a:p>
            <a:pPr algn="just"/>
            <a:r>
              <a:rPr lang="en-GB" dirty="0"/>
              <a:t>Strategie identyfikacji i priorytetyzacji kwestii społecznych, które są zgodne z celami przedsiębiorczości, wymagają systematycznego podejścia: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Dostosowanie do celów: </a:t>
            </a:r>
            <a:r>
              <a:rPr lang="en-GB" dirty="0"/>
              <a:t>Przedsiębiorcy powinni dostosować inicjatywy społeczne do swoich celów biznesowych i wartości, aby zapewnić zrównoważony rozwój i znaczący wpływ.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Ocena potrzeb społeczności: </a:t>
            </a:r>
            <a:r>
              <a:rPr lang="en-GB" dirty="0"/>
              <a:t>Przeprowadzanie dokładnych ocen potrzeb społeczności przy użyciu narzędzi takich jak </a:t>
            </a:r>
            <a:r>
              <a:rPr lang="en-GB" b="1" dirty="0">
                <a:solidFill>
                  <a:srgbClr val="F36C2F"/>
                </a:solidFill>
              </a:rPr>
              <a:t>ankiety</a:t>
            </a:r>
            <a:r>
              <a:rPr lang="en-GB" dirty="0"/>
              <a:t>, </a:t>
            </a:r>
            <a:r>
              <a:rPr lang="en-GB" b="1" dirty="0">
                <a:solidFill>
                  <a:srgbClr val="F36C2F"/>
                </a:solidFill>
              </a:rPr>
              <a:t>wywiady </a:t>
            </a:r>
            <a:r>
              <a:rPr lang="en-GB" dirty="0"/>
              <a:t>i </a:t>
            </a:r>
            <a:r>
              <a:rPr lang="en-GB" b="1" dirty="0">
                <a:solidFill>
                  <a:srgbClr val="F36C2F"/>
                </a:solidFill>
              </a:rPr>
              <a:t>grupy fokusowe </a:t>
            </a:r>
            <a:r>
              <a:rPr lang="en-GB" dirty="0"/>
              <a:t>pomaga przedsiębiorcom zrozumieć lokalne wyzwania i możliwości. To podejście oparte na </a:t>
            </a:r>
            <a:r>
              <a:rPr lang="en-GB" dirty="0" err="1"/>
              <a:t>danych</a:t>
            </a:r>
            <a:r>
              <a:rPr lang="en-GB" dirty="0"/>
              <a:t> </a:t>
            </a:r>
            <a:r>
              <a:rPr lang="pl-PL" dirty="0"/>
              <a:t>wspiera </a:t>
            </a:r>
            <a:r>
              <a:rPr lang="en-GB" dirty="0" err="1"/>
              <a:t>strategiczn</a:t>
            </a:r>
            <a:r>
              <a:rPr lang="pl-PL" dirty="0"/>
              <a:t>e</a:t>
            </a:r>
            <a:r>
              <a:rPr lang="en-GB" dirty="0"/>
              <a:t> </a:t>
            </a:r>
            <a:r>
              <a:rPr lang="en-GB" dirty="0" err="1"/>
              <a:t>podejmowani</a:t>
            </a:r>
            <a:r>
              <a:rPr lang="pl-PL" dirty="0"/>
              <a:t>e</a:t>
            </a:r>
            <a:r>
              <a:rPr lang="en-GB" dirty="0"/>
              <a:t> decyzji i zapewnia, że inicjatywy są odpowiednie i skuteczne.</a:t>
            </a:r>
            <a:endParaRPr lang="en-US" dirty="0"/>
          </a:p>
        </p:txBody>
      </p:sp>
      <p:sp>
        <p:nvSpPr>
          <p:cNvPr id="4" name="Freeform 210">
            <a:extLst>
              <a:ext uri="{FF2B5EF4-FFF2-40B4-BE49-F238E27FC236}">
                <a16:creationId xmlns:a16="http://schemas.microsoft.com/office/drawing/2014/main" id="{2F897D8F-BF7C-4ACA-9AC8-25281C9D55CD}"/>
              </a:ext>
            </a:extLst>
          </p:cNvPr>
          <p:cNvSpPr/>
          <p:nvPr/>
        </p:nvSpPr>
        <p:spPr>
          <a:xfrm>
            <a:off x="10987324" y="784231"/>
            <a:ext cx="104422" cy="284546"/>
          </a:xfrm>
          <a:custGeom>
            <a:avLst/>
            <a:gdLst>
              <a:gd name="connsiteX0" fmla="*/ 22290 w 104422"/>
              <a:gd name="connsiteY0" fmla="*/ 21680 h 284546"/>
              <a:gd name="connsiteX1" fmla="*/ 51196 w 104422"/>
              <a:gd name="connsiteY1" fmla="*/ 65942 h 284546"/>
              <a:gd name="connsiteX2" fmla="*/ 77393 w 104422"/>
              <a:gd name="connsiteY2" fmla="*/ 77685 h 284546"/>
              <a:gd name="connsiteX3" fmla="*/ 103589 w 104422"/>
              <a:gd name="connsiteY3" fmla="*/ 99365 h 284546"/>
              <a:gd name="connsiteX4" fmla="*/ 86426 w 104422"/>
              <a:gd name="connsiteY4" fmla="*/ 140918 h 284546"/>
              <a:gd name="connsiteX5" fmla="*/ 71973 w 104422"/>
              <a:gd name="connsiteY5" fmla="*/ 214087 h 284546"/>
              <a:gd name="connsiteX6" fmla="*/ 91846 w 104422"/>
              <a:gd name="connsiteY6" fmla="*/ 284546 h 284546"/>
              <a:gd name="connsiteX7" fmla="*/ 10547 w 104422"/>
              <a:gd name="connsiteY7" fmla="*/ 0 h 284546"/>
              <a:gd name="connsiteX8" fmla="*/ 22290 w 104422"/>
              <a:gd name="connsiteY8" fmla="*/ 21680 h 28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22" h="284546">
                <a:moveTo>
                  <a:pt x="22290" y="21680"/>
                </a:moveTo>
                <a:cubicBezTo>
                  <a:pt x="32227" y="40649"/>
                  <a:pt x="41260" y="57813"/>
                  <a:pt x="51196" y="65942"/>
                </a:cubicBezTo>
                <a:cubicBezTo>
                  <a:pt x="58423" y="71363"/>
                  <a:pt x="67456" y="74976"/>
                  <a:pt x="77393" y="77685"/>
                </a:cubicBezTo>
                <a:cubicBezTo>
                  <a:pt x="103589" y="85816"/>
                  <a:pt x="106299" y="89429"/>
                  <a:pt x="103589" y="99365"/>
                </a:cubicBezTo>
                <a:cubicBezTo>
                  <a:pt x="100879" y="112012"/>
                  <a:pt x="93652" y="126465"/>
                  <a:pt x="86426" y="140918"/>
                </a:cubicBezTo>
                <a:cubicBezTo>
                  <a:pt x="72876" y="168921"/>
                  <a:pt x="60229" y="195117"/>
                  <a:pt x="71973" y="214087"/>
                </a:cubicBezTo>
                <a:cubicBezTo>
                  <a:pt x="89136" y="241187"/>
                  <a:pt x="91846" y="267383"/>
                  <a:pt x="91846" y="284546"/>
                </a:cubicBezTo>
                <a:cubicBezTo>
                  <a:pt x="13257" y="214087"/>
                  <a:pt x="-18359" y="102075"/>
                  <a:pt x="10547" y="0"/>
                </a:cubicBezTo>
                <a:cubicBezTo>
                  <a:pt x="15063" y="7226"/>
                  <a:pt x="18677" y="14453"/>
                  <a:pt x="22290" y="21680"/>
                </a:cubicBezTo>
                <a:close/>
              </a:path>
            </a:pathLst>
          </a:custGeom>
          <a:solidFill>
            <a:srgbClr val="60BA47"/>
          </a:solidFill>
          <a:ln w="90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211">
            <a:extLst>
              <a:ext uri="{FF2B5EF4-FFF2-40B4-BE49-F238E27FC236}">
                <a16:creationId xmlns:a16="http://schemas.microsoft.com/office/drawing/2014/main" id="{B4D22934-FD44-88E3-5112-2AE627EDC359}"/>
              </a:ext>
            </a:extLst>
          </p:cNvPr>
          <p:cNvSpPr/>
          <p:nvPr/>
        </p:nvSpPr>
        <p:spPr>
          <a:xfrm>
            <a:off x="11178941" y="623440"/>
            <a:ext cx="351889" cy="398614"/>
          </a:xfrm>
          <a:custGeom>
            <a:avLst/>
            <a:gdLst>
              <a:gd name="connsiteX0" fmla="*/ 351889 w 351889"/>
              <a:gd name="connsiteY0" fmla="*/ 151758 h 398614"/>
              <a:gd name="connsiteX1" fmla="*/ 269687 w 351889"/>
              <a:gd name="connsiteY1" fmla="*/ 221314 h 398614"/>
              <a:gd name="connsiteX2" fmla="*/ 267880 w 351889"/>
              <a:gd name="connsiteY2" fmla="*/ 314356 h 398614"/>
              <a:gd name="connsiteX3" fmla="*/ 208261 w 351889"/>
              <a:gd name="connsiteY3" fmla="*/ 394752 h 398614"/>
              <a:gd name="connsiteX4" fmla="*/ 180258 w 351889"/>
              <a:gd name="connsiteY4" fmla="*/ 392945 h 398614"/>
              <a:gd name="connsiteX5" fmla="*/ 170322 w 351889"/>
              <a:gd name="connsiteY5" fmla="*/ 304419 h 398614"/>
              <a:gd name="connsiteX6" fmla="*/ 152255 w 351889"/>
              <a:gd name="connsiteY6" fmla="*/ 202344 h 398614"/>
              <a:gd name="connsiteX7" fmla="*/ 126962 w 351889"/>
              <a:gd name="connsiteY7" fmla="*/ 195117 h 398614"/>
              <a:gd name="connsiteX8" fmla="*/ 101669 w 351889"/>
              <a:gd name="connsiteY8" fmla="*/ 198731 h 398614"/>
              <a:gd name="connsiteX9" fmla="*/ 6820 w 351889"/>
              <a:gd name="connsiteY9" fmla="*/ 177051 h 398614"/>
              <a:gd name="connsiteX10" fmla="*/ 56503 w 351889"/>
              <a:gd name="connsiteY10" fmla="*/ 71362 h 398614"/>
              <a:gd name="connsiteX11" fmla="*/ 70053 w 351889"/>
              <a:gd name="connsiteY11" fmla="*/ 61426 h 398614"/>
              <a:gd name="connsiteX12" fmla="*/ 228134 w 351889"/>
              <a:gd name="connsiteY12" fmla="*/ 0 h 398614"/>
              <a:gd name="connsiteX13" fmla="*/ 351889 w 351889"/>
              <a:gd name="connsiteY13" fmla="*/ 151758 h 3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889" h="398614">
                <a:moveTo>
                  <a:pt x="351889" y="151758"/>
                </a:moveTo>
                <a:cubicBezTo>
                  <a:pt x="304013" y="177051"/>
                  <a:pt x="281430" y="196924"/>
                  <a:pt x="269687" y="221314"/>
                </a:cubicBezTo>
                <a:cubicBezTo>
                  <a:pt x="257944" y="247510"/>
                  <a:pt x="262460" y="275513"/>
                  <a:pt x="267880" y="314356"/>
                </a:cubicBezTo>
                <a:cubicBezTo>
                  <a:pt x="271494" y="336939"/>
                  <a:pt x="244394" y="379395"/>
                  <a:pt x="208261" y="394752"/>
                </a:cubicBezTo>
                <a:cubicBezTo>
                  <a:pt x="194711" y="400171"/>
                  <a:pt x="185678" y="400171"/>
                  <a:pt x="180258" y="392945"/>
                </a:cubicBezTo>
                <a:cubicBezTo>
                  <a:pt x="169418" y="379395"/>
                  <a:pt x="170322" y="337842"/>
                  <a:pt x="170322" y="304419"/>
                </a:cubicBezTo>
                <a:cubicBezTo>
                  <a:pt x="170322" y="258350"/>
                  <a:pt x="171225" y="218604"/>
                  <a:pt x="152255" y="202344"/>
                </a:cubicBezTo>
                <a:cubicBezTo>
                  <a:pt x="145028" y="196021"/>
                  <a:pt x="136899" y="193310"/>
                  <a:pt x="126962" y="195117"/>
                </a:cubicBezTo>
                <a:cubicBezTo>
                  <a:pt x="118832" y="196021"/>
                  <a:pt x="109799" y="197827"/>
                  <a:pt x="101669" y="198731"/>
                </a:cubicBezTo>
                <a:cubicBezTo>
                  <a:pt x="52890" y="206860"/>
                  <a:pt x="22177" y="209571"/>
                  <a:pt x="6820" y="177051"/>
                </a:cubicBezTo>
                <a:cubicBezTo>
                  <a:pt x="-18473" y="124658"/>
                  <a:pt x="33017" y="85816"/>
                  <a:pt x="56503" y="71362"/>
                </a:cubicBezTo>
                <a:cubicBezTo>
                  <a:pt x="61020" y="68652"/>
                  <a:pt x="65536" y="65039"/>
                  <a:pt x="70053" y="61426"/>
                </a:cubicBezTo>
                <a:cubicBezTo>
                  <a:pt x="126962" y="54199"/>
                  <a:pt x="180258" y="30713"/>
                  <a:pt x="228134" y="0"/>
                </a:cubicBezTo>
                <a:cubicBezTo>
                  <a:pt x="286850" y="33423"/>
                  <a:pt x="331113" y="87622"/>
                  <a:pt x="351889" y="151758"/>
                </a:cubicBezTo>
                <a:close/>
              </a:path>
            </a:pathLst>
          </a:custGeom>
          <a:solidFill>
            <a:srgbClr val="60BA47"/>
          </a:solidFill>
          <a:ln w="90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209">
            <a:extLst>
              <a:ext uri="{FF2B5EF4-FFF2-40B4-BE49-F238E27FC236}">
                <a16:creationId xmlns:a16="http://schemas.microsoft.com/office/drawing/2014/main" id="{465B1F3C-7094-8CE0-9C56-070D1590326F}"/>
              </a:ext>
            </a:extLst>
          </p:cNvPr>
          <p:cNvSpPr/>
          <p:nvPr/>
        </p:nvSpPr>
        <p:spPr>
          <a:xfrm>
            <a:off x="10887146" y="351328"/>
            <a:ext cx="901130" cy="901727"/>
          </a:xfrm>
          <a:custGeom>
            <a:avLst/>
            <a:gdLst>
              <a:gd name="connsiteX0" fmla="*/ 887581 w 901130"/>
              <a:gd name="connsiteY0" fmla="*/ 104998 h 901727"/>
              <a:gd name="connsiteX1" fmla="*/ 855965 w 901130"/>
              <a:gd name="connsiteY1" fmla="*/ 33635 h 901727"/>
              <a:gd name="connsiteX2" fmla="*/ 841512 w 901130"/>
              <a:gd name="connsiteY2" fmla="*/ 27312 h 901727"/>
              <a:gd name="connsiteX3" fmla="*/ 768343 w 901130"/>
              <a:gd name="connsiteY3" fmla="*/ 54412 h 901727"/>
              <a:gd name="connsiteX4" fmla="*/ 663558 w 901130"/>
              <a:gd name="connsiteY4" fmla="*/ 154681 h 901727"/>
              <a:gd name="connsiteX5" fmla="*/ 657234 w 901130"/>
              <a:gd name="connsiteY5" fmla="*/ 272112 h 901727"/>
              <a:gd name="connsiteX6" fmla="*/ 586775 w 901130"/>
              <a:gd name="connsiteY6" fmla="*/ 210687 h 901727"/>
              <a:gd name="connsiteX7" fmla="*/ 525350 w 901130"/>
              <a:gd name="connsiteY7" fmla="*/ 116741 h 901727"/>
              <a:gd name="connsiteX8" fmla="*/ 504573 w 901130"/>
              <a:gd name="connsiteY8" fmla="*/ 133001 h 901727"/>
              <a:gd name="connsiteX9" fmla="*/ 553352 w 901130"/>
              <a:gd name="connsiteY9" fmla="*/ 204363 h 901727"/>
              <a:gd name="connsiteX10" fmla="*/ 433211 w 901130"/>
              <a:gd name="connsiteY10" fmla="*/ 180877 h 901727"/>
              <a:gd name="connsiteX11" fmla="*/ 319392 w 901130"/>
              <a:gd name="connsiteY11" fmla="*/ 25505 h 901727"/>
              <a:gd name="connsiteX12" fmla="*/ 352815 w 901130"/>
              <a:gd name="connsiteY12" fmla="*/ 29119 h 901727"/>
              <a:gd name="connsiteX13" fmla="*/ 455794 w 901130"/>
              <a:gd name="connsiteY13" fmla="*/ 82415 h 901727"/>
              <a:gd name="connsiteX14" fmla="*/ 472957 w 901130"/>
              <a:gd name="connsiteY14" fmla="*/ 62542 h 901727"/>
              <a:gd name="connsiteX15" fmla="*/ 358235 w 901130"/>
              <a:gd name="connsiteY15" fmla="*/ 3826 h 901727"/>
              <a:gd name="connsiteX16" fmla="*/ 154084 w 901130"/>
              <a:gd name="connsiteY16" fmla="*/ 48992 h 901727"/>
              <a:gd name="connsiteX17" fmla="*/ 61945 w 901130"/>
              <a:gd name="connsiteY17" fmla="*/ 114934 h 901727"/>
              <a:gd name="connsiteX18" fmla="*/ 60139 w 901130"/>
              <a:gd name="connsiteY18" fmla="*/ 133001 h 901727"/>
              <a:gd name="connsiteX19" fmla="*/ 119758 w 901130"/>
              <a:gd name="connsiteY19" fmla="*/ 226043 h 901727"/>
              <a:gd name="connsiteX20" fmla="*/ 182087 w 901130"/>
              <a:gd name="connsiteY20" fmla="*/ 290179 h 901727"/>
              <a:gd name="connsiteX21" fmla="*/ 164021 w 901130"/>
              <a:gd name="connsiteY21" fmla="*/ 306438 h 901727"/>
              <a:gd name="connsiteX22" fmla="*/ 93562 w 901130"/>
              <a:gd name="connsiteY22" fmla="*/ 411224 h 901727"/>
              <a:gd name="connsiteX23" fmla="*/ 71882 w 901130"/>
              <a:gd name="connsiteY23" fmla="*/ 521429 h 901727"/>
              <a:gd name="connsiteX24" fmla="*/ 124275 w 901130"/>
              <a:gd name="connsiteY24" fmla="*/ 695770 h 901727"/>
              <a:gd name="connsiteX25" fmla="*/ 262483 w 901130"/>
              <a:gd name="connsiteY25" fmla="*/ 807782 h 901727"/>
              <a:gd name="connsiteX26" fmla="*/ 272419 w 901130"/>
              <a:gd name="connsiteY26" fmla="*/ 783392 h 901727"/>
              <a:gd name="connsiteX27" fmla="*/ 215510 w 901130"/>
              <a:gd name="connsiteY27" fmla="*/ 751776 h 901727"/>
              <a:gd name="connsiteX28" fmla="*/ 192927 w 901130"/>
              <a:gd name="connsiteY28" fmla="*/ 647894 h 901727"/>
              <a:gd name="connsiteX29" fmla="*/ 208284 w 901130"/>
              <a:gd name="connsiteY29" fmla="*/ 600921 h 901727"/>
              <a:gd name="connsiteX30" fmla="*/ 227253 w 901130"/>
              <a:gd name="connsiteY30" fmla="*/ 553949 h 901727"/>
              <a:gd name="connsiteX31" fmla="*/ 214607 w 901130"/>
              <a:gd name="connsiteY31" fmla="*/ 514202 h 901727"/>
              <a:gd name="connsiteX32" fmla="*/ 182990 w 901130"/>
              <a:gd name="connsiteY32" fmla="*/ 500653 h 901727"/>
              <a:gd name="connsiteX33" fmla="*/ 165827 w 901130"/>
              <a:gd name="connsiteY33" fmla="*/ 494329 h 901727"/>
              <a:gd name="connsiteX34" fmla="*/ 143244 w 901130"/>
              <a:gd name="connsiteY34" fmla="*/ 458196 h 901727"/>
              <a:gd name="connsiteX35" fmla="*/ 118855 w 901130"/>
              <a:gd name="connsiteY35" fmla="*/ 418451 h 901727"/>
              <a:gd name="connsiteX36" fmla="*/ 201960 w 901130"/>
              <a:gd name="connsiteY36" fmla="*/ 308245 h 901727"/>
              <a:gd name="connsiteX37" fmla="*/ 313069 w 901130"/>
              <a:gd name="connsiteY37" fmla="*/ 349798 h 901727"/>
              <a:gd name="connsiteX38" fmla="*/ 273323 w 901130"/>
              <a:gd name="connsiteY38" fmla="*/ 476263 h 901727"/>
              <a:gd name="connsiteX39" fmla="*/ 396174 w 901130"/>
              <a:gd name="connsiteY39" fmla="*/ 512396 h 901727"/>
              <a:gd name="connsiteX40" fmla="*/ 420564 w 901130"/>
              <a:gd name="connsiteY40" fmla="*/ 508783 h 901727"/>
              <a:gd name="connsiteX41" fmla="*/ 425081 w 901130"/>
              <a:gd name="connsiteY41" fmla="*/ 509686 h 901727"/>
              <a:gd name="connsiteX42" fmla="*/ 435017 w 901130"/>
              <a:gd name="connsiteY42" fmla="*/ 591888 h 901727"/>
              <a:gd name="connsiteX43" fmla="*/ 450374 w 901130"/>
              <a:gd name="connsiteY43" fmla="*/ 696673 h 901727"/>
              <a:gd name="connsiteX44" fmla="*/ 483797 w 901130"/>
              <a:gd name="connsiteY44" fmla="*/ 712933 h 901727"/>
              <a:gd name="connsiteX45" fmla="*/ 509993 w 901130"/>
              <a:gd name="connsiteY45" fmla="*/ 706610 h 901727"/>
              <a:gd name="connsiteX46" fmla="*/ 584968 w 901130"/>
              <a:gd name="connsiteY46" fmla="*/ 597308 h 901727"/>
              <a:gd name="connsiteX47" fmla="*/ 584065 w 901130"/>
              <a:gd name="connsiteY47" fmla="*/ 519622 h 901727"/>
              <a:gd name="connsiteX48" fmla="*/ 649104 w 901130"/>
              <a:gd name="connsiteY48" fmla="*/ 465423 h 901727"/>
              <a:gd name="connsiteX49" fmla="*/ 655428 w 901130"/>
              <a:gd name="connsiteY49" fmla="*/ 528655 h 901727"/>
              <a:gd name="connsiteX50" fmla="*/ 571419 w 901130"/>
              <a:gd name="connsiteY50" fmla="*/ 724676 h 901727"/>
              <a:gd name="connsiteX51" fmla="*/ 345588 w 901130"/>
              <a:gd name="connsiteY51" fmla="*/ 802362 h 901727"/>
              <a:gd name="connsiteX52" fmla="*/ 342878 w 901130"/>
              <a:gd name="connsiteY52" fmla="*/ 828558 h 901727"/>
              <a:gd name="connsiteX53" fmla="*/ 589485 w 901130"/>
              <a:gd name="connsiteY53" fmla="*/ 743646 h 901727"/>
              <a:gd name="connsiteX54" fmla="*/ 681624 w 901130"/>
              <a:gd name="connsiteY54" fmla="*/ 528655 h 901727"/>
              <a:gd name="connsiteX55" fmla="*/ 543416 w 901130"/>
              <a:gd name="connsiteY55" fmla="*/ 269402 h 901727"/>
              <a:gd name="connsiteX56" fmla="*/ 581355 w 901130"/>
              <a:gd name="connsiteY56" fmla="*/ 239592 h 901727"/>
              <a:gd name="connsiteX57" fmla="*/ 661751 w 901130"/>
              <a:gd name="connsiteY57" fmla="*/ 320891 h 901727"/>
              <a:gd name="connsiteX58" fmla="*/ 722273 w 901130"/>
              <a:gd name="connsiteY58" fmla="*/ 581951 h 901727"/>
              <a:gd name="connsiteX59" fmla="*/ 319392 w 901130"/>
              <a:gd name="connsiteY59" fmla="*/ 870111 h 901727"/>
              <a:gd name="connsiteX60" fmla="*/ 91755 w 901130"/>
              <a:gd name="connsiteY60" fmla="*/ 728290 h 901727"/>
              <a:gd name="connsiteX61" fmla="*/ 31233 w 901130"/>
              <a:gd name="connsiteY61" fmla="*/ 467230 h 901727"/>
              <a:gd name="connsiteX62" fmla="*/ 5036 w 901130"/>
              <a:gd name="connsiteY62" fmla="*/ 462713 h 901727"/>
              <a:gd name="connsiteX63" fmla="*/ 70075 w 901130"/>
              <a:gd name="connsiteY63" fmla="*/ 743646 h 901727"/>
              <a:gd name="connsiteX64" fmla="*/ 314875 w 901130"/>
              <a:gd name="connsiteY64" fmla="*/ 896307 h 901727"/>
              <a:gd name="connsiteX65" fmla="*/ 377205 w 901130"/>
              <a:gd name="connsiteY65" fmla="*/ 901728 h 901727"/>
              <a:gd name="connsiteX66" fmla="*/ 595808 w 901130"/>
              <a:gd name="connsiteY66" fmla="*/ 831268 h 901727"/>
              <a:gd name="connsiteX67" fmla="*/ 748470 w 901130"/>
              <a:gd name="connsiteY67" fmla="*/ 586468 h 901727"/>
              <a:gd name="connsiteX68" fmla="*/ 722273 w 901130"/>
              <a:gd name="connsiteY68" fmla="*/ 375091 h 901727"/>
              <a:gd name="connsiteX69" fmla="*/ 782796 w 901130"/>
              <a:gd name="connsiteY69" fmla="*/ 350701 h 901727"/>
              <a:gd name="connsiteX70" fmla="*/ 887581 w 901130"/>
              <a:gd name="connsiteY70" fmla="*/ 250432 h 901727"/>
              <a:gd name="connsiteX71" fmla="*/ 887581 w 901130"/>
              <a:gd name="connsiteY71" fmla="*/ 104998 h 901727"/>
              <a:gd name="connsiteX72" fmla="*/ 121565 w 901130"/>
              <a:gd name="connsiteY72" fmla="*/ 467230 h 901727"/>
              <a:gd name="connsiteX73" fmla="*/ 150471 w 901130"/>
              <a:gd name="connsiteY73" fmla="*/ 511493 h 901727"/>
              <a:gd name="connsiteX74" fmla="*/ 176667 w 901130"/>
              <a:gd name="connsiteY74" fmla="*/ 523236 h 901727"/>
              <a:gd name="connsiteX75" fmla="*/ 202864 w 901130"/>
              <a:gd name="connsiteY75" fmla="*/ 544916 h 901727"/>
              <a:gd name="connsiteX76" fmla="*/ 185701 w 901130"/>
              <a:gd name="connsiteY76" fmla="*/ 586468 h 901727"/>
              <a:gd name="connsiteX77" fmla="*/ 171247 w 901130"/>
              <a:gd name="connsiteY77" fmla="*/ 659637 h 901727"/>
              <a:gd name="connsiteX78" fmla="*/ 191121 w 901130"/>
              <a:gd name="connsiteY78" fmla="*/ 730096 h 901727"/>
              <a:gd name="connsiteX79" fmla="*/ 109822 w 901130"/>
              <a:gd name="connsiteY79" fmla="*/ 445550 h 901727"/>
              <a:gd name="connsiteX80" fmla="*/ 121565 w 901130"/>
              <a:gd name="connsiteY80" fmla="*/ 467230 h 901727"/>
              <a:gd name="connsiteX81" fmla="*/ 760213 w 901130"/>
              <a:gd name="connsiteY81" fmla="*/ 207976 h 901727"/>
              <a:gd name="connsiteX82" fmla="*/ 722273 w 901130"/>
              <a:gd name="connsiteY82" fmla="*/ 116741 h 901727"/>
              <a:gd name="connsiteX83" fmla="*/ 780086 w 901130"/>
              <a:gd name="connsiteY83" fmla="*/ 77898 h 901727"/>
              <a:gd name="connsiteX84" fmla="*/ 821639 w 901130"/>
              <a:gd name="connsiteY84" fmla="*/ 60735 h 901727"/>
              <a:gd name="connsiteX85" fmla="*/ 760213 w 901130"/>
              <a:gd name="connsiteY85" fmla="*/ 207976 h 901727"/>
              <a:gd name="connsiteX86" fmla="*/ 846932 w 901130"/>
              <a:gd name="connsiteY86" fmla="*/ 70671 h 901727"/>
              <a:gd name="connsiteX87" fmla="*/ 863192 w 901130"/>
              <a:gd name="connsiteY87" fmla="*/ 113127 h 901727"/>
              <a:gd name="connsiteX88" fmla="*/ 874935 w 901130"/>
              <a:gd name="connsiteY88" fmla="*/ 176360 h 901727"/>
              <a:gd name="connsiteX89" fmla="*/ 787313 w 901130"/>
              <a:gd name="connsiteY89" fmla="*/ 212493 h 901727"/>
              <a:gd name="connsiteX90" fmla="*/ 846932 w 901130"/>
              <a:gd name="connsiteY90" fmla="*/ 70671 h 901727"/>
              <a:gd name="connsiteX91" fmla="*/ 688850 w 901130"/>
              <a:gd name="connsiteY91" fmla="*/ 164617 h 901727"/>
              <a:gd name="connsiteX92" fmla="*/ 703304 w 901130"/>
              <a:gd name="connsiteY92" fmla="*/ 139324 h 901727"/>
              <a:gd name="connsiteX93" fmla="*/ 745760 w 901130"/>
              <a:gd name="connsiteY93" fmla="*/ 243206 h 901727"/>
              <a:gd name="connsiteX94" fmla="*/ 707820 w 901130"/>
              <a:gd name="connsiteY94" fmla="*/ 334441 h 901727"/>
              <a:gd name="connsiteX95" fmla="*/ 690657 w 901130"/>
              <a:gd name="connsiteY95" fmla="*/ 291082 h 901727"/>
              <a:gd name="connsiteX96" fmla="*/ 688850 w 901130"/>
              <a:gd name="connsiteY96" fmla="*/ 164617 h 901727"/>
              <a:gd name="connsiteX97" fmla="*/ 772860 w 901130"/>
              <a:gd name="connsiteY97" fmla="*/ 325408 h 901727"/>
              <a:gd name="connsiteX98" fmla="*/ 732210 w 901130"/>
              <a:gd name="connsiteY98" fmla="*/ 342571 h 901727"/>
              <a:gd name="connsiteX99" fmla="*/ 771956 w 901130"/>
              <a:gd name="connsiteY99" fmla="*/ 247723 h 901727"/>
              <a:gd name="connsiteX100" fmla="*/ 873128 w 901130"/>
              <a:gd name="connsiteY100" fmla="*/ 206170 h 901727"/>
              <a:gd name="connsiteX101" fmla="*/ 864095 w 901130"/>
              <a:gd name="connsiteY101" fmla="*/ 239592 h 901727"/>
              <a:gd name="connsiteX102" fmla="*/ 772860 w 901130"/>
              <a:gd name="connsiteY102" fmla="*/ 325408 h 901727"/>
              <a:gd name="connsiteX103" fmla="*/ 297712 w 901130"/>
              <a:gd name="connsiteY103" fmla="*/ 318182 h 901727"/>
              <a:gd name="connsiteX104" fmla="*/ 284163 w 901130"/>
              <a:gd name="connsiteY104" fmla="*/ 314569 h 901727"/>
              <a:gd name="connsiteX105" fmla="*/ 430501 w 901130"/>
              <a:gd name="connsiteY105" fmla="*/ 207073 h 901727"/>
              <a:gd name="connsiteX106" fmla="*/ 550642 w 901130"/>
              <a:gd name="connsiteY106" fmla="*/ 230559 h 901727"/>
              <a:gd name="connsiteX107" fmla="*/ 297712 w 901130"/>
              <a:gd name="connsiteY107" fmla="*/ 318182 h 901727"/>
              <a:gd name="connsiteX108" fmla="*/ 164021 w 901130"/>
              <a:gd name="connsiteY108" fmla="*/ 235979 h 901727"/>
              <a:gd name="connsiteX109" fmla="*/ 97175 w 901130"/>
              <a:gd name="connsiteY109" fmla="*/ 142937 h 901727"/>
              <a:gd name="connsiteX110" fmla="*/ 249836 w 901130"/>
              <a:gd name="connsiteY110" fmla="*/ 172747 h 901727"/>
              <a:gd name="connsiteX111" fmla="*/ 164021 w 901130"/>
              <a:gd name="connsiteY111" fmla="*/ 235979 h 901727"/>
              <a:gd name="connsiteX112" fmla="*/ 191121 w 901130"/>
              <a:gd name="connsiteY112" fmla="*/ 59832 h 901727"/>
              <a:gd name="connsiteX113" fmla="*/ 255256 w 901130"/>
              <a:gd name="connsiteY113" fmla="*/ 147454 h 901727"/>
              <a:gd name="connsiteX114" fmla="*/ 100788 w 901130"/>
              <a:gd name="connsiteY114" fmla="*/ 117644 h 901727"/>
              <a:gd name="connsiteX115" fmla="*/ 191121 w 901130"/>
              <a:gd name="connsiteY115" fmla="*/ 59832 h 901727"/>
              <a:gd name="connsiteX116" fmla="*/ 293196 w 901130"/>
              <a:gd name="connsiteY116" fmla="*/ 154681 h 901727"/>
              <a:gd name="connsiteX117" fmla="*/ 215510 w 901130"/>
              <a:gd name="connsiteY117" fmla="*/ 48992 h 901727"/>
              <a:gd name="connsiteX118" fmla="*/ 289583 w 901130"/>
              <a:gd name="connsiteY118" fmla="*/ 28216 h 901727"/>
              <a:gd name="connsiteX119" fmla="*/ 397078 w 901130"/>
              <a:gd name="connsiteY119" fmla="*/ 174554 h 901727"/>
              <a:gd name="connsiteX120" fmla="*/ 293196 w 901130"/>
              <a:gd name="connsiteY120" fmla="*/ 154681 h 901727"/>
              <a:gd name="connsiteX121" fmla="*/ 285066 w 901130"/>
              <a:gd name="connsiteY121" fmla="*/ 179973 h 901727"/>
              <a:gd name="connsiteX122" fmla="*/ 394368 w 901130"/>
              <a:gd name="connsiteY122" fmla="*/ 201653 h 901727"/>
              <a:gd name="connsiteX123" fmla="*/ 253450 w 901130"/>
              <a:gd name="connsiteY123" fmla="*/ 304632 h 901727"/>
              <a:gd name="connsiteX124" fmla="*/ 182087 w 901130"/>
              <a:gd name="connsiteY124" fmla="*/ 254949 h 901727"/>
              <a:gd name="connsiteX125" fmla="*/ 285066 w 901130"/>
              <a:gd name="connsiteY125" fmla="*/ 179973 h 901727"/>
              <a:gd name="connsiteX126" fmla="*/ 642781 w 901130"/>
              <a:gd name="connsiteY126" fmla="*/ 437420 h 901727"/>
              <a:gd name="connsiteX127" fmla="*/ 560579 w 901130"/>
              <a:gd name="connsiteY127" fmla="*/ 506976 h 901727"/>
              <a:gd name="connsiteX128" fmla="*/ 558772 w 901130"/>
              <a:gd name="connsiteY128" fmla="*/ 600018 h 901727"/>
              <a:gd name="connsiteX129" fmla="*/ 499153 w 901130"/>
              <a:gd name="connsiteY129" fmla="*/ 680414 h 901727"/>
              <a:gd name="connsiteX130" fmla="*/ 471150 w 901130"/>
              <a:gd name="connsiteY130" fmla="*/ 678607 h 901727"/>
              <a:gd name="connsiteX131" fmla="*/ 461214 w 901130"/>
              <a:gd name="connsiteY131" fmla="*/ 590082 h 901727"/>
              <a:gd name="connsiteX132" fmla="*/ 443147 w 901130"/>
              <a:gd name="connsiteY132" fmla="*/ 488006 h 901727"/>
              <a:gd name="connsiteX133" fmla="*/ 417854 w 901130"/>
              <a:gd name="connsiteY133" fmla="*/ 480779 h 901727"/>
              <a:gd name="connsiteX134" fmla="*/ 392561 w 901130"/>
              <a:gd name="connsiteY134" fmla="*/ 484393 h 901727"/>
              <a:gd name="connsiteX135" fmla="*/ 297712 w 901130"/>
              <a:gd name="connsiteY135" fmla="*/ 462713 h 901727"/>
              <a:gd name="connsiteX136" fmla="*/ 347395 w 901130"/>
              <a:gd name="connsiteY136" fmla="*/ 357024 h 901727"/>
              <a:gd name="connsiteX137" fmla="*/ 360945 w 901130"/>
              <a:gd name="connsiteY137" fmla="*/ 347088 h 901727"/>
              <a:gd name="connsiteX138" fmla="*/ 519026 w 901130"/>
              <a:gd name="connsiteY138" fmla="*/ 285662 h 901727"/>
              <a:gd name="connsiteX139" fmla="*/ 642781 w 901130"/>
              <a:gd name="connsiteY139" fmla="*/ 437420 h 90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01130" h="901727">
                <a:moveTo>
                  <a:pt x="887581" y="104998"/>
                </a:moveTo>
                <a:cubicBezTo>
                  <a:pt x="874935" y="64348"/>
                  <a:pt x="856868" y="34539"/>
                  <a:pt x="855965" y="33635"/>
                </a:cubicBezTo>
                <a:cubicBezTo>
                  <a:pt x="853255" y="29119"/>
                  <a:pt x="846932" y="26409"/>
                  <a:pt x="841512" y="27312"/>
                </a:cubicBezTo>
                <a:cubicBezTo>
                  <a:pt x="839705" y="27312"/>
                  <a:pt x="807186" y="35442"/>
                  <a:pt x="768343" y="54412"/>
                </a:cubicBezTo>
                <a:cubicBezTo>
                  <a:pt x="716853" y="80608"/>
                  <a:pt x="679817" y="114934"/>
                  <a:pt x="663558" y="154681"/>
                </a:cubicBezTo>
                <a:cubicBezTo>
                  <a:pt x="650008" y="187200"/>
                  <a:pt x="647298" y="227849"/>
                  <a:pt x="657234" y="272112"/>
                </a:cubicBezTo>
                <a:cubicBezTo>
                  <a:pt x="636458" y="248626"/>
                  <a:pt x="612972" y="227849"/>
                  <a:pt x="586775" y="210687"/>
                </a:cubicBezTo>
                <a:cubicBezTo>
                  <a:pt x="578645" y="195330"/>
                  <a:pt x="557869" y="156487"/>
                  <a:pt x="525350" y="116741"/>
                </a:cubicBezTo>
                <a:cubicBezTo>
                  <a:pt x="514510" y="103191"/>
                  <a:pt x="493733" y="120354"/>
                  <a:pt x="504573" y="133001"/>
                </a:cubicBezTo>
                <a:cubicBezTo>
                  <a:pt x="526253" y="160100"/>
                  <a:pt x="542513" y="186297"/>
                  <a:pt x="553352" y="204363"/>
                </a:cubicBezTo>
                <a:lnTo>
                  <a:pt x="433211" y="180877"/>
                </a:lnTo>
                <a:lnTo>
                  <a:pt x="319392" y="25505"/>
                </a:lnTo>
                <a:cubicBezTo>
                  <a:pt x="330232" y="25505"/>
                  <a:pt x="341975" y="26409"/>
                  <a:pt x="352815" y="29119"/>
                </a:cubicBezTo>
                <a:cubicBezTo>
                  <a:pt x="388045" y="36345"/>
                  <a:pt x="422371" y="53508"/>
                  <a:pt x="455794" y="82415"/>
                </a:cubicBezTo>
                <a:cubicBezTo>
                  <a:pt x="468440" y="93255"/>
                  <a:pt x="485603" y="73382"/>
                  <a:pt x="472957" y="62542"/>
                </a:cubicBezTo>
                <a:cubicBezTo>
                  <a:pt x="435920" y="30925"/>
                  <a:pt x="397078" y="11052"/>
                  <a:pt x="358235" y="3826"/>
                </a:cubicBezTo>
                <a:cubicBezTo>
                  <a:pt x="297712" y="-7917"/>
                  <a:pt x="227253" y="7439"/>
                  <a:pt x="154084" y="48992"/>
                </a:cubicBezTo>
                <a:cubicBezTo>
                  <a:pt x="99885" y="79705"/>
                  <a:pt x="63752" y="113127"/>
                  <a:pt x="61945" y="114934"/>
                </a:cubicBezTo>
                <a:cubicBezTo>
                  <a:pt x="57429" y="119451"/>
                  <a:pt x="56525" y="127581"/>
                  <a:pt x="60139" y="133001"/>
                </a:cubicBezTo>
                <a:cubicBezTo>
                  <a:pt x="65559" y="143841"/>
                  <a:pt x="85432" y="183587"/>
                  <a:pt x="119758" y="226043"/>
                </a:cubicBezTo>
                <a:cubicBezTo>
                  <a:pt x="139631" y="251336"/>
                  <a:pt x="160407" y="272112"/>
                  <a:pt x="182087" y="290179"/>
                </a:cubicBezTo>
                <a:cubicBezTo>
                  <a:pt x="175764" y="295598"/>
                  <a:pt x="170344" y="301019"/>
                  <a:pt x="164021" y="306438"/>
                </a:cubicBezTo>
                <a:cubicBezTo>
                  <a:pt x="133308" y="336248"/>
                  <a:pt x="109822" y="372381"/>
                  <a:pt x="93562" y="411224"/>
                </a:cubicBezTo>
                <a:cubicBezTo>
                  <a:pt x="80012" y="445550"/>
                  <a:pt x="72785" y="482586"/>
                  <a:pt x="71882" y="521429"/>
                </a:cubicBezTo>
                <a:cubicBezTo>
                  <a:pt x="70979" y="583758"/>
                  <a:pt x="89045" y="644281"/>
                  <a:pt x="124275" y="695770"/>
                </a:cubicBezTo>
                <a:cubicBezTo>
                  <a:pt x="158601" y="746356"/>
                  <a:pt x="206477" y="785199"/>
                  <a:pt x="262483" y="807782"/>
                </a:cubicBezTo>
                <a:cubicBezTo>
                  <a:pt x="277839" y="814105"/>
                  <a:pt x="287776" y="789715"/>
                  <a:pt x="272419" y="783392"/>
                </a:cubicBezTo>
                <a:cubicBezTo>
                  <a:pt x="251643" y="775263"/>
                  <a:pt x="232673" y="764423"/>
                  <a:pt x="215510" y="751776"/>
                </a:cubicBezTo>
                <a:cubicBezTo>
                  <a:pt x="217317" y="739130"/>
                  <a:pt x="222737" y="693964"/>
                  <a:pt x="192927" y="647894"/>
                </a:cubicBezTo>
                <a:cubicBezTo>
                  <a:pt x="188410" y="641570"/>
                  <a:pt x="201057" y="615374"/>
                  <a:pt x="208284" y="600921"/>
                </a:cubicBezTo>
                <a:cubicBezTo>
                  <a:pt x="216413" y="585565"/>
                  <a:pt x="223640" y="569305"/>
                  <a:pt x="227253" y="553949"/>
                </a:cubicBezTo>
                <a:cubicBezTo>
                  <a:pt x="230867" y="537689"/>
                  <a:pt x="226350" y="524139"/>
                  <a:pt x="214607" y="514202"/>
                </a:cubicBezTo>
                <a:cubicBezTo>
                  <a:pt x="205573" y="506976"/>
                  <a:pt x="193830" y="503362"/>
                  <a:pt x="182990" y="500653"/>
                </a:cubicBezTo>
                <a:cubicBezTo>
                  <a:pt x="175764" y="498846"/>
                  <a:pt x="168538" y="496136"/>
                  <a:pt x="165827" y="494329"/>
                </a:cubicBezTo>
                <a:cubicBezTo>
                  <a:pt x="160407" y="489813"/>
                  <a:pt x="150471" y="471746"/>
                  <a:pt x="143244" y="458196"/>
                </a:cubicBezTo>
                <a:cubicBezTo>
                  <a:pt x="135114" y="442840"/>
                  <a:pt x="126985" y="427484"/>
                  <a:pt x="118855" y="418451"/>
                </a:cubicBezTo>
                <a:cubicBezTo>
                  <a:pt x="136921" y="375994"/>
                  <a:pt x="165827" y="338055"/>
                  <a:pt x="201960" y="308245"/>
                </a:cubicBezTo>
                <a:cubicBezTo>
                  <a:pt x="235383" y="330828"/>
                  <a:pt x="273323" y="346185"/>
                  <a:pt x="313069" y="349798"/>
                </a:cubicBezTo>
                <a:cubicBezTo>
                  <a:pt x="266096" y="385931"/>
                  <a:pt x="251643" y="432000"/>
                  <a:pt x="273323" y="476263"/>
                </a:cubicBezTo>
                <a:cubicBezTo>
                  <a:pt x="298616" y="527752"/>
                  <a:pt x="350105" y="519622"/>
                  <a:pt x="396174" y="512396"/>
                </a:cubicBezTo>
                <a:cubicBezTo>
                  <a:pt x="404304" y="511493"/>
                  <a:pt x="412434" y="509686"/>
                  <a:pt x="420564" y="508783"/>
                </a:cubicBezTo>
                <a:cubicBezTo>
                  <a:pt x="423274" y="508783"/>
                  <a:pt x="424177" y="508783"/>
                  <a:pt x="425081" y="509686"/>
                </a:cubicBezTo>
                <a:cubicBezTo>
                  <a:pt x="435017" y="518719"/>
                  <a:pt x="435017" y="561175"/>
                  <a:pt x="435017" y="591888"/>
                </a:cubicBezTo>
                <a:cubicBezTo>
                  <a:pt x="435017" y="635248"/>
                  <a:pt x="434114" y="675897"/>
                  <a:pt x="450374" y="696673"/>
                </a:cubicBezTo>
                <a:cubicBezTo>
                  <a:pt x="458503" y="707513"/>
                  <a:pt x="470247" y="712933"/>
                  <a:pt x="483797" y="712933"/>
                </a:cubicBezTo>
                <a:cubicBezTo>
                  <a:pt x="491926" y="712933"/>
                  <a:pt x="500960" y="711126"/>
                  <a:pt x="509993" y="706610"/>
                </a:cubicBezTo>
                <a:cubicBezTo>
                  <a:pt x="549739" y="689447"/>
                  <a:pt x="591292" y="637958"/>
                  <a:pt x="584968" y="597308"/>
                </a:cubicBezTo>
                <a:cubicBezTo>
                  <a:pt x="579549" y="562078"/>
                  <a:pt x="575935" y="538592"/>
                  <a:pt x="584065" y="519622"/>
                </a:cubicBezTo>
                <a:cubicBezTo>
                  <a:pt x="592195" y="502459"/>
                  <a:pt x="611165" y="486200"/>
                  <a:pt x="649104" y="465423"/>
                </a:cubicBezTo>
                <a:cubicBezTo>
                  <a:pt x="653621" y="486200"/>
                  <a:pt x="656331" y="506976"/>
                  <a:pt x="655428" y="528655"/>
                </a:cubicBezTo>
                <a:cubicBezTo>
                  <a:pt x="654524" y="602728"/>
                  <a:pt x="624715" y="672284"/>
                  <a:pt x="571419" y="724676"/>
                </a:cubicBezTo>
                <a:cubicBezTo>
                  <a:pt x="511800" y="782489"/>
                  <a:pt x="428694" y="811395"/>
                  <a:pt x="345588" y="802362"/>
                </a:cubicBezTo>
                <a:cubicBezTo>
                  <a:pt x="328425" y="800555"/>
                  <a:pt x="325715" y="826751"/>
                  <a:pt x="342878" y="828558"/>
                </a:cubicBezTo>
                <a:cubicBezTo>
                  <a:pt x="433211" y="838495"/>
                  <a:pt x="524446" y="806879"/>
                  <a:pt x="589485" y="743646"/>
                </a:cubicBezTo>
                <a:cubicBezTo>
                  <a:pt x="647298" y="686737"/>
                  <a:pt x="680721" y="610858"/>
                  <a:pt x="681624" y="528655"/>
                </a:cubicBezTo>
                <a:cubicBezTo>
                  <a:pt x="682527" y="420257"/>
                  <a:pt x="627425" y="324505"/>
                  <a:pt x="543416" y="269402"/>
                </a:cubicBezTo>
                <a:cubicBezTo>
                  <a:pt x="560579" y="256756"/>
                  <a:pt x="574129" y="245916"/>
                  <a:pt x="581355" y="239592"/>
                </a:cubicBezTo>
                <a:cubicBezTo>
                  <a:pt x="612068" y="261272"/>
                  <a:pt x="639168" y="289275"/>
                  <a:pt x="661751" y="320891"/>
                </a:cubicBezTo>
                <a:cubicBezTo>
                  <a:pt x="715950" y="396771"/>
                  <a:pt x="737630" y="489813"/>
                  <a:pt x="722273" y="581951"/>
                </a:cubicBezTo>
                <a:cubicBezTo>
                  <a:pt x="690657" y="772552"/>
                  <a:pt x="509993" y="901728"/>
                  <a:pt x="319392" y="870111"/>
                </a:cubicBezTo>
                <a:cubicBezTo>
                  <a:pt x="227253" y="854755"/>
                  <a:pt x="145954" y="804168"/>
                  <a:pt x="91755" y="728290"/>
                </a:cubicBezTo>
                <a:cubicBezTo>
                  <a:pt x="37556" y="652410"/>
                  <a:pt x="15876" y="559368"/>
                  <a:pt x="31233" y="467230"/>
                </a:cubicBezTo>
                <a:cubicBezTo>
                  <a:pt x="33942" y="450970"/>
                  <a:pt x="7746" y="446453"/>
                  <a:pt x="5036" y="462713"/>
                </a:cubicBezTo>
                <a:cubicBezTo>
                  <a:pt x="-11224" y="562078"/>
                  <a:pt x="12263" y="661444"/>
                  <a:pt x="70075" y="743646"/>
                </a:cubicBezTo>
                <a:cubicBezTo>
                  <a:pt x="128791" y="825848"/>
                  <a:pt x="215510" y="879144"/>
                  <a:pt x="314875" y="896307"/>
                </a:cubicBezTo>
                <a:cubicBezTo>
                  <a:pt x="335652" y="899921"/>
                  <a:pt x="356428" y="901728"/>
                  <a:pt x="377205" y="901728"/>
                </a:cubicBezTo>
                <a:cubicBezTo>
                  <a:pt x="454890" y="901728"/>
                  <a:pt x="530769" y="877338"/>
                  <a:pt x="595808" y="831268"/>
                </a:cubicBezTo>
                <a:cubicBezTo>
                  <a:pt x="678011" y="772552"/>
                  <a:pt x="731307" y="685833"/>
                  <a:pt x="748470" y="586468"/>
                </a:cubicBezTo>
                <a:cubicBezTo>
                  <a:pt x="760213" y="513299"/>
                  <a:pt x="751180" y="441034"/>
                  <a:pt x="722273" y="375091"/>
                </a:cubicBezTo>
                <a:cubicBezTo>
                  <a:pt x="735823" y="371478"/>
                  <a:pt x="758406" y="363348"/>
                  <a:pt x="782796" y="350701"/>
                </a:cubicBezTo>
                <a:cubicBezTo>
                  <a:pt x="834285" y="324505"/>
                  <a:pt x="871322" y="290179"/>
                  <a:pt x="887581" y="250432"/>
                </a:cubicBezTo>
                <a:cubicBezTo>
                  <a:pt x="905648" y="209783"/>
                  <a:pt x="905648" y="160100"/>
                  <a:pt x="887581" y="104998"/>
                </a:cubicBezTo>
                <a:close/>
                <a:moveTo>
                  <a:pt x="121565" y="467230"/>
                </a:moveTo>
                <a:cubicBezTo>
                  <a:pt x="131501" y="486200"/>
                  <a:pt x="140534" y="503362"/>
                  <a:pt x="150471" y="511493"/>
                </a:cubicBezTo>
                <a:cubicBezTo>
                  <a:pt x="157698" y="516912"/>
                  <a:pt x="166731" y="520526"/>
                  <a:pt x="176667" y="523236"/>
                </a:cubicBezTo>
                <a:cubicBezTo>
                  <a:pt x="202864" y="531366"/>
                  <a:pt x="205573" y="534979"/>
                  <a:pt x="202864" y="544916"/>
                </a:cubicBezTo>
                <a:cubicBezTo>
                  <a:pt x="200154" y="557562"/>
                  <a:pt x="192927" y="572015"/>
                  <a:pt x="185701" y="586468"/>
                </a:cubicBezTo>
                <a:cubicBezTo>
                  <a:pt x="172151" y="614471"/>
                  <a:pt x="159504" y="640667"/>
                  <a:pt x="171247" y="659637"/>
                </a:cubicBezTo>
                <a:cubicBezTo>
                  <a:pt x="188410" y="686737"/>
                  <a:pt x="191121" y="712933"/>
                  <a:pt x="191121" y="730096"/>
                </a:cubicBezTo>
                <a:cubicBezTo>
                  <a:pt x="112531" y="659637"/>
                  <a:pt x="80915" y="547625"/>
                  <a:pt x="109822" y="445550"/>
                </a:cubicBezTo>
                <a:cubicBezTo>
                  <a:pt x="114338" y="452777"/>
                  <a:pt x="117951" y="460906"/>
                  <a:pt x="121565" y="467230"/>
                </a:cubicBezTo>
                <a:close/>
                <a:moveTo>
                  <a:pt x="760213" y="207976"/>
                </a:moveTo>
                <a:lnTo>
                  <a:pt x="722273" y="116741"/>
                </a:lnTo>
                <a:cubicBezTo>
                  <a:pt x="740340" y="99578"/>
                  <a:pt x="762020" y="86931"/>
                  <a:pt x="780086" y="77898"/>
                </a:cubicBezTo>
                <a:cubicBezTo>
                  <a:pt x="795443" y="69768"/>
                  <a:pt x="809896" y="64348"/>
                  <a:pt x="821639" y="60735"/>
                </a:cubicBezTo>
                <a:lnTo>
                  <a:pt x="760213" y="207976"/>
                </a:lnTo>
                <a:close/>
                <a:moveTo>
                  <a:pt x="846932" y="70671"/>
                </a:moveTo>
                <a:cubicBezTo>
                  <a:pt x="852352" y="81511"/>
                  <a:pt x="858675" y="96868"/>
                  <a:pt x="863192" y="113127"/>
                </a:cubicBezTo>
                <a:cubicBezTo>
                  <a:pt x="868612" y="131194"/>
                  <a:pt x="874031" y="153777"/>
                  <a:pt x="874935" y="176360"/>
                </a:cubicBezTo>
                <a:lnTo>
                  <a:pt x="787313" y="212493"/>
                </a:lnTo>
                <a:lnTo>
                  <a:pt x="846932" y="70671"/>
                </a:lnTo>
                <a:close/>
                <a:moveTo>
                  <a:pt x="688850" y="164617"/>
                </a:moveTo>
                <a:cubicBezTo>
                  <a:pt x="692464" y="155584"/>
                  <a:pt x="697884" y="146550"/>
                  <a:pt x="703304" y="139324"/>
                </a:cubicBezTo>
                <a:lnTo>
                  <a:pt x="745760" y="243206"/>
                </a:lnTo>
                <a:lnTo>
                  <a:pt x="707820" y="334441"/>
                </a:lnTo>
                <a:cubicBezTo>
                  <a:pt x="702400" y="322698"/>
                  <a:pt x="696077" y="308245"/>
                  <a:pt x="690657" y="291082"/>
                </a:cubicBezTo>
                <a:cubicBezTo>
                  <a:pt x="679817" y="256756"/>
                  <a:pt x="670784" y="207073"/>
                  <a:pt x="688850" y="164617"/>
                </a:cubicBezTo>
                <a:close/>
                <a:moveTo>
                  <a:pt x="772860" y="325408"/>
                </a:moveTo>
                <a:cubicBezTo>
                  <a:pt x="758406" y="332635"/>
                  <a:pt x="743953" y="338055"/>
                  <a:pt x="732210" y="342571"/>
                </a:cubicBezTo>
                <a:lnTo>
                  <a:pt x="771956" y="247723"/>
                </a:lnTo>
                <a:lnTo>
                  <a:pt x="873128" y="206170"/>
                </a:lnTo>
                <a:cubicBezTo>
                  <a:pt x="871322" y="217913"/>
                  <a:pt x="868612" y="228753"/>
                  <a:pt x="864095" y="239592"/>
                </a:cubicBezTo>
                <a:cubicBezTo>
                  <a:pt x="846932" y="282049"/>
                  <a:pt x="805379" y="310052"/>
                  <a:pt x="772860" y="325408"/>
                </a:cubicBezTo>
                <a:close/>
                <a:moveTo>
                  <a:pt x="297712" y="318182"/>
                </a:moveTo>
                <a:cubicBezTo>
                  <a:pt x="293196" y="317278"/>
                  <a:pt x="288679" y="316375"/>
                  <a:pt x="284163" y="314569"/>
                </a:cubicBezTo>
                <a:lnTo>
                  <a:pt x="430501" y="207073"/>
                </a:lnTo>
                <a:lnTo>
                  <a:pt x="550642" y="230559"/>
                </a:lnTo>
                <a:cubicBezTo>
                  <a:pt x="506380" y="265789"/>
                  <a:pt x="399788" y="338055"/>
                  <a:pt x="297712" y="318182"/>
                </a:cubicBezTo>
                <a:close/>
                <a:moveTo>
                  <a:pt x="164021" y="235979"/>
                </a:moveTo>
                <a:cubicBezTo>
                  <a:pt x="132405" y="202556"/>
                  <a:pt x="109822" y="166424"/>
                  <a:pt x="97175" y="142937"/>
                </a:cubicBezTo>
                <a:lnTo>
                  <a:pt x="249836" y="172747"/>
                </a:lnTo>
                <a:lnTo>
                  <a:pt x="164021" y="235979"/>
                </a:lnTo>
                <a:close/>
                <a:moveTo>
                  <a:pt x="191121" y="59832"/>
                </a:moveTo>
                <a:lnTo>
                  <a:pt x="255256" y="147454"/>
                </a:lnTo>
                <a:lnTo>
                  <a:pt x="100788" y="117644"/>
                </a:lnTo>
                <a:cubicBezTo>
                  <a:pt x="120661" y="101384"/>
                  <a:pt x="152278" y="78801"/>
                  <a:pt x="191121" y="59832"/>
                </a:cubicBezTo>
                <a:close/>
                <a:moveTo>
                  <a:pt x="293196" y="154681"/>
                </a:moveTo>
                <a:lnTo>
                  <a:pt x="215510" y="48992"/>
                </a:lnTo>
                <a:cubicBezTo>
                  <a:pt x="238996" y="39055"/>
                  <a:pt x="263386" y="31829"/>
                  <a:pt x="289583" y="28216"/>
                </a:cubicBezTo>
                <a:lnTo>
                  <a:pt x="397078" y="174554"/>
                </a:lnTo>
                <a:lnTo>
                  <a:pt x="293196" y="154681"/>
                </a:lnTo>
                <a:close/>
                <a:moveTo>
                  <a:pt x="285066" y="179973"/>
                </a:moveTo>
                <a:lnTo>
                  <a:pt x="394368" y="201653"/>
                </a:lnTo>
                <a:lnTo>
                  <a:pt x="253450" y="304632"/>
                </a:lnTo>
                <a:cubicBezTo>
                  <a:pt x="227253" y="291986"/>
                  <a:pt x="202864" y="274822"/>
                  <a:pt x="182087" y="254949"/>
                </a:cubicBezTo>
                <a:lnTo>
                  <a:pt x="285066" y="179973"/>
                </a:lnTo>
                <a:close/>
                <a:moveTo>
                  <a:pt x="642781" y="437420"/>
                </a:moveTo>
                <a:cubicBezTo>
                  <a:pt x="594905" y="462713"/>
                  <a:pt x="572322" y="482586"/>
                  <a:pt x="560579" y="506976"/>
                </a:cubicBezTo>
                <a:cubicBezTo>
                  <a:pt x="548836" y="533172"/>
                  <a:pt x="553352" y="561175"/>
                  <a:pt x="558772" y="600018"/>
                </a:cubicBezTo>
                <a:cubicBezTo>
                  <a:pt x="562385" y="622601"/>
                  <a:pt x="535286" y="665057"/>
                  <a:pt x="499153" y="680414"/>
                </a:cubicBezTo>
                <a:cubicBezTo>
                  <a:pt x="485603" y="685833"/>
                  <a:pt x="476570" y="685833"/>
                  <a:pt x="471150" y="678607"/>
                </a:cubicBezTo>
                <a:cubicBezTo>
                  <a:pt x="460310" y="665057"/>
                  <a:pt x="461214" y="623504"/>
                  <a:pt x="461214" y="590082"/>
                </a:cubicBezTo>
                <a:cubicBezTo>
                  <a:pt x="461214" y="544012"/>
                  <a:pt x="462117" y="504266"/>
                  <a:pt x="443147" y="488006"/>
                </a:cubicBezTo>
                <a:cubicBezTo>
                  <a:pt x="435920" y="481683"/>
                  <a:pt x="427791" y="478973"/>
                  <a:pt x="417854" y="480779"/>
                </a:cubicBezTo>
                <a:cubicBezTo>
                  <a:pt x="409724" y="481683"/>
                  <a:pt x="400691" y="483489"/>
                  <a:pt x="392561" y="484393"/>
                </a:cubicBezTo>
                <a:cubicBezTo>
                  <a:pt x="343782" y="492522"/>
                  <a:pt x="313069" y="495233"/>
                  <a:pt x="297712" y="462713"/>
                </a:cubicBezTo>
                <a:cubicBezTo>
                  <a:pt x="272419" y="410320"/>
                  <a:pt x="323909" y="371478"/>
                  <a:pt x="347395" y="357024"/>
                </a:cubicBezTo>
                <a:cubicBezTo>
                  <a:pt x="351912" y="354314"/>
                  <a:pt x="356428" y="350701"/>
                  <a:pt x="360945" y="347088"/>
                </a:cubicBezTo>
                <a:cubicBezTo>
                  <a:pt x="417854" y="339861"/>
                  <a:pt x="471150" y="316375"/>
                  <a:pt x="519026" y="285662"/>
                </a:cubicBezTo>
                <a:cubicBezTo>
                  <a:pt x="577742" y="319085"/>
                  <a:pt x="622005" y="373284"/>
                  <a:pt x="642781" y="437420"/>
                </a:cubicBezTo>
                <a:close/>
              </a:path>
            </a:pathLst>
          </a:custGeom>
          <a:solidFill>
            <a:srgbClr val="0F486D"/>
          </a:solidFill>
          <a:ln w="90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1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cute robots">
            <a:extLst>
              <a:ext uri="{FF2B5EF4-FFF2-40B4-BE49-F238E27FC236}">
                <a16:creationId xmlns:a16="http://schemas.microsoft.com/office/drawing/2014/main" id="{74C1ABCB-2E07-D23F-DE04-7E2B6AAFB56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FD5D-B3D2-8136-6ADE-52F33AB203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401" y="317364"/>
            <a:ext cx="6776598" cy="842867"/>
          </a:xfrm>
        </p:spPr>
        <p:txBody>
          <a:bodyPr/>
          <a:lstStyle/>
          <a:p>
            <a:r>
              <a:rPr lang="en-IE" sz="2800" dirty="0"/>
              <a:t>SUGEROWANE ĆWICZENIE PRAKTYCZNE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39CCD-995D-93DD-66FA-D2AB399E20F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18620" y="1477595"/>
            <a:ext cx="6051745" cy="4699650"/>
          </a:xfrm>
        </p:spPr>
        <p:txBody>
          <a:bodyPr/>
          <a:lstStyle/>
          <a:p>
            <a:pPr algn="just"/>
            <a:r>
              <a:rPr lang="en-GB" sz="1800" b="1" dirty="0"/>
              <a:t>Plany biznesowe sprzyjające włączeniu społecznemu:</a:t>
            </a:r>
          </a:p>
          <a:p>
            <a:pPr algn="just"/>
            <a:r>
              <a:rPr lang="en-GB" sz="1800" dirty="0"/>
              <a:t>Uczestnicy współpracują w zespołach, co odzwierciedla rzeczywiste środowiska przedsiębiorczości, w których cenne są różne perspektywy.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Opracowywanie inkluzywnych planów biznesowych obejmuje identyfikację możliwości rynkowych, integrację strategii różnorodności i prezentowanie pomysłów - wszystkie te umiejętności są niezbędne dla inkluzywnego przywództwa.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Biznesplany mogą być przedstawiane i udoskonalane w oparciu o informacje zwrotne, co pozwala uczestnikom zobaczyć bezpośredni wpływ praktyk integracyjnych na rentowność biznesu.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Włączając różnorodność i integrację od etapu planowania, uczestnicy uczą się przyjmować kultury integracyjne od samego początku swoich przedsiębiorczych przedsięwzięć.</a:t>
            </a:r>
            <a:endParaRPr lang="en-US" sz="1800" dirty="0"/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974969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ZGODNOŚĆ Z CELAMI ZRÓWNOWAŻONEGO ROZWOJU (SDGS)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2" y="2031713"/>
            <a:ext cx="10483429" cy="4439577"/>
          </a:xfrm>
        </p:spPr>
        <p:txBody>
          <a:bodyPr/>
          <a:lstStyle/>
          <a:p>
            <a:pPr algn="just"/>
            <a:r>
              <a:rPr lang="pl-PL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</a:t>
            </a:r>
            <a:r>
              <a:rPr lang="en-GB" b="1" dirty="0">
                <a:solidFill>
                  <a:srgbClr val="0F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 (Równość płci): </a:t>
            </a:r>
            <a:r>
              <a:rPr lang="en-GB" dirty="0"/>
              <a:t>Promowanie różnorodności i równości płci w przywództwie i praktykach biznesowych.</a:t>
            </a:r>
          </a:p>
          <a:p>
            <a:pPr algn="just"/>
            <a:endParaRPr lang="en-GB" dirty="0"/>
          </a:p>
          <a:p>
            <a:pPr algn="just"/>
            <a:r>
              <a:rPr lang="pl-PL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b="1" dirty="0">
                <a:solidFill>
                  <a:srgbClr val="0F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(Godna praca i wzrost gospodarczy): </a:t>
            </a:r>
            <a:r>
              <a:rPr lang="en-GB" dirty="0"/>
              <a:t>Włączenie praktyk zatrudniania sprzyjających włączeniu społecznemu i promowanie możliwości ekonomicznych dla grup zmarginalizowanych.</a:t>
            </a:r>
          </a:p>
          <a:p>
            <a:pPr algn="just"/>
            <a:endParaRPr lang="en-GB" dirty="0"/>
          </a:p>
          <a:p>
            <a:pPr algn="just"/>
            <a:r>
              <a:rPr lang="pl-PL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 nr </a:t>
            </a:r>
            <a:r>
              <a:rPr lang="en-GB" b="1" dirty="0">
                <a:solidFill>
                  <a:srgbClr val="0F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(Zmniejszenie nierówności)</a:t>
            </a:r>
            <a:r>
              <a:rPr lang="en-GB" b="1" dirty="0"/>
              <a:t>: </a:t>
            </a:r>
            <a:r>
              <a:rPr lang="en-GB" dirty="0"/>
              <a:t>Opracowanie modeli biznesowych sprzyjających włączeniu społecznemu, które zmniejszają nierówności i promują sprawiedliwość społeczną.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9B6098-DF68-A1D3-3DC7-6D2F7977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795" y="470621"/>
            <a:ext cx="1296877" cy="12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35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280" y="553870"/>
            <a:ext cx="10483431" cy="804265"/>
          </a:xfrm>
        </p:spPr>
        <p:txBody>
          <a:bodyPr/>
          <a:lstStyle/>
          <a:p>
            <a:r>
              <a:rPr lang="en-GB" dirty="0"/>
              <a:t>ENTRECOMP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4280" y="1874519"/>
            <a:ext cx="10483429" cy="4439577"/>
          </a:xfrm>
        </p:spPr>
        <p:txBody>
          <a:bodyPr/>
          <a:lstStyle/>
          <a:p>
            <a:pPr algn="just"/>
            <a:r>
              <a:rPr lang="en-GB" b="1" dirty="0"/>
              <a:t>1.1 Wizja i możliwości: </a:t>
            </a:r>
            <a:r>
              <a:rPr lang="en-GB" dirty="0"/>
              <a:t>Identyfikacja możliwości promowania różnorodności i integracji w przedsięwzięciach biznesowych.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1.5 Etyczne i zrównoważone myślenie: </a:t>
            </a:r>
            <a:r>
              <a:rPr lang="en-GB" dirty="0"/>
              <a:t>Włączenie strategii różnorodności i kwestii etycznych do rozwoju biznesu.</a:t>
            </a:r>
          </a:p>
          <a:p>
            <a:pPr algn="just"/>
            <a:endParaRPr lang="en-GB" b="1" dirty="0"/>
          </a:p>
          <a:p>
            <a:pPr algn="just"/>
            <a:r>
              <a:rPr lang="en-GB" b="1" dirty="0"/>
              <a:t>2.5 Mobilizowanie innych: </a:t>
            </a:r>
            <a:r>
              <a:rPr lang="en-GB" dirty="0"/>
              <a:t>Angażowanie różnych interesariuszy i tworzenie integracyjnej dynamiki zespołu.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3.4 Nauka poprzez doświadczenie</a:t>
            </a:r>
            <a:r>
              <a:rPr lang="en-GB" dirty="0"/>
              <a:t>: Refleksja nad osobistymi uprzedzeniami i doświadczeniami w celu zwiększenia umiejętności przywódczych.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03696-6BEE-5870-1C81-DEFD7A5E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20" y="727589"/>
            <a:ext cx="1596698" cy="8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5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3127-6D8C-C120-7B47-DF20AAEFD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24763E-487E-275C-2691-831C0CDE368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DFC39-8A82-6C82-59BC-334A02E51C2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94849"/>
            <a:ext cx="6776598" cy="842867"/>
          </a:xfrm>
        </p:spPr>
        <p:txBody>
          <a:bodyPr/>
          <a:lstStyle/>
          <a:p>
            <a:r>
              <a:rPr lang="en-IE" dirty="0"/>
              <a:t>Dalsze zasoby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9F77D-EB73-0B70-71E5-67FC63748E4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632565"/>
            <a:ext cx="5067198" cy="4333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15 sposobów na poprawę różnorodności i integracji w miejscu pracy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Jak promować różnorodność i integrację w miejscu pracy?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kern="100" dirty="0">
                <a:solidFill>
                  <a:srgbClr val="1149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Czym jest różnorodność, równość i włączenie?</a:t>
            </a:r>
            <a:endParaRPr lang="en-I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84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7EB17-C560-2F48-F127-11489A6DF0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dirty="0"/>
              <a:t>Zostań z nami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B419A5-7108-66DE-8067-5F740F693A63}"/>
              </a:ext>
            </a:extLst>
          </p:cNvPr>
          <p:cNvGrpSpPr/>
          <p:nvPr/>
        </p:nvGrpSpPr>
        <p:grpSpPr>
          <a:xfrm>
            <a:off x="902895" y="4544736"/>
            <a:ext cx="2363895" cy="398804"/>
            <a:chOff x="10161196" y="4811882"/>
            <a:chExt cx="1664680" cy="280842"/>
          </a:xfrm>
        </p:grpSpPr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FD47301D-3399-4421-3465-BF8A7A316DE5}"/>
                </a:ext>
              </a:extLst>
            </p:cNvPr>
            <p:cNvGrpSpPr/>
            <p:nvPr/>
          </p:nvGrpSpPr>
          <p:grpSpPr>
            <a:xfrm>
              <a:off x="11199334" y="4811882"/>
              <a:ext cx="280634" cy="280634"/>
              <a:chOff x="1950027" y="2499889"/>
              <a:chExt cx="850463" cy="850463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9193224-6807-444D-7249-8F61F5BCFC57}"/>
                  </a:ext>
                </a:extLst>
              </p:cNvPr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>
                  <a:gd name="connsiteX0" fmla="*/ 850464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4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2094D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5B922720-DC2C-2CF9-1A8F-0BCE629E2466}"/>
                  </a:ext>
                </a:extLst>
              </p:cNvPr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  <a:solidFill>
                <a:srgbClr val="FFFFFF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6C544FD8-31D8-F6BE-61AC-FF8DE19E2143}"/>
                    </a:ext>
                  </a:extLst>
                </p:cNvPr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>
                    <a:gd name="connsiteX0" fmla="*/ 267739 w 535476"/>
                    <a:gd name="connsiteY0" fmla="*/ 48508 h 535477"/>
                    <a:gd name="connsiteX1" fmla="*/ 376094 w 535476"/>
                    <a:gd name="connsiteY1" fmla="*/ 49768 h 535477"/>
                    <a:gd name="connsiteX2" fmla="*/ 425862 w 535476"/>
                    <a:gd name="connsiteY2" fmla="*/ 59217 h 535477"/>
                    <a:gd name="connsiteX3" fmla="*/ 456730 w 535476"/>
                    <a:gd name="connsiteY3" fmla="*/ 79377 h 535477"/>
                    <a:gd name="connsiteX4" fmla="*/ 476890 w 535476"/>
                    <a:gd name="connsiteY4" fmla="*/ 110245 h 535477"/>
                    <a:gd name="connsiteX5" fmla="*/ 486339 w 535476"/>
                    <a:gd name="connsiteY5" fmla="*/ 160013 h 535477"/>
                    <a:gd name="connsiteX6" fmla="*/ 487599 w 535476"/>
                    <a:gd name="connsiteY6" fmla="*/ 268368 h 535477"/>
                    <a:gd name="connsiteX7" fmla="*/ 486339 w 535476"/>
                    <a:gd name="connsiteY7" fmla="*/ 376724 h 535477"/>
                    <a:gd name="connsiteX8" fmla="*/ 476890 w 535476"/>
                    <a:gd name="connsiteY8" fmla="*/ 426492 h 535477"/>
                    <a:gd name="connsiteX9" fmla="*/ 456730 w 535476"/>
                    <a:gd name="connsiteY9" fmla="*/ 457360 h 535477"/>
                    <a:gd name="connsiteX10" fmla="*/ 425862 w 535476"/>
                    <a:gd name="connsiteY10" fmla="*/ 477519 h 535477"/>
                    <a:gd name="connsiteX11" fmla="*/ 376094 w 535476"/>
                    <a:gd name="connsiteY11" fmla="*/ 486969 h 535477"/>
                    <a:gd name="connsiteX12" fmla="*/ 267739 w 535476"/>
                    <a:gd name="connsiteY12" fmla="*/ 488229 h 535477"/>
                    <a:gd name="connsiteX13" fmla="*/ 159383 w 535476"/>
                    <a:gd name="connsiteY13" fmla="*/ 486969 h 535477"/>
                    <a:gd name="connsiteX14" fmla="*/ 109615 w 535476"/>
                    <a:gd name="connsiteY14" fmla="*/ 477519 h 535477"/>
                    <a:gd name="connsiteX15" fmla="*/ 78747 w 535476"/>
                    <a:gd name="connsiteY15" fmla="*/ 457360 h 535477"/>
                    <a:gd name="connsiteX16" fmla="*/ 58587 w 535476"/>
                    <a:gd name="connsiteY16" fmla="*/ 426492 h 535477"/>
                    <a:gd name="connsiteX17" fmla="*/ 49138 w 535476"/>
                    <a:gd name="connsiteY17" fmla="*/ 376724 h 535477"/>
                    <a:gd name="connsiteX18" fmla="*/ 47878 w 535476"/>
                    <a:gd name="connsiteY18" fmla="*/ 268368 h 535477"/>
                    <a:gd name="connsiteX19" fmla="*/ 49138 w 535476"/>
                    <a:gd name="connsiteY19" fmla="*/ 160013 h 535477"/>
                    <a:gd name="connsiteX20" fmla="*/ 58587 w 535476"/>
                    <a:gd name="connsiteY20" fmla="*/ 110245 h 535477"/>
                    <a:gd name="connsiteX21" fmla="*/ 78747 w 535476"/>
                    <a:gd name="connsiteY21" fmla="*/ 79377 h 535477"/>
                    <a:gd name="connsiteX22" fmla="*/ 109615 w 535476"/>
                    <a:gd name="connsiteY22" fmla="*/ 59217 h 535477"/>
                    <a:gd name="connsiteX23" fmla="*/ 159383 w 535476"/>
                    <a:gd name="connsiteY23" fmla="*/ 49768 h 535477"/>
                    <a:gd name="connsiteX24" fmla="*/ 267739 w 535476"/>
                    <a:gd name="connsiteY24" fmla="*/ 48508 h 535477"/>
                    <a:gd name="connsiteX25" fmla="*/ 267739 w 535476"/>
                    <a:gd name="connsiteY25" fmla="*/ 0 h 535477"/>
                    <a:gd name="connsiteX26" fmla="*/ 157493 w 535476"/>
                    <a:gd name="connsiteY26" fmla="*/ 1890 h 535477"/>
                    <a:gd name="connsiteX27" fmla="*/ 92606 w 535476"/>
                    <a:gd name="connsiteY27" fmla="*/ 14489 h 535477"/>
                    <a:gd name="connsiteX28" fmla="*/ 45358 w 535476"/>
                    <a:gd name="connsiteY28" fmla="*/ 45358 h 535477"/>
                    <a:gd name="connsiteX29" fmla="*/ 14489 w 535476"/>
                    <a:gd name="connsiteY29" fmla="*/ 92606 h 535477"/>
                    <a:gd name="connsiteX30" fmla="*/ 1890 w 535476"/>
                    <a:gd name="connsiteY30" fmla="*/ 157493 h 535477"/>
                    <a:gd name="connsiteX31" fmla="*/ 0 w 535476"/>
                    <a:gd name="connsiteY31" fmla="*/ 267739 h 535477"/>
                    <a:gd name="connsiteX32" fmla="*/ 1890 w 535476"/>
                    <a:gd name="connsiteY32" fmla="*/ 377984 h 535477"/>
                    <a:gd name="connsiteX33" fmla="*/ 14489 w 535476"/>
                    <a:gd name="connsiteY33" fmla="*/ 442871 h 535477"/>
                    <a:gd name="connsiteX34" fmla="*/ 45358 w 535476"/>
                    <a:gd name="connsiteY34" fmla="*/ 490119 h 535477"/>
                    <a:gd name="connsiteX35" fmla="*/ 92606 w 535476"/>
                    <a:gd name="connsiteY35" fmla="*/ 520988 h 535477"/>
                    <a:gd name="connsiteX36" fmla="*/ 157493 w 535476"/>
                    <a:gd name="connsiteY36" fmla="*/ 533587 h 535477"/>
                    <a:gd name="connsiteX37" fmla="*/ 267739 w 535476"/>
                    <a:gd name="connsiteY37" fmla="*/ 535477 h 535477"/>
                    <a:gd name="connsiteX38" fmla="*/ 377984 w 535476"/>
                    <a:gd name="connsiteY38" fmla="*/ 533587 h 535477"/>
                    <a:gd name="connsiteX39" fmla="*/ 442871 w 535476"/>
                    <a:gd name="connsiteY39" fmla="*/ 520988 h 535477"/>
                    <a:gd name="connsiteX40" fmla="*/ 490119 w 535476"/>
                    <a:gd name="connsiteY40" fmla="*/ 490119 h 535477"/>
                    <a:gd name="connsiteX41" fmla="*/ 520988 w 535476"/>
                    <a:gd name="connsiteY41" fmla="*/ 442871 h 535477"/>
                    <a:gd name="connsiteX42" fmla="*/ 533587 w 535476"/>
                    <a:gd name="connsiteY42" fmla="*/ 377984 h 535477"/>
                    <a:gd name="connsiteX43" fmla="*/ 535477 w 535476"/>
                    <a:gd name="connsiteY43" fmla="*/ 267739 h 535477"/>
                    <a:gd name="connsiteX44" fmla="*/ 533587 w 535476"/>
                    <a:gd name="connsiteY44" fmla="*/ 157493 h 535477"/>
                    <a:gd name="connsiteX45" fmla="*/ 520988 w 535476"/>
                    <a:gd name="connsiteY45" fmla="*/ 92606 h 535477"/>
                    <a:gd name="connsiteX46" fmla="*/ 490119 w 535476"/>
                    <a:gd name="connsiteY46" fmla="*/ 45358 h 535477"/>
                    <a:gd name="connsiteX47" fmla="*/ 442871 w 535476"/>
                    <a:gd name="connsiteY47" fmla="*/ 14489 h 535477"/>
                    <a:gd name="connsiteX48" fmla="*/ 377984 w 535476"/>
                    <a:gd name="connsiteY48" fmla="*/ 1890 h 535477"/>
                    <a:gd name="connsiteX49" fmla="*/ 267739 w 535476"/>
                    <a:gd name="connsiteY49" fmla="*/ 0 h 535477"/>
                    <a:gd name="connsiteX50" fmla="*/ 267739 w 535476"/>
                    <a:gd name="connsiteY50" fmla="*/ 0 h 535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535476" h="535477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1ADF4414-1C17-3249-A86E-8EA6D3E38A10}"/>
                    </a:ext>
                  </a:extLst>
                </p:cNvPr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>
                    <a:gd name="connsiteX0" fmla="*/ 137334 w 274668"/>
                    <a:gd name="connsiteY0" fmla="*/ 0 h 274668"/>
                    <a:gd name="connsiteX1" fmla="*/ 0 w 274668"/>
                    <a:gd name="connsiteY1" fmla="*/ 137334 h 274668"/>
                    <a:gd name="connsiteX2" fmla="*/ 137334 w 274668"/>
                    <a:gd name="connsiteY2" fmla="*/ 274668 h 274668"/>
                    <a:gd name="connsiteX3" fmla="*/ 274668 w 274668"/>
                    <a:gd name="connsiteY3" fmla="*/ 137334 h 274668"/>
                    <a:gd name="connsiteX4" fmla="*/ 137334 w 274668"/>
                    <a:gd name="connsiteY4" fmla="*/ 0 h 274668"/>
                    <a:gd name="connsiteX5" fmla="*/ 137334 w 274668"/>
                    <a:gd name="connsiteY5" fmla="*/ 226790 h 274668"/>
                    <a:gd name="connsiteX6" fmla="*/ 47878 w 274668"/>
                    <a:gd name="connsiteY6" fmla="*/ 137334 h 274668"/>
                    <a:gd name="connsiteX7" fmla="*/ 137334 w 274668"/>
                    <a:gd name="connsiteY7" fmla="*/ 47878 h 274668"/>
                    <a:gd name="connsiteX8" fmla="*/ 226790 w 274668"/>
                    <a:gd name="connsiteY8" fmla="*/ 137334 h 274668"/>
                    <a:gd name="connsiteX9" fmla="*/ 137334 w 274668"/>
                    <a:gd name="connsiteY9" fmla="*/ 226790 h 27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668" h="274668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8E61610-6FBA-132E-4EE4-31DE5BD4CB36}"/>
                    </a:ext>
                  </a:extLst>
                </p:cNvPr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>
                    <a:gd name="connsiteX0" fmla="*/ 64257 w 64257"/>
                    <a:gd name="connsiteY0" fmla="*/ 32129 h 64257"/>
                    <a:gd name="connsiteX1" fmla="*/ 32129 w 64257"/>
                    <a:gd name="connsiteY1" fmla="*/ 64257 h 64257"/>
                    <a:gd name="connsiteX2" fmla="*/ 0 w 64257"/>
                    <a:gd name="connsiteY2" fmla="*/ 32129 h 64257"/>
                    <a:gd name="connsiteX3" fmla="*/ 32129 w 64257"/>
                    <a:gd name="connsiteY3" fmla="*/ 0 h 64257"/>
                    <a:gd name="connsiteX4" fmla="*/ 64257 w 64257"/>
                    <a:gd name="connsiteY4" fmla="*/ 32129 h 6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57" h="64257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0" name="Graphic 3">
              <a:extLst>
                <a:ext uri="{FF2B5EF4-FFF2-40B4-BE49-F238E27FC236}">
                  <a16:creationId xmlns:a16="http://schemas.microsoft.com/office/drawing/2014/main" id="{7B77FC5E-2F2B-A7ED-E6A0-7A58CC3A8BE7}"/>
                </a:ext>
              </a:extLst>
            </p:cNvPr>
            <p:cNvGrpSpPr/>
            <p:nvPr/>
          </p:nvGrpSpPr>
          <p:grpSpPr>
            <a:xfrm>
              <a:off x="10507103" y="4811882"/>
              <a:ext cx="280634" cy="280634"/>
              <a:chOff x="-147782" y="2499889"/>
              <a:chExt cx="850463" cy="850463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D62EE33-8C94-203E-E103-2C3774128312}"/>
                  </a:ext>
                </a:extLst>
              </p:cNvPr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>
                  <a:gd name="connsiteX0" fmla="*/ 850464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4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2094D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EF4ECC-EE55-0351-A780-87E68FC924E9}"/>
                  </a:ext>
                </a:extLst>
              </p:cNvPr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>
                  <a:gd name="connsiteX0" fmla="*/ 173243 w 549966"/>
                  <a:gd name="connsiteY0" fmla="*/ 447281 h 447280"/>
                  <a:gd name="connsiteX1" fmla="*/ 494529 w 549966"/>
                  <a:gd name="connsiteY1" fmla="*/ 125995 h 447280"/>
                  <a:gd name="connsiteX2" fmla="*/ 493899 w 549966"/>
                  <a:gd name="connsiteY2" fmla="*/ 111505 h 447280"/>
                  <a:gd name="connsiteX3" fmla="*/ 549966 w 549966"/>
                  <a:gd name="connsiteY3" fmla="*/ 52918 h 447280"/>
                  <a:gd name="connsiteX4" fmla="*/ 485079 w 549966"/>
                  <a:gd name="connsiteY4" fmla="*/ 70557 h 447280"/>
                  <a:gd name="connsiteX5" fmla="*/ 534847 w 549966"/>
                  <a:gd name="connsiteY5" fmla="*/ 8190 h 447280"/>
                  <a:gd name="connsiteX6" fmla="*/ 463030 w 549966"/>
                  <a:gd name="connsiteY6" fmla="*/ 35908 h 447280"/>
                  <a:gd name="connsiteX7" fmla="*/ 380504 w 549966"/>
                  <a:gd name="connsiteY7" fmla="*/ 0 h 447280"/>
                  <a:gd name="connsiteX8" fmla="*/ 267739 w 549966"/>
                  <a:gd name="connsiteY8" fmla="*/ 112765 h 447280"/>
                  <a:gd name="connsiteX9" fmla="*/ 270888 w 549966"/>
                  <a:gd name="connsiteY9" fmla="*/ 138594 h 447280"/>
                  <a:gd name="connsiteX10" fmla="*/ 38428 w 549966"/>
                  <a:gd name="connsiteY10" fmla="*/ 20789 h 447280"/>
                  <a:gd name="connsiteX11" fmla="*/ 23309 w 549966"/>
                  <a:gd name="connsiteY11" fmla="*/ 77487 h 447280"/>
                  <a:gd name="connsiteX12" fmla="*/ 73707 w 549966"/>
                  <a:gd name="connsiteY12" fmla="*/ 171353 h 447280"/>
                  <a:gd name="connsiteX13" fmla="*/ 22679 w 549966"/>
                  <a:gd name="connsiteY13" fmla="*/ 157493 h 447280"/>
                  <a:gd name="connsiteX14" fmla="*/ 22679 w 549966"/>
                  <a:gd name="connsiteY14" fmla="*/ 158753 h 447280"/>
                  <a:gd name="connsiteX15" fmla="*/ 113395 w 549966"/>
                  <a:gd name="connsiteY15" fmla="*/ 269628 h 447280"/>
                  <a:gd name="connsiteX16" fmla="*/ 83786 w 549966"/>
                  <a:gd name="connsiteY16" fmla="*/ 273408 h 447280"/>
                  <a:gd name="connsiteX17" fmla="*/ 62367 w 549966"/>
                  <a:gd name="connsiteY17" fmla="*/ 271518 h 447280"/>
                  <a:gd name="connsiteX18" fmla="*/ 167573 w 549966"/>
                  <a:gd name="connsiteY18" fmla="*/ 349635 h 447280"/>
                  <a:gd name="connsiteX19" fmla="*/ 27089 w 549966"/>
                  <a:gd name="connsiteY19" fmla="*/ 398143 h 447280"/>
                  <a:gd name="connsiteX20" fmla="*/ 0 w 549966"/>
                  <a:gd name="connsiteY20" fmla="*/ 396883 h 447280"/>
                  <a:gd name="connsiteX21" fmla="*/ 173243 w 549966"/>
                  <a:gd name="connsiteY21" fmla="*/ 447281 h 44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9966" h="44728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aphic 3">
              <a:extLst>
                <a:ext uri="{FF2B5EF4-FFF2-40B4-BE49-F238E27FC236}">
                  <a16:creationId xmlns:a16="http://schemas.microsoft.com/office/drawing/2014/main" id="{054FA110-E487-C892-299D-BFFBB8CB5C6B}"/>
                </a:ext>
              </a:extLst>
            </p:cNvPr>
            <p:cNvGrpSpPr/>
            <p:nvPr/>
          </p:nvGrpSpPr>
          <p:grpSpPr>
            <a:xfrm>
              <a:off x="11545242" y="4811882"/>
              <a:ext cx="280634" cy="280634"/>
              <a:chOff x="2998302" y="2499889"/>
              <a:chExt cx="850463" cy="850463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9E5341B-3B67-CBE4-63AB-DE5AC6353FFA}"/>
                  </a:ext>
                </a:extLst>
              </p:cNvPr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>
                  <a:gd name="connsiteX0" fmla="*/ 850463 w 850463"/>
                  <a:gd name="connsiteY0" fmla="*/ 425232 h 850463"/>
                  <a:gd name="connsiteX1" fmla="*/ 425232 w 850463"/>
                  <a:gd name="connsiteY1" fmla="*/ 850464 h 850463"/>
                  <a:gd name="connsiteX2" fmla="*/ 0 w 850463"/>
                  <a:gd name="connsiteY2" fmla="*/ 425232 h 850463"/>
                  <a:gd name="connsiteX3" fmla="*/ 425232 w 850463"/>
                  <a:gd name="connsiteY3" fmla="*/ 0 h 850463"/>
                  <a:gd name="connsiteX4" fmla="*/ 850463 w 850463"/>
                  <a:gd name="connsiteY4" fmla="*/ 425232 h 85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463" h="850463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2094D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A7C4A7B-F1B2-FBFB-77A7-2DABE98F5704}"/>
                  </a:ext>
                </a:extLst>
              </p:cNvPr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>
                  <a:gd name="connsiteX0" fmla="*/ 556266 w 568235"/>
                  <a:gd name="connsiteY0" fmla="*/ 62367 h 398142"/>
                  <a:gd name="connsiteX1" fmla="*/ 505868 w 568235"/>
                  <a:gd name="connsiteY1" fmla="*/ 11969 h 398142"/>
                  <a:gd name="connsiteX2" fmla="*/ 284118 w 568235"/>
                  <a:gd name="connsiteY2" fmla="*/ 0 h 398142"/>
                  <a:gd name="connsiteX3" fmla="*/ 62367 w 568235"/>
                  <a:gd name="connsiteY3" fmla="*/ 11969 h 398142"/>
                  <a:gd name="connsiteX4" fmla="*/ 11970 w 568235"/>
                  <a:gd name="connsiteY4" fmla="*/ 62367 h 398142"/>
                  <a:gd name="connsiteX5" fmla="*/ 0 w 568235"/>
                  <a:gd name="connsiteY5" fmla="*/ 199071 h 398142"/>
                  <a:gd name="connsiteX6" fmla="*/ 11970 w 568235"/>
                  <a:gd name="connsiteY6" fmla="*/ 335776 h 398142"/>
                  <a:gd name="connsiteX7" fmla="*/ 62367 w 568235"/>
                  <a:gd name="connsiteY7" fmla="*/ 386173 h 398142"/>
                  <a:gd name="connsiteX8" fmla="*/ 284118 w 568235"/>
                  <a:gd name="connsiteY8" fmla="*/ 398143 h 398142"/>
                  <a:gd name="connsiteX9" fmla="*/ 505868 w 568235"/>
                  <a:gd name="connsiteY9" fmla="*/ 386173 h 398142"/>
                  <a:gd name="connsiteX10" fmla="*/ 556266 w 568235"/>
                  <a:gd name="connsiteY10" fmla="*/ 335776 h 398142"/>
                  <a:gd name="connsiteX11" fmla="*/ 568236 w 568235"/>
                  <a:gd name="connsiteY11" fmla="*/ 199071 h 398142"/>
                  <a:gd name="connsiteX12" fmla="*/ 556266 w 568235"/>
                  <a:gd name="connsiteY12" fmla="*/ 62367 h 398142"/>
                  <a:gd name="connsiteX13" fmla="*/ 227420 w 568235"/>
                  <a:gd name="connsiteY13" fmla="*/ 283488 h 398142"/>
                  <a:gd name="connsiteX14" fmla="*/ 227420 w 568235"/>
                  <a:gd name="connsiteY14" fmla="*/ 113395 h 398142"/>
                  <a:gd name="connsiteX15" fmla="*/ 374834 w 568235"/>
                  <a:gd name="connsiteY15" fmla="*/ 198441 h 398142"/>
                  <a:gd name="connsiteX16" fmla="*/ 227420 w 568235"/>
                  <a:gd name="connsiteY16" fmla="*/ 283488 h 39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235" h="398142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aphic 3">
              <a:extLst>
                <a:ext uri="{FF2B5EF4-FFF2-40B4-BE49-F238E27FC236}">
                  <a16:creationId xmlns:a16="http://schemas.microsoft.com/office/drawing/2014/main" id="{5A1AFCC3-A5FE-C79B-0902-8C62AAC6ACAD}"/>
                </a:ext>
              </a:extLst>
            </p:cNvPr>
            <p:cNvGrpSpPr/>
            <p:nvPr/>
          </p:nvGrpSpPr>
          <p:grpSpPr>
            <a:xfrm>
              <a:off x="10161196" y="4811882"/>
              <a:ext cx="280634" cy="280842"/>
              <a:chOff x="-1196056" y="2499889"/>
              <a:chExt cx="850463" cy="851093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18F1BF9-28E4-D847-4861-D0DC4FD5C9D3}"/>
                  </a:ext>
                </a:extLst>
              </p:cNvPr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>
                  <a:gd name="connsiteX0" fmla="*/ 850463 w 850463"/>
                  <a:gd name="connsiteY0" fmla="*/ 425232 h 845423"/>
                  <a:gd name="connsiteX1" fmla="*/ 425232 w 850463"/>
                  <a:gd name="connsiteY1" fmla="*/ 0 h 845423"/>
                  <a:gd name="connsiteX2" fmla="*/ 0 w 850463"/>
                  <a:gd name="connsiteY2" fmla="*/ 425232 h 845423"/>
                  <a:gd name="connsiteX3" fmla="*/ 359085 w 850463"/>
                  <a:gd name="connsiteY3" fmla="*/ 845424 h 845423"/>
                  <a:gd name="connsiteX4" fmla="*/ 359085 w 850463"/>
                  <a:gd name="connsiteY4" fmla="*/ 548076 h 845423"/>
                  <a:gd name="connsiteX5" fmla="*/ 251359 w 850463"/>
                  <a:gd name="connsiteY5" fmla="*/ 548076 h 845423"/>
                  <a:gd name="connsiteX6" fmla="*/ 251359 w 850463"/>
                  <a:gd name="connsiteY6" fmla="*/ 425232 h 845423"/>
                  <a:gd name="connsiteX7" fmla="*/ 359085 w 850463"/>
                  <a:gd name="connsiteY7" fmla="*/ 425232 h 845423"/>
                  <a:gd name="connsiteX8" fmla="*/ 359085 w 850463"/>
                  <a:gd name="connsiteY8" fmla="*/ 331996 h 845423"/>
                  <a:gd name="connsiteX9" fmla="*/ 519728 w 850463"/>
                  <a:gd name="connsiteY9" fmla="*/ 166313 h 845423"/>
                  <a:gd name="connsiteX10" fmla="*/ 614854 w 850463"/>
                  <a:gd name="connsiteY10" fmla="*/ 174503 h 845423"/>
                  <a:gd name="connsiteX11" fmla="*/ 614854 w 850463"/>
                  <a:gd name="connsiteY11" fmla="*/ 279078 h 845423"/>
                  <a:gd name="connsiteX12" fmla="*/ 561306 w 850463"/>
                  <a:gd name="connsiteY12" fmla="*/ 279078 h 845423"/>
                  <a:gd name="connsiteX13" fmla="*/ 492009 w 850463"/>
                  <a:gd name="connsiteY13" fmla="*/ 345225 h 845423"/>
                  <a:gd name="connsiteX14" fmla="*/ 492009 w 850463"/>
                  <a:gd name="connsiteY14" fmla="*/ 425232 h 845423"/>
                  <a:gd name="connsiteX15" fmla="*/ 609184 w 850463"/>
                  <a:gd name="connsiteY15" fmla="*/ 425232 h 845423"/>
                  <a:gd name="connsiteX16" fmla="*/ 590285 w 850463"/>
                  <a:gd name="connsiteY16" fmla="*/ 548076 h 845423"/>
                  <a:gd name="connsiteX17" fmla="*/ 491379 w 850463"/>
                  <a:gd name="connsiteY17" fmla="*/ 548076 h 845423"/>
                  <a:gd name="connsiteX18" fmla="*/ 491379 w 850463"/>
                  <a:gd name="connsiteY18" fmla="*/ 845424 h 845423"/>
                  <a:gd name="connsiteX19" fmla="*/ 850463 w 850463"/>
                  <a:gd name="connsiteY19" fmla="*/ 425232 h 84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0463" h="845423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2094D2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5E46B2B-6939-E268-5BA7-62CC350C1E12}"/>
                  </a:ext>
                </a:extLst>
              </p:cNvPr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>
                  <a:gd name="connsiteX0" fmla="*/ 339555 w 363494"/>
                  <a:gd name="connsiteY0" fmla="*/ 381764 h 684780"/>
                  <a:gd name="connsiteX1" fmla="*/ 358455 w 363494"/>
                  <a:gd name="connsiteY1" fmla="*/ 258919 h 684780"/>
                  <a:gd name="connsiteX2" fmla="*/ 240650 w 363494"/>
                  <a:gd name="connsiteY2" fmla="*/ 258919 h 684780"/>
                  <a:gd name="connsiteX3" fmla="*/ 240650 w 363494"/>
                  <a:gd name="connsiteY3" fmla="*/ 179542 h 684780"/>
                  <a:gd name="connsiteX4" fmla="*/ 309947 w 363494"/>
                  <a:gd name="connsiteY4" fmla="*/ 113395 h 684780"/>
                  <a:gd name="connsiteX5" fmla="*/ 363494 w 363494"/>
                  <a:gd name="connsiteY5" fmla="*/ 113395 h 684780"/>
                  <a:gd name="connsiteX6" fmla="*/ 363494 w 363494"/>
                  <a:gd name="connsiteY6" fmla="*/ 8190 h 684780"/>
                  <a:gd name="connsiteX7" fmla="*/ 268368 w 363494"/>
                  <a:gd name="connsiteY7" fmla="*/ 0 h 684780"/>
                  <a:gd name="connsiteX8" fmla="*/ 107725 w 363494"/>
                  <a:gd name="connsiteY8" fmla="*/ 165683 h 684780"/>
                  <a:gd name="connsiteX9" fmla="*/ 107725 w 363494"/>
                  <a:gd name="connsiteY9" fmla="*/ 259549 h 684780"/>
                  <a:gd name="connsiteX10" fmla="*/ 0 w 363494"/>
                  <a:gd name="connsiteY10" fmla="*/ 259549 h 684780"/>
                  <a:gd name="connsiteX11" fmla="*/ 0 w 363494"/>
                  <a:gd name="connsiteY11" fmla="*/ 382394 h 684780"/>
                  <a:gd name="connsiteX12" fmla="*/ 107725 w 363494"/>
                  <a:gd name="connsiteY12" fmla="*/ 382394 h 684780"/>
                  <a:gd name="connsiteX13" fmla="*/ 107725 w 363494"/>
                  <a:gd name="connsiteY13" fmla="*/ 679741 h 684780"/>
                  <a:gd name="connsiteX14" fmla="*/ 173873 w 363494"/>
                  <a:gd name="connsiteY14" fmla="*/ 684781 h 684780"/>
                  <a:gd name="connsiteX15" fmla="*/ 240020 w 363494"/>
                  <a:gd name="connsiteY15" fmla="*/ 679741 h 684780"/>
                  <a:gd name="connsiteX16" fmla="*/ 240020 w 363494"/>
                  <a:gd name="connsiteY16" fmla="*/ 382394 h 684780"/>
                  <a:gd name="connsiteX17" fmla="*/ 339555 w 363494"/>
                  <a:gd name="connsiteY17" fmla="*/ 382394 h 6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494" h="68478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 w="6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D88B1FF-94FA-8CB2-6FC2-0745BBA05F0C}"/>
                </a:ext>
              </a:extLst>
            </p:cNvPr>
            <p:cNvSpPr/>
            <p:nvPr/>
          </p:nvSpPr>
          <p:spPr>
            <a:xfrm>
              <a:off x="10853219" y="4811882"/>
              <a:ext cx="280634" cy="280634"/>
            </a:xfrm>
            <a:custGeom>
              <a:avLst/>
              <a:gdLst>
                <a:gd name="connsiteX0" fmla="*/ 850464 w 850463"/>
                <a:gd name="connsiteY0" fmla="*/ 425232 h 850463"/>
                <a:gd name="connsiteX1" fmla="*/ 425232 w 850463"/>
                <a:gd name="connsiteY1" fmla="*/ 850464 h 850463"/>
                <a:gd name="connsiteX2" fmla="*/ 0 w 850463"/>
                <a:gd name="connsiteY2" fmla="*/ 425232 h 850463"/>
                <a:gd name="connsiteX3" fmla="*/ 425232 w 850463"/>
                <a:gd name="connsiteY3" fmla="*/ 0 h 850463"/>
                <a:gd name="connsiteX4" fmla="*/ 850464 w 850463"/>
                <a:gd name="connsiteY4" fmla="*/ 425232 h 85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463" h="850463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2094D2"/>
            </a:solidFill>
            <a:ln w="6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1" name="Graphic 40" descr="World with solid fill">
              <a:extLst>
                <a:ext uri="{FF2B5EF4-FFF2-40B4-BE49-F238E27FC236}">
                  <a16:creationId xmlns:a16="http://schemas.microsoft.com/office/drawing/2014/main" id="{BACCCD9D-6F72-31D4-067A-CE32098E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70498" y="4829161"/>
              <a:ext cx="246077" cy="246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25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311791"/>
            <a:ext cx="5526846" cy="614105"/>
          </a:xfrm>
        </p:spPr>
        <p:txBody>
          <a:bodyPr/>
          <a:lstStyle/>
          <a:p>
            <a:r>
              <a:rPr lang="en-US" sz="2800" dirty="0"/>
              <a:t>ZNACZENIE ODPOWIEDZIALNOŚCI SPOŁECZNEJ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0818" y="1492357"/>
            <a:ext cx="4939670" cy="4811641"/>
          </a:xfrm>
        </p:spPr>
        <p:txBody>
          <a:bodyPr/>
          <a:lstStyle/>
          <a:p>
            <a:pPr algn="just"/>
            <a:r>
              <a:rPr lang="en-GB" sz="2000" dirty="0"/>
              <a:t>Odpowiedzialność społeczna odgrywa bardzo ważną rolę w biznesie, nie tylko promując etyczne praktyki biznesowe, ale także wzmacniając reputację marki i zachęcając klientów do lojalności.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Gdy firmy aktywnie angażują się w rozwiązywanie problemów społecznych, budują zaufanie i wiarygodność wśród konsumentów, którzy coraz bardziej cenią sobie względy etyczne przy podejmowaniu decyzji zakupowych.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Takie podejście nie tylko przynosi korzyści społeczności, ale także wzmacnia długoterminową stabilność i odporność samej firmy.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16ABDA-3F84-2E4A-ACE6-166D1B9B23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0800000">
            <a:off x="8123238" y="2452688"/>
            <a:ext cx="4068762" cy="138112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"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6</a:t>
            </a:fld>
            <a:endParaRPr lang="en-US" sz="1291" dirty="0"/>
          </a:p>
        </p:txBody>
      </p:sp>
      <p:pic>
        <p:nvPicPr>
          <p:cNvPr id="5" name="Picture Placeholder 4" descr="Large and small hands holding red heart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79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817A8-4434-7A42-8FDC-D5DBA4F4E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7466" y="311791"/>
            <a:ext cx="5526846" cy="614105"/>
          </a:xfrm>
        </p:spPr>
        <p:txBody>
          <a:bodyPr/>
          <a:lstStyle/>
          <a:p>
            <a:r>
              <a:rPr lang="en-US" dirty="0"/>
              <a:t>UZNANIE IMPERATYWU ETYCZNEGO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251304-71BA-DB4B-935B-6BA8C244440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27466" y="1628660"/>
            <a:ext cx="4939670" cy="4811641"/>
          </a:xfrm>
        </p:spPr>
        <p:txBody>
          <a:bodyPr/>
          <a:lstStyle/>
          <a:p>
            <a:pPr algn="just"/>
            <a:r>
              <a:rPr lang="en-GB" sz="2000" dirty="0"/>
              <a:t>Firmy i przedsiębiorcy mają moralny obowiązek wnoszenia pozytywnego wkładu w społeczeństwo poprzez swoje przedsięwzięcia.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Zajmując się kwestiami społecznymi, takimi jak ubóstwo, degradacja środowiska czy brak dostępu do edukacji lub opieki zdrowotnej, firmy mogą wywierać znaczący wpływ wykraczający poza zyski finansowe.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Ten etyczny imperatyw kieruje procesami decyzyjnymi i inspiruje innowacyjne rozwiązania, które zaspokajają zarówno cele biznesowe, jak i potrzeby społeczne.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16ABDA-3F84-2E4A-ACE6-166D1B9B23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0800000">
            <a:off x="8123238" y="2452688"/>
            <a:ext cx="4068762" cy="138112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"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900E176-0974-8C4A-8A83-E6A437E14782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t>7</a:t>
            </a:fld>
            <a:endParaRPr lang="en-US" sz="1291" dirty="0"/>
          </a:p>
        </p:txBody>
      </p:sp>
      <p:pic>
        <p:nvPicPr>
          <p:cNvPr id="5" name="Picture Placeholder 4" descr="Woman bonding with child">
            <a:extLst>
              <a:ext uri="{FF2B5EF4-FFF2-40B4-BE49-F238E27FC236}">
                <a16:creationId xmlns:a16="http://schemas.microsoft.com/office/drawing/2014/main" id="{3FBE0605-9C4C-0E96-8453-E039158ABD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886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CCD5B-19A2-B6FE-2AF8-2BB2B99893D7}"/>
              </a:ext>
            </a:extLst>
          </p:cNvPr>
          <p:cNvGrpSpPr/>
          <p:nvPr/>
        </p:nvGrpSpPr>
        <p:grpSpPr>
          <a:xfrm>
            <a:off x="1426203" y="4802140"/>
            <a:ext cx="5074615" cy="2369127"/>
            <a:chOff x="-1871944" y="1778846"/>
            <a:chExt cx="1736764" cy="810823"/>
          </a:xfrm>
          <a:solidFill>
            <a:schemeClr val="bg1">
              <a:alpha val="56867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D61FCC-2629-BD2A-3143-315461E4EFC7}"/>
                </a:ext>
              </a:extLst>
            </p:cNvPr>
            <p:cNvSpPr/>
            <p:nvPr userDrawn="1"/>
          </p:nvSpPr>
          <p:spPr>
            <a:xfrm>
              <a:off x="-1393423" y="1778846"/>
              <a:ext cx="327920" cy="313711"/>
            </a:xfrm>
            <a:custGeom>
              <a:avLst/>
              <a:gdLst>
                <a:gd name="connsiteX0" fmla="*/ 0 w 327920"/>
                <a:gd name="connsiteY0" fmla="*/ 89287 h 313711"/>
                <a:gd name="connsiteX1" fmla="*/ 327921 w 327920"/>
                <a:gd name="connsiteY1" fmla="*/ 0 h 313711"/>
                <a:gd name="connsiteX2" fmla="*/ 327921 w 327920"/>
                <a:gd name="connsiteY2" fmla="*/ 260622 h 313711"/>
                <a:gd name="connsiteX3" fmla="*/ 131168 w 327920"/>
                <a:gd name="connsiteY3" fmla="*/ 313712 h 313711"/>
                <a:gd name="connsiteX4" fmla="*/ 0 w 327920"/>
                <a:gd name="connsiteY4" fmla="*/ 89287 h 313711"/>
                <a:gd name="connsiteX5" fmla="*/ 0 w 327920"/>
                <a:gd name="connsiteY5" fmla="*/ 89287 h 31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20" h="313711">
                  <a:moveTo>
                    <a:pt x="0" y="89287"/>
                  </a:moveTo>
                  <a:cubicBezTo>
                    <a:pt x="99591" y="38611"/>
                    <a:pt x="211327" y="7239"/>
                    <a:pt x="327921" y="0"/>
                  </a:cubicBezTo>
                  <a:lnTo>
                    <a:pt x="327921" y="260622"/>
                  </a:lnTo>
                  <a:cubicBezTo>
                    <a:pt x="257479" y="267861"/>
                    <a:pt x="191894" y="287167"/>
                    <a:pt x="131168" y="313712"/>
                  </a:cubicBezTo>
                  <a:lnTo>
                    <a:pt x="0" y="89287"/>
                  </a:lnTo>
                  <a:lnTo>
                    <a:pt x="0" y="8928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CCD12F-7C7F-F473-1AE2-D18DCDFC5008}"/>
                </a:ext>
              </a:extLst>
            </p:cNvPr>
            <p:cNvSpPr/>
            <p:nvPr userDrawn="1"/>
          </p:nvSpPr>
          <p:spPr>
            <a:xfrm>
              <a:off x="-1731060" y="1923636"/>
              <a:ext cx="371643" cy="369214"/>
            </a:xfrm>
            <a:custGeom>
              <a:avLst/>
              <a:gdLst>
                <a:gd name="connsiteX0" fmla="*/ 0 w 371643"/>
                <a:gd name="connsiteY0" fmla="*/ 241317 h 369214"/>
                <a:gd name="connsiteX1" fmla="*/ 240475 w 371643"/>
                <a:gd name="connsiteY1" fmla="*/ 0 h 369214"/>
                <a:gd name="connsiteX2" fmla="*/ 371643 w 371643"/>
                <a:gd name="connsiteY2" fmla="*/ 224424 h 369214"/>
                <a:gd name="connsiteX3" fmla="*/ 228330 w 371643"/>
                <a:gd name="connsiteY3" fmla="*/ 369214 h 369214"/>
                <a:gd name="connsiteX4" fmla="*/ 0 w 371643"/>
                <a:gd name="connsiteY4" fmla="*/ 241317 h 369214"/>
                <a:gd name="connsiteX5" fmla="*/ 0 w 371643"/>
                <a:gd name="connsiteY5" fmla="*/ 241317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0" y="241317"/>
                  </a:moveTo>
                  <a:cubicBezTo>
                    <a:pt x="63155" y="147203"/>
                    <a:pt x="145742" y="65155"/>
                    <a:pt x="240475" y="0"/>
                  </a:cubicBezTo>
                  <a:lnTo>
                    <a:pt x="371643" y="224424"/>
                  </a:lnTo>
                  <a:cubicBezTo>
                    <a:pt x="315775" y="265448"/>
                    <a:pt x="267195" y="313712"/>
                    <a:pt x="228330" y="369214"/>
                  </a:cubicBezTo>
                  <a:lnTo>
                    <a:pt x="0" y="241317"/>
                  </a:lnTo>
                  <a:lnTo>
                    <a:pt x="0" y="241317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44C6DB-C5B1-034D-F4B1-37E7C152521E}"/>
                </a:ext>
              </a:extLst>
            </p:cNvPr>
            <p:cNvSpPr/>
            <p:nvPr userDrawn="1"/>
          </p:nvSpPr>
          <p:spPr>
            <a:xfrm>
              <a:off x="-1871944" y="2261479"/>
              <a:ext cx="313346" cy="328190"/>
            </a:xfrm>
            <a:custGeom>
              <a:avLst/>
              <a:gdLst>
                <a:gd name="connsiteX0" fmla="*/ 0 w 313346"/>
                <a:gd name="connsiteY0" fmla="*/ 328190 h 328190"/>
                <a:gd name="connsiteX1" fmla="*/ 87445 w 313346"/>
                <a:gd name="connsiteY1" fmla="*/ 0 h 328190"/>
                <a:gd name="connsiteX2" fmla="*/ 313346 w 313346"/>
                <a:gd name="connsiteY2" fmla="*/ 130311 h 328190"/>
                <a:gd name="connsiteX3" fmla="*/ 262336 w 313346"/>
                <a:gd name="connsiteY3" fmla="*/ 328190 h 328190"/>
                <a:gd name="connsiteX4" fmla="*/ 0 w 313346"/>
                <a:gd name="connsiteY4" fmla="*/ 328190 h 328190"/>
                <a:gd name="connsiteX5" fmla="*/ 0 w 313346"/>
                <a:gd name="connsiteY5" fmla="*/ 328190 h 3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46" h="328190">
                  <a:moveTo>
                    <a:pt x="0" y="328190"/>
                  </a:moveTo>
                  <a:cubicBezTo>
                    <a:pt x="7287" y="212359"/>
                    <a:pt x="36436" y="101353"/>
                    <a:pt x="87445" y="0"/>
                  </a:cubicBezTo>
                  <a:lnTo>
                    <a:pt x="313346" y="130311"/>
                  </a:lnTo>
                  <a:cubicBezTo>
                    <a:pt x="286627" y="190640"/>
                    <a:pt x="267195" y="258209"/>
                    <a:pt x="262336" y="328190"/>
                  </a:cubicBezTo>
                  <a:lnTo>
                    <a:pt x="0" y="328190"/>
                  </a:lnTo>
                  <a:lnTo>
                    <a:pt x="0" y="32819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45006C7-250C-B496-2D5D-B1B36DE238EE}"/>
                </a:ext>
              </a:extLst>
            </p:cNvPr>
            <p:cNvSpPr/>
            <p:nvPr userDrawn="1"/>
          </p:nvSpPr>
          <p:spPr>
            <a:xfrm>
              <a:off x="-450955" y="2254240"/>
              <a:ext cx="315775" cy="325777"/>
            </a:xfrm>
            <a:custGeom>
              <a:avLst/>
              <a:gdLst>
                <a:gd name="connsiteX0" fmla="*/ 225901 w 315775"/>
                <a:gd name="connsiteY0" fmla="*/ 0 h 325777"/>
                <a:gd name="connsiteX1" fmla="*/ 315775 w 315775"/>
                <a:gd name="connsiteY1" fmla="*/ 325777 h 325777"/>
                <a:gd name="connsiteX2" fmla="*/ 53439 w 315775"/>
                <a:gd name="connsiteY2" fmla="*/ 325777 h 325777"/>
                <a:gd name="connsiteX3" fmla="*/ 0 w 315775"/>
                <a:gd name="connsiteY3" fmla="*/ 130311 h 325777"/>
                <a:gd name="connsiteX4" fmla="*/ 225901 w 315775"/>
                <a:gd name="connsiteY4" fmla="*/ 0 h 325777"/>
                <a:gd name="connsiteX5" fmla="*/ 225901 w 315775"/>
                <a:gd name="connsiteY5" fmla="*/ 0 h 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775" h="325777">
                  <a:moveTo>
                    <a:pt x="225901" y="0"/>
                  </a:moveTo>
                  <a:cubicBezTo>
                    <a:pt x="276911" y="98940"/>
                    <a:pt x="308488" y="209945"/>
                    <a:pt x="315775" y="325777"/>
                  </a:cubicBezTo>
                  <a:lnTo>
                    <a:pt x="53439" y="325777"/>
                  </a:lnTo>
                  <a:cubicBezTo>
                    <a:pt x="46152" y="255796"/>
                    <a:pt x="26719" y="190640"/>
                    <a:pt x="0" y="130311"/>
                  </a:cubicBezTo>
                  <a:lnTo>
                    <a:pt x="225901" y="0"/>
                  </a:lnTo>
                  <a:lnTo>
                    <a:pt x="225901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7F7C84-04E3-3BCD-D1E6-0D3E937F0EB2}"/>
                </a:ext>
              </a:extLst>
            </p:cNvPr>
            <p:cNvSpPr/>
            <p:nvPr userDrawn="1"/>
          </p:nvSpPr>
          <p:spPr>
            <a:xfrm>
              <a:off x="-652566" y="1918810"/>
              <a:ext cx="371643" cy="369214"/>
            </a:xfrm>
            <a:custGeom>
              <a:avLst/>
              <a:gdLst>
                <a:gd name="connsiteX0" fmla="*/ 128739 w 371643"/>
                <a:gd name="connsiteY0" fmla="*/ 0 h 369214"/>
                <a:gd name="connsiteX1" fmla="*/ 371643 w 371643"/>
                <a:gd name="connsiteY1" fmla="*/ 238903 h 369214"/>
                <a:gd name="connsiteX2" fmla="*/ 145742 w 371643"/>
                <a:gd name="connsiteY2" fmla="*/ 369214 h 369214"/>
                <a:gd name="connsiteX3" fmla="*/ 0 w 371643"/>
                <a:gd name="connsiteY3" fmla="*/ 226838 h 369214"/>
                <a:gd name="connsiteX4" fmla="*/ 128739 w 371643"/>
                <a:gd name="connsiteY4" fmla="*/ 0 h 369214"/>
                <a:gd name="connsiteX5" fmla="*/ 128739 w 371643"/>
                <a:gd name="connsiteY5" fmla="*/ 0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43" h="369214">
                  <a:moveTo>
                    <a:pt x="128739" y="0"/>
                  </a:moveTo>
                  <a:cubicBezTo>
                    <a:pt x="223472" y="62742"/>
                    <a:pt x="306059" y="144790"/>
                    <a:pt x="371643" y="238903"/>
                  </a:cubicBezTo>
                  <a:lnTo>
                    <a:pt x="145742" y="369214"/>
                  </a:lnTo>
                  <a:cubicBezTo>
                    <a:pt x="104449" y="313712"/>
                    <a:pt x="55868" y="265448"/>
                    <a:pt x="0" y="226838"/>
                  </a:cubicBezTo>
                  <a:lnTo>
                    <a:pt x="128739" y="0"/>
                  </a:lnTo>
                  <a:lnTo>
                    <a:pt x="128739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6A44057-FCF5-C933-62C3-1203C8E7CF49}"/>
                </a:ext>
              </a:extLst>
            </p:cNvPr>
            <p:cNvSpPr/>
            <p:nvPr userDrawn="1"/>
          </p:nvSpPr>
          <p:spPr>
            <a:xfrm>
              <a:off x="-951338" y="1778846"/>
              <a:ext cx="330349" cy="308885"/>
            </a:xfrm>
            <a:custGeom>
              <a:avLst/>
              <a:gdLst>
                <a:gd name="connsiteX0" fmla="*/ 0 w 330349"/>
                <a:gd name="connsiteY0" fmla="*/ 0 h 308885"/>
                <a:gd name="connsiteX1" fmla="*/ 330350 w 330349"/>
                <a:gd name="connsiteY1" fmla="*/ 84461 h 308885"/>
                <a:gd name="connsiteX2" fmla="*/ 199181 w 330349"/>
                <a:gd name="connsiteY2" fmla="*/ 308885 h 308885"/>
                <a:gd name="connsiteX3" fmla="*/ 0 w 330349"/>
                <a:gd name="connsiteY3" fmla="*/ 258209 h 308885"/>
                <a:gd name="connsiteX4" fmla="*/ 0 w 330349"/>
                <a:gd name="connsiteY4" fmla="*/ 0 h 308885"/>
                <a:gd name="connsiteX5" fmla="*/ 0 w 330349"/>
                <a:gd name="connsiteY5" fmla="*/ 0 h 3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49" h="308885">
                  <a:moveTo>
                    <a:pt x="0" y="0"/>
                  </a:moveTo>
                  <a:cubicBezTo>
                    <a:pt x="116594" y="7239"/>
                    <a:pt x="228330" y="36197"/>
                    <a:pt x="330350" y="84461"/>
                  </a:cubicBezTo>
                  <a:lnTo>
                    <a:pt x="199181" y="308885"/>
                  </a:lnTo>
                  <a:cubicBezTo>
                    <a:pt x="138455" y="282340"/>
                    <a:pt x="70442" y="263035"/>
                    <a:pt x="0" y="25820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9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F5495-4573-34EC-1875-9135E0DCD2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892019" y="209275"/>
            <a:ext cx="7160276" cy="730066"/>
          </a:xfrm>
        </p:spPr>
        <p:txBody>
          <a:bodyPr/>
          <a:lstStyle/>
          <a:p>
            <a:r>
              <a:rPr lang="en-IE" dirty="0"/>
              <a:t>Planowanie projektu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C235-EF9C-BCBF-4F8F-7F2CADA4226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92019" y="805571"/>
            <a:ext cx="7739202" cy="945874"/>
          </a:xfrm>
        </p:spPr>
        <p:txBody>
          <a:bodyPr/>
          <a:lstStyle/>
          <a:p>
            <a:pPr algn="just"/>
            <a:r>
              <a:rPr lang="en-GB" sz="2000" dirty="0"/>
              <a:t>Firmy powinny opracowywać kompleksowe plany projektów, które integrują kwestie społeczne, ekonomiczne i środowiskowe. Takie holistyczne podejście zapewnia, że inicjatywy nie tylko zaspokajają bezpośrednie potrzeby społeczne, ale także pozytywnie przyczyniają się do wzrostu gospodarczego i zrównoważonego rozwoju środowiska.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95870-C567-AE12-61EE-8EDAEC6D16B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49679" y="2398464"/>
            <a:ext cx="7160276" cy="730066"/>
          </a:xfrm>
        </p:spPr>
        <p:txBody>
          <a:bodyPr/>
          <a:lstStyle/>
          <a:p>
            <a:r>
              <a:rPr lang="en-IE" dirty="0"/>
              <a:t>Wdrożenie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13D5-E327-873C-4A0C-BE99CCC42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49679" y="2956063"/>
            <a:ext cx="7635517" cy="945874"/>
          </a:xfrm>
        </p:spPr>
        <p:txBody>
          <a:bodyPr/>
          <a:lstStyle/>
          <a:p>
            <a:pPr algn="just"/>
            <a:r>
              <a:rPr lang="en-GB" sz="2000" dirty="0"/>
              <a:t>Skuteczne wdrażanie obejmuje efektywne przydzielanie zasobów, zarządzanie oczekiwaniami interesariuszy i rozwijanie partnerstw w celu zwiększenia wpływu i zasięgu. Firmy powinny monitorować postępy, dostosowywać strategie w razie potrzeby i utrzymywać przejrzystość w całym procesie.</a:t>
            </a:r>
            <a:endParaRPr lang="en-IE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AF2EA0-3112-AC1C-5020-E6AF8DFE1F1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49676" y="4505616"/>
            <a:ext cx="7160276" cy="730066"/>
          </a:xfrm>
        </p:spPr>
        <p:txBody>
          <a:bodyPr/>
          <a:lstStyle/>
          <a:p>
            <a:r>
              <a:rPr lang="en-IE" dirty="0"/>
              <a:t>Ocena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D18C4D-738E-5E20-4A70-47667FCD743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949679" y="5033676"/>
            <a:ext cx="7635517" cy="945874"/>
          </a:xfrm>
        </p:spPr>
        <p:txBody>
          <a:bodyPr/>
          <a:lstStyle/>
          <a:p>
            <a:pPr algn="just"/>
            <a:r>
              <a:rPr lang="en-GB" sz="2000" dirty="0"/>
              <a:t>Ciągła ewaluacja umożliwia firmom ocenę wyników i wpływu ich inicjatyw. Mierząc sukces w oparciu o wcześniej zdefiniowane wskaźniki i zbierając informacje zwrotne od interesariuszy, firmy mogą udoskonalać strategie, świętować osiągnięcia i wyciągać wnioski z wyzwań, aby ulepszać przyszłe projekty.</a:t>
            </a:r>
            <a:endParaRPr lang="en-IE" sz="2000" dirty="0"/>
          </a:p>
        </p:txBody>
      </p:sp>
      <p:pic>
        <p:nvPicPr>
          <p:cNvPr id="16" name="Picture Placeholder 15" descr="Businessman using digital tablet in meeting">
            <a:extLst>
              <a:ext uri="{FF2B5EF4-FFF2-40B4-BE49-F238E27FC236}">
                <a16:creationId xmlns:a16="http://schemas.microsoft.com/office/drawing/2014/main" id="{AC8101EF-3B57-B2B4-8A3C-A5F276E0907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Male engineer with flashlight inspecting steel cylinder">
            <a:extLst>
              <a:ext uri="{FF2B5EF4-FFF2-40B4-BE49-F238E27FC236}">
                <a16:creationId xmlns:a16="http://schemas.microsoft.com/office/drawing/2014/main" id="{ADBBAB2E-7757-717B-10E2-E931A0C97A95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Two colleagues planning on board with sticky notes">
            <a:extLst>
              <a:ext uri="{FF2B5EF4-FFF2-40B4-BE49-F238E27FC236}">
                <a16:creationId xmlns:a16="http://schemas.microsoft.com/office/drawing/2014/main" id="{E1B893B0-C2C4-5645-D275-598C5398A983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215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25FBD6F-84D1-4C94-EA91-DE3FF2A6B6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06" y="0"/>
            <a:ext cx="499377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BF22-109F-B6FA-E82D-B7841AEBC3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795" y="369116"/>
            <a:ext cx="6776598" cy="1212549"/>
          </a:xfrm>
        </p:spPr>
        <p:txBody>
          <a:bodyPr/>
          <a:lstStyle/>
          <a:p>
            <a:pPr algn="ctr"/>
            <a:r>
              <a:rPr lang="en-IE" dirty="0"/>
              <a:t>NAJLEPSZE PRAKTYKI: DABBLEDOO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28DDD-A228-5786-4CFB-5C90B29B54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459275" y="1984253"/>
            <a:ext cx="4939670" cy="3889855"/>
          </a:xfrm>
        </p:spPr>
        <p:txBody>
          <a:bodyPr/>
          <a:lstStyle/>
          <a:p>
            <a:pPr algn="just"/>
            <a:r>
              <a:rPr lang="en-GB" sz="2400" b="1" dirty="0">
                <a:solidFill>
                  <a:srgbClr val="F36C2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DABBLEDOO</a:t>
            </a:r>
            <a:r>
              <a:rPr lang="pl-PL" sz="2400" b="1" dirty="0">
                <a:solidFill>
                  <a:srgbClr val="F36C2F"/>
                </a:solidFill>
              </a:rPr>
              <a:t> </a:t>
            </a:r>
            <a:r>
              <a:rPr lang="en-GB" sz="2400" dirty="0" err="1"/>
              <a:t>angażuje</a:t>
            </a:r>
            <a:r>
              <a:rPr lang="en-GB" sz="2400" dirty="0"/>
              <a:t> się w wywieranie pozytywnego wpływu społecznego poprzez swoje innowacyjne programy edukacyjne i projekty społeczne.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2AF03-A064-9972-CC19-C1339DD632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9837" y="4267200"/>
            <a:ext cx="3416234" cy="10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Layout 01 - AE_CA_v4" id="{F9D5F4D5-9454-45C5-AFC0-38A7887A0E87}" vid="{A7535069-094F-4B33-8094-ED35EDC7C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AD2B3-D789-4FC7-A14D-89ADA76B73A8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B39800E7-4362-4A70-9B48-B5AE1C9F4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3B94A-925B-4414-927F-DFD616E23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11874</TotalTime>
  <Words>3370</Words>
  <Application>Microsoft Office PowerPoint</Application>
  <PresentationFormat>Panoramiczny</PresentationFormat>
  <Paragraphs>338</Paragraphs>
  <Slides>54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9" baseType="lpstr">
      <vt:lpstr>Arial</vt:lpstr>
      <vt:lpstr>Calibri</vt:lpstr>
      <vt:lpstr>Montserrat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keywords>, docId:5D86F8CB69ADDCC86C4FE464FB8BAAA1</cp:keywords>
  <cp:lastModifiedBy>Beniamin Zawilla</cp:lastModifiedBy>
  <cp:revision>414</cp:revision>
  <dcterms:created xsi:type="dcterms:W3CDTF">2021-06-15T11:45:52Z</dcterms:created>
  <dcterms:modified xsi:type="dcterms:W3CDTF">2025-03-25T07:30:29Z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