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8288000" cy="10287000"/>
  <p:notesSz cx="6858000" cy="9144000"/>
  <p:embeddedFontLst>
    <p:embeddedFont>
      <p:font typeface="Open Sans" panose="020B0606030504020204" pitchFamily="34" charset="0"/>
      <p:regular r:id="rId48"/>
      <p:bold r:id="rId49"/>
    </p:embeddedFont>
    <p:embeddedFont>
      <p:font typeface="Open Sans Bold" panose="020B080603050402020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18526A-6A00-4CA8-9AA6-6AB851DEA717}" v="27" dt="2025-03-24T10:17:44.0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iamin Zawilla" userId="ddf0d743-5318-4a4c-9abc-8826c9d150fb" providerId="ADAL" clId="{7718526A-6A00-4CA8-9AA6-6AB851DEA717}"/>
    <pc:docChg chg="undo custSel modSld">
      <pc:chgData name="Beniamin Zawilla" userId="ddf0d743-5318-4a4c-9abc-8826c9d150fb" providerId="ADAL" clId="{7718526A-6A00-4CA8-9AA6-6AB851DEA717}" dt="2025-03-24T10:18:54.034" v="544"/>
      <pc:docMkLst>
        <pc:docMk/>
      </pc:docMkLst>
      <pc:sldChg chg="modSp mod">
        <pc:chgData name="Beniamin Zawilla" userId="ddf0d743-5318-4a4c-9abc-8826c9d150fb" providerId="ADAL" clId="{7718526A-6A00-4CA8-9AA6-6AB851DEA717}" dt="2025-03-24T09:33:18.211" v="4" actId="207"/>
        <pc:sldMkLst>
          <pc:docMk/>
          <pc:sldMk cId="0" sldId="256"/>
        </pc:sldMkLst>
        <pc:spChg chg="mod">
          <ac:chgData name="Beniamin Zawilla" userId="ddf0d743-5318-4a4c-9abc-8826c9d150fb" providerId="ADAL" clId="{7718526A-6A00-4CA8-9AA6-6AB851DEA717}" dt="2025-03-24T09:32:54.570" v="0"/>
          <ac:spMkLst>
            <pc:docMk/>
            <pc:sldMk cId="0" sldId="256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3:18.211" v="4" actId="207"/>
          <ac:spMkLst>
            <pc:docMk/>
            <pc:sldMk cId="0" sldId="256"/>
            <ac:spMk id="14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3:08.359" v="2" actId="14100"/>
          <ac:spMkLst>
            <pc:docMk/>
            <pc:sldMk cId="0" sldId="256"/>
            <ac:spMk id="19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33:46.549" v="13" actId="1076"/>
        <pc:sldMkLst>
          <pc:docMk/>
          <pc:sldMk cId="0" sldId="257"/>
        </pc:sldMkLst>
        <pc:spChg chg="mod">
          <ac:chgData name="Beniamin Zawilla" userId="ddf0d743-5318-4a4c-9abc-8826c9d150fb" providerId="ADAL" clId="{7718526A-6A00-4CA8-9AA6-6AB851DEA717}" dt="2025-03-24T09:32:57.415" v="1"/>
          <ac:spMkLst>
            <pc:docMk/>
            <pc:sldMk cId="0" sldId="257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3:36.209" v="9" actId="2710"/>
          <ac:spMkLst>
            <pc:docMk/>
            <pc:sldMk cId="0" sldId="257"/>
            <ac:spMk id="11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3:46.549" v="13" actId="1076"/>
          <ac:spMkLst>
            <pc:docMk/>
            <pc:sldMk cId="0" sldId="257"/>
            <ac:spMk id="1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3:44.857" v="12" actId="1076"/>
          <ac:spMkLst>
            <pc:docMk/>
            <pc:sldMk cId="0" sldId="257"/>
            <ac:spMk id="13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3:41.264" v="11" actId="108"/>
          <ac:spMkLst>
            <pc:docMk/>
            <pc:sldMk cId="0" sldId="257"/>
            <ac:spMk id="15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34:11.427" v="23" actId="403"/>
        <pc:sldMkLst>
          <pc:docMk/>
          <pc:sldMk cId="0" sldId="258"/>
        </pc:sldMkLst>
        <pc:spChg chg="mod">
          <ac:chgData name="Beniamin Zawilla" userId="ddf0d743-5318-4a4c-9abc-8826c9d150fb" providerId="ADAL" clId="{7718526A-6A00-4CA8-9AA6-6AB851DEA717}" dt="2025-03-24T09:33:55.820" v="14"/>
          <ac:spMkLst>
            <pc:docMk/>
            <pc:sldMk cId="0" sldId="258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4:00.039" v="17" actId="207"/>
          <ac:spMkLst>
            <pc:docMk/>
            <pc:sldMk cId="0" sldId="258"/>
            <ac:spMk id="11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4:11.427" v="23" actId="403"/>
          <ac:spMkLst>
            <pc:docMk/>
            <pc:sldMk cId="0" sldId="258"/>
            <ac:spMk id="12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34:27.842" v="25"/>
        <pc:sldMkLst>
          <pc:docMk/>
          <pc:sldMk cId="0" sldId="259"/>
        </pc:sldMkLst>
        <pc:spChg chg="mod">
          <ac:chgData name="Beniamin Zawilla" userId="ddf0d743-5318-4a4c-9abc-8826c9d150fb" providerId="ADAL" clId="{7718526A-6A00-4CA8-9AA6-6AB851DEA717}" dt="2025-03-24T09:34:27.842" v="25"/>
          <ac:spMkLst>
            <pc:docMk/>
            <pc:sldMk cId="0" sldId="259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4:26.387" v="24"/>
          <ac:spMkLst>
            <pc:docMk/>
            <pc:sldMk cId="0" sldId="259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34:35.836" v="26"/>
        <pc:sldMkLst>
          <pc:docMk/>
          <pc:sldMk cId="0" sldId="260"/>
        </pc:sldMkLst>
        <pc:spChg chg="mod">
          <ac:chgData name="Beniamin Zawilla" userId="ddf0d743-5318-4a4c-9abc-8826c9d150fb" providerId="ADAL" clId="{7718526A-6A00-4CA8-9AA6-6AB851DEA717}" dt="2025-03-24T09:34:35.836" v="26"/>
          <ac:spMkLst>
            <pc:docMk/>
            <pc:sldMk cId="0" sldId="260"/>
            <ac:spMk id="2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35:23.293" v="29" actId="2710"/>
        <pc:sldMkLst>
          <pc:docMk/>
          <pc:sldMk cId="0" sldId="261"/>
        </pc:sldMkLst>
        <pc:spChg chg="mod">
          <ac:chgData name="Beniamin Zawilla" userId="ddf0d743-5318-4a4c-9abc-8826c9d150fb" providerId="ADAL" clId="{7718526A-6A00-4CA8-9AA6-6AB851DEA717}" dt="2025-03-24T09:35:23.293" v="29" actId="2710"/>
          <ac:spMkLst>
            <pc:docMk/>
            <pc:sldMk cId="0" sldId="261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5:23.293" v="29" actId="2710"/>
          <ac:spMkLst>
            <pc:docMk/>
            <pc:sldMk cId="0" sldId="261"/>
            <ac:spMk id="4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5:23.293" v="29" actId="2710"/>
          <ac:spMkLst>
            <pc:docMk/>
            <pc:sldMk cId="0" sldId="261"/>
            <ac:spMk id="6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5:23.293" v="29" actId="2710"/>
          <ac:spMkLst>
            <pc:docMk/>
            <pc:sldMk cId="0" sldId="261"/>
            <ac:spMk id="9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5:23.293" v="29" actId="2710"/>
          <ac:spMkLst>
            <pc:docMk/>
            <pc:sldMk cId="0" sldId="261"/>
            <ac:spMk id="10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5:23.293" v="29" actId="2710"/>
          <ac:spMkLst>
            <pc:docMk/>
            <pc:sldMk cId="0" sldId="261"/>
            <ac:spMk id="11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5:23.293" v="29" actId="2710"/>
          <ac:spMkLst>
            <pc:docMk/>
            <pc:sldMk cId="0" sldId="261"/>
            <ac:spMk id="13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5:13.437" v="28" actId="403"/>
          <ac:spMkLst>
            <pc:docMk/>
            <pc:sldMk cId="0" sldId="261"/>
            <ac:spMk id="14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5:23.293" v="29" actId="2710"/>
          <ac:spMkLst>
            <pc:docMk/>
            <pc:sldMk cId="0" sldId="261"/>
            <ac:spMk id="15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5:23.293" v="29" actId="2710"/>
          <ac:spMkLst>
            <pc:docMk/>
            <pc:sldMk cId="0" sldId="261"/>
            <ac:spMk id="16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5:23.293" v="29" actId="2710"/>
          <ac:spMkLst>
            <pc:docMk/>
            <pc:sldMk cId="0" sldId="261"/>
            <ac:spMk id="17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35:44.429" v="31" actId="403"/>
        <pc:sldMkLst>
          <pc:docMk/>
          <pc:sldMk cId="0" sldId="262"/>
        </pc:sldMkLst>
        <pc:spChg chg="mod">
          <ac:chgData name="Beniamin Zawilla" userId="ddf0d743-5318-4a4c-9abc-8826c9d150fb" providerId="ADAL" clId="{7718526A-6A00-4CA8-9AA6-6AB851DEA717}" dt="2025-03-24T09:35:36.788" v="30"/>
          <ac:spMkLst>
            <pc:docMk/>
            <pc:sldMk cId="0" sldId="262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5:44.429" v="31" actId="403"/>
          <ac:spMkLst>
            <pc:docMk/>
            <pc:sldMk cId="0" sldId="262"/>
            <ac:spMk id="12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36:52.316" v="39" actId="403"/>
        <pc:sldMkLst>
          <pc:docMk/>
          <pc:sldMk cId="0" sldId="263"/>
        </pc:sldMkLst>
        <pc:spChg chg="mod">
          <ac:chgData name="Beniamin Zawilla" userId="ddf0d743-5318-4a4c-9abc-8826c9d150fb" providerId="ADAL" clId="{7718526A-6A00-4CA8-9AA6-6AB851DEA717}" dt="2025-03-24T09:36:35.772" v="37"/>
          <ac:spMkLst>
            <pc:docMk/>
            <pc:sldMk cId="0" sldId="263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6:22.250" v="35" actId="20577"/>
          <ac:spMkLst>
            <pc:docMk/>
            <pc:sldMk cId="0" sldId="263"/>
            <ac:spMk id="9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6:33.514" v="36" actId="20577"/>
          <ac:spMkLst>
            <pc:docMk/>
            <pc:sldMk cId="0" sldId="263"/>
            <ac:spMk id="13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6:52.316" v="39" actId="403"/>
          <ac:spMkLst>
            <pc:docMk/>
            <pc:sldMk cId="0" sldId="263"/>
            <ac:spMk id="14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37:02.737" v="42"/>
        <pc:sldMkLst>
          <pc:docMk/>
          <pc:sldMk cId="0" sldId="264"/>
        </pc:sldMkLst>
        <pc:spChg chg="mod">
          <ac:chgData name="Beniamin Zawilla" userId="ddf0d743-5318-4a4c-9abc-8826c9d150fb" providerId="ADAL" clId="{7718526A-6A00-4CA8-9AA6-6AB851DEA717}" dt="2025-03-24T09:37:02.737" v="42"/>
          <ac:spMkLst>
            <pc:docMk/>
            <pc:sldMk cId="0" sldId="264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7:00.248" v="41" actId="207"/>
          <ac:spMkLst>
            <pc:docMk/>
            <pc:sldMk cId="0" sldId="264"/>
            <ac:spMk id="11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37:37.179" v="59" actId="20577"/>
        <pc:sldMkLst>
          <pc:docMk/>
          <pc:sldMk cId="0" sldId="265"/>
        </pc:sldMkLst>
        <pc:spChg chg="mod">
          <ac:chgData name="Beniamin Zawilla" userId="ddf0d743-5318-4a4c-9abc-8826c9d150fb" providerId="ADAL" clId="{7718526A-6A00-4CA8-9AA6-6AB851DEA717}" dt="2025-03-24T09:37:13.753" v="43"/>
          <ac:spMkLst>
            <pc:docMk/>
            <pc:sldMk cId="0" sldId="265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7:28.397" v="53" actId="403"/>
          <ac:spMkLst>
            <pc:docMk/>
            <pc:sldMk cId="0" sldId="265"/>
            <ac:spMk id="9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7:37.179" v="59" actId="20577"/>
          <ac:spMkLst>
            <pc:docMk/>
            <pc:sldMk cId="0" sldId="265"/>
            <ac:spMk id="10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38:41.834" v="65" actId="403"/>
        <pc:sldMkLst>
          <pc:docMk/>
          <pc:sldMk cId="0" sldId="266"/>
        </pc:sldMkLst>
        <pc:spChg chg="mod">
          <ac:chgData name="Beniamin Zawilla" userId="ddf0d743-5318-4a4c-9abc-8826c9d150fb" providerId="ADAL" clId="{7718526A-6A00-4CA8-9AA6-6AB851DEA717}" dt="2025-03-24T09:38:12.091" v="60"/>
          <ac:spMkLst>
            <pc:docMk/>
            <pc:sldMk cId="0" sldId="266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8:17.741" v="64" actId="14100"/>
          <ac:spMkLst>
            <pc:docMk/>
            <pc:sldMk cId="0" sldId="266"/>
            <ac:spMk id="9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8:41.834" v="65" actId="403"/>
          <ac:spMkLst>
            <pc:docMk/>
            <pc:sldMk cId="0" sldId="266"/>
            <ac:spMk id="14" creationId="{00000000-0000-0000-0000-000000000000}"/>
          </ac:spMkLst>
        </pc:spChg>
      </pc:sldChg>
      <pc:sldChg chg="addSp modSp mod">
        <pc:chgData name="Beniamin Zawilla" userId="ddf0d743-5318-4a4c-9abc-8826c9d150fb" providerId="ADAL" clId="{7718526A-6A00-4CA8-9AA6-6AB851DEA717}" dt="2025-03-24T09:40:00.774" v="91" actId="14100"/>
        <pc:sldMkLst>
          <pc:docMk/>
          <pc:sldMk cId="0" sldId="267"/>
        </pc:sldMkLst>
        <pc:spChg chg="mod">
          <ac:chgData name="Beniamin Zawilla" userId="ddf0d743-5318-4a4c-9abc-8826c9d150fb" providerId="ADAL" clId="{7718526A-6A00-4CA8-9AA6-6AB851DEA717}" dt="2025-03-24T09:39:47.230" v="87"/>
          <ac:spMkLst>
            <pc:docMk/>
            <pc:sldMk cId="0" sldId="267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40:00.774" v="91" actId="14100"/>
          <ac:spMkLst>
            <pc:docMk/>
            <pc:sldMk cId="0" sldId="267"/>
            <ac:spMk id="5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9:39.899" v="86" actId="20577"/>
          <ac:spMkLst>
            <pc:docMk/>
            <pc:sldMk cId="0" sldId="267"/>
            <ac:spMk id="6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39:20.967" v="74" actId="1076"/>
          <ac:spMkLst>
            <pc:docMk/>
            <pc:sldMk cId="0" sldId="267"/>
            <ac:spMk id="7" creationId="{00000000-0000-0000-0000-000000000000}"/>
          </ac:spMkLst>
        </pc:spChg>
        <pc:picChg chg="add mod">
          <ac:chgData name="Beniamin Zawilla" userId="ddf0d743-5318-4a4c-9abc-8826c9d150fb" providerId="ADAL" clId="{7718526A-6A00-4CA8-9AA6-6AB851DEA717}" dt="2025-03-24T09:39:12.849" v="73" actId="14100"/>
          <ac:picMkLst>
            <pc:docMk/>
            <pc:sldMk cId="0" sldId="267"/>
            <ac:picMk id="8" creationId="{C960B158-8A9C-429E-05D5-DB1706220C8A}"/>
          </ac:picMkLst>
        </pc:picChg>
      </pc:sldChg>
      <pc:sldChg chg="modSp mod">
        <pc:chgData name="Beniamin Zawilla" userId="ddf0d743-5318-4a4c-9abc-8826c9d150fb" providerId="ADAL" clId="{7718526A-6A00-4CA8-9AA6-6AB851DEA717}" dt="2025-03-24T09:40:48.584" v="95" actId="113"/>
        <pc:sldMkLst>
          <pc:docMk/>
          <pc:sldMk cId="0" sldId="268"/>
        </pc:sldMkLst>
        <pc:spChg chg="mod">
          <ac:chgData name="Beniamin Zawilla" userId="ddf0d743-5318-4a4c-9abc-8826c9d150fb" providerId="ADAL" clId="{7718526A-6A00-4CA8-9AA6-6AB851DEA717}" dt="2025-03-24T09:40:46.135" v="94"/>
          <ac:spMkLst>
            <pc:docMk/>
            <pc:sldMk cId="0" sldId="268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40:48.584" v="95" actId="113"/>
          <ac:spMkLst>
            <pc:docMk/>
            <pc:sldMk cId="0" sldId="268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41:43.404" v="122" actId="20577"/>
        <pc:sldMkLst>
          <pc:docMk/>
          <pc:sldMk cId="0" sldId="269"/>
        </pc:sldMkLst>
        <pc:spChg chg="mod">
          <ac:chgData name="Beniamin Zawilla" userId="ddf0d743-5318-4a4c-9abc-8826c9d150fb" providerId="ADAL" clId="{7718526A-6A00-4CA8-9AA6-6AB851DEA717}" dt="2025-03-24T09:40:52.109" v="96"/>
          <ac:spMkLst>
            <pc:docMk/>
            <pc:sldMk cId="0" sldId="269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41:43.404" v="122" actId="20577"/>
          <ac:spMkLst>
            <pc:docMk/>
            <pc:sldMk cId="0" sldId="269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42:59.841" v="152" actId="14100"/>
        <pc:sldMkLst>
          <pc:docMk/>
          <pc:sldMk cId="0" sldId="270"/>
        </pc:sldMkLst>
        <pc:spChg chg="mod">
          <ac:chgData name="Beniamin Zawilla" userId="ddf0d743-5318-4a4c-9abc-8826c9d150fb" providerId="ADAL" clId="{7718526A-6A00-4CA8-9AA6-6AB851DEA717}" dt="2025-03-24T09:41:50.589" v="123"/>
          <ac:spMkLst>
            <pc:docMk/>
            <pc:sldMk cId="0" sldId="270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42:59.841" v="152" actId="14100"/>
          <ac:spMkLst>
            <pc:docMk/>
            <pc:sldMk cId="0" sldId="270"/>
            <ac:spMk id="5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42:48.516" v="151" actId="34135"/>
          <ac:spMkLst>
            <pc:docMk/>
            <pc:sldMk cId="0" sldId="270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43:07.115" v="155"/>
        <pc:sldMkLst>
          <pc:docMk/>
          <pc:sldMk cId="0" sldId="271"/>
        </pc:sldMkLst>
        <pc:spChg chg="mod">
          <ac:chgData name="Beniamin Zawilla" userId="ddf0d743-5318-4a4c-9abc-8826c9d150fb" providerId="ADAL" clId="{7718526A-6A00-4CA8-9AA6-6AB851DEA717}" dt="2025-03-24T09:43:07.115" v="155"/>
          <ac:spMkLst>
            <pc:docMk/>
            <pc:sldMk cId="0" sldId="271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43:06.037" v="154" actId="207"/>
          <ac:spMkLst>
            <pc:docMk/>
            <pc:sldMk cId="0" sldId="271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43:20.245" v="156"/>
        <pc:sldMkLst>
          <pc:docMk/>
          <pc:sldMk cId="0" sldId="272"/>
        </pc:sldMkLst>
        <pc:spChg chg="mod">
          <ac:chgData name="Beniamin Zawilla" userId="ddf0d743-5318-4a4c-9abc-8826c9d150fb" providerId="ADAL" clId="{7718526A-6A00-4CA8-9AA6-6AB851DEA717}" dt="2025-03-24T09:43:20.245" v="156"/>
          <ac:spMkLst>
            <pc:docMk/>
            <pc:sldMk cId="0" sldId="272"/>
            <ac:spMk id="2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43:29.797" v="158"/>
        <pc:sldMkLst>
          <pc:docMk/>
          <pc:sldMk cId="0" sldId="273"/>
        </pc:sldMkLst>
        <pc:spChg chg="mod">
          <ac:chgData name="Beniamin Zawilla" userId="ddf0d743-5318-4a4c-9abc-8826c9d150fb" providerId="ADAL" clId="{7718526A-6A00-4CA8-9AA6-6AB851DEA717}" dt="2025-03-24T09:43:25.986" v="157"/>
          <ac:spMkLst>
            <pc:docMk/>
            <pc:sldMk cId="0" sldId="273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43:29.797" v="158"/>
          <ac:spMkLst>
            <pc:docMk/>
            <pc:sldMk cId="0" sldId="273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43:41.533" v="159"/>
        <pc:sldMkLst>
          <pc:docMk/>
          <pc:sldMk cId="0" sldId="274"/>
        </pc:sldMkLst>
        <pc:spChg chg="mod">
          <ac:chgData name="Beniamin Zawilla" userId="ddf0d743-5318-4a4c-9abc-8826c9d150fb" providerId="ADAL" clId="{7718526A-6A00-4CA8-9AA6-6AB851DEA717}" dt="2025-03-24T09:43:41.533" v="159"/>
          <ac:spMkLst>
            <pc:docMk/>
            <pc:sldMk cId="0" sldId="274"/>
            <ac:spMk id="2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43:57.416" v="160"/>
        <pc:sldMkLst>
          <pc:docMk/>
          <pc:sldMk cId="0" sldId="275"/>
        </pc:sldMkLst>
        <pc:spChg chg="mod">
          <ac:chgData name="Beniamin Zawilla" userId="ddf0d743-5318-4a4c-9abc-8826c9d150fb" providerId="ADAL" clId="{7718526A-6A00-4CA8-9AA6-6AB851DEA717}" dt="2025-03-24T09:43:57.416" v="160"/>
          <ac:spMkLst>
            <pc:docMk/>
            <pc:sldMk cId="0" sldId="275"/>
            <ac:spMk id="2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44:14.707" v="161"/>
        <pc:sldMkLst>
          <pc:docMk/>
          <pc:sldMk cId="0" sldId="276"/>
        </pc:sldMkLst>
        <pc:spChg chg="mod">
          <ac:chgData name="Beniamin Zawilla" userId="ddf0d743-5318-4a4c-9abc-8826c9d150fb" providerId="ADAL" clId="{7718526A-6A00-4CA8-9AA6-6AB851DEA717}" dt="2025-03-24T09:44:14.707" v="161"/>
          <ac:spMkLst>
            <pc:docMk/>
            <pc:sldMk cId="0" sldId="276"/>
            <ac:spMk id="2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44:38.385" v="165" actId="403"/>
        <pc:sldMkLst>
          <pc:docMk/>
          <pc:sldMk cId="0" sldId="277"/>
        </pc:sldMkLst>
        <pc:spChg chg="mod">
          <ac:chgData name="Beniamin Zawilla" userId="ddf0d743-5318-4a4c-9abc-8826c9d150fb" providerId="ADAL" clId="{7718526A-6A00-4CA8-9AA6-6AB851DEA717}" dt="2025-03-24T09:44:26.294" v="162"/>
          <ac:spMkLst>
            <pc:docMk/>
            <pc:sldMk cId="0" sldId="277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44:38.385" v="165" actId="403"/>
          <ac:spMkLst>
            <pc:docMk/>
            <pc:sldMk cId="0" sldId="277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45:03.421" v="182" actId="20577"/>
        <pc:sldMkLst>
          <pc:docMk/>
          <pc:sldMk cId="0" sldId="278"/>
        </pc:sldMkLst>
        <pc:spChg chg="mod">
          <ac:chgData name="Beniamin Zawilla" userId="ddf0d743-5318-4a4c-9abc-8826c9d150fb" providerId="ADAL" clId="{7718526A-6A00-4CA8-9AA6-6AB851DEA717}" dt="2025-03-24T09:44:52.316" v="166"/>
          <ac:spMkLst>
            <pc:docMk/>
            <pc:sldMk cId="0" sldId="278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45:03.421" v="182" actId="20577"/>
          <ac:spMkLst>
            <pc:docMk/>
            <pc:sldMk cId="0" sldId="278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46:12.647" v="203" actId="20577"/>
        <pc:sldMkLst>
          <pc:docMk/>
          <pc:sldMk cId="0" sldId="279"/>
        </pc:sldMkLst>
        <pc:spChg chg="mod">
          <ac:chgData name="Beniamin Zawilla" userId="ddf0d743-5318-4a4c-9abc-8826c9d150fb" providerId="ADAL" clId="{7718526A-6A00-4CA8-9AA6-6AB851DEA717}" dt="2025-03-24T09:45:26.384" v="183"/>
          <ac:spMkLst>
            <pc:docMk/>
            <pc:sldMk cId="0" sldId="279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45:37.205" v="189" actId="404"/>
          <ac:spMkLst>
            <pc:docMk/>
            <pc:sldMk cId="0" sldId="279"/>
            <ac:spMk id="7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46:12.647" v="203" actId="20577"/>
          <ac:spMkLst>
            <pc:docMk/>
            <pc:sldMk cId="0" sldId="279"/>
            <ac:spMk id="8" creationId="{00000000-0000-0000-0000-000000000000}"/>
          </ac:spMkLst>
        </pc:spChg>
      </pc:sldChg>
      <pc:sldChg chg="addSp delSp modSp mod">
        <pc:chgData name="Beniamin Zawilla" userId="ddf0d743-5318-4a4c-9abc-8826c9d150fb" providerId="ADAL" clId="{7718526A-6A00-4CA8-9AA6-6AB851DEA717}" dt="2025-03-24T09:47:52.203" v="237" actId="14100"/>
        <pc:sldMkLst>
          <pc:docMk/>
          <pc:sldMk cId="0" sldId="280"/>
        </pc:sldMkLst>
        <pc:spChg chg="mod">
          <ac:chgData name="Beniamin Zawilla" userId="ddf0d743-5318-4a4c-9abc-8826c9d150fb" providerId="ADAL" clId="{7718526A-6A00-4CA8-9AA6-6AB851DEA717}" dt="2025-03-24T09:46:28.733" v="204"/>
          <ac:spMkLst>
            <pc:docMk/>
            <pc:sldMk cId="0" sldId="280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47:52.203" v="237" actId="14100"/>
          <ac:spMkLst>
            <pc:docMk/>
            <pc:sldMk cId="0" sldId="280"/>
            <ac:spMk id="5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47:45.274" v="236" actId="113"/>
          <ac:spMkLst>
            <pc:docMk/>
            <pc:sldMk cId="0" sldId="280"/>
            <ac:spMk id="6" creationId="{00000000-0000-0000-0000-000000000000}"/>
          </ac:spMkLst>
        </pc:spChg>
        <pc:grpChg chg="mod">
          <ac:chgData name="Beniamin Zawilla" userId="ddf0d743-5318-4a4c-9abc-8826c9d150fb" providerId="ADAL" clId="{7718526A-6A00-4CA8-9AA6-6AB851DEA717}" dt="2025-03-24T09:47:29.157" v="230" actId="1076"/>
          <ac:grpSpMkLst>
            <pc:docMk/>
            <pc:sldMk cId="0" sldId="280"/>
            <ac:grpSpMk id="3" creationId="{00000000-0000-0000-0000-000000000000}"/>
          </ac:grpSpMkLst>
        </pc:grpChg>
        <pc:picChg chg="add del mod">
          <ac:chgData name="Beniamin Zawilla" userId="ddf0d743-5318-4a4c-9abc-8826c9d150fb" providerId="ADAL" clId="{7718526A-6A00-4CA8-9AA6-6AB851DEA717}" dt="2025-03-24T09:47:03.360" v="218" actId="478"/>
          <ac:picMkLst>
            <pc:docMk/>
            <pc:sldMk cId="0" sldId="280"/>
            <ac:picMk id="8" creationId="{A1C030F1-4CCD-9E4C-5D57-55D9856F5B42}"/>
          </ac:picMkLst>
        </pc:picChg>
        <pc:picChg chg="add mod">
          <ac:chgData name="Beniamin Zawilla" userId="ddf0d743-5318-4a4c-9abc-8826c9d150fb" providerId="ADAL" clId="{7718526A-6A00-4CA8-9AA6-6AB851DEA717}" dt="2025-03-24T09:47:08.727" v="221" actId="14100"/>
          <ac:picMkLst>
            <pc:docMk/>
            <pc:sldMk cId="0" sldId="280"/>
            <ac:picMk id="9" creationId="{46C67F21-2C8F-9AEC-272E-C408179802A1}"/>
          </ac:picMkLst>
        </pc:picChg>
      </pc:sldChg>
      <pc:sldChg chg="modSp mod">
        <pc:chgData name="Beniamin Zawilla" userId="ddf0d743-5318-4a4c-9abc-8826c9d150fb" providerId="ADAL" clId="{7718526A-6A00-4CA8-9AA6-6AB851DEA717}" dt="2025-03-24T09:48:26.884" v="246" actId="113"/>
        <pc:sldMkLst>
          <pc:docMk/>
          <pc:sldMk cId="0" sldId="281"/>
        </pc:sldMkLst>
        <pc:spChg chg="mod">
          <ac:chgData name="Beniamin Zawilla" userId="ddf0d743-5318-4a4c-9abc-8826c9d150fb" providerId="ADAL" clId="{7718526A-6A00-4CA8-9AA6-6AB851DEA717}" dt="2025-03-24T09:47:58.092" v="238"/>
          <ac:spMkLst>
            <pc:docMk/>
            <pc:sldMk cId="0" sldId="281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48:26.884" v="246" actId="113"/>
          <ac:spMkLst>
            <pc:docMk/>
            <pc:sldMk cId="0" sldId="281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09:48:47.954" v="257" actId="113"/>
        <pc:sldMkLst>
          <pc:docMk/>
          <pc:sldMk cId="0" sldId="282"/>
        </pc:sldMkLst>
        <pc:spChg chg="mod">
          <ac:chgData name="Beniamin Zawilla" userId="ddf0d743-5318-4a4c-9abc-8826c9d150fb" providerId="ADAL" clId="{7718526A-6A00-4CA8-9AA6-6AB851DEA717}" dt="2025-03-24T09:48:33.375" v="247"/>
          <ac:spMkLst>
            <pc:docMk/>
            <pc:sldMk cId="0" sldId="282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48:36.633" v="249" actId="207"/>
          <ac:spMkLst>
            <pc:docMk/>
            <pc:sldMk cId="0" sldId="282"/>
            <ac:spMk id="11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09:48:47.954" v="257" actId="113"/>
          <ac:spMkLst>
            <pc:docMk/>
            <pc:sldMk cId="0" sldId="282"/>
            <ac:spMk id="12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07:53.654" v="282" actId="113"/>
        <pc:sldMkLst>
          <pc:docMk/>
          <pc:sldMk cId="0" sldId="283"/>
        </pc:sldMkLst>
        <pc:spChg chg="mod">
          <ac:chgData name="Beniamin Zawilla" userId="ddf0d743-5318-4a4c-9abc-8826c9d150fb" providerId="ADAL" clId="{7718526A-6A00-4CA8-9AA6-6AB851DEA717}" dt="2025-03-24T09:49:01.220" v="258"/>
          <ac:spMkLst>
            <pc:docMk/>
            <pc:sldMk cId="0" sldId="283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07:53.654" v="282" actId="113"/>
          <ac:spMkLst>
            <pc:docMk/>
            <pc:sldMk cId="0" sldId="283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08:39.482" v="293" actId="113"/>
        <pc:sldMkLst>
          <pc:docMk/>
          <pc:sldMk cId="0" sldId="284"/>
        </pc:sldMkLst>
        <pc:spChg chg="mod">
          <ac:chgData name="Beniamin Zawilla" userId="ddf0d743-5318-4a4c-9abc-8826c9d150fb" providerId="ADAL" clId="{7718526A-6A00-4CA8-9AA6-6AB851DEA717}" dt="2025-03-24T10:06:48.409" v="259"/>
          <ac:spMkLst>
            <pc:docMk/>
            <pc:sldMk cId="0" sldId="284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08:08.952" v="283" actId="20577"/>
          <ac:spMkLst>
            <pc:docMk/>
            <pc:sldMk cId="0" sldId="284"/>
            <ac:spMk id="5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08:39.482" v="293" actId="113"/>
          <ac:spMkLst>
            <pc:docMk/>
            <pc:sldMk cId="0" sldId="284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08:48.768" v="296" actId="207"/>
        <pc:sldMkLst>
          <pc:docMk/>
          <pc:sldMk cId="0" sldId="285"/>
        </pc:sldMkLst>
        <pc:spChg chg="mod">
          <ac:chgData name="Beniamin Zawilla" userId="ddf0d743-5318-4a4c-9abc-8826c9d150fb" providerId="ADAL" clId="{7718526A-6A00-4CA8-9AA6-6AB851DEA717}" dt="2025-03-24T10:08:46.101" v="294"/>
          <ac:spMkLst>
            <pc:docMk/>
            <pc:sldMk cId="0" sldId="285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08:48.768" v="296" actId="207"/>
          <ac:spMkLst>
            <pc:docMk/>
            <pc:sldMk cId="0" sldId="285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09:00.353" v="299"/>
        <pc:sldMkLst>
          <pc:docMk/>
          <pc:sldMk cId="0" sldId="286"/>
        </pc:sldMkLst>
        <pc:spChg chg="mod">
          <ac:chgData name="Beniamin Zawilla" userId="ddf0d743-5318-4a4c-9abc-8826c9d150fb" providerId="ADAL" clId="{7718526A-6A00-4CA8-9AA6-6AB851DEA717}" dt="2025-03-24T10:08:58.538" v="298"/>
          <ac:spMkLst>
            <pc:docMk/>
            <pc:sldMk cId="0" sldId="286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09:00.353" v="299"/>
          <ac:spMkLst>
            <pc:docMk/>
            <pc:sldMk cId="0" sldId="286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09:48.126" v="329" actId="20577"/>
        <pc:sldMkLst>
          <pc:docMk/>
          <pc:sldMk cId="0" sldId="287"/>
        </pc:sldMkLst>
        <pc:spChg chg="mod">
          <ac:chgData name="Beniamin Zawilla" userId="ddf0d743-5318-4a4c-9abc-8826c9d150fb" providerId="ADAL" clId="{7718526A-6A00-4CA8-9AA6-6AB851DEA717}" dt="2025-03-24T10:09:04.600" v="300"/>
          <ac:spMkLst>
            <pc:docMk/>
            <pc:sldMk cId="0" sldId="287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09:48.126" v="329" actId="20577"/>
          <ac:spMkLst>
            <pc:docMk/>
            <pc:sldMk cId="0" sldId="287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10:12.222" v="331" actId="403"/>
        <pc:sldMkLst>
          <pc:docMk/>
          <pc:sldMk cId="0" sldId="288"/>
        </pc:sldMkLst>
        <pc:spChg chg="mod">
          <ac:chgData name="Beniamin Zawilla" userId="ddf0d743-5318-4a4c-9abc-8826c9d150fb" providerId="ADAL" clId="{7718526A-6A00-4CA8-9AA6-6AB851DEA717}" dt="2025-03-24T10:09:56.777" v="330"/>
          <ac:spMkLst>
            <pc:docMk/>
            <pc:sldMk cId="0" sldId="288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0:12.222" v="331" actId="403"/>
          <ac:spMkLst>
            <pc:docMk/>
            <pc:sldMk cId="0" sldId="288"/>
            <ac:spMk id="14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11:20.745" v="376" actId="113"/>
        <pc:sldMkLst>
          <pc:docMk/>
          <pc:sldMk cId="0" sldId="289"/>
        </pc:sldMkLst>
        <pc:spChg chg="mod">
          <ac:chgData name="Beniamin Zawilla" userId="ddf0d743-5318-4a4c-9abc-8826c9d150fb" providerId="ADAL" clId="{7718526A-6A00-4CA8-9AA6-6AB851DEA717}" dt="2025-03-24T10:10:26.970" v="332"/>
          <ac:spMkLst>
            <pc:docMk/>
            <pc:sldMk cId="0" sldId="289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0:53.849" v="369" actId="20577"/>
          <ac:spMkLst>
            <pc:docMk/>
            <pc:sldMk cId="0" sldId="289"/>
            <ac:spMk id="6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1:20.745" v="376" actId="113"/>
          <ac:spMkLst>
            <pc:docMk/>
            <pc:sldMk cId="0" sldId="289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11:50.510" v="385" actId="113"/>
        <pc:sldMkLst>
          <pc:docMk/>
          <pc:sldMk cId="0" sldId="290"/>
        </pc:sldMkLst>
        <pc:spChg chg="mod">
          <ac:chgData name="Beniamin Zawilla" userId="ddf0d743-5318-4a4c-9abc-8826c9d150fb" providerId="ADAL" clId="{7718526A-6A00-4CA8-9AA6-6AB851DEA717}" dt="2025-03-24T10:11:26.615" v="377"/>
          <ac:spMkLst>
            <pc:docMk/>
            <pc:sldMk cId="0" sldId="290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1:37.082" v="379"/>
          <ac:spMkLst>
            <pc:docMk/>
            <pc:sldMk cId="0" sldId="290"/>
            <ac:spMk id="5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1:50.510" v="385" actId="113"/>
          <ac:spMkLst>
            <pc:docMk/>
            <pc:sldMk cId="0" sldId="290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12:16.251" v="390" actId="14100"/>
        <pc:sldMkLst>
          <pc:docMk/>
          <pc:sldMk cId="0" sldId="291"/>
        </pc:sldMkLst>
        <pc:spChg chg="mod">
          <ac:chgData name="Beniamin Zawilla" userId="ddf0d743-5318-4a4c-9abc-8826c9d150fb" providerId="ADAL" clId="{7718526A-6A00-4CA8-9AA6-6AB851DEA717}" dt="2025-03-24T10:12:01.754" v="389"/>
          <ac:spMkLst>
            <pc:docMk/>
            <pc:sldMk cId="0" sldId="291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2:00.264" v="388" actId="14100"/>
          <ac:spMkLst>
            <pc:docMk/>
            <pc:sldMk cId="0" sldId="291"/>
            <ac:spMk id="6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2:16.251" v="390" actId="14100"/>
          <ac:spMkLst>
            <pc:docMk/>
            <pc:sldMk cId="0" sldId="291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13:52.018" v="409" actId="1076"/>
        <pc:sldMkLst>
          <pc:docMk/>
          <pc:sldMk cId="0" sldId="292"/>
        </pc:sldMkLst>
        <pc:spChg chg="mod">
          <ac:chgData name="Beniamin Zawilla" userId="ddf0d743-5318-4a4c-9abc-8826c9d150fb" providerId="ADAL" clId="{7718526A-6A00-4CA8-9AA6-6AB851DEA717}" dt="2025-03-24T10:12:27.952" v="391"/>
          <ac:spMkLst>
            <pc:docMk/>
            <pc:sldMk cId="0" sldId="292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3:47.624" v="408" actId="14100"/>
          <ac:spMkLst>
            <pc:docMk/>
            <pc:sldMk cId="0" sldId="292"/>
            <ac:spMk id="6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3:52.018" v="409" actId="1076"/>
          <ac:spMkLst>
            <pc:docMk/>
            <pc:sldMk cId="0" sldId="292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14:21.510" v="438" actId="207"/>
        <pc:sldMkLst>
          <pc:docMk/>
          <pc:sldMk cId="0" sldId="293"/>
        </pc:sldMkLst>
        <pc:spChg chg="mod">
          <ac:chgData name="Beniamin Zawilla" userId="ddf0d743-5318-4a4c-9abc-8826c9d150fb" providerId="ADAL" clId="{7718526A-6A00-4CA8-9AA6-6AB851DEA717}" dt="2025-03-24T10:14:03.731" v="412"/>
          <ac:spMkLst>
            <pc:docMk/>
            <pc:sldMk cId="0" sldId="293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3:55.509" v="410" actId="14100"/>
          <ac:spMkLst>
            <pc:docMk/>
            <pc:sldMk cId="0" sldId="293"/>
            <ac:spMk id="6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4:21.510" v="438" actId="207"/>
          <ac:spMkLst>
            <pc:docMk/>
            <pc:sldMk cId="0" sldId="293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15:16.428" v="451" actId="113"/>
        <pc:sldMkLst>
          <pc:docMk/>
          <pc:sldMk cId="0" sldId="294"/>
        </pc:sldMkLst>
        <pc:spChg chg="mod">
          <ac:chgData name="Beniamin Zawilla" userId="ddf0d743-5318-4a4c-9abc-8826c9d150fb" providerId="ADAL" clId="{7718526A-6A00-4CA8-9AA6-6AB851DEA717}" dt="2025-03-24T10:15:13.178" v="450"/>
          <ac:spMkLst>
            <pc:docMk/>
            <pc:sldMk cId="0" sldId="294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4:41.357" v="440" actId="207"/>
          <ac:spMkLst>
            <pc:docMk/>
            <pc:sldMk cId="0" sldId="294"/>
            <ac:spMk id="6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5:16.428" v="451" actId="113"/>
          <ac:spMkLst>
            <pc:docMk/>
            <pc:sldMk cId="0" sldId="294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15:41.272" v="453" actId="113"/>
        <pc:sldMkLst>
          <pc:docMk/>
          <pc:sldMk cId="0" sldId="295"/>
        </pc:sldMkLst>
        <pc:spChg chg="mod">
          <ac:chgData name="Beniamin Zawilla" userId="ddf0d743-5318-4a4c-9abc-8826c9d150fb" providerId="ADAL" clId="{7718526A-6A00-4CA8-9AA6-6AB851DEA717}" dt="2025-03-24T10:15:28.226" v="452"/>
          <ac:spMkLst>
            <pc:docMk/>
            <pc:sldMk cId="0" sldId="295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5:41.272" v="453" actId="113"/>
          <ac:spMkLst>
            <pc:docMk/>
            <pc:sldMk cId="0" sldId="295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16:33.885" v="477" actId="20577"/>
        <pc:sldMkLst>
          <pc:docMk/>
          <pc:sldMk cId="0" sldId="296"/>
        </pc:sldMkLst>
        <pc:spChg chg="mod">
          <ac:chgData name="Beniamin Zawilla" userId="ddf0d743-5318-4a4c-9abc-8826c9d150fb" providerId="ADAL" clId="{7718526A-6A00-4CA8-9AA6-6AB851DEA717}" dt="2025-03-24T10:16:11.835" v="459"/>
          <ac:spMkLst>
            <pc:docMk/>
            <pc:sldMk cId="0" sldId="296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5:57.524" v="455" actId="207"/>
          <ac:spMkLst>
            <pc:docMk/>
            <pc:sldMk cId="0" sldId="296"/>
            <ac:spMk id="6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6:33.885" v="477" actId="20577"/>
          <ac:spMkLst>
            <pc:docMk/>
            <pc:sldMk cId="0" sldId="296"/>
            <ac:spMk id="7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17:41.174" v="506" actId="113"/>
        <pc:sldMkLst>
          <pc:docMk/>
          <pc:sldMk cId="0" sldId="297"/>
        </pc:sldMkLst>
        <pc:spChg chg="mod">
          <ac:chgData name="Beniamin Zawilla" userId="ddf0d743-5318-4a4c-9abc-8826c9d150fb" providerId="ADAL" clId="{7718526A-6A00-4CA8-9AA6-6AB851DEA717}" dt="2025-03-24T10:16:45.802" v="478"/>
          <ac:spMkLst>
            <pc:docMk/>
            <pc:sldMk cId="0" sldId="297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6:53.219" v="482" actId="20577"/>
          <ac:spMkLst>
            <pc:docMk/>
            <pc:sldMk cId="0" sldId="297"/>
            <ac:spMk id="5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7:41.174" v="506" actId="113"/>
          <ac:spMkLst>
            <pc:docMk/>
            <pc:sldMk cId="0" sldId="297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18:24.183" v="526" actId="113"/>
        <pc:sldMkLst>
          <pc:docMk/>
          <pc:sldMk cId="0" sldId="298"/>
        </pc:sldMkLst>
        <pc:spChg chg="mod">
          <ac:chgData name="Beniamin Zawilla" userId="ddf0d743-5318-4a4c-9abc-8826c9d150fb" providerId="ADAL" clId="{7718526A-6A00-4CA8-9AA6-6AB851DEA717}" dt="2025-03-24T10:17:52.725" v="510"/>
          <ac:spMkLst>
            <pc:docMk/>
            <pc:sldMk cId="0" sldId="298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7:50.604" v="509" actId="6549"/>
          <ac:spMkLst>
            <pc:docMk/>
            <pc:sldMk cId="0" sldId="298"/>
            <ac:spMk id="5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8:24.183" v="526" actId="113"/>
          <ac:spMkLst>
            <pc:docMk/>
            <pc:sldMk cId="0" sldId="298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18:32.584" v="529"/>
        <pc:sldMkLst>
          <pc:docMk/>
          <pc:sldMk cId="0" sldId="299"/>
        </pc:sldMkLst>
        <pc:spChg chg="mod">
          <ac:chgData name="Beniamin Zawilla" userId="ddf0d743-5318-4a4c-9abc-8826c9d150fb" providerId="ADAL" clId="{7718526A-6A00-4CA8-9AA6-6AB851DEA717}" dt="2025-03-24T10:18:32.584" v="529"/>
          <ac:spMkLst>
            <pc:docMk/>
            <pc:sldMk cId="0" sldId="299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8:31.048" v="528" actId="207"/>
          <ac:spMkLst>
            <pc:docMk/>
            <pc:sldMk cId="0" sldId="299"/>
            <ac:spMk id="6" creationId="{00000000-0000-0000-0000-000000000000}"/>
          </ac:spMkLst>
        </pc:spChg>
      </pc:sldChg>
      <pc:sldChg chg="modSp mod">
        <pc:chgData name="Beniamin Zawilla" userId="ddf0d743-5318-4a4c-9abc-8826c9d150fb" providerId="ADAL" clId="{7718526A-6A00-4CA8-9AA6-6AB851DEA717}" dt="2025-03-24T10:18:54.034" v="544"/>
        <pc:sldMkLst>
          <pc:docMk/>
          <pc:sldMk cId="0" sldId="300"/>
        </pc:sldMkLst>
        <pc:spChg chg="mod">
          <ac:chgData name="Beniamin Zawilla" userId="ddf0d743-5318-4a4c-9abc-8826c9d150fb" providerId="ADAL" clId="{7718526A-6A00-4CA8-9AA6-6AB851DEA717}" dt="2025-03-24T10:18:54.034" v="544"/>
          <ac:spMkLst>
            <pc:docMk/>
            <pc:sldMk cId="0" sldId="300"/>
            <ac:spMk id="2" creationId="{00000000-0000-0000-0000-000000000000}"/>
          </ac:spMkLst>
        </pc:spChg>
        <pc:spChg chg="mod">
          <ac:chgData name="Beniamin Zawilla" userId="ddf0d743-5318-4a4c-9abc-8826c9d150fb" providerId="ADAL" clId="{7718526A-6A00-4CA8-9AA6-6AB851DEA717}" dt="2025-03-24T10:18:41.836" v="542" actId="20577"/>
          <ac:spMkLst>
            <pc:docMk/>
            <pc:sldMk cId="0" sldId="300"/>
            <ac:spMk id="1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facebook.com/CreateYourBusinessdrKarolinaBeye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CreateYourBusinessdrKarolinaBeyer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airpreneurs.eu/fairpreneurs-case-study-compendium-curriculum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9" TargetMode="External"/><Relationship Id="rId2" Type="http://schemas.openxmlformats.org/officeDocument/2006/relationships/hyperlink" Target="https://sdgs.un.org/goals/goal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s://sdgs.un.org/goals/goal13" TargetMode="External"/><Relationship Id="rId4" Type="http://schemas.openxmlformats.org/officeDocument/2006/relationships/hyperlink" Target="https://sdgs.un.org/goals/goal1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kbusiness.ie/articles/write-sustainability-plan-business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onstellation.com/solutions/for-your-small-business/goals/developing-a-small-businesss-sustainability-plan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dolla.pl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la.pl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airpreneurs.eu/fairpreneurs-case-study-compendium-curriculu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12" TargetMode="External"/><Relationship Id="rId2" Type="http://schemas.openxmlformats.org/officeDocument/2006/relationships/hyperlink" Target="https://sdgs.un.org/goals/goal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s://sdgs.un.org/goals/goal17" TargetMode="External"/><Relationship Id="rId4" Type="http://schemas.openxmlformats.org/officeDocument/2006/relationships/hyperlink" Target="https://sdgs.un.org/goals/goal13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il.boell.org/en/2024/03/09/sustainable-finance-explained-concepts-advantages-and-practical-implementations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inance.ec.europa.eu/sustainable-finance/overview-sustainable-finance_en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physiscy.com/website/index.php/en/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8" TargetMode="External"/><Relationship Id="rId2" Type="http://schemas.openxmlformats.org/officeDocument/2006/relationships/hyperlink" Target="https://sdgs.un.org/goals/goal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s://sdgs.un.org/goals/goal12" TargetMode="External"/><Relationship Id="rId4" Type="http://schemas.openxmlformats.org/officeDocument/2006/relationships/hyperlink" Target="https://sdgs.un.org/goals/goal9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global-climate-solutions/green-finance-unlocking-investments-in-sustainability-e09c503e5c23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3" Type="http://schemas.openxmlformats.org/officeDocument/2006/relationships/image" Target="../media/image7.pn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80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3.svg"/><Relationship Id="rId15" Type="http://schemas.openxmlformats.org/officeDocument/2006/relationships/image" Target="../media/image78.svg"/><Relationship Id="rId10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72.svg"/><Relationship Id="rId1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4374524"/>
            <a:ext cx="18259038" cy="4456299"/>
            <a:chOff x="0" y="0"/>
            <a:chExt cx="24345384" cy="59417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45392" cy="5941695"/>
            </a:xfrm>
            <a:custGeom>
              <a:avLst/>
              <a:gdLst/>
              <a:ahLst/>
              <a:cxnLst/>
              <a:rect l="l" t="t" r="r" b="b"/>
              <a:pathLst>
                <a:path w="24345392" h="5941695">
                  <a:moveTo>
                    <a:pt x="0" y="0"/>
                  </a:moveTo>
                  <a:lnTo>
                    <a:pt x="24345392" y="0"/>
                  </a:lnTo>
                  <a:lnTo>
                    <a:pt x="24345392" y="5941695"/>
                  </a:lnTo>
                  <a:lnTo>
                    <a:pt x="0" y="594169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98266" y="8135727"/>
            <a:ext cx="6189733" cy="1134947"/>
            <a:chOff x="0" y="0"/>
            <a:chExt cx="8252978" cy="15132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52968" cy="1513205"/>
            </a:xfrm>
            <a:custGeom>
              <a:avLst/>
              <a:gdLst/>
              <a:ahLst/>
              <a:cxnLst/>
              <a:rect l="l" t="t" r="r" b="b"/>
              <a:pathLst>
                <a:path w="8252968" h="1513205">
                  <a:moveTo>
                    <a:pt x="0" y="0"/>
                  </a:moveTo>
                  <a:lnTo>
                    <a:pt x="8252968" y="0"/>
                  </a:lnTo>
                  <a:lnTo>
                    <a:pt x="8252968" y="1513205"/>
                  </a:lnTo>
                  <a:lnTo>
                    <a:pt x="0" y="1513205"/>
                  </a:lnTo>
                  <a:close/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43290" y="8948616"/>
            <a:ext cx="3707597" cy="920593"/>
            <a:chOff x="0" y="0"/>
            <a:chExt cx="4943462" cy="12274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43475" cy="1227455"/>
            </a:xfrm>
            <a:custGeom>
              <a:avLst/>
              <a:gdLst/>
              <a:ahLst/>
              <a:cxnLst/>
              <a:rect l="l" t="t" r="r" b="b"/>
              <a:pathLst>
                <a:path w="4943475" h="1227455">
                  <a:moveTo>
                    <a:pt x="0" y="0"/>
                  </a:moveTo>
                  <a:lnTo>
                    <a:pt x="4943475" y="0"/>
                  </a:lnTo>
                  <a:lnTo>
                    <a:pt x="4943475" y="1227455"/>
                  </a:lnTo>
                  <a:lnTo>
                    <a:pt x="0" y="12274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747417" y="9103638"/>
            <a:ext cx="2699343" cy="619866"/>
          </a:xfrm>
          <a:custGeom>
            <a:avLst/>
            <a:gdLst/>
            <a:ahLst/>
            <a:cxnLst/>
            <a:rect l="l" t="t" r="r" b="b"/>
            <a:pathLst>
              <a:path w="2699343" h="619866">
                <a:moveTo>
                  <a:pt x="0" y="0"/>
                </a:moveTo>
                <a:lnTo>
                  <a:pt x="2699343" y="0"/>
                </a:lnTo>
                <a:lnTo>
                  <a:pt x="2699343" y="619866"/>
                </a:lnTo>
                <a:lnTo>
                  <a:pt x="0" y="619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7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0" y="20684"/>
            <a:ext cx="9144000" cy="4632960"/>
          </a:xfrm>
          <a:custGeom>
            <a:avLst/>
            <a:gdLst/>
            <a:ahLst/>
            <a:cxnLst/>
            <a:rect l="l" t="t" r="r" b="b"/>
            <a:pathLst>
              <a:path w="9144000" h="4632960">
                <a:moveTo>
                  <a:pt x="0" y="0"/>
                </a:moveTo>
                <a:lnTo>
                  <a:pt x="9144000" y="0"/>
                </a:lnTo>
                <a:lnTo>
                  <a:pt x="9144000" y="4632960"/>
                </a:lnTo>
                <a:lnTo>
                  <a:pt x="0" y="4632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75" b="-57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955269" y="6577720"/>
            <a:ext cx="6615331" cy="171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66"/>
              </a:lnSpc>
            </a:pPr>
            <a:r>
              <a:rPr lang="en-US" sz="4870" spc="4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Opracowanie zrównoważonego planu biznesowego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6874" y="5189220"/>
            <a:ext cx="4785102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16"/>
              </a:lnSpc>
            </a:pPr>
            <a:r>
              <a:rPr lang="en-US" sz="4680" b="1" spc="43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Moduł 6</a:t>
            </a:r>
          </a:p>
        </p:txBody>
      </p:sp>
      <p:sp>
        <p:nvSpPr>
          <p:cNvPr id="13" name="Freeform 13"/>
          <p:cNvSpPr/>
          <p:nvPr/>
        </p:nvSpPr>
        <p:spPr>
          <a:xfrm>
            <a:off x="8578312" y="20684"/>
            <a:ext cx="8300631" cy="10321414"/>
          </a:xfrm>
          <a:custGeom>
            <a:avLst/>
            <a:gdLst/>
            <a:ahLst/>
            <a:cxnLst/>
            <a:rect l="l" t="t" r="r" b="b"/>
            <a:pathLst>
              <a:path w="8300631" h="10321414">
                <a:moveTo>
                  <a:pt x="0" y="0"/>
                </a:moveTo>
                <a:lnTo>
                  <a:pt x="8300632" y="0"/>
                </a:lnTo>
                <a:lnTo>
                  <a:pt x="8300632" y="10321414"/>
                </a:lnTo>
                <a:lnTo>
                  <a:pt x="0" y="10321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12189706" y="8398400"/>
            <a:ext cx="5277296" cy="609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860"/>
              </a:lnSpc>
            </a:pPr>
            <a:r>
              <a:rPr lang="en-US" sz="4050" spc="3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www.fairpreneurs.eu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15047" y="17212152"/>
            <a:ext cx="681513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843"/>
              </a:lnSpc>
            </a:pPr>
            <a:r>
              <a:rPr lang="en-US" sz="9869" spc="-1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id="16" name="AutoShape 16"/>
          <p:cNvSpPr/>
          <p:nvPr/>
        </p:nvSpPr>
        <p:spPr>
          <a:xfrm rot="25137">
            <a:off x="-21510" y="6143688"/>
            <a:ext cx="5861752" cy="0"/>
          </a:xfrm>
          <a:prstGeom prst="line">
            <a:avLst/>
          </a:prstGeom>
          <a:ln w="19050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4734309" y="239967"/>
            <a:ext cx="3553691" cy="7611922"/>
          </a:xfrm>
          <a:custGeom>
            <a:avLst/>
            <a:gdLst/>
            <a:ahLst/>
            <a:cxnLst/>
            <a:rect l="l" t="t" r="r" b="b"/>
            <a:pathLst>
              <a:path w="3553691" h="7611922">
                <a:moveTo>
                  <a:pt x="0" y="0"/>
                </a:moveTo>
                <a:lnTo>
                  <a:pt x="3553691" y="0"/>
                </a:lnTo>
                <a:lnTo>
                  <a:pt x="3553691" y="7611923"/>
                </a:lnTo>
                <a:lnTo>
                  <a:pt x="0" y="76119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235916" y="9987028"/>
            <a:ext cx="5817870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39"/>
              </a:lnSpc>
            </a:pPr>
            <a:r>
              <a:rPr lang="pl-PL" sz="1200" spc="1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Materiały dostępne są na licencji CC BY-NC-SA.</a:t>
            </a:r>
            <a:endParaRPr lang="en-US" sz="1200" spc="11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065936" y="9050414"/>
            <a:ext cx="4396401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1305"/>
              </a:lnSpc>
            </a:pPr>
            <a:r>
              <a:rPr lang="pl-PL" sz="1087" spc="1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Współfinansowane przez Unię Europejską. Wyrażone poglądy i opinie są jednak wyłącznie poglądami autora lub autorów i niekoniecznie odzwierciedlają poglądy Unii Europejskiej lub Fundacji Rozwoju Systemu Edukacji. Ani Unia Europejska, ani podmiot udzielający dotacji nie ponoszą za nie odpowiedzialności. </a:t>
            </a:r>
          </a:p>
          <a:p>
            <a:pPr marL="0" lvl="0" indent="0" algn="just">
              <a:lnSpc>
                <a:spcPts val="1305"/>
              </a:lnSpc>
            </a:pPr>
            <a:r>
              <a:rPr lang="pl-PL" sz="1087" spc="1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2022-1-PL01-KA220-YOU-000087822</a:t>
            </a:r>
            <a:endParaRPr lang="en-US" sz="1087" spc="10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27829" y="1356826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7829" y="7631658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7828" y="4485254"/>
            <a:ext cx="2549062" cy="2023552"/>
            <a:chOff x="0" y="0"/>
            <a:chExt cx="3398750" cy="26980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911197" y="671727"/>
            <a:ext cx="11588012" cy="770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pl-PL" sz="44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</a:t>
            </a:r>
            <a:r>
              <a:rPr lang="en-US" sz="44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izj</a:t>
            </a:r>
            <a:r>
              <a:rPr lang="pl-PL" sz="44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</a:t>
            </a:r>
            <a:r>
              <a:rPr lang="en-US" sz="44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4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zrównoważonego</a:t>
            </a:r>
            <a:r>
              <a:rPr lang="en-US" sz="44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4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rozwoju</a:t>
            </a:r>
            <a:r>
              <a:rPr lang="en-US" sz="44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9468" y="1518477"/>
            <a:ext cx="10557530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089"/>
              </a:lnSpc>
            </a:pP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Przedstaw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jasn</a:t>
            </a:r>
            <a:r>
              <a:rPr lang="pl-PL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wizj</a:t>
            </a:r>
            <a:r>
              <a:rPr lang="pl-PL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ę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</a:t>
            </a:r>
            <a:r>
              <a:rPr lang="pl-PL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odzwierciedla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zaangażowanie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zrównoważony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rozwój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Zapewnij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zgodność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podstawowymi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wartościami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nadrzędną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misją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kierować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wszystkimi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działaniami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rzecz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74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574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15954" y="3635348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Zrównoważona analiza rynku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15958" y="4589210"/>
            <a:ext cx="10557530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89"/>
              </a:lnSpc>
            </a:pP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Oceń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popyt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rynkowy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produkty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usługi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zidentyfikuj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ekologicznych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konkurentów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zbadaj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możliwości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wzrostu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zrównoważonych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sektorach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Wykorzystaj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ustalenia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podejmować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strategiczne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decyzje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pozycjonować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rynku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47740" y="6539890"/>
            <a:ext cx="1055753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75"/>
              </a:lnSpc>
            </a:pPr>
            <a:r>
              <a:rPr lang="en-US" sz="5062" b="1" spc="47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Zielona struktura organizacyjna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15958" y="7596234"/>
            <a:ext cx="10557530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62"/>
              </a:lnSpc>
            </a:pPr>
            <a:r>
              <a:rPr lang="en-US" sz="2718" spc="25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Zintegruj obowiązki zrównoważonego rozwoju z hierarchią organizacyjną i procesami operacyjnymi. Ustanów ramy, aby zapewnić, że cele zrównoważonego rozwoju wpływają na codzienne praktyki i podejmowanie decyzji.</a:t>
            </a:r>
          </a:p>
        </p:txBody>
      </p:sp>
      <p:sp>
        <p:nvSpPr>
          <p:cNvPr id="15" name="Freeform 15" descr="Biznesmen korzystający z tabletu cyfrowego na spotkaniu"/>
          <p:cNvSpPr/>
          <p:nvPr/>
        </p:nvSpPr>
        <p:spPr>
          <a:xfrm>
            <a:off x="2173878" y="690639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 descr="Inżynier z latarką sprawdzający stalowy cylinder"/>
          <p:cNvSpPr/>
          <p:nvPr/>
        </p:nvSpPr>
        <p:spPr>
          <a:xfrm>
            <a:off x="2173878" y="3759990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 descr="Szkło powiększające na przezroczystym tle"/>
          <p:cNvSpPr/>
          <p:nvPr/>
        </p:nvSpPr>
        <p:spPr>
          <a:xfrm>
            <a:off x="2173878" y="613586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27829" y="1356826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7829" y="7631658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7828" y="4485254"/>
            <a:ext cx="2549062" cy="2023552"/>
            <a:chOff x="0" y="0"/>
            <a:chExt cx="3398750" cy="26980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911197" y="671727"/>
            <a:ext cx="11588012" cy="757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40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Produkty</a:t>
            </a:r>
            <a:r>
              <a:rPr lang="en-US" sz="40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</a:t>
            </a:r>
            <a:r>
              <a:rPr lang="en-US" sz="40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usługi</a:t>
            </a:r>
            <a:r>
              <a:rPr lang="en-US" sz="40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przyjazne</a:t>
            </a:r>
            <a:r>
              <a:rPr lang="en-US" sz="40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dla</a:t>
            </a:r>
            <a:r>
              <a:rPr lang="en-US" sz="40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środowiska</a:t>
            </a:r>
            <a:endParaRPr lang="en-US" sz="4000" b="1" spc="50" dirty="0">
              <a:solidFill>
                <a:srgbClr val="DB176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929468" y="1508952"/>
            <a:ext cx="10557530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39"/>
              </a:lnSpc>
            </a:pP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Opisz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w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jaki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sposób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produkty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usługi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przyczyniają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Podkreśl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wysiłki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zakresie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ocen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cyklu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życia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zasad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ekoprojektowania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celu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zmniejszenia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całym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cyklu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16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życia</a:t>
            </a:r>
            <a:r>
              <a:rPr lang="en-US" sz="2616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15954" y="3635348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Zrównoważony</a:t>
            </a:r>
            <a:r>
              <a:rPr lang="en-US" sz="54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marketing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15958" y="4589210"/>
            <a:ext cx="10557530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89"/>
              </a:lnSpc>
            </a:pP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Opracuj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strategie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skutecznej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komunikacji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korzyści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konsumentów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Wdrażaj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taktyki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zielonego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marketingu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poprawić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reputację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marki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angażować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klientów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inicjatywy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47738" y="6539890"/>
            <a:ext cx="1142091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40"/>
              </a:lnSpc>
            </a:pPr>
            <a:r>
              <a:rPr lang="en-US" sz="4033" b="1" spc="37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Planowanie finansowe ukierunkowane na zrównoważony rozwój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15958" y="8297427"/>
            <a:ext cx="10557530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89"/>
              </a:lnSpc>
            </a:pP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Zintegruj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koszty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korzyści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związane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ze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zrównoważonym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rozwojem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prognozami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finansowymi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Przeanalizuj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opłacalność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inicjatyw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prognozuj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długoterminowe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zyski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finansowe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wynikające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obniżonych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kosztów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zwiększonej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atrakcyjności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rynkowej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5" name="Freeform 15" descr="Puste dymki"/>
          <p:cNvSpPr/>
          <p:nvPr/>
        </p:nvSpPr>
        <p:spPr>
          <a:xfrm>
            <a:off x="2173878" y="690639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 descr="Notatki samoprzylepne na ścianie szklanej"/>
          <p:cNvSpPr/>
          <p:nvPr/>
        </p:nvSpPr>
        <p:spPr>
          <a:xfrm>
            <a:off x="2173878" y="3759990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 descr="Kolorowe guziki"/>
          <p:cNvSpPr/>
          <p:nvPr/>
        </p:nvSpPr>
        <p:spPr>
          <a:xfrm>
            <a:off x="2173878" y="613586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934581" y="637898"/>
            <a:ext cx="8948172" cy="1638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NAJLEPSZE PRAKTYKI: </a:t>
            </a:r>
          </a:p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STWÓRZ SWÓJ BIZNES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53654" y="2936312"/>
            <a:ext cx="7226625" cy="2175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</a:pP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Create Your Business 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kompleksowy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przewodnik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tworzeniu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planu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szczególnym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uwzględnieniem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</a:t>
            </a:r>
            <a:r>
              <a:rPr lang="pl-PL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u.</a:t>
            </a:r>
            <a:endParaRPr lang="en-US" sz="4400" b="1" u="sng" spc="33" dirty="0">
              <a:solidFill>
                <a:srgbClr val="F36C2F"/>
              </a:solidFill>
              <a:latin typeface="Open Sans Bold"/>
              <a:ea typeface="Open Sans Bold"/>
              <a:cs typeface="Open Sans Bold"/>
              <a:sym typeface="Open Sans Bold"/>
              <a:hlinkClick r:id="rId2" tooltip="https://www.facebook.com/CreateYourBusinessdrKarolinaBeyer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816970" y="6591300"/>
            <a:ext cx="5099992" cy="2504661"/>
          </a:xfrm>
          <a:custGeom>
            <a:avLst/>
            <a:gdLst/>
            <a:ahLst/>
            <a:cxnLst/>
            <a:rect l="l" t="t" r="r" b="b"/>
            <a:pathLst>
              <a:path w="5099992" h="2504661">
                <a:moveTo>
                  <a:pt x="0" y="0"/>
                </a:moveTo>
                <a:lnTo>
                  <a:pt x="5099992" y="0"/>
                </a:lnTo>
                <a:lnTo>
                  <a:pt x="5099992" y="2504661"/>
                </a:lnTo>
                <a:lnTo>
                  <a:pt x="0" y="2504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26"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C960B158-8A9C-429E-05D5-DB1706220C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728" r="25728"/>
          <a:stretch/>
        </p:blipFill>
        <p:spPr>
          <a:xfrm>
            <a:off x="1280682" y="0"/>
            <a:ext cx="7430126" cy="10286999"/>
          </a:xfrm>
          <a:custGeom>
            <a:avLst/>
            <a:gdLst>
              <a:gd name="connsiteX0" fmla="*/ 0 w 4993772"/>
              <a:gd name="connsiteY0" fmla="*/ 0 h 6858000"/>
              <a:gd name="connsiteX1" fmla="*/ 4993772 w 4993772"/>
              <a:gd name="connsiteY1" fmla="*/ 0 h 6858000"/>
              <a:gd name="connsiteX2" fmla="*/ 4993772 w 4993772"/>
              <a:gd name="connsiteY2" fmla="*/ 6858000 h 6858000"/>
              <a:gd name="connsiteX3" fmla="*/ 0 w 4993772"/>
              <a:gd name="connsiteY3" fmla="*/ 6858000 h 6858000"/>
              <a:gd name="connsiteX4" fmla="*/ 0 w 4993772"/>
              <a:gd name="connsiteY4" fmla="*/ 6301946 h 6858000"/>
              <a:gd name="connsiteX5" fmla="*/ 180000 w 4993772"/>
              <a:gd name="connsiteY5" fmla="*/ 6301946 h 6858000"/>
              <a:gd name="connsiteX6" fmla="*/ 180000 w 4993772"/>
              <a:gd name="connsiteY6" fmla="*/ 4861945 h 6858000"/>
              <a:gd name="connsiteX7" fmla="*/ 0 w 4993772"/>
              <a:gd name="connsiteY7" fmla="*/ 48619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3772" h="6858000">
                <a:moveTo>
                  <a:pt x="0" y="0"/>
                </a:moveTo>
                <a:lnTo>
                  <a:pt x="4993772" y="0"/>
                </a:lnTo>
                <a:lnTo>
                  <a:pt x="4993772" y="6858000"/>
                </a:lnTo>
                <a:lnTo>
                  <a:pt x="0" y="6858000"/>
                </a:lnTo>
                <a:lnTo>
                  <a:pt x="0" y="6301946"/>
                </a:lnTo>
                <a:lnTo>
                  <a:pt x="180000" y="6301946"/>
                </a:lnTo>
                <a:lnTo>
                  <a:pt x="180000" y="4861945"/>
                </a:lnTo>
                <a:lnTo>
                  <a:pt x="0" y="4861945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9732639" y="1057112"/>
            <a:ext cx="7493862" cy="7833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398"/>
              </a:lnSpc>
            </a:pP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Ich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metodologia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łączy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elementy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finansowe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rozważaniami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temat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pokazując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w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jaki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sposób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można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pogodzić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planowanie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biznesowe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długoterminowymi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celami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środowiskowymi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społecznymi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398"/>
              </a:lnSpc>
            </a:pPr>
            <a:endParaRPr lang="en-US" sz="2832" spc="26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398"/>
              </a:lnSpc>
            </a:pP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Podkreślając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znaczenie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łączenia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praktyk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przyjaznych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środowiska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odpowiedzialnym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zarządzaniem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finansami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32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Create Your Business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prezentuje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praktyczne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podejście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tworzenia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planu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biznesowego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0" lvl="0" indent="0" algn="just">
              <a:lnSpc>
                <a:spcPts val="3398"/>
              </a:lnSpc>
            </a:pPr>
            <a:endParaRPr lang="en-US" sz="2832" spc="26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398"/>
              </a:lnSpc>
            </a:pP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Dowiedz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więcej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podejściu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planowania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Create Your Business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odwiedzając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nasze</a:t>
            </a:r>
            <a:r>
              <a:rPr lang="en-US" sz="2832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32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Kompendium </a:t>
            </a:r>
            <a:r>
              <a:rPr lang="en-US" sz="2832" b="1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studiów</a:t>
            </a:r>
            <a:r>
              <a:rPr lang="en-US" sz="2832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 </a:t>
            </a:r>
            <a:r>
              <a:rPr lang="en-US" sz="2832" b="1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przypadków</a:t>
            </a:r>
            <a:r>
              <a:rPr lang="en-US" sz="2832" b="1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. </a:t>
            </a:r>
            <a:endParaRPr lang="en-US" sz="2832" b="1" spc="26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ĆWICZENIA PRAKTYCZNE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57" y="2200215"/>
            <a:ext cx="15542264" cy="640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Opracowanie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oświadczenia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wizji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zwięzłego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oświadczenia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wizji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jest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niezbędne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aby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wyrazić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zaangażowanie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firmy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Oświadczenie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to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powinno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płynnie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współgrać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główną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misją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wartościami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strategicznymi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firmy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ucieleśniając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zaangażowanie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środowiskową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Utworzenie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sekcji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planu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biznesowego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Kluczowe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jest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stworzenie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specjalnej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sekcji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planu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konkretnie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odnosi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Używając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kryteriów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SMART —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konkretne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mierzalne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osiągalne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istotne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ograniczone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czasowo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— </a:t>
            </a:r>
            <a:r>
              <a:rPr lang="pl-PL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aby ustalić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jasn</a:t>
            </a:r>
            <a:r>
              <a:rPr lang="pl-PL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cel</a:t>
            </a:r>
            <a:r>
              <a:rPr lang="pl-PL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Ta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sekcja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powinna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przedstawiać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jaki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sposób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ogólną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przyczyniają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długoterminowego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sukcesu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4526408" cy="1385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471"/>
              </a:lnSpc>
            </a:pPr>
            <a:r>
              <a:rPr lang="en-US" sz="4559" b="1" spc="42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</a:t>
            </a:r>
          </a:p>
        </p:txBody>
      </p:sp>
      <p:sp>
        <p:nvSpPr>
          <p:cNvPr id="6" name="TextBox 6"/>
          <p:cNvSpPr txBox="1">
            <a:spLocks/>
          </p:cNvSpPr>
          <p:nvPr/>
        </p:nvSpPr>
        <p:spPr>
          <a:xfrm>
            <a:off x="1372860" y="2522335"/>
            <a:ext cx="15542264" cy="689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 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nr 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8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Godna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praca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wzrost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gospodarczy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):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wzrostu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gospodarczego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tworzenie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godnych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nr 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9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zrównoważonego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rozwoju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(Przemysł,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innowacyjność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infrastruktura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):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tworzenie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innowacji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zakresie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technologii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ramach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działalności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 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nr 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12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Odpowiedzialna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konsumpcja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produkcja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):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propagowanie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wzorców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konsumpcji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efektywnego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całym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cyklu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życia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przedsiębiorstwa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Cel 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nr 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13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Działania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rzecz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klimatu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):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Ograniczanie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zmiany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klimatu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odporności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zagrożenia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związane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klimatem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5" tooltip="https://sdgs.un.org/goals/goal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238825" y="734590"/>
            <a:ext cx="1168140" cy="1168140"/>
          </a:xfrm>
          <a:custGeom>
            <a:avLst/>
            <a:gdLst/>
            <a:ahLst/>
            <a:cxnLst/>
            <a:rect l="l" t="t" r="r" b="b"/>
            <a:pathLst>
              <a:path w="1168140" h="1168140">
                <a:moveTo>
                  <a:pt x="0" y="0"/>
                </a:moveTo>
                <a:lnTo>
                  <a:pt x="1168139" y="0"/>
                </a:lnTo>
                <a:lnTo>
                  <a:pt x="1168139" y="1168140"/>
                </a:lnTo>
                <a:lnTo>
                  <a:pt x="0" y="11681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814849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Więcej</a:t>
            </a: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zasobów</a:t>
            </a:r>
            <a:endParaRPr lang="en-US" sz="5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80352" y="2437418"/>
            <a:ext cx="7226625" cy="6261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67"/>
              </a:lnSpc>
            </a:pPr>
            <a:r>
              <a:rPr lang="en-US" sz="3600" b="1" u="sng" spc="33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thinkbusiness.ie/articles/write-sustainability-plan-business/"/>
              </a:rPr>
              <a:t>Jak napisać plan zrównoważonego rozwoju dla swojej firmy</a:t>
            </a:r>
          </a:p>
          <a:p>
            <a:pPr marL="0" lvl="0" indent="0" algn="l">
              <a:lnSpc>
                <a:spcPts val="4967"/>
              </a:lnSpc>
            </a:pPr>
            <a:endParaRPr lang="en-US" sz="3600" b="1" u="sng" spc="33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www.thinkbusiness.ie/articles/write-sustainability-plan-business/"/>
            </a:endParaRPr>
          </a:p>
          <a:p>
            <a:pPr marL="0" lvl="0" indent="0" algn="l">
              <a:lnSpc>
                <a:spcPts val="4967"/>
              </a:lnSpc>
            </a:pPr>
            <a:r>
              <a:rPr lang="en-US" sz="3600" b="1" u="sng" spc="33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thinkbusiness.ie/articles/write-sustainability-plan-business/"/>
              </a:rPr>
              <a:t>Jak opracować plan zrównoważonego rozwoju małej firmy</a:t>
            </a:r>
          </a:p>
          <a:p>
            <a:pPr marL="0" lvl="0" indent="0" algn="l">
              <a:lnSpc>
                <a:spcPts val="4967"/>
              </a:lnSpc>
            </a:pPr>
            <a:endParaRPr lang="en-US" sz="3600" b="1" u="sng" spc="33">
              <a:solidFill>
                <a:srgbClr val="11496E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www.thinkbusiness.ie/articles/write-sustainability-plan-business/"/>
            </a:endParaRPr>
          </a:p>
          <a:p>
            <a:pPr marL="0" lvl="0" indent="0" algn="l">
              <a:lnSpc>
                <a:spcPts val="4967"/>
              </a:lnSpc>
            </a:pPr>
            <a:r>
              <a:rPr lang="en-US" sz="3600" b="1" u="sng" spc="33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constellation.com/solutions/for-your-small-business/goals/developing-a-small-businesss-sustainability-plan.html"/>
              </a:rPr>
              <a:t>Jak osiągnąć stabilność finansową dla swojej firmy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87253" y="6358492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515047" y="17212152"/>
            <a:ext cx="681513" cy="299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843"/>
              </a:lnSpc>
            </a:pPr>
            <a:r>
              <a:rPr lang="en-US" sz="9869" spc="-1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</a:p>
        </p:txBody>
      </p:sp>
      <p:sp>
        <p:nvSpPr>
          <p:cNvPr id="6" name="Freeform 6"/>
          <p:cNvSpPr/>
          <p:nvPr/>
        </p:nvSpPr>
        <p:spPr>
          <a:xfrm>
            <a:off x="1160584" y="850100"/>
            <a:ext cx="6982200" cy="3078410"/>
          </a:xfrm>
          <a:custGeom>
            <a:avLst/>
            <a:gdLst/>
            <a:ahLst/>
            <a:cxnLst/>
            <a:rect l="l" t="t" r="r" b="b"/>
            <a:pathLst>
              <a:path w="6982200" h="3078410">
                <a:moveTo>
                  <a:pt x="0" y="0"/>
                </a:moveTo>
                <a:lnTo>
                  <a:pt x="6982200" y="0"/>
                </a:lnTo>
                <a:lnTo>
                  <a:pt x="6982200" y="3078409"/>
                </a:lnTo>
                <a:lnTo>
                  <a:pt x="0" y="30784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160584" y="4264754"/>
            <a:ext cx="6982200" cy="5015055"/>
          </a:xfrm>
          <a:custGeom>
            <a:avLst/>
            <a:gdLst/>
            <a:ahLst/>
            <a:cxnLst/>
            <a:rect l="l" t="t" r="r" b="b"/>
            <a:pathLst>
              <a:path w="6982200" h="5015055">
                <a:moveTo>
                  <a:pt x="0" y="0"/>
                </a:moveTo>
                <a:lnTo>
                  <a:pt x="6982200" y="0"/>
                </a:lnTo>
                <a:lnTo>
                  <a:pt x="6982200" y="5015054"/>
                </a:lnTo>
                <a:lnTo>
                  <a:pt x="0" y="5015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7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8511838" y="819800"/>
            <a:ext cx="8826594" cy="8460009"/>
          </a:xfrm>
          <a:custGeom>
            <a:avLst/>
            <a:gdLst/>
            <a:ahLst/>
            <a:cxnLst/>
            <a:rect l="l" t="t" r="r" b="b"/>
            <a:pathLst>
              <a:path w="8826594" h="8460009">
                <a:moveTo>
                  <a:pt x="0" y="0"/>
                </a:moveTo>
                <a:lnTo>
                  <a:pt x="8826594" y="0"/>
                </a:lnTo>
                <a:lnTo>
                  <a:pt x="8826594" y="8460008"/>
                </a:lnTo>
                <a:lnTo>
                  <a:pt x="0" y="8460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2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4117872" y="7297370"/>
            <a:ext cx="6403719" cy="2989630"/>
          </a:xfrm>
          <a:custGeom>
            <a:avLst/>
            <a:gdLst/>
            <a:ahLst/>
            <a:cxnLst/>
            <a:rect l="l" t="t" r="r" b="b"/>
            <a:pathLst>
              <a:path w="6403719" h="2989630">
                <a:moveTo>
                  <a:pt x="0" y="0"/>
                </a:moveTo>
                <a:lnTo>
                  <a:pt x="6403719" y="0"/>
                </a:lnTo>
                <a:lnTo>
                  <a:pt x="6403719" y="2989630"/>
                </a:lnTo>
                <a:lnTo>
                  <a:pt x="0" y="2989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8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3042740" y="1709917"/>
            <a:ext cx="4487392" cy="297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60"/>
              </a:lnSpc>
            </a:pPr>
            <a:r>
              <a:rPr lang="en-US" sz="3300" b="1" spc="3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INTEGRACJA ELEMENTÓW FINANSOWYCH Z UWZGLĘDNIENIEM ZRÓWNOWAŻONEGO ROZWOJU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554226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75"/>
              </a:lnSpc>
            </a:pPr>
            <a:r>
              <a:rPr lang="en-US" sz="5062" b="1" spc="47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KLUCZOWE ELEMENTY FINANSOWE W ZRÓWNOWAŻONYM BIZNESIE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57" y="3058262"/>
            <a:ext cx="15542264" cy="597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</a:pPr>
            <a:r>
              <a:rPr lang="en-US" sz="3600" spc="33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Aby prowadzić zrównoważony biznes, konieczne jest stosowanie strategii finansowych wspierających odpowiedzialność społeczną i środowiskową. </a:t>
            </a:r>
          </a:p>
          <a:p>
            <a:pPr marL="0" lvl="0" indent="0" algn="just">
              <a:lnSpc>
                <a:spcPts val="4320"/>
              </a:lnSpc>
            </a:pPr>
            <a:endParaRPr lang="en-US" sz="3600" spc="33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4320"/>
              </a:lnSpc>
            </a:pPr>
            <a:r>
              <a:rPr lang="en-US" sz="3600" spc="33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 tej sekcji omówiono podstawowe elementy finansowe wspierające cele zrównoważonego rozwoju, w tym modele przychodów, zarządzanie kosztami, strategie inwestycyjne i zarządzanie ryzykiem. Poprzez zrównoważenie decyzji finansowych z zasadami zrównoważonego rozwoju firmy mogą zwiększyć swoją konkurencyjność, zmniejszyć wpływ na środowisko i zachęcić do pozytywnych wyników społecznych.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1"/>
            <a:ext cx="18288002" cy="2769180"/>
            <a:chOff x="0" y="0"/>
            <a:chExt cx="24384002" cy="36922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3692271"/>
            </a:xfrm>
            <a:custGeom>
              <a:avLst/>
              <a:gdLst/>
              <a:ahLst/>
              <a:cxnLst/>
              <a:rect l="l" t="t" r="r" b="b"/>
              <a:pathLst>
                <a:path w="24384000" h="3692271">
                  <a:moveTo>
                    <a:pt x="0" y="0"/>
                  </a:moveTo>
                  <a:lnTo>
                    <a:pt x="24384000" y="0"/>
                  </a:lnTo>
                  <a:lnTo>
                    <a:pt x="24384000" y="3692271"/>
                  </a:lnTo>
                  <a:lnTo>
                    <a:pt x="0" y="3692271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73057" y="8552746"/>
            <a:ext cx="6108469" cy="1299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664"/>
              </a:lnSpc>
            </a:pPr>
            <a:r>
              <a:rPr lang="pl-PL" sz="1387" spc="12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Współfinansowane przez Unię Europejską. Wyrażone poglądy i opinie są jednak wyłącznie poglądami autora lub autorów i niekoniecznie odzwierciedlają poglądy Unii Europejskiej lub Fundacji Rozwoju Systemu Edukacji. Ani Unia Europejska, ani podmiot udzielający dotacji nie ponoszą za nie odpowiedzialności. </a:t>
            </a:r>
            <a:br>
              <a:rPr lang="pl-PL" sz="1387" spc="12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l-PL" sz="1387" spc="12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2022-1-PL01-KA220-YOU-000087822</a:t>
            </a:r>
            <a:endParaRPr lang="en-US" sz="1387" spc="12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319356" y="8692338"/>
            <a:ext cx="4103989" cy="1019017"/>
            <a:chOff x="0" y="0"/>
            <a:chExt cx="5471986" cy="13586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72049" cy="1358646"/>
            </a:xfrm>
            <a:custGeom>
              <a:avLst/>
              <a:gdLst/>
              <a:ahLst/>
              <a:cxnLst/>
              <a:rect l="l" t="t" r="r" b="b"/>
              <a:pathLst>
                <a:path w="5472049" h="1358646">
                  <a:moveTo>
                    <a:pt x="0" y="0"/>
                  </a:moveTo>
                  <a:lnTo>
                    <a:pt x="5472049" y="0"/>
                  </a:lnTo>
                  <a:lnTo>
                    <a:pt x="5472049" y="1358646"/>
                  </a:lnTo>
                  <a:lnTo>
                    <a:pt x="0" y="1358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>
            <a:off x="11877381" y="8863934"/>
            <a:ext cx="2987939" cy="686138"/>
          </a:xfrm>
          <a:custGeom>
            <a:avLst/>
            <a:gdLst/>
            <a:ahLst/>
            <a:cxnLst/>
            <a:rect l="l" t="t" r="r" b="b"/>
            <a:pathLst>
              <a:path w="2987939" h="686138">
                <a:moveTo>
                  <a:pt x="0" y="0"/>
                </a:moveTo>
                <a:lnTo>
                  <a:pt x="2987940" y="0"/>
                </a:lnTo>
                <a:lnTo>
                  <a:pt x="2987940" y="686139"/>
                </a:lnTo>
                <a:lnTo>
                  <a:pt x="0" y="686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0" y="1111863"/>
            <a:ext cx="2162844" cy="4632762"/>
          </a:xfrm>
          <a:custGeom>
            <a:avLst/>
            <a:gdLst/>
            <a:ahLst/>
            <a:cxnLst/>
            <a:rect l="l" t="t" r="r" b="b"/>
            <a:pathLst>
              <a:path w="2162844" h="4632762">
                <a:moveTo>
                  <a:pt x="0" y="0"/>
                </a:moveTo>
                <a:lnTo>
                  <a:pt x="2162844" y="0"/>
                </a:lnTo>
                <a:lnTo>
                  <a:pt x="2162844" y="4632762"/>
                </a:lnTo>
                <a:lnTo>
                  <a:pt x="0" y="46327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3742590" y="3600974"/>
            <a:ext cx="1384731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77"/>
              </a:lnSpc>
            </a:pPr>
            <a:r>
              <a:rPr lang="en-US" sz="3064" b="1" spc="28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43151" y="3547795"/>
            <a:ext cx="1246302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Przewodnik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krok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po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kroku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dotyczący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tworzenia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planu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biznesowego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naciskiem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rozwój</a:t>
            </a:r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742590" y="5118049"/>
            <a:ext cx="138473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20"/>
              </a:lnSpc>
            </a:pPr>
            <a:r>
              <a:rPr lang="en-US" sz="3600" b="1" spc="33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81146" y="4936802"/>
            <a:ext cx="994224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7"/>
              </a:lnSpc>
            </a:pP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Integracja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elementów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finansowych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ze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szczególnym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uwzględnieniem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rozwoju</a:t>
            </a:r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742590" y="6348830"/>
            <a:ext cx="1384731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77"/>
              </a:lnSpc>
            </a:pPr>
            <a:r>
              <a:rPr lang="en-US" sz="3064" b="1" spc="28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43152" y="6382427"/>
            <a:ext cx="10220272" cy="974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>
              <a:lnSpc>
                <a:spcPts val="3827"/>
              </a:lnSpc>
            </a:pP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Finansowanie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przedsięwzięć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–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Zielone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finanse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33304" y="1386265"/>
            <a:ext cx="5355219" cy="65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84"/>
              </a:lnSpc>
            </a:pPr>
            <a:r>
              <a:rPr lang="en-US" sz="5400" b="1" spc="5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SPIS TREŚCI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09562" y="2219985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09561" y="6211581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892930" y="1534886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Modele przychodów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11202" y="2589708"/>
            <a:ext cx="10557530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19"/>
              </a:lnSpc>
            </a:pPr>
            <a:r>
              <a:rPr lang="en-US" sz="2850" spc="26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 przedsiębiorstwa rozwijają strumienie dochodów i modele biznesowe, które stawiają na pierwszym miejscu odpowiedzialność środowiskową i społeczną. Starają się tworzyć zrównoważone źródła dochodów, jednocześnie wzmacniając lojalność klientów poprzez etyczne praktyki.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92930" y="5510365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Zarządzanie kosztami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11202" y="6565190"/>
            <a:ext cx="10557530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00"/>
              </a:lnSpc>
            </a:pPr>
            <a:r>
              <a:rPr lang="en-US" sz="3000" spc="28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Identyfikacja i zarządzanie kosztami związanymi ze zrównoważonymi praktykami jest niezbędne. Obejmuje to przyjmowanie przyjaznych dla środowiska materiałów, energooszczędnych technologii i praktyk, które minimalizują wpływ na środowisko i zużycie zasobów.</a:t>
            </a:r>
          </a:p>
        </p:txBody>
      </p:sp>
      <p:sp>
        <p:nvSpPr>
          <p:cNvPr id="11" name="Freeform 11"/>
          <p:cNvSpPr/>
          <p:nvPr/>
        </p:nvSpPr>
        <p:spPr>
          <a:xfrm>
            <a:off x="2155611" y="5486318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2155611" y="147674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09562" y="2219985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09561" y="6211581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892930" y="1534886"/>
            <a:ext cx="1055753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71"/>
              </a:lnSpc>
            </a:pPr>
            <a:r>
              <a:rPr lang="en-US" sz="4559" b="1" spc="42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Inwestycje w zrównoważony rozwój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11202" y="2599233"/>
            <a:ext cx="10557530" cy="203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85"/>
              </a:lnSpc>
            </a:pP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Przydzielanie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zasobów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inicjatywy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jest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kluczowe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chcą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zmniejszyć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swój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ślad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węglowy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zwiększyć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efektywność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wykorzystania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zasobów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Inwestycje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mogą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obejmować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projekty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energii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odnawialnej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łańcuchy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dostaw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zielone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technologie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92930" y="5510365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Zarządzanie ryzykiem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11202" y="6565190"/>
            <a:ext cx="10557530" cy="268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32"/>
              </a:lnSpc>
            </a:pP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Ocena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redukcja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ryzyka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finansowego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związanego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kwestiami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jest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niezbędna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Obejmuje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to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przeprowadzenie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dokładnych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ocen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celu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uprzedzenia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ryzyka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regulacyjnego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zapewnienia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zgodności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ze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standardami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3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943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>
            <a:off x="2155611" y="5486318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2155611" y="147674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32639" y="823349"/>
            <a:ext cx="8107389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5"/>
              </a:lnSpc>
            </a:pPr>
            <a:r>
              <a:rPr lang="en-US" sz="3996" b="1" spc="37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UZGODNIENIE PLANOWANIA FINANSOWEGO Z CELAMI ZRÓWNOWAŻONEGO ROZWOJU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59591" y="3296765"/>
            <a:ext cx="6574192" cy="569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08"/>
              </a:lnSpc>
            </a:pP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Włączenie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planowania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finansowego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jest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niezbędne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mieć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pewność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że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cele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środowiskowe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społeczne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będą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poparte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solidnymi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strategiami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finansowymi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508"/>
              </a:lnSpc>
            </a:pPr>
            <a:endParaRPr lang="en-US" sz="2924" spc="27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508"/>
              </a:lnSpc>
            </a:pP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tej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sekcji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opisano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w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jaki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sposób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przedsiębiorstwa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mogą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dostosować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swoje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budżetowanie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wskaźniki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zachęty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długoterminowe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planowanie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celów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24" spc="27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924" spc="27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 rot="-10800000">
            <a:off x="12276297" y="3744003"/>
            <a:ext cx="5920263" cy="86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8"/>
              </a:lnSpc>
            </a:pPr>
            <a:r>
              <a:rPr lang="en-US" sz="665" spc="6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22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0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09562" y="2219985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09561" y="6211581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892930" y="1534886"/>
            <a:ext cx="10557534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39"/>
              </a:lnSpc>
            </a:pPr>
            <a:r>
              <a:rPr lang="en-US" sz="3283" b="1" spc="3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Budżetowanie</a:t>
            </a:r>
            <a:r>
              <a:rPr lang="en-US" sz="3283" b="1" spc="3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3" b="1" spc="3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3283" b="1" spc="3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3" b="1" spc="3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rzecz</a:t>
            </a:r>
            <a:r>
              <a:rPr lang="en-US" sz="3283" b="1" spc="3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3" b="1" spc="3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zrównoważonego</a:t>
            </a:r>
            <a:r>
              <a:rPr lang="en-US" sz="3283" b="1" spc="3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83" b="1" spc="3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rozwoju</a:t>
            </a:r>
            <a:endParaRPr lang="en-US" sz="3283" b="1" spc="30" dirty="0">
              <a:solidFill>
                <a:srgbClr val="DB176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911202" y="2589708"/>
            <a:ext cx="10557530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00"/>
              </a:lnSpc>
            </a:pP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Obejmuje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to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odłożenie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funduszy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inicjatywy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takie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jak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zielone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technologie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ulepszenia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efektywności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energetycznej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zrównoważony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rozwój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produktów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Śledzenie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skutków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finansowych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tych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projektów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pomaga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zapewnić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rozliczalność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zmierzyć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92930" y="5510365"/>
            <a:ext cx="10557534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36"/>
              </a:lnSpc>
            </a:pPr>
            <a:r>
              <a:rPr lang="en-US" sz="4446" b="1" spc="4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Zrównoważone wskaźniki finansowe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11202" y="6565190"/>
            <a:ext cx="10557530" cy="268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32"/>
              </a:lnSpc>
            </a:pPr>
            <a:r>
              <a:rPr lang="en-US" sz="2943" spc="27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 wskaźników tych mogą należeć oszczędności kosztów wynikające z mniejszego zużycia energii, przychody generowane ze sprzedaży produktów przyjaznych dla środowiska oraz inne wskaźniki finansowe odzwierciedlające korzyści płynące ze zrównoważonych praktyk.</a:t>
            </a:r>
          </a:p>
        </p:txBody>
      </p:sp>
      <p:sp>
        <p:nvSpPr>
          <p:cNvPr id="11" name="Freeform 11"/>
          <p:cNvSpPr/>
          <p:nvPr/>
        </p:nvSpPr>
        <p:spPr>
          <a:xfrm>
            <a:off x="2155611" y="5486318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2155611" y="147674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09562" y="2219985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09561" y="6211581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892930" y="1534886"/>
            <a:ext cx="11861670" cy="731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32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Zachęty</a:t>
            </a:r>
            <a:r>
              <a:rPr lang="en-US" sz="32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finansowe</a:t>
            </a:r>
            <a:r>
              <a:rPr lang="en-US" sz="32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32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rzecz</a:t>
            </a:r>
            <a:r>
              <a:rPr lang="en-US" sz="32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zrównoważonego</a:t>
            </a:r>
            <a:r>
              <a:rPr lang="en-US" sz="32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rozwoju</a:t>
            </a:r>
            <a:endParaRPr lang="en-US" sz="3200" b="1" spc="50" dirty="0">
              <a:solidFill>
                <a:srgbClr val="DB176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911202" y="2478895"/>
            <a:ext cx="10557530" cy="2100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85"/>
              </a:lnSpc>
            </a:pPr>
            <a:r>
              <a:rPr lang="pl-PL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Tworzenie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zachęt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finansowych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takich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jak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ulgi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podatkowe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dotacje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subsydia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może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znacznie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poprawić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wysiłki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rzecz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zachęty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mogą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pomóc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zrównoważyć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koszty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wdrażania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zrównoważonych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praktyk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technologii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czyniąc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bardziej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wykonalnymi</a:t>
            </a:r>
            <a:r>
              <a:rPr lang="pl-PL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lang="en-US" sz="2737" spc="25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892930" y="5510365"/>
            <a:ext cx="1055753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40"/>
              </a:lnSpc>
            </a:pPr>
            <a:r>
              <a:rPr lang="en-US" sz="4033" b="1" spc="37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Długoterminowe planowanie finansowe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11202" y="6565190"/>
            <a:ext cx="10557530" cy="260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89"/>
              </a:lnSpc>
            </a:pP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Włączenie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celów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strategicznego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długoterminowego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planowania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finansowego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gwarantuje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że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zrównoważony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rozwój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nie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jest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tylko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krótkoterminowym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celem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ale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podstawowym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elementem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przyszłości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Obejmuje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to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włączenie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kamieni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milowych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strategii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finansowych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zapewnienie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że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długoterminowe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inwestycje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są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zgodne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celami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>
            <a:off x="2155611" y="5486318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2155611" y="147674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41643" y="7293640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086601" y="593711"/>
            <a:ext cx="10323050" cy="8039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NAJLEPSZE PRAKTYKI: DOLLA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53654" y="2936312"/>
            <a:ext cx="7226625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Dolla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kładzie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nacisk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integruje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elementy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swoim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planowaniu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2" tooltip="https://www.dolla.pl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628783" y="5843496"/>
            <a:ext cx="3164193" cy="2976488"/>
          </a:xfrm>
          <a:custGeom>
            <a:avLst/>
            <a:gdLst/>
            <a:ahLst/>
            <a:cxnLst/>
            <a:rect l="l" t="t" r="r" b="b"/>
            <a:pathLst>
              <a:path w="3164193" h="2976488">
                <a:moveTo>
                  <a:pt x="0" y="0"/>
                </a:moveTo>
                <a:lnTo>
                  <a:pt x="3164193" y="0"/>
                </a:lnTo>
                <a:lnTo>
                  <a:pt x="3164193" y="2976488"/>
                </a:lnTo>
                <a:lnTo>
                  <a:pt x="0" y="2976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6C67F21-2C8F-9AEC-272E-C408179802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697" r="25697"/>
          <a:stretch/>
        </p:blipFill>
        <p:spPr>
          <a:xfrm>
            <a:off x="-1" y="-1"/>
            <a:ext cx="7490659" cy="10287001"/>
          </a:xfrm>
          <a:custGeom>
            <a:avLst/>
            <a:gdLst>
              <a:gd name="connsiteX0" fmla="*/ 0 w 4993772"/>
              <a:gd name="connsiteY0" fmla="*/ 0 h 6858000"/>
              <a:gd name="connsiteX1" fmla="*/ 4993772 w 4993772"/>
              <a:gd name="connsiteY1" fmla="*/ 0 h 6858000"/>
              <a:gd name="connsiteX2" fmla="*/ 4993772 w 4993772"/>
              <a:gd name="connsiteY2" fmla="*/ 6858000 h 6858000"/>
              <a:gd name="connsiteX3" fmla="*/ 0 w 4993772"/>
              <a:gd name="connsiteY3" fmla="*/ 6858000 h 6858000"/>
              <a:gd name="connsiteX4" fmla="*/ 0 w 4993772"/>
              <a:gd name="connsiteY4" fmla="*/ 6301946 h 6858000"/>
              <a:gd name="connsiteX5" fmla="*/ 180000 w 4993772"/>
              <a:gd name="connsiteY5" fmla="*/ 6301946 h 6858000"/>
              <a:gd name="connsiteX6" fmla="*/ 180000 w 4993772"/>
              <a:gd name="connsiteY6" fmla="*/ 4861945 h 6858000"/>
              <a:gd name="connsiteX7" fmla="*/ 0 w 4993772"/>
              <a:gd name="connsiteY7" fmla="*/ 48619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3772" h="6858000">
                <a:moveTo>
                  <a:pt x="0" y="0"/>
                </a:moveTo>
                <a:lnTo>
                  <a:pt x="4993772" y="0"/>
                </a:lnTo>
                <a:lnTo>
                  <a:pt x="4993772" y="6858000"/>
                </a:lnTo>
                <a:lnTo>
                  <a:pt x="0" y="6858000"/>
                </a:lnTo>
                <a:lnTo>
                  <a:pt x="0" y="6301946"/>
                </a:lnTo>
                <a:lnTo>
                  <a:pt x="180000" y="6301946"/>
                </a:lnTo>
                <a:lnTo>
                  <a:pt x="180000" y="4861945"/>
                </a:lnTo>
                <a:lnTo>
                  <a:pt x="0" y="4861945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9732639" y="1298051"/>
            <a:ext cx="7493862" cy="787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Ich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podejście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finansów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finansowania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pokazuje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jaki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sposób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strategie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finansowe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wspierać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promować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przedsięwzięcia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Koncentrując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zielonych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finansach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dostosowując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planowanie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finansowe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długoterminowych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Dolla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pokazuje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jaki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sposób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włączenie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rozwoju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planów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biznesowych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zwiększyć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zarówno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rentowność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jak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odpowiedzialność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Dowiedz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więcej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firmie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3"/>
              </a:rPr>
              <a:t>Dolla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odwiedzając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nasze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4"/>
              </a:rPr>
              <a:t>Kompendium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4"/>
              </a:rPr>
              <a:t>studiów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4"/>
              </a:rPr>
              <a:t>przypadków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  <a:hlinkClick r:id="rId4"/>
              </a:rPr>
              <a:t>. </a:t>
            </a:r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4129" y="765546"/>
            <a:ext cx="5148373" cy="1606953"/>
            <a:chOff x="0" y="0"/>
            <a:chExt cx="6864498" cy="2142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4477" cy="2142617"/>
            </a:xfrm>
            <a:custGeom>
              <a:avLst/>
              <a:gdLst/>
              <a:ahLst/>
              <a:cxnLst/>
              <a:rect l="l" t="t" r="r" b="b"/>
              <a:pathLst>
                <a:path w="6864477" h="2142617">
                  <a:moveTo>
                    <a:pt x="0" y="0"/>
                  </a:moveTo>
                  <a:lnTo>
                    <a:pt x="6864477" y="0"/>
                  </a:lnTo>
                  <a:lnTo>
                    <a:pt x="6864477" y="2142617"/>
                  </a:lnTo>
                  <a:lnTo>
                    <a:pt x="0" y="214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5911" y="-5165594"/>
            <a:ext cx="7373883" cy="1576448"/>
            <a:chOff x="0" y="0"/>
            <a:chExt cx="9831844" cy="210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1832" cy="2101977"/>
            </a:xfrm>
            <a:custGeom>
              <a:avLst/>
              <a:gdLst/>
              <a:ahLst/>
              <a:cxnLst/>
              <a:rect l="l" t="t" r="r" b="b"/>
              <a:pathLst>
                <a:path w="9831832" h="2101977">
                  <a:moveTo>
                    <a:pt x="0" y="0"/>
                  </a:moveTo>
                  <a:lnTo>
                    <a:pt x="9831832" y="0"/>
                  </a:lnTo>
                  <a:lnTo>
                    <a:pt x="9831832" y="2101977"/>
                  </a:lnTo>
                  <a:lnTo>
                    <a:pt x="0" y="2101977"/>
                  </a:lnTo>
                  <a:close/>
                </a:path>
              </a:pathLst>
            </a:custGeom>
            <a:solidFill>
              <a:srgbClr val="7C946D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</a:p>
        </p:txBody>
      </p:sp>
      <p:sp>
        <p:nvSpPr>
          <p:cNvPr id="10" name="Freeform 10" descr="Dwa słodkie roboty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427633" y="1159322"/>
            <a:ext cx="9982017" cy="11798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06394" y="2812409"/>
            <a:ext cx="7490658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Stwórz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plan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Utwórz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kompleksowy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plan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dostosowany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przewidywane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koszty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kładąc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nacisk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długoterminową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rentowność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Obejmuje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obliczenie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początkowej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inwestycji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bieżących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kosztów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operacyjnych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potencjalnych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oszczędności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ogólnego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zwrotu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inwestycji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Rozważ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różne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źródła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budżety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wewnętrzne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pożyczki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dotacje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zachęty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5542266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13"/>
              </a:lnSpc>
            </a:pPr>
            <a:r>
              <a:rPr lang="en-US" sz="4927" b="1" spc="46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57" y="3001817"/>
            <a:ext cx="15542264" cy="590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nr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9 (Przemysł,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innowacyjność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infrastruktura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):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innowacje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zakresie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technologii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ramach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działalności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nr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12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Odpowiedzialna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konsumpcja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produkcja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propagowanie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wzorców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konsumpcji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efektywnego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całym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cyklu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życia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przedsiębiorstwa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 </a:t>
            </a:r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nr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13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Działania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rzecz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klimatu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Ograniczanie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zmiany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klimatu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odporności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zagrożenia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związane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klimatem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Cel nr 17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Partnerstwa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rzecz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celów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):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partnerstw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współpracy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usprawnienia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wdrażania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5" tooltip="https://sdgs.un.org/goals/goal1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174869" y="896676"/>
            <a:ext cx="1663381" cy="1663382"/>
          </a:xfrm>
          <a:custGeom>
            <a:avLst/>
            <a:gdLst/>
            <a:ahLst/>
            <a:cxnLst/>
            <a:rect l="l" t="t" r="r" b="b"/>
            <a:pathLst>
              <a:path w="1663381" h="1663382">
                <a:moveTo>
                  <a:pt x="0" y="0"/>
                </a:moveTo>
                <a:lnTo>
                  <a:pt x="1663381" y="0"/>
                </a:lnTo>
                <a:lnTo>
                  <a:pt x="1663381" y="1663382"/>
                </a:lnTo>
                <a:lnTo>
                  <a:pt x="0" y="1663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771396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ENTRECOMP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57" y="1987319"/>
            <a:ext cx="15542264" cy="775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1.2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Kreatywność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rozwijanie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kreatywnych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pomysłów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integrację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modelami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przychodów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inwestycyjnymi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1.5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Myślenie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konsekwencji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integracji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2.1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Samoświadomość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wiara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we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własne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siły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Przyjmowanie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przedsiębiorstwa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2.5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Mobilizowanie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innych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angażowanie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motywowanie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pracowników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3.1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proaktywne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planowanie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budżetu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opracowywanie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3.3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Radzenie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sobie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niepewnością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niejednoznacznością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ryzykiem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przeprowadzanie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środowiskowego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uwzględnianie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strategicznym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planowaniu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odporności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5552650" y="725676"/>
            <a:ext cx="1929912" cy="1073268"/>
          </a:xfrm>
          <a:custGeom>
            <a:avLst/>
            <a:gdLst/>
            <a:ahLst/>
            <a:cxnLst/>
            <a:rect l="l" t="t" r="r" b="b"/>
            <a:pathLst>
              <a:path w="1929912" h="1073268">
                <a:moveTo>
                  <a:pt x="0" y="0"/>
                </a:moveTo>
                <a:lnTo>
                  <a:pt x="1929912" y="0"/>
                </a:lnTo>
                <a:lnTo>
                  <a:pt x="1929912" y="1073268"/>
                </a:lnTo>
                <a:lnTo>
                  <a:pt x="0" y="1073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4129" y="765546"/>
            <a:ext cx="5148373" cy="1606953"/>
            <a:chOff x="0" y="0"/>
            <a:chExt cx="6864498" cy="2142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4477" cy="2142617"/>
            </a:xfrm>
            <a:custGeom>
              <a:avLst/>
              <a:gdLst/>
              <a:ahLst/>
              <a:cxnLst/>
              <a:rect l="l" t="t" r="r" b="b"/>
              <a:pathLst>
                <a:path w="6864477" h="2142617">
                  <a:moveTo>
                    <a:pt x="0" y="0"/>
                  </a:moveTo>
                  <a:lnTo>
                    <a:pt x="6864477" y="0"/>
                  </a:lnTo>
                  <a:lnTo>
                    <a:pt x="6864477" y="2142617"/>
                  </a:lnTo>
                  <a:lnTo>
                    <a:pt x="0" y="214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5911" y="-5165594"/>
            <a:ext cx="7373883" cy="1576448"/>
            <a:chOff x="0" y="0"/>
            <a:chExt cx="9831844" cy="210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1832" cy="2101977"/>
            </a:xfrm>
            <a:custGeom>
              <a:avLst/>
              <a:gdLst/>
              <a:ahLst/>
              <a:cxnLst/>
              <a:rect l="l" t="t" r="r" b="b"/>
              <a:pathLst>
                <a:path w="9831832" h="2101977">
                  <a:moveTo>
                    <a:pt x="0" y="0"/>
                  </a:moveTo>
                  <a:lnTo>
                    <a:pt x="9831832" y="0"/>
                  </a:lnTo>
                  <a:lnTo>
                    <a:pt x="9831832" y="2101977"/>
                  </a:lnTo>
                  <a:lnTo>
                    <a:pt x="0" y="2101977"/>
                  </a:lnTo>
                  <a:close/>
                </a:path>
              </a:pathLst>
            </a:custGeom>
            <a:solidFill>
              <a:srgbClr val="7C946D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id="10" name="Freeform 10" descr="Dwóch biznesmenów komunikujących się i wymieniających się informacjami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427633" y="1330772"/>
            <a:ext cx="516822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WSTĘP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70612" y="2955896"/>
            <a:ext cx="7373874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plan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biznesowy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to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coś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więcej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niż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tylko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dokument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strategiczny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; to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zobowiązanie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wdrażania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każdym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obszarze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działalności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biznesowej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module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znajdziesz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przewodnik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krok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po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kroku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dotyczący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tworzenia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planu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biznesowego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kładzie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silny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nacisk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rozwój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Dzięki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niemu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tylko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będą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rozwijać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ekonomicznie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ale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będą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dobrobytu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środowiskowego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814849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Więcej</a:t>
            </a: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zasobów</a:t>
            </a:r>
            <a:endParaRPr lang="en-US" sz="5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80352" y="2437418"/>
            <a:ext cx="7629297" cy="6261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67"/>
              </a:lnSpc>
            </a:pPr>
            <a:r>
              <a:rPr lang="en-US" sz="3600" b="1" u="sng" spc="33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il.boell.org/en/2024/03/09/sustainable-finance-explained-concepts-advantages-and-practical-implementations"/>
              </a:rPr>
              <a:t>Wyjaśnienie zrównoważonych finansów: koncepcje, zalety i praktyczne wdrożenia</a:t>
            </a:r>
          </a:p>
          <a:p>
            <a:pPr marL="0" lvl="0" indent="0" algn="l">
              <a:lnSpc>
                <a:spcPts val="4967"/>
              </a:lnSpc>
            </a:pPr>
            <a:endParaRPr lang="en-US" sz="3600" b="1" u="sng" spc="33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il.boell.org/en/2024/03/09/sustainable-finance-explained-concepts-advantages-and-practical-implementations"/>
            </a:endParaRPr>
          </a:p>
          <a:p>
            <a:pPr marL="0" lvl="0" indent="0" algn="l">
              <a:lnSpc>
                <a:spcPts val="4967"/>
              </a:lnSpc>
            </a:pPr>
            <a:r>
              <a:rPr lang="en-US" sz="3600" b="1" u="sng" spc="33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il.boell.org/en/2024/03/09/sustainable-finance-explained-concepts-advantages-and-practical-implementations"/>
              </a:rPr>
              <a:t>Przegląd zrównoważonych finansów</a:t>
            </a:r>
          </a:p>
          <a:p>
            <a:pPr marL="0" lvl="0" indent="0" algn="l">
              <a:lnSpc>
                <a:spcPts val="4967"/>
              </a:lnSpc>
            </a:pPr>
            <a:endParaRPr lang="en-US" sz="3600" b="1" u="sng" spc="33">
              <a:solidFill>
                <a:srgbClr val="11496E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il.boell.org/en/2024/03/09/sustainable-finance-explained-concepts-advantages-and-practical-implementations"/>
            </a:endParaRPr>
          </a:p>
          <a:p>
            <a:pPr marL="0" lvl="0" indent="0" algn="l">
              <a:lnSpc>
                <a:spcPts val="4967"/>
              </a:lnSpc>
            </a:pPr>
            <a:r>
              <a:rPr lang="en-US" sz="3600" b="1" u="sng" spc="33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finance.ec.europa.eu/sustainable-finance/overview-sustainable-finance_en"/>
              </a:rPr>
              <a:t>Finansowanie zrównoważonej przedsiębiorczości: pomiar, wycena i wyniki ESG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8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3042740" y="1709917"/>
            <a:ext cx="4487392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60"/>
              </a:lnSpc>
            </a:pPr>
            <a:r>
              <a:rPr lang="en-US" sz="3300" b="1" spc="3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FINANSOWANIE PRZEDSIĘWZIĘĆ ZRÓWNOWAŻONYCH – ZIELONE FINANSE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4" y="1045716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WPROWADZENIE DO ZIELONYCH FINANSÓW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57" y="2557487"/>
            <a:ext cx="15542264" cy="640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Zielone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finanse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obejmują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finansowe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wspierające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rozwój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ochronę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Obejmują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one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szereg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usług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finansowych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zielone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obligacje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pożyczki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dotacje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ukierunkowane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projekty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przynoszące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korzyści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Zielone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finanse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niezbędne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przejścia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niskoemisyjną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rozwijania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gałęzi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przemysłu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ograniczania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zmian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klimatycznych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Zachęcają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inwestowania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odnawialną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efektywność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energetyczną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l"/>
            <a:r>
              <a:rPr lang="pl-PL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Możliwość skorzystania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źródła</a:t>
            </a:r>
            <a:endParaRPr lang="en-US" sz="32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l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Zrozumienie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kryteriów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dostępu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jest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niezbędne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zabezpieczenia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funduszy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Potencjalne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źródła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obejmują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endParaRPr lang="en-US" sz="24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27829" y="1356826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7829" y="7631658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7828" y="4485254"/>
            <a:ext cx="2549062" cy="2023552"/>
            <a:chOff x="0" y="0"/>
            <a:chExt cx="3398750" cy="26980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911197" y="681252"/>
            <a:ext cx="10557534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59"/>
              </a:lnSpc>
            </a:pPr>
            <a:r>
              <a:rPr lang="en-US" sz="4800" b="1" spc="44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Zielone obligacje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9468" y="1518477"/>
            <a:ext cx="11344740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89"/>
              </a:lnSpc>
            </a:pP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Zielone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obligacje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to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papiery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dłużne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emitowane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celu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pozyskania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kapitału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specjalnie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projekty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korzyściach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środowiska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Środki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pozyskane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za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pośrednictwem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zielonych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obligacji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są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zazwyczaj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wykorzystywane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projekty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energii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odnawialnej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poprawę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efektywności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energetycznej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inne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inicjatywy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które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przyczyniają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91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środowiska</a:t>
            </a:r>
            <a:r>
              <a:rPr lang="en-US" sz="2491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15954" y="3959967"/>
            <a:ext cx="10557534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59"/>
              </a:lnSpc>
            </a:pPr>
            <a:r>
              <a:rPr lang="en-US" sz="4800" b="1" spc="44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Zielone pożyczki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15958" y="4800672"/>
            <a:ext cx="11258250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64"/>
              </a:lnSpc>
            </a:pP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Zielone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pożyczki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to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pożyczki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udzielane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pod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warunkiem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że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środki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zostaną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wykorzystane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wyłącznie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zielone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projekty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pożyczki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wspierają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projekty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takie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jak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instalowanie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paneli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słonecznych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rozwijanie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zrównoważonej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infrastruktury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lub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wdrażanie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energooszczędnych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technologii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15954" y="6961639"/>
            <a:ext cx="10557534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59"/>
              </a:lnSpc>
            </a:pPr>
            <a:r>
              <a:rPr lang="en-US" sz="4800" b="1" spc="44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Dotacje i subsydia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15954" y="7685662"/>
            <a:ext cx="11055492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489"/>
              </a:lnSpc>
            </a:pP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Dotacje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subsydia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to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pomoc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finansowa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udzielana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przez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rządy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organizacje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non-profit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lub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inne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organizacje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celu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wspierania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zrównoważonych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inicjatyw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Mogą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być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wykorzystywane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szerokim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zakresie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projektów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w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tym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badaniach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środowiskowych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instalacjach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energii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odnawialnej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programach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19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społeczności</a:t>
            </a:r>
            <a:r>
              <a:rPr lang="en-US" sz="2400" spc="19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5" name="Freeform 15" descr="Zbliżenie długopisu piszącego na wykresie"/>
          <p:cNvSpPr/>
          <p:nvPr/>
        </p:nvSpPr>
        <p:spPr>
          <a:xfrm>
            <a:off x="2173878" y="690639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 descr="Szkło powiększające pokazujące spadającą wydajność"/>
          <p:cNvSpPr/>
          <p:nvPr/>
        </p:nvSpPr>
        <p:spPr>
          <a:xfrm>
            <a:off x="2173878" y="3759990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2173878" y="613586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60074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-1986454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696472" y="396744"/>
            <a:ext cx="929612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840"/>
              </a:lnSpc>
            </a:pPr>
            <a:r>
              <a:rPr lang="en-US" sz="4033" b="1" spc="37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PROCES </a:t>
            </a:r>
            <a:r>
              <a:rPr lang="pl-PL" sz="4033" b="1" spc="37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APLIKOWANIA </a:t>
            </a:r>
          </a:p>
          <a:p>
            <a:pPr marL="0" lvl="0" indent="0" algn="l">
              <a:lnSpc>
                <a:spcPts val="4840"/>
              </a:lnSpc>
            </a:pPr>
            <a:r>
              <a:rPr lang="pl-PL" sz="4033" b="1" spc="37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ZIELONE FINANSE</a:t>
            </a:r>
            <a:endParaRPr lang="en-US" sz="4033" b="1" spc="37" dirty="0">
              <a:solidFill>
                <a:srgbClr val="60BA47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96472" y="2154309"/>
            <a:ext cx="9393828" cy="732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Zazwyczaj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kroki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związane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ubieganiem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zielone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finansowanie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obejmują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: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Pisanie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przekonującej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propozycji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Dobrze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napisana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propozycja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powinna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jasno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określać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wymagania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oczekiwane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Powinna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również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zawierać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szczegółowe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plany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harmonogramy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aby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wykazać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wykonalność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Kluczowe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elementy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uwzględnienia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</a:p>
          <a:p>
            <a:pPr marL="458432" lvl="1" indent="-229216" algn="just">
              <a:buFont typeface="Arial"/>
              <a:buChar char="•"/>
            </a:pP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Streszczenie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Krótki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przegląd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458432" lvl="1" indent="-229216" algn="just">
              <a:buFont typeface="Arial"/>
              <a:buChar char="•"/>
            </a:pP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Opis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Szczegółowe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wyjaśnienie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polega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458432" lvl="1" indent="-229216" algn="just">
              <a:buFont typeface="Arial"/>
              <a:buChar char="•"/>
            </a:pP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rozwój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Oczekiwane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458432" lvl="1" indent="-229216" algn="just">
              <a:buFont typeface="Arial"/>
              <a:buChar char="•"/>
            </a:pP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Wymagania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budżetowe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Szczegółowy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plan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699843" y="715787"/>
            <a:ext cx="7830552" cy="1236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40"/>
              </a:lnSpc>
            </a:pPr>
            <a:r>
              <a:rPr lang="en-US" sz="4800" b="1" spc="37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PROCES </a:t>
            </a:r>
            <a:r>
              <a:rPr lang="pl-PL" sz="4800" b="1" spc="37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APLIKOWANIA </a:t>
            </a:r>
          </a:p>
          <a:p>
            <a:pPr marL="0" lvl="0" indent="0" algn="l">
              <a:lnSpc>
                <a:spcPts val="4840"/>
              </a:lnSpc>
            </a:pPr>
            <a:r>
              <a:rPr lang="pl-PL" sz="4800" b="1" spc="37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ZIELONE FINANSE</a:t>
            </a:r>
            <a:endParaRPr lang="en-US" sz="4800" b="1" spc="37" dirty="0">
              <a:solidFill>
                <a:srgbClr val="60BA47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842667" y="2681334"/>
            <a:ext cx="7385764" cy="5170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Zgodność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Zapewnienie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zgodności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przepisami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Projekt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musi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być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wszystkimi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stosownymi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przepisami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dotyczącymi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ochrony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wymogami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kwalifikowalności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ustalonymi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źródło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Dokumentacja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Dostarczanie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niezbędnej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dokumentacji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udowodnienia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standardami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regulacyjnymi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kryteriami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35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081751" y="803396"/>
            <a:ext cx="10491857" cy="609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840"/>
              </a:lnSpc>
            </a:pPr>
            <a:r>
              <a:rPr lang="en-US" sz="4033" b="1" spc="37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ZARZĄDZANIE ZIELONYMI FINANSAMI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99012" y="2416783"/>
            <a:ext cx="9069788" cy="6755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3285"/>
              </a:lnSpc>
            </a:pP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miarę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jak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organizacje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coraz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częściej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stawiają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zrównoważony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rozwój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strategiczne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przydzielanie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skrupulatne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monitorowanie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zielonych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funduszy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stają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kluczowe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285"/>
              </a:lnSpc>
            </a:pPr>
            <a:endParaRPr lang="en-US" sz="2737" spc="25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285"/>
              </a:lnSpc>
            </a:pP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Kierując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zasoby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projekty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maksymalizujące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korzyści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środowiskowe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społeczne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uważnie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śledząc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ich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przedsiębiorstwa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mogą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nie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tylko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zmniejszyć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swój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ale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także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wzmocnić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swoją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odporność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finansową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285"/>
              </a:lnSpc>
            </a:pPr>
            <a:endParaRPr lang="en-US" sz="2737" spc="25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285"/>
              </a:lnSpc>
            </a:pP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tej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sekcji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omówiono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podstawowe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strategie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zarządzania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zielonymi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finansami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podkreślając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przejrzystość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ocenę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odpowiedzialną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alokację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celu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stworzenia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wzrostu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pozytywnego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zarządzania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37" spc="25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środowiskiem</a:t>
            </a:r>
            <a:r>
              <a:rPr lang="en-US" sz="2737" spc="25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60074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-1986454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589856" y="692296"/>
            <a:ext cx="9174144" cy="667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381"/>
              </a:lnSpc>
            </a:pPr>
            <a:r>
              <a:rPr lang="en-US" sz="4484" b="1" spc="41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PRZYDZIAŁ I WYKORZYSTANIE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94772" y="2019300"/>
            <a:ext cx="9475950" cy="689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Przydział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ukierunkowany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Definicja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będą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przeznaczane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maksymalizujące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Ustalanie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priorytetów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podstawie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potencjalnego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Monitorowanie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wykorzystania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Definicja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Regularne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śledzenie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​​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one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wydawane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przeznaczeniem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Metoda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Wdrożenie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systemów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śledzenia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monitorowania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wydatków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postępów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stosunku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kamieni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milowych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60074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-1986454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8" y="0"/>
                </a:lnTo>
                <a:lnTo>
                  <a:pt x="88138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0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589855" y="398382"/>
            <a:ext cx="10393345" cy="803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PRZYDZIAŁ I WYKORZYSTANIE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18936" y="1570118"/>
            <a:ext cx="9185640" cy="7398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Definicja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Pomiar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wynikających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Metoda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Przeprowadzanie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regularnych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sprawdzenia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osiąganiu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pl-PL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Przejrzystość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Definicja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Dostarczanie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regularnych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aktualizacji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raportów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inwestorom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organom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regulacyjnym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Metoda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ram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sprawozdawczych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obejmujących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rezultaty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zaufanie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wśród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708011"/>
            <a:ext cx="9982017" cy="1409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61"/>
              </a:lnSpc>
            </a:pPr>
            <a:r>
              <a:rPr lang="en-US" sz="4634" b="1" spc="43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NAJLEPSZE PRAKTYKI: ECOPHYSIS BEE &amp; NATURE CENTRE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53654" y="2936311"/>
            <a:ext cx="7226625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GB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Ecophysis</a:t>
            </a:r>
            <a:r>
              <a:rPr lang="en-GB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Bee &amp; Nature Centre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prezentuje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innowacyjne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podejście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ukierunkowanych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rozwój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wysiłki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pszczelarstwa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ochrony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różnorodne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dotacje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darowizny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przyjazne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inwestycje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co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stanowi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dowód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11195361" y="7509966"/>
            <a:ext cx="4152381" cy="2323809"/>
          </a:xfrm>
          <a:custGeom>
            <a:avLst/>
            <a:gdLst/>
            <a:ahLst/>
            <a:cxnLst/>
            <a:rect l="l" t="t" r="r" b="b"/>
            <a:pathLst>
              <a:path w="4152381" h="2323809">
                <a:moveTo>
                  <a:pt x="0" y="0"/>
                </a:moveTo>
                <a:lnTo>
                  <a:pt x="4152381" y="0"/>
                </a:lnTo>
                <a:lnTo>
                  <a:pt x="4152381" y="2323809"/>
                </a:lnTo>
                <a:lnTo>
                  <a:pt x="0" y="232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27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8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 descr="Grupa ludzi komunikujących się przy stole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2847344" y="1787052"/>
            <a:ext cx="4834866" cy="37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30"/>
              </a:lnSpc>
            </a:pPr>
            <a:r>
              <a:rPr lang="en-US" sz="3525" b="1" spc="32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PRZEWODNIK KROK PO KROKU PO TWORZENIU BIZNESPLANU Z UWZGLĘDNIENIEM ZRÓWNOWAŻONEGO ROZWOJU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9732639" y="1298050"/>
            <a:ext cx="7226625" cy="777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00"/>
              </a:lnSpc>
            </a:pP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Sukces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ośrodka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pozyskiwaniu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różnych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źródeł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finansowania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nawiązywaniu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współpracy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lokalnymi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społecznościami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podkreśla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znaczenie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innowacji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finansowych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zaangażowania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społeczności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realizację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projektów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rzecz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0" lvl="0" indent="0" algn="just">
              <a:lnSpc>
                <a:spcPts val="3600"/>
              </a:lnSpc>
            </a:pPr>
            <a:endParaRPr lang="en-US" sz="3000" spc="28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600"/>
              </a:lnSpc>
            </a:pPr>
            <a:endParaRPr lang="en-US" sz="3000" spc="28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600"/>
              </a:lnSpc>
            </a:pP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Zapoznaj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szczegółowo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ich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modelami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finansowania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wpływem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społeczność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odwiedzając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nasze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kompendium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studiów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przypadków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600"/>
              </a:lnSpc>
            </a:pPr>
            <a:endParaRPr lang="en-US" sz="3000" spc="28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600"/>
              </a:lnSpc>
            </a:pP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Możesz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również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zajrzeć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stronę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internetową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Ecophysis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Bee &amp; Nature Centre </a:t>
            </a:r>
            <a:r>
              <a:rPr lang="en-US" sz="3000" b="1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tutaj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!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a słodkie roboty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950555" y="527171"/>
            <a:ext cx="9982017" cy="11798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77919" y="2478820"/>
            <a:ext cx="8205082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wniosku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endParaRPr lang="pl-PL" sz="28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</a:t>
            </a:r>
            <a:r>
              <a:rPr lang="pl-PL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Uczestnicy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stworzą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wniosek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zasadami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Utwórz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szczegółową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propozycję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jest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Dołącz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streszczenie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określające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przewidywane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Opisz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szczegółowo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podkreślając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proponowanego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kompleksowy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budżet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szczegółowo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opisujący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wymagania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źródła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zabezpieczenia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ubieganie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pożyczki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dotacje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subsydia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554226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75"/>
              </a:lnSpc>
            </a:pPr>
            <a:r>
              <a:rPr lang="en-US" sz="5062" b="1" spc="47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57" y="3038886"/>
            <a:ext cx="15542264" cy="6032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 </a:t>
            </a:r>
            <a:r>
              <a:rPr lang="pl-PL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nr 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7: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Dostępna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czysta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energia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mechanizmów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wspierających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dotyczące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czystej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obejmujących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rozwój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wdrażanie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technologii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odnawialnej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</a:t>
            </a:r>
            <a:r>
              <a:rPr lang="pl-PL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nr 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8: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Godna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praca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wzrost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gospodarczy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Ułatwianie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dostępu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stymulują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rozwój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gospodarczy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tworzą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godnej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 </a:t>
            </a:r>
            <a:r>
              <a:rPr lang="pl-PL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nr 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9: Przemysł,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innowacyjność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infrastruktura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Wykorzystywanie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innowacji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technologiach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zachęcanie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inwestowania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infrastrukturę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przyjazne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operacje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Cel </a:t>
            </a:r>
            <a:r>
              <a:rPr lang="pl-PL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nr 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12: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Odpowiedzialna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konsumpcja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produkcja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propagowanie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wzorców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konsumpcji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efektywnego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decyzje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procesy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produkcyjne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minimalizują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5" tooltip="https://sdgs.un.org/goals/goal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756164" y="734590"/>
            <a:ext cx="1650801" cy="1650801"/>
          </a:xfrm>
          <a:custGeom>
            <a:avLst/>
            <a:gdLst/>
            <a:ahLst/>
            <a:cxnLst/>
            <a:rect l="l" t="t" r="r" b="b"/>
            <a:pathLst>
              <a:path w="1650801" h="1650801">
                <a:moveTo>
                  <a:pt x="0" y="0"/>
                </a:moveTo>
                <a:lnTo>
                  <a:pt x="1650800" y="0"/>
                </a:lnTo>
                <a:lnTo>
                  <a:pt x="1650800" y="1650801"/>
                </a:lnTo>
                <a:lnTo>
                  <a:pt x="0" y="1650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771396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ENTRECOMP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57" y="1987319"/>
            <a:ext cx="15542264" cy="775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1.2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Kreatywność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rozwijanie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kreatywnych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pomysłów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integrację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modelami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przychodów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inwestycyjnymi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1.5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Myślenie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konsekwencji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integracji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2.1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Samoświadomość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wiara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we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własne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siły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Przyjmowanie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przedsiębiorstwa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2.5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Mobilizowanie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innych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angażowanie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interesariuszy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motywowanie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pracowników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3.1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proaktywne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planowanie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budżetu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opracowywanie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3.3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Radzenie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sobie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niepewnością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niejednoznacznością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ryzykiem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przeprowadzanie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środowiskowego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uwzględnianie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strategicznym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planowaniu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finansowym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odporności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5552650" y="725676"/>
            <a:ext cx="1929912" cy="1073268"/>
          </a:xfrm>
          <a:custGeom>
            <a:avLst/>
            <a:gdLst/>
            <a:ahLst/>
            <a:cxnLst/>
            <a:rect l="l" t="t" r="r" b="b"/>
            <a:pathLst>
              <a:path w="1929912" h="1073268">
                <a:moveTo>
                  <a:pt x="0" y="0"/>
                </a:moveTo>
                <a:lnTo>
                  <a:pt x="1929912" y="0"/>
                </a:lnTo>
                <a:lnTo>
                  <a:pt x="1929912" y="1073268"/>
                </a:lnTo>
                <a:lnTo>
                  <a:pt x="0" y="1073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814849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Więcej</a:t>
            </a: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zasobów</a:t>
            </a:r>
            <a:endParaRPr lang="en-US" sz="5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80352" y="2437418"/>
            <a:ext cx="7629297" cy="374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67"/>
              </a:lnSpc>
            </a:pPr>
            <a:r>
              <a:rPr lang="en-US" sz="3600" b="1" u="sng" spc="33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medium.com/global-climate-solutions/green-finance-unlocking-investments-in-sustainability-e09c503e5c23"/>
              </a:rPr>
              <a:t>Zielone finanse: Odblokowanie inwestycji w zrównoważony rozwój</a:t>
            </a:r>
          </a:p>
          <a:p>
            <a:pPr marL="0" lvl="0" indent="0" algn="l">
              <a:lnSpc>
                <a:spcPts val="4967"/>
              </a:lnSpc>
            </a:pPr>
            <a:endParaRPr lang="en-US" sz="3600" b="1" u="sng" spc="33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medium.com/global-climate-solutions/green-finance-unlocking-investments-in-sustainability-e09c503e5c23"/>
            </a:endParaRPr>
          </a:p>
          <a:p>
            <a:pPr marL="0" lvl="0" indent="0" algn="l">
              <a:lnSpc>
                <a:spcPts val="4967"/>
              </a:lnSpc>
            </a:pPr>
            <a:r>
              <a:rPr lang="en-US" sz="3600" b="1" u="sng" spc="33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medium.com/global-climate-solutions/green-finance-unlocking-investments-in-sustainability-e09c503e5c23"/>
              </a:rPr>
              <a:t>Poznaj Zielone i Zrównoważone Finanse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4482" y="4653644"/>
            <a:ext cx="18292482" cy="3682344"/>
            <a:chOff x="0" y="0"/>
            <a:chExt cx="24389976" cy="49097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9969" cy="4909820"/>
            </a:xfrm>
            <a:custGeom>
              <a:avLst/>
              <a:gdLst/>
              <a:ahLst/>
              <a:cxnLst/>
              <a:rect l="l" t="t" r="r" b="b"/>
              <a:pathLst>
                <a:path w="24389969" h="4909820">
                  <a:moveTo>
                    <a:pt x="0" y="0"/>
                  </a:moveTo>
                  <a:lnTo>
                    <a:pt x="24389969" y="0"/>
                  </a:lnTo>
                  <a:lnTo>
                    <a:pt x="24389969" y="4909820"/>
                  </a:lnTo>
                  <a:lnTo>
                    <a:pt x="0" y="4909820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184011" y="8744308"/>
            <a:ext cx="4103989" cy="1019018"/>
            <a:chOff x="0" y="0"/>
            <a:chExt cx="5471986" cy="13586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72049" cy="1358646"/>
            </a:xfrm>
            <a:custGeom>
              <a:avLst/>
              <a:gdLst/>
              <a:ahLst/>
              <a:cxnLst/>
              <a:rect l="l" t="t" r="r" b="b"/>
              <a:pathLst>
                <a:path w="5472049" h="1358646">
                  <a:moveTo>
                    <a:pt x="0" y="0"/>
                  </a:moveTo>
                  <a:lnTo>
                    <a:pt x="5472049" y="0"/>
                  </a:lnTo>
                  <a:lnTo>
                    <a:pt x="5472049" y="1358646"/>
                  </a:lnTo>
                  <a:lnTo>
                    <a:pt x="0" y="1358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Freeform 7"/>
          <p:cNvSpPr/>
          <p:nvPr/>
        </p:nvSpPr>
        <p:spPr>
          <a:xfrm>
            <a:off x="14742036" y="8915905"/>
            <a:ext cx="2987939" cy="686138"/>
          </a:xfrm>
          <a:custGeom>
            <a:avLst/>
            <a:gdLst/>
            <a:ahLst/>
            <a:cxnLst/>
            <a:rect l="l" t="t" r="r" b="b"/>
            <a:pathLst>
              <a:path w="2987939" h="686138">
                <a:moveTo>
                  <a:pt x="0" y="0"/>
                </a:moveTo>
                <a:lnTo>
                  <a:pt x="2987940" y="0"/>
                </a:lnTo>
                <a:lnTo>
                  <a:pt x="2987940" y="686138"/>
                </a:lnTo>
                <a:lnTo>
                  <a:pt x="0" y="686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0" y="20684"/>
            <a:ext cx="9144000" cy="4632960"/>
          </a:xfrm>
          <a:custGeom>
            <a:avLst/>
            <a:gdLst/>
            <a:ahLst/>
            <a:cxnLst/>
            <a:rect l="l" t="t" r="r" b="b"/>
            <a:pathLst>
              <a:path w="9144000" h="4632960">
                <a:moveTo>
                  <a:pt x="0" y="0"/>
                </a:moveTo>
                <a:lnTo>
                  <a:pt x="9144000" y="0"/>
                </a:lnTo>
                <a:lnTo>
                  <a:pt x="9144000" y="4632960"/>
                </a:lnTo>
                <a:lnTo>
                  <a:pt x="0" y="4632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75" b="-57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4588150" y="391885"/>
            <a:ext cx="3789301" cy="8116596"/>
          </a:xfrm>
          <a:custGeom>
            <a:avLst/>
            <a:gdLst/>
            <a:ahLst/>
            <a:cxnLst/>
            <a:rect l="l" t="t" r="r" b="b"/>
            <a:pathLst>
              <a:path w="3789301" h="8116596">
                <a:moveTo>
                  <a:pt x="0" y="0"/>
                </a:moveTo>
                <a:lnTo>
                  <a:pt x="3789302" y="0"/>
                </a:lnTo>
                <a:lnTo>
                  <a:pt x="3789302" y="8116596"/>
                </a:lnTo>
                <a:lnTo>
                  <a:pt x="0" y="81165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370626" y="5610498"/>
            <a:ext cx="933616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00"/>
              </a:lnSpc>
            </a:pPr>
            <a:r>
              <a:rPr lang="pl-PL" sz="4500" spc="42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Zostań z nami</a:t>
            </a:r>
            <a:endParaRPr lang="en-US" sz="4500" spc="42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565623" y="6817104"/>
            <a:ext cx="597763" cy="597763"/>
          </a:xfrm>
          <a:custGeom>
            <a:avLst/>
            <a:gdLst/>
            <a:ahLst/>
            <a:cxnLst/>
            <a:rect l="l" t="t" r="r" b="b"/>
            <a:pathLst>
              <a:path w="597763" h="597763">
                <a:moveTo>
                  <a:pt x="0" y="0"/>
                </a:moveTo>
                <a:lnTo>
                  <a:pt x="597763" y="0"/>
                </a:lnTo>
                <a:lnTo>
                  <a:pt x="597763" y="597763"/>
                </a:lnTo>
                <a:lnTo>
                  <a:pt x="0" y="5977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2091140" y="6817104"/>
            <a:ext cx="597763" cy="597763"/>
          </a:xfrm>
          <a:custGeom>
            <a:avLst/>
            <a:gdLst/>
            <a:ahLst/>
            <a:cxnLst/>
            <a:rect l="l" t="t" r="r" b="b"/>
            <a:pathLst>
              <a:path w="597763" h="597763">
                <a:moveTo>
                  <a:pt x="0" y="0"/>
                </a:moveTo>
                <a:lnTo>
                  <a:pt x="597763" y="0"/>
                </a:lnTo>
                <a:lnTo>
                  <a:pt x="597763" y="597763"/>
                </a:lnTo>
                <a:lnTo>
                  <a:pt x="0" y="597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4302422" y="6817104"/>
            <a:ext cx="597763" cy="597763"/>
          </a:xfrm>
          <a:custGeom>
            <a:avLst/>
            <a:gdLst/>
            <a:ahLst/>
            <a:cxnLst/>
            <a:rect l="l" t="t" r="r" b="b"/>
            <a:pathLst>
              <a:path w="597763" h="597763">
                <a:moveTo>
                  <a:pt x="0" y="0"/>
                </a:moveTo>
                <a:lnTo>
                  <a:pt x="597763" y="0"/>
                </a:lnTo>
                <a:lnTo>
                  <a:pt x="597763" y="597763"/>
                </a:lnTo>
                <a:lnTo>
                  <a:pt x="0" y="5977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1354342" y="6817104"/>
            <a:ext cx="597763" cy="598205"/>
          </a:xfrm>
          <a:custGeom>
            <a:avLst/>
            <a:gdLst/>
            <a:ahLst/>
            <a:cxnLst/>
            <a:rect l="l" t="t" r="r" b="b"/>
            <a:pathLst>
              <a:path w="597763" h="598205">
                <a:moveTo>
                  <a:pt x="0" y="0"/>
                </a:moveTo>
                <a:lnTo>
                  <a:pt x="597763" y="0"/>
                </a:lnTo>
                <a:lnTo>
                  <a:pt x="597763" y="598205"/>
                </a:lnTo>
                <a:lnTo>
                  <a:pt x="0" y="598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/>
          <p:nvPr/>
        </p:nvGrpSpPr>
        <p:grpSpPr>
          <a:xfrm>
            <a:off x="2828382" y="6817104"/>
            <a:ext cx="597763" cy="597763"/>
            <a:chOff x="0" y="0"/>
            <a:chExt cx="797017" cy="79701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7052" cy="797052"/>
            </a:xfrm>
            <a:custGeom>
              <a:avLst/>
              <a:gdLst/>
              <a:ahLst/>
              <a:cxnLst/>
              <a:rect l="l" t="t" r="r" b="b"/>
              <a:pathLst>
                <a:path w="797052" h="797052">
                  <a:moveTo>
                    <a:pt x="797052" y="398526"/>
                  </a:moveTo>
                  <a:cubicBezTo>
                    <a:pt x="797052" y="618617"/>
                    <a:pt x="618617" y="797052"/>
                    <a:pt x="398526" y="797052"/>
                  </a:cubicBezTo>
                  <a:cubicBezTo>
                    <a:pt x="178435" y="797052"/>
                    <a:pt x="0" y="618617"/>
                    <a:pt x="0" y="398526"/>
                  </a:cubicBezTo>
                  <a:cubicBezTo>
                    <a:pt x="0" y="178435"/>
                    <a:pt x="178435" y="0"/>
                    <a:pt x="398526" y="0"/>
                  </a:cubicBezTo>
                  <a:cubicBezTo>
                    <a:pt x="618617" y="0"/>
                    <a:pt x="797052" y="178435"/>
                    <a:pt x="797052" y="398526"/>
                  </a:cubicBezTo>
                  <a:close/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Freeform 17" descr="Świat z wypełnieniem stałym"/>
          <p:cNvSpPr/>
          <p:nvPr/>
        </p:nvSpPr>
        <p:spPr>
          <a:xfrm>
            <a:off x="2865187" y="6853909"/>
            <a:ext cx="524155" cy="524155"/>
          </a:xfrm>
          <a:custGeom>
            <a:avLst/>
            <a:gdLst/>
            <a:ahLst/>
            <a:cxnLst/>
            <a:rect l="l" t="t" r="r" b="b"/>
            <a:pathLst>
              <a:path w="524155" h="524155">
                <a:moveTo>
                  <a:pt x="0" y="0"/>
                </a:moveTo>
                <a:lnTo>
                  <a:pt x="524155" y="0"/>
                </a:lnTo>
                <a:lnTo>
                  <a:pt x="524155" y="524155"/>
                </a:lnTo>
                <a:lnTo>
                  <a:pt x="0" y="5241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60" y="876525"/>
            <a:ext cx="15542266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51"/>
              </a:lnSpc>
            </a:pPr>
            <a:r>
              <a:rPr lang="en-US" sz="4709" b="1" spc="4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WSTĘP DO TWORZENIA ZRÓWNOWAŻONEGO PLANU BIZNESOWEGO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2822516"/>
            <a:ext cx="15542264" cy="628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130"/>
              </a:lnSpc>
            </a:pPr>
            <a:r>
              <a:rPr lang="en-US" sz="3442" spc="32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Stworzenie zrównoważonego planu biznesowego wymaga czegoś więcej niż nakreślenia prognoz finansowych i strategii rynkowych. Chodzi o osadzenie odpowiedzialności środowiskowej i społecznej w rdzeniu strategii biznesowej. </a:t>
            </a:r>
          </a:p>
          <a:p>
            <a:pPr marL="0" lvl="0" indent="0" algn="just">
              <a:lnSpc>
                <a:spcPts val="4130"/>
              </a:lnSpc>
            </a:pPr>
            <a:endParaRPr lang="en-US" sz="3442" spc="32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4130"/>
              </a:lnSpc>
            </a:pPr>
            <a:r>
              <a:rPr lang="en-US" sz="3442" spc="32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Ten przewodnik krok po kroku przedstawia, w jaki sposób włączyć zasady zrównoważonego rozwoju do każdej sekcji planu biznesowego, dzięki czemu Twoja firma nie tylko będzie spełniać wymagania rynku, ale także będzie pozytywnie wpływać na planetę i społeczeństwo.</a:t>
            </a:r>
          </a:p>
          <a:p>
            <a:pPr marL="0" lvl="0" indent="0" algn="just">
              <a:lnSpc>
                <a:spcPts val="4130"/>
              </a:lnSpc>
            </a:pPr>
            <a:endParaRPr lang="en-US" sz="3442" spc="32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4130"/>
              </a:lnSpc>
            </a:pPr>
            <a:r>
              <a:rPr lang="en-US" sz="3442" spc="32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Przedstawimy Ci elementy planu biznesowego i przeprowadzimy Cię przez proces integracji praktyk zrównoważonego rozwoju w ramach planu.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480986" y="1176346"/>
            <a:ext cx="156633" cy="426819"/>
            <a:chOff x="0" y="0"/>
            <a:chExt cx="208844" cy="569092"/>
          </a:xfrm>
        </p:grpSpPr>
        <p:sp>
          <p:nvSpPr>
            <p:cNvPr id="8" name="Freeform 8"/>
            <p:cNvSpPr/>
            <p:nvPr/>
          </p:nvSpPr>
          <p:spPr>
            <a:xfrm>
              <a:off x="-36703" y="0"/>
              <a:ext cx="249301" cy="568960"/>
            </a:xfrm>
            <a:custGeom>
              <a:avLst/>
              <a:gdLst/>
              <a:ahLst/>
              <a:cxnLst/>
              <a:rect l="l" t="t" r="r" b="b"/>
              <a:pathLst>
                <a:path w="249301" h="568960">
                  <a:moveTo>
                    <a:pt x="81280" y="43307"/>
                  </a:moveTo>
                  <a:cubicBezTo>
                    <a:pt x="101219" y="81280"/>
                    <a:pt x="119253" y="115570"/>
                    <a:pt x="139065" y="131826"/>
                  </a:cubicBezTo>
                  <a:cubicBezTo>
                    <a:pt x="153543" y="142621"/>
                    <a:pt x="171577" y="149860"/>
                    <a:pt x="191516" y="155321"/>
                  </a:cubicBezTo>
                  <a:cubicBezTo>
                    <a:pt x="243967" y="171577"/>
                    <a:pt x="249301" y="178816"/>
                    <a:pt x="243967" y="198628"/>
                  </a:cubicBezTo>
                  <a:cubicBezTo>
                    <a:pt x="238506" y="223901"/>
                    <a:pt x="224155" y="252857"/>
                    <a:pt x="209677" y="281686"/>
                  </a:cubicBezTo>
                  <a:cubicBezTo>
                    <a:pt x="182626" y="337693"/>
                    <a:pt x="157226" y="390144"/>
                    <a:pt x="180721" y="427990"/>
                  </a:cubicBezTo>
                  <a:cubicBezTo>
                    <a:pt x="215011" y="482219"/>
                    <a:pt x="220472" y="534543"/>
                    <a:pt x="220472" y="568960"/>
                  </a:cubicBezTo>
                  <a:cubicBezTo>
                    <a:pt x="63246" y="428117"/>
                    <a:pt x="0" y="204089"/>
                    <a:pt x="57785" y="0"/>
                  </a:cubicBezTo>
                  <a:cubicBezTo>
                    <a:pt x="66802" y="14478"/>
                    <a:pt x="74041" y="28956"/>
                    <a:pt x="81280" y="43307"/>
                  </a:cubicBez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16768411" y="935160"/>
            <a:ext cx="527834" cy="597921"/>
          </a:xfrm>
          <a:custGeom>
            <a:avLst/>
            <a:gdLst/>
            <a:ahLst/>
            <a:cxnLst/>
            <a:rect l="l" t="t" r="r" b="b"/>
            <a:pathLst>
              <a:path w="527834" h="597921">
                <a:moveTo>
                  <a:pt x="0" y="0"/>
                </a:moveTo>
                <a:lnTo>
                  <a:pt x="527834" y="0"/>
                </a:lnTo>
                <a:lnTo>
                  <a:pt x="527834" y="597921"/>
                </a:lnTo>
                <a:lnTo>
                  <a:pt x="0" y="59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6330719" y="526992"/>
            <a:ext cx="1351695" cy="1352591"/>
          </a:xfrm>
          <a:custGeom>
            <a:avLst/>
            <a:gdLst/>
            <a:ahLst/>
            <a:cxnLst/>
            <a:rect l="l" t="t" r="r" b="b"/>
            <a:pathLst>
              <a:path w="1351695" h="1352591">
                <a:moveTo>
                  <a:pt x="0" y="0"/>
                </a:moveTo>
                <a:lnTo>
                  <a:pt x="1351695" y="0"/>
                </a:lnTo>
                <a:lnTo>
                  <a:pt x="1351695" y="1352591"/>
                </a:lnTo>
                <a:lnTo>
                  <a:pt x="0" y="1352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27829" y="1356826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7829" y="7631658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7828" y="4485254"/>
            <a:ext cx="2549062" cy="2023552"/>
            <a:chOff x="0" y="0"/>
            <a:chExt cx="3398750" cy="26980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911197" y="671727"/>
            <a:ext cx="10557534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Streszczenie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9468" y="1518477"/>
            <a:ext cx="10557530" cy="122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Zacznij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od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jasnego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przeglądu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który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przedstawia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misję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wizję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strategiczne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Wyraźnie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podkreśl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cele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nadać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ton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całemu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planowi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58" spc="24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biznesowemu</a:t>
            </a:r>
            <a:r>
              <a:rPr lang="en-US" sz="2658" spc="24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15954" y="3431458"/>
            <a:ext cx="10557534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Opis firmy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15958" y="4394845"/>
            <a:ext cx="10557530" cy="152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Przedstaw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szczegółowe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informacje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temat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oferty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unikalnej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propozycji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wartości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tego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jak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zrównoważony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rozwój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przyczynia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jej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przewagi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konkurencyjnej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Podkreśl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w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jaki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sposób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praktyki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są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zintegrowane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we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wszystkich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aspektach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70" spc="23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2470" spc="2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47740" y="6539890"/>
            <a:ext cx="10557534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Analiza rynku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15958" y="7596234"/>
            <a:ext cx="1055753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Przeprowadź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dogłębną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analizę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trendów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rynkowych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preferencji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konsumentów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zakresie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zrównoważonych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produktów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usług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Zidentyfikuj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możliwości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sektorach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przyjaznych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środowiska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przeanalizuj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krajobraz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konkurencyjny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wyróżnić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podstawie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inicjatyw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0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400" spc="20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5" name="Freeform 15" descr="Mężczyzna pracujący na komputerze"/>
          <p:cNvSpPr/>
          <p:nvPr/>
        </p:nvSpPr>
        <p:spPr>
          <a:xfrm>
            <a:off x="2173878" y="690639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 descr="Projektanci mody pracujący razem w swoim studiu"/>
          <p:cNvSpPr/>
          <p:nvPr/>
        </p:nvSpPr>
        <p:spPr>
          <a:xfrm>
            <a:off x="2173878" y="3759990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 descr="Dwóch kolegów planuje wejście na pokład z karteczkami samoprzylepnymi"/>
          <p:cNvSpPr/>
          <p:nvPr/>
        </p:nvSpPr>
        <p:spPr>
          <a:xfrm>
            <a:off x="2173878" y="613586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27829" y="1356826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7829" y="7631658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7828" y="4485254"/>
            <a:ext cx="2549062" cy="2023552"/>
            <a:chOff x="0" y="0"/>
            <a:chExt cx="3398750" cy="26980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911197" y="671727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Organizacja i zarządzanie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9468" y="1508952"/>
            <a:ext cx="10557530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139"/>
              </a:lnSpc>
            </a:pPr>
            <a:r>
              <a:rPr lang="en-US" sz="2616" spc="24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Jasno zdefiniuj role i obowiązki związane ze zrównoważonym rozwojem w ramach struktury organizacyjnej. Upewnij się, że cele zrównoważonego rozwoju są osadzone w całej hierarchii, aby stworzyć rozliczalność i skuteczną implementację.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15954" y="3635346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Linia produktów lub usługi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10344" y="4589208"/>
            <a:ext cx="10557530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89"/>
              </a:lnSpc>
            </a:pP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Opisz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szczegółowo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produkty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usługi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podkreślając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ekologiczne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atrybuty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praktyki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pozyskiwania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Omów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oceny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cyklu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życia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zasady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ekoprojektowania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celu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zmniejszenia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wpływu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47740" y="6539890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Strategia marketingowa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15958" y="7596234"/>
            <a:ext cx="10557530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89"/>
              </a:lnSpc>
            </a:pP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Zarysuj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strategie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promowania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jako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kluczowego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punktu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sprzedaży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angażuj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świadomych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ekologicznie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konsumentów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buduj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lojalność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wobec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marki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Wprowadź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taktyki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zielonego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marketingu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skutecznie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komunikować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korzyści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5" name="Freeform 15" descr="Liczby na wyświetlaczu cyfrowym"/>
          <p:cNvSpPr/>
          <p:nvPr/>
        </p:nvSpPr>
        <p:spPr>
          <a:xfrm>
            <a:off x="2173878" y="690639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 descr="Inżynier korzystający z tabletu w fabryce z robotami przemysłowymi"/>
          <p:cNvSpPr/>
          <p:nvPr/>
        </p:nvSpPr>
        <p:spPr>
          <a:xfrm>
            <a:off x="2173878" y="3759990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 descr="Pracownik skanujący zapasy"/>
          <p:cNvSpPr/>
          <p:nvPr/>
        </p:nvSpPr>
        <p:spPr>
          <a:xfrm>
            <a:off x="2173878" y="613586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27829" y="1356826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7829" y="7631658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7828" y="4485254"/>
            <a:ext cx="2549062" cy="2023552"/>
            <a:chOff x="0" y="0"/>
            <a:chExt cx="3398750" cy="26980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911197" y="671727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pl-PL" sz="54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</a:t>
            </a:r>
            <a:r>
              <a:rPr lang="en-US" sz="54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inansowanie</a:t>
            </a:r>
            <a:endParaRPr lang="en-US" sz="5400" b="1" spc="50" dirty="0">
              <a:solidFill>
                <a:srgbClr val="DB176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929468" y="1518477"/>
            <a:ext cx="10557530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89"/>
              </a:lnSpc>
            </a:pP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Określ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potrzeby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finansowania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projektów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nakreśl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potencjalne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źródła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finansowania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Wyjaśnij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w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jaki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sposób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fundusze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zostaną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wykorzystane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osiągnięcia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celów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skupiając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korzyściach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ekonomicznych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zwrotach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324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inwestycji</a:t>
            </a:r>
            <a:r>
              <a:rPr lang="en-US" sz="2324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15954" y="3635348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Projekcje finansowe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15958" y="4479814"/>
            <a:ext cx="10557530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039"/>
              </a:lnSpc>
            </a:pPr>
            <a:r>
              <a:rPr lang="en-US" sz="2533" spc="23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Dołącz prognozy finansowe, które pokazują koszty i oszczędności związane ze zrównoważonymi praktykami. Pokaż ekonomiczną wykonalność i długoterminową rentowność integracji zrównoważonego rozwoju z działalnością biznesową.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47740" y="6539890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Załącznik</a:t>
            </a:r>
            <a:r>
              <a:rPr lang="pl-PL" sz="5400" b="1" spc="50" dirty="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</a:t>
            </a:r>
            <a:endParaRPr lang="en-US" sz="5400" b="1" spc="50" dirty="0">
              <a:solidFill>
                <a:srgbClr val="DB176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015958" y="7596234"/>
            <a:ext cx="10557530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39"/>
              </a:lnSpc>
            </a:pP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Dostarcz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dokumentację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taką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jak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certyfikaty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(np. LEED, Fair Trade)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raporty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dotyczące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Dokumenty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te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budują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wiarygodność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wśród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interesariuszy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wzmacniając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zaangażowanie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spc="21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praktyki</a:t>
            </a:r>
            <a:r>
              <a:rPr lang="en-US" sz="2400" spc="2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5" name="Freeform 15" descr="Ślady sygnalizacji świetlnej w nocy"/>
          <p:cNvSpPr/>
          <p:nvPr/>
        </p:nvSpPr>
        <p:spPr>
          <a:xfrm>
            <a:off x="2173878" y="690639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 descr="Zbliżenie długopisu piszącego na wykresie"/>
          <p:cNvSpPr/>
          <p:nvPr/>
        </p:nvSpPr>
        <p:spPr>
          <a:xfrm>
            <a:off x="2173878" y="3759990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 descr="Grupa ludzi komunikujących się przy stole"/>
          <p:cNvSpPr/>
          <p:nvPr/>
        </p:nvSpPr>
        <p:spPr>
          <a:xfrm>
            <a:off x="2173878" y="613586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64711" y="6690028"/>
            <a:ext cx="5484495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4129" y="765546"/>
            <a:ext cx="5148373" cy="1606953"/>
            <a:chOff x="0" y="0"/>
            <a:chExt cx="6864498" cy="2142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4477" cy="2142617"/>
            </a:xfrm>
            <a:custGeom>
              <a:avLst/>
              <a:gdLst/>
              <a:ahLst/>
              <a:cxnLst/>
              <a:rect l="l" t="t" r="r" b="b"/>
              <a:pathLst>
                <a:path w="6864477" h="2142617">
                  <a:moveTo>
                    <a:pt x="0" y="0"/>
                  </a:moveTo>
                  <a:lnTo>
                    <a:pt x="6864477" y="0"/>
                  </a:lnTo>
                  <a:lnTo>
                    <a:pt x="6864477" y="2142617"/>
                  </a:lnTo>
                  <a:lnTo>
                    <a:pt x="0" y="214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5911" y="-5165594"/>
            <a:ext cx="7373883" cy="1576448"/>
            <a:chOff x="0" y="0"/>
            <a:chExt cx="9831844" cy="210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1832" cy="2101977"/>
            </a:xfrm>
            <a:custGeom>
              <a:avLst/>
              <a:gdLst/>
              <a:ahLst/>
              <a:cxnLst/>
              <a:rect l="l" t="t" r="r" b="b"/>
              <a:pathLst>
                <a:path w="9831832" h="2101977">
                  <a:moveTo>
                    <a:pt x="0" y="0"/>
                  </a:moveTo>
                  <a:lnTo>
                    <a:pt x="9831832" y="0"/>
                  </a:lnTo>
                  <a:lnTo>
                    <a:pt x="9831832" y="2101977"/>
                  </a:lnTo>
                  <a:lnTo>
                    <a:pt x="0" y="2101977"/>
                  </a:lnTo>
                  <a:close/>
                </a:path>
              </a:pathLst>
            </a:custGeom>
            <a:solidFill>
              <a:srgbClr val="7C946D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  <p:sp>
        <p:nvSpPr>
          <p:cNvPr id="10" name="Freeform 10" descr="Zbliżenie kropli wody na liściu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427631" y="1191571"/>
            <a:ext cx="9442020" cy="1409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61"/>
              </a:lnSpc>
            </a:pPr>
            <a:r>
              <a:rPr lang="en-US" sz="4634" b="1" spc="43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INTEGRACJA ZRÓWNOWAŻONEGO ROZWOJU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29755" y="3073016"/>
            <a:ext cx="7226625" cy="586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343"/>
              </a:lnSpc>
            </a:pP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Włączenie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kwestii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zrównoważonego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rozwoju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każdej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sekcji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planu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biznesowego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jest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kluczowe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powiązania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misji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odpowiedzialnością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społeczną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środowiskową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0" lvl="0" indent="0" algn="just">
              <a:lnSpc>
                <a:spcPts val="3343"/>
              </a:lnSpc>
            </a:pPr>
            <a:endParaRPr lang="en-US" sz="2786" spc="26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>
              <a:lnSpc>
                <a:spcPts val="3343"/>
              </a:lnSpc>
            </a:pP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Uwzględniając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zrównoważony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rozwój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całym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swoim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planie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— od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analizy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rynku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po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prognozy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finansowe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—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nie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tylko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demonstrujesz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swoje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zaangażowanie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etyczne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praktyki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ale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także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zwiększasz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odporność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atrakcyjność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swojej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coraz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bardziej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świadomym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ekologicznie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86" spc="26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rynku</a:t>
            </a:r>
            <a:r>
              <a:rPr lang="en-US" sz="2786" spc="26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3956</Words>
  <Application>Microsoft Office PowerPoint</Application>
  <PresentationFormat>Niestandardowy</PresentationFormat>
  <Paragraphs>325</Paragraphs>
  <Slides>45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0" baseType="lpstr">
      <vt:lpstr>Calibri</vt:lpstr>
      <vt:lpstr>Open Sans Bold</vt:lpstr>
      <vt:lpstr>Open Sans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6 Developing a Sustainable Business Plan (Fairpreneurs) FINAL.pptx</dc:title>
  <cp:lastModifiedBy>Beniamin Zawilla</cp:lastModifiedBy>
  <cp:revision>2</cp:revision>
  <dcterms:created xsi:type="dcterms:W3CDTF">2006-08-16T00:00:00Z</dcterms:created>
  <dcterms:modified xsi:type="dcterms:W3CDTF">2025-03-24T10:18:56Z</dcterms:modified>
  <dc:identifier>DAGbhAh0y04</dc:identifier>
</cp:coreProperties>
</file>