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</p:sldIdLst>
  <p:sldSz cx="18288000" cy="10287000"/>
  <p:notesSz cx="6858000" cy="9144000"/>
  <p:embeddedFontLst>
    <p:embeddedFont>
      <p:font typeface="Open Sans" panose="020B0606030504020204" pitchFamily="34" charset="0"/>
      <p:regular r:id="rId86"/>
      <p:bold r:id="rId87"/>
    </p:embeddedFont>
    <p:embeddedFont>
      <p:font typeface="Open Sans Bold" panose="020B0806030504020204" charset="0"/>
      <p:regular r:id="rId88"/>
      <p:bold r:id="rId8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22" autoAdjust="0"/>
  </p:normalViewPr>
  <p:slideViewPr>
    <p:cSldViewPr>
      <p:cViewPr varScale="1">
        <p:scale>
          <a:sx n="52" d="100"/>
          <a:sy n="52" d="100"/>
        </p:scale>
        <p:origin x="835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4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3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516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8" TargetMode="External"/><Relationship Id="rId2" Type="http://schemas.openxmlformats.org/officeDocument/2006/relationships/hyperlink" Target="https://sdgs.un.org/goals/goal1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hyperlink" Target="https://sdgs.un.org/goals/goal13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rity.global/news-insights/team-insights/changing-consumer-behavior-advocating-for-sustainable-fashion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thesustainablefashionforum.com/pages/what-is-circular-fashion" TargetMode="External"/><Relationship Id="rId4" Type="http://schemas.openxmlformats.org/officeDocument/2006/relationships/hyperlink" Target="https://www.harpersbazaar.com/uk/fashion/what-to-wear/a41158/how-to-be-sustainable-fashion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3" TargetMode="External"/><Relationship Id="rId2" Type="http://schemas.openxmlformats.org/officeDocument/2006/relationships/hyperlink" Target="https://sdgs.un.org/goals/goal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hyperlink" Target="https://sdgs.un.org/goals/goal12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gfi.org/resource/environmental-impacts-of-alternative-proteins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ehmanningredients.co.uk/alternative-proteins-shaping-the-future-of-sustainable-nutrition/" TargetMode="External"/><Relationship Id="rId4" Type="http://schemas.openxmlformats.org/officeDocument/2006/relationships/hyperlink" Target="https://www.fairr.org/resources/reports/plant-based-profits-investment-risks-opportunities-sustainable-food-systems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hyperlink" Target="https://sdgs.un.org/goals/goal15" TargetMode="External"/><Relationship Id="rId4" Type="http://schemas.openxmlformats.org/officeDocument/2006/relationships/hyperlink" Target="https://sdgs.un.org/goals/goal13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rconsulting.com/eur/insights/the-benefits-of-regenerative-agriculture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oneearth.org/regenerative-agriculture-can-play-a-key-role-in-combating-climate-change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8" TargetMode="External"/><Relationship Id="rId2" Type="http://schemas.openxmlformats.org/officeDocument/2006/relationships/hyperlink" Target="https://sdgs.un.org/goals/goal1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x.com/even-better/23792484/sustainable-travel-ecotourism-respect-tips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stcouncil.org/ecotouris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iaolea.com/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iaolea.com/" TargetMode="Externa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irpreneurs.eu/fairpreneurs-case-study-compendium-curriculum/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8" TargetMode="External"/><Relationship Id="rId2" Type="http://schemas.openxmlformats.org/officeDocument/2006/relationships/hyperlink" Target="https://sdgs.un.org/goals/goal1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3scsolution.com/insight/ethical-supply-chain" TargetMode="External"/><Relationship Id="rId4" Type="http://schemas.openxmlformats.org/officeDocument/2006/relationships/hyperlink" Target="https://www.the-future-of-commerce.com/2020/01/22/ethical-supply-chain-definition-stats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penhagencartel.com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9" TargetMode="External"/><Relationship Id="rId2" Type="http://schemas.openxmlformats.org/officeDocument/2006/relationships/hyperlink" Target="https://sdgs.un.org/goals/goal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programs.mit.edu/blog/sustainability/defining-sustainability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un.org/en/climatechange/raising-ambition/renewable-energy" TargetMode="Externa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svg"/><Relationship Id="rId3" Type="http://schemas.openxmlformats.org/officeDocument/2006/relationships/image" Target="../media/image7.png"/><Relationship Id="rId7" Type="http://schemas.openxmlformats.org/officeDocument/2006/relationships/image" Target="../media/image88.svg"/><Relationship Id="rId12" Type="http://schemas.openxmlformats.org/officeDocument/2006/relationships/image" Target="../media/image93.png"/><Relationship Id="rId17" Type="http://schemas.openxmlformats.org/officeDocument/2006/relationships/image" Target="../media/image98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svg"/><Relationship Id="rId5" Type="http://schemas.openxmlformats.org/officeDocument/2006/relationships/image" Target="../media/image3.svg"/><Relationship Id="rId15" Type="http://schemas.openxmlformats.org/officeDocument/2006/relationships/image" Target="../media/image96.svg"/><Relationship Id="rId10" Type="http://schemas.openxmlformats.org/officeDocument/2006/relationships/image" Target="../media/image91.png"/><Relationship Id="rId4" Type="http://schemas.openxmlformats.org/officeDocument/2006/relationships/image" Target="../media/image2.png"/><Relationship Id="rId9" Type="http://schemas.openxmlformats.org/officeDocument/2006/relationships/image" Target="../media/image90.svg"/><Relationship Id="rId14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airpreneurs.eu/fairpreneurs-case-study-compendium-curriculum/" TargetMode="External"/><Relationship Id="rId2" Type="http://schemas.openxmlformats.org/officeDocument/2006/relationships/hyperlink" Target="https://copenhagencartel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8962" y="4378145"/>
            <a:ext cx="18259038" cy="4456299"/>
            <a:chOff x="0" y="0"/>
            <a:chExt cx="24345384" cy="59417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45392" cy="5941695"/>
            </a:xfrm>
            <a:custGeom>
              <a:avLst/>
              <a:gdLst/>
              <a:ahLst/>
              <a:cxnLst/>
              <a:rect l="l" t="t" r="r" b="b"/>
              <a:pathLst>
                <a:path w="24345392" h="5941695">
                  <a:moveTo>
                    <a:pt x="0" y="0"/>
                  </a:moveTo>
                  <a:lnTo>
                    <a:pt x="24345392" y="0"/>
                  </a:lnTo>
                  <a:lnTo>
                    <a:pt x="24345392" y="5941695"/>
                  </a:lnTo>
                  <a:lnTo>
                    <a:pt x="0" y="594169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98266" y="8135727"/>
            <a:ext cx="6189733" cy="1134947"/>
            <a:chOff x="0" y="0"/>
            <a:chExt cx="8252978" cy="1513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2968" cy="1513205"/>
            </a:xfrm>
            <a:custGeom>
              <a:avLst/>
              <a:gdLst/>
              <a:ahLst/>
              <a:cxnLst/>
              <a:rect l="l" t="t" r="r" b="b"/>
              <a:pathLst>
                <a:path w="8252968" h="1513205">
                  <a:moveTo>
                    <a:pt x="0" y="0"/>
                  </a:moveTo>
                  <a:lnTo>
                    <a:pt x="8252968" y="0"/>
                  </a:lnTo>
                  <a:lnTo>
                    <a:pt x="8252968" y="1513205"/>
                  </a:lnTo>
                  <a:lnTo>
                    <a:pt x="0" y="1513205"/>
                  </a:ln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43290" y="8984088"/>
            <a:ext cx="3707597" cy="920593"/>
            <a:chOff x="0" y="0"/>
            <a:chExt cx="4943462" cy="12274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43475" cy="1227455"/>
            </a:xfrm>
            <a:custGeom>
              <a:avLst/>
              <a:gdLst/>
              <a:ahLst/>
              <a:cxnLst/>
              <a:rect l="l" t="t" r="r" b="b"/>
              <a:pathLst>
                <a:path w="4943475" h="1227455">
                  <a:moveTo>
                    <a:pt x="0" y="0"/>
                  </a:moveTo>
                  <a:lnTo>
                    <a:pt x="4943475" y="0"/>
                  </a:lnTo>
                  <a:lnTo>
                    <a:pt x="4943475" y="1227455"/>
                  </a:lnTo>
                  <a:lnTo>
                    <a:pt x="0" y="12274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47417" y="9139110"/>
            <a:ext cx="2699343" cy="619866"/>
          </a:xfrm>
          <a:custGeom>
            <a:avLst/>
            <a:gdLst/>
            <a:ahLst/>
            <a:cxnLst/>
            <a:rect l="l" t="t" r="r" b="b"/>
            <a:pathLst>
              <a:path w="2699343" h="619866">
                <a:moveTo>
                  <a:pt x="0" y="0"/>
                </a:moveTo>
                <a:lnTo>
                  <a:pt x="2699343" y="0"/>
                </a:lnTo>
                <a:lnTo>
                  <a:pt x="2699343" y="619866"/>
                </a:lnTo>
                <a:lnTo>
                  <a:pt x="0" y="619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7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7417" y="6606294"/>
            <a:ext cx="6823183" cy="17150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94"/>
              </a:lnSpc>
            </a:pPr>
            <a:r>
              <a:rPr lang="en-US" sz="5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Globalne</a:t>
            </a:r>
            <a:r>
              <a:rPr lang="en-US" sz="5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trendy </a:t>
            </a:r>
            <a:br>
              <a:rPr lang="pl-PL" sz="5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5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5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etycznej</a:t>
            </a:r>
            <a:r>
              <a:rPr lang="en-US" sz="5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przedsiębiorczości</a:t>
            </a:r>
            <a:r>
              <a:rPr lang="en-US" sz="5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6874" y="5189220"/>
            <a:ext cx="478510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16"/>
              </a:lnSpc>
            </a:pPr>
            <a:r>
              <a:rPr lang="en-US" sz="4680" b="1" spc="43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5</a:t>
            </a:r>
          </a:p>
        </p:txBody>
      </p:sp>
      <p:sp>
        <p:nvSpPr>
          <p:cNvPr id="13" name="Freeform 13"/>
          <p:cNvSpPr/>
          <p:nvPr/>
        </p:nvSpPr>
        <p:spPr>
          <a:xfrm>
            <a:off x="8578312" y="20684"/>
            <a:ext cx="8300631" cy="10321414"/>
          </a:xfrm>
          <a:custGeom>
            <a:avLst/>
            <a:gdLst/>
            <a:ahLst/>
            <a:cxnLst/>
            <a:rect l="l" t="t" r="r" b="b"/>
            <a:pathLst>
              <a:path w="8300631" h="10321414">
                <a:moveTo>
                  <a:pt x="0" y="0"/>
                </a:moveTo>
                <a:lnTo>
                  <a:pt x="8300632" y="0"/>
                </a:lnTo>
                <a:lnTo>
                  <a:pt x="8300632" y="10321414"/>
                </a:lnTo>
                <a:lnTo>
                  <a:pt x="0" y="10321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12189705" y="8384112"/>
            <a:ext cx="5659417" cy="6381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5040"/>
              </a:lnSpc>
            </a:pPr>
            <a:r>
              <a:rPr lang="en-US" sz="4200" spc="39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www.fairpreneurs.eu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515047" y="17212152"/>
            <a:ext cx="681513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16" name="AutoShape 16"/>
          <p:cNvSpPr/>
          <p:nvPr/>
        </p:nvSpPr>
        <p:spPr>
          <a:xfrm rot="25137">
            <a:off x="-21510" y="6143688"/>
            <a:ext cx="5861752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14734309" y="239967"/>
            <a:ext cx="3553691" cy="7611922"/>
          </a:xfrm>
          <a:custGeom>
            <a:avLst/>
            <a:gdLst/>
            <a:ahLst/>
            <a:cxnLst/>
            <a:rect l="l" t="t" r="r" b="b"/>
            <a:pathLst>
              <a:path w="3553691" h="7611922">
                <a:moveTo>
                  <a:pt x="0" y="0"/>
                </a:moveTo>
                <a:lnTo>
                  <a:pt x="3553691" y="0"/>
                </a:lnTo>
                <a:lnTo>
                  <a:pt x="3553691" y="7611923"/>
                </a:lnTo>
                <a:lnTo>
                  <a:pt x="0" y="76119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243290" y="9913998"/>
            <a:ext cx="5817870" cy="1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39"/>
              </a:lnSpc>
            </a:pP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Materiały dostępne są na licencji CC BY-NC-SA.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950887" y="9005972"/>
            <a:ext cx="4427833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439"/>
              </a:lnSpc>
            </a:pP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                                  2022-1-PL01-KA220-YOU-000087822</a:t>
            </a:r>
            <a:endParaRPr lang="en-US" sz="1200" spc="11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7253" y="6358492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15047" y="17212152"/>
            <a:ext cx="681513" cy="299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  <p:sp>
        <p:nvSpPr>
          <p:cNvPr id="6" name="Freeform 6"/>
          <p:cNvSpPr/>
          <p:nvPr/>
        </p:nvSpPr>
        <p:spPr>
          <a:xfrm>
            <a:off x="1160584" y="850100"/>
            <a:ext cx="6982200" cy="3078410"/>
          </a:xfrm>
          <a:custGeom>
            <a:avLst/>
            <a:gdLst/>
            <a:ahLst/>
            <a:cxnLst/>
            <a:rect l="l" t="t" r="r" b="b"/>
            <a:pathLst>
              <a:path w="6982200" h="3078410">
                <a:moveTo>
                  <a:pt x="0" y="0"/>
                </a:moveTo>
                <a:lnTo>
                  <a:pt x="6982200" y="0"/>
                </a:lnTo>
                <a:lnTo>
                  <a:pt x="6982200" y="3078409"/>
                </a:lnTo>
                <a:lnTo>
                  <a:pt x="0" y="3078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60584" y="4264754"/>
            <a:ext cx="6982200" cy="5015055"/>
          </a:xfrm>
          <a:custGeom>
            <a:avLst/>
            <a:gdLst/>
            <a:ahLst/>
            <a:cxnLst/>
            <a:rect l="l" t="t" r="r" b="b"/>
            <a:pathLst>
              <a:path w="6982200" h="5015055">
                <a:moveTo>
                  <a:pt x="0" y="0"/>
                </a:moveTo>
                <a:lnTo>
                  <a:pt x="6982200" y="0"/>
                </a:lnTo>
                <a:lnTo>
                  <a:pt x="6982200" y="5015054"/>
                </a:lnTo>
                <a:lnTo>
                  <a:pt x="0" y="5015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7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511838" y="819800"/>
            <a:ext cx="8826594" cy="8460009"/>
          </a:xfrm>
          <a:custGeom>
            <a:avLst/>
            <a:gdLst/>
            <a:ahLst/>
            <a:cxnLst/>
            <a:rect l="l" t="t" r="r" b="b"/>
            <a:pathLst>
              <a:path w="8826594" h="8460009">
                <a:moveTo>
                  <a:pt x="0" y="0"/>
                </a:moveTo>
                <a:lnTo>
                  <a:pt x="8826594" y="0"/>
                </a:lnTo>
                <a:lnTo>
                  <a:pt x="8826594" y="8460008"/>
                </a:lnTo>
                <a:lnTo>
                  <a:pt x="0" y="84600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4117872" y="7297370"/>
            <a:ext cx="6403719" cy="2989630"/>
          </a:xfrm>
          <a:custGeom>
            <a:avLst/>
            <a:gdLst/>
            <a:ahLst/>
            <a:cxnLst/>
            <a:rect l="l" t="t" r="r" b="b"/>
            <a:pathLst>
              <a:path w="6403719" h="2989630">
                <a:moveTo>
                  <a:pt x="0" y="0"/>
                </a:moveTo>
                <a:lnTo>
                  <a:pt x="6403719" y="0"/>
                </a:lnTo>
                <a:lnTo>
                  <a:pt x="6403719" y="2989630"/>
                </a:lnTo>
                <a:lnTo>
                  <a:pt x="0" y="2989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r>
          </a:p>
        </p:txBody>
      </p:sp>
      <p:sp>
        <p:nvSpPr>
          <p:cNvPr id="10" name="Freeform 10" descr="Letnia łąka z stokrotkami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4" y="1340297"/>
            <a:ext cx="7782447" cy="8001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18"/>
              </a:lnSpc>
            </a:pPr>
            <a:r>
              <a:rPr lang="en-US" sz="5265" b="1" spc="4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ETYCZNA PRODUKCJA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15803" y="2947260"/>
            <a:ext cx="7782447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istotnym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elementem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gwarantując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każdy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etap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odbywa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zgodnie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dbałości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środowisko.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norm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chronią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pracownicze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po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śladu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godność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człowieka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budowy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odpornych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914073"/>
            <a:ext cx="810738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UCZCIWE PRAKTYKI PRACY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46856" y="2172330"/>
            <a:ext cx="7226625" cy="7161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otrzymują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wynagrodzenie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bezpiecznych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traktowani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godnością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szacunkiem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stosują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międzynarodowych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norm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certyfikatów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Fair Trade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SA8000,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chronić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pracownicze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produkowana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r>
          </a:p>
        </p:txBody>
      </p:sp>
      <p:sp>
        <p:nvSpPr>
          <p:cNvPr id="8" name="Freeform 8" descr="Pszczoły pracujące nad plastrem miodu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1022975"/>
            <a:ext cx="8107389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PRODUKCJA LOKALNA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46856" y="2033913"/>
            <a:ext cx="7226625" cy="8309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oznacza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bliżej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rynków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konsumenckich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pozwala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ograniczyć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spalin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podczas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transportu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ślad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węglowy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dalekobieżnym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transportem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regionalne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centra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zwiększyć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szybkość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reakcji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jednocześnie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stymulować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wzrost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gospodarczy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społecznościach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r>
          </a:p>
        </p:txBody>
      </p:sp>
      <p:sp>
        <p:nvSpPr>
          <p:cNvPr id="8" name="Freeform 8" descr="Otwarte worki z różnymi rodzajami nasion zbóż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r>
          </a:p>
        </p:txBody>
      </p:sp>
      <p:sp>
        <p:nvSpPr>
          <p:cNvPr id="10" name="Freeform 10" descr="Osoba czytająca książkę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5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2" y="1330772"/>
            <a:ext cx="9879302" cy="8039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MODA </a:t>
            </a:r>
            <a:r>
              <a:rPr lang="pl-PL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OBIEG ZAMKNIĘTY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692640" y="2816808"/>
            <a:ext cx="707136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Moda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wydłużenie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upcykling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kreatywnym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wykorzystywaniu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Zamykając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cyrkularna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rozsądnego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26628" y="66863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38154" y="2217355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38153" y="6208951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939794" y="814998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Upcykling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58065" y="1860295"/>
            <a:ext cx="1106056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Upcycling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przekształcaniu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wyrzuconych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nieużywanych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wyższej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Kreatywnie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tekstylia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akcesoria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nawet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ubrania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projektanci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wydłużyć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Upcycling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środowisko.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21522" y="5054729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Recykling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39793" y="6109554"/>
            <a:ext cx="11060567" cy="228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00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modzie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odnosi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przekształcania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tekstylia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ubrania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mechaniczne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chemiczne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tkaniny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bawełna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poliester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nylon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zostać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rozbite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zregenerowane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przędze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tkaniny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nadające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elementów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84203" y="5483688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184203" y="147411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148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13"/>
              </a:lnSpc>
            </a:pPr>
            <a:r>
              <a:rPr lang="en-US" sz="4927" b="1" spc="46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BRANŻA MODOWA WPŁYW NA ŚRODOWISKO I SPOŁECZEŃSTWO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3009430"/>
            <a:ext cx="1523874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stopniu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degradacji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głównie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zanieczyszczenie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barwienia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obróbki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tekstyliów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zanieczyszczają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toksycznymi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chemikaliami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transport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utylizacja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powodują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dużych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froncie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szybka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oznacza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wyzyskujące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narażając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niebezpieczne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niewystarczające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wynagrodzenia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szczególnie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krajach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rozwijających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długie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godziny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niebezpiecznych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zarabiając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poniżej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17</a:t>
            </a:r>
          </a:p>
        </p:txBody>
      </p:sp>
      <p:sp>
        <p:nvSpPr>
          <p:cNvPr id="10" name="Freeform 10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1" y="1035497"/>
            <a:ext cx="10236227" cy="14097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61"/>
              </a:lnSpc>
            </a:pPr>
            <a:r>
              <a:rPr lang="en-US" sz="4634" b="1" spc="43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29755" y="3090926"/>
            <a:ext cx="7226625" cy="4596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wcielić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idee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opracowaliśmy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ćwiczenie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krytycznego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myślenia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kreatywności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Ćwiczenia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ocenę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zastosowania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1412" cy="10287000"/>
          </a:xfrm>
          <a:custGeom>
            <a:avLst/>
            <a:gdLst/>
            <a:ahLst/>
            <a:cxnLst/>
            <a:rect l="l" t="t" r="r" b="b"/>
            <a:pathLst>
              <a:path w="7491412" h="10287000">
                <a:moveTo>
                  <a:pt x="0" y="0"/>
                </a:moveTo>
                <a:lnTo>
                  <a:pt x="7491412" y="0"/>
                </a:lnTo>
                <a:lnTo>
                  <a:pt x="74914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4" y="687449"/>
            <a:ext cx="9982017" cy="5899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OCENA ZRÓWNOWAŻONEGO ROZWOJU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77200" y="1734077"/>
            <a:ext cx="9190281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4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 1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Wybierz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kilka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różnych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modowych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(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bawełniany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T-shirt,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bambusowy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skórzana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torebka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itp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.)</a:t>
            </a:r>
          </a:p>
          <a:p>
            <a:pPr marL="0" lvl="0" indent="0" algn="just"/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4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Krok 2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: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Oceń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te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produkty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podstawie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ich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materiałów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,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procesu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produkcji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praktyk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etycznych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.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Możesz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wziąć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pod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uwagę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następujące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kwestie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:</a:t>
            </a:r>
          </a:p>
          <a:p>
            <a:pPr marL="0" lvl="0" indent="0" algn="just"/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 Italics"/>
            </a:endParaRPr>
          </a:p>
          <a:p>
            <a:pPr marL="0" lvl="0" indent="0" algn="just"/>
            <a:r>
              <a:rPr lang="en-US" sz="24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Materiał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: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Czy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jest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organiczny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,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poddany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recyklingowi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lub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pozyskany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w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zrównoważony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sposób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?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Porównaj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wpływ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bawełny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organicznej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środowisko w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porównaniu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z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bawełną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konwencjonalną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. </a:t>
            </a:r>
          </a:p>
          <a:p>
            <a:pPr marL="0" lvl="0" indent="0" algn="just"/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 Italics"/>
            </a:endParaRPr>
          </a:p>
          <a:p>
            <a:pPr marL="0" lvl="0" indent="0" algn="just"/>
            <a:r>
              <a:rPr lang="en-US" sz="24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Produkcja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: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Czy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procesy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produkcyjne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są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energooszczędne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przyjazne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dla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środowiska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?</a:t>
            </a:r>
          </a:p>
          <a:p>
            <a:pPr marL="0" lvl="0" indent="0" algn="just"/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 Italics"/>
            </a:endParaRPr>
          </a:p>
          <a:p>
            <a:pPr marL="0" lvl="0" indent="0" algn="just"/>
            <a:r>
              <a:rPr lang="en-US" sz="24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Praktyki</a:t>
            </a:r>
            <a:r>
              <a:rPr lang="en-US" sz="24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etyczne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: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Czy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marka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stosuje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uczciwe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praktyki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pracy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? </a:t>
            </a:r>
          </a:p>
          <a:p>
            <a:pPr marL="0" lvl="0" indent="0" algn="just"/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 Italics"/>
            </a:endParaRPr>
          </a:p>
          <a:p>
            <a:pPr marL="0" lvl="0" indent="0" algn="just"/>
            <a:r>
              <a:rPr lang="en-US" sz="24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Krok 3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: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Napisz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raport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, w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którym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wyróżnisz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najbardziej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najmniej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zrównoważone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produkty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.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Omów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wpływ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na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środowisko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społeczeństwo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,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taki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jak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ślad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węglowy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,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zużycie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wody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warunki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 </a:t>
            </a:r>
            <a:r>
              <a:rPr lang="en-US" sz="24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pracy</a:t>
            </a:r>
            <a:r>
              <a:rPr lang="en-US" sz="24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 Italics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1412" cy="10287000"/>
          </a:xfrm>
          <a:custGeom>
            <a:avLst/>
            <a:gdLst/>
            <a:ahLst/>
            <a:cxnLst/>
            <a:rect l="l" t="t" r="r" b="b"/>
            <a:pathLst>
              <a:path w="7491412" h="10287000">
                <a:moveTo>
                  <a:pt x="0" y="0"/>
                </a:moveTo>
                <a:lnTo>
                  <a:pt x="7491412" y="0"/>
                </a:lnTo>
                <a:lnTo>
                  <a:pt x="74914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4" y="687449"/>
            <a:ext cx="9982017" cy="5899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OCENA ZRÓWNOWAŻONEGO ROZWOJU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07119" y="1969376"/>
            <a:ext cx="8533962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 1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Utwórz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kampanię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platform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Instagram, Facebook, X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TikTok,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dotrzeć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odbiorców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 2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kampanii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Posty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mediach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Udostępniaj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fakty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szybkiej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zalet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Treści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edukacyjne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Twórz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infografiki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filmy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np.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kupowania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drugiej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ręki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marek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 3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kampanię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wyjaśnij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planujesz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sukces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kampanii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np.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26628" y="6760235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1"/>
            <a:ext cx="18288002" cy="2769180"/>
            <a:chOff x="0" y="0"/>
            <a:chExt cx="24384002" cy="36922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3692271"/>
            </a:xfrm>
            <a:custGeom>
              <a:avLst/>
              <a:gdLst/>
              <a:ahLst/>
              <a:cxnLst/>
              <a:rect l="l" t="t" r="r" b="b"/>
              <a:pathLst>
                <a:path w="24384000" h="3692271">
                  <a:moveTo>
                    <a:pt x="0" y="0"/>
                  </a:moveTo>
                  <a:lnTo>
                    <a:pt x="24384000" y="0"/>
                  </a:lnTo>
                  <a:lnTo>
                    <a:pt x="24384000" y="3692271"/>
                  </a:lnTo>
                  <a:lnTo>
                    <a:pt x="0" y="3692271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73057" y="8552746"/>
            <a:ext cx="6108469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740"/>
              </a:lnSpc>
            </a:pPr>
            <a:r>
              <a:rPr lang="pl-PL" sz="1450" spc="1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                                  </a:t>
            </a:r>
            <a:br>
              <a:rPr lang="pl-PL" sz="1450" spc="1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l-PL" sz="1450" spc="1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450" spc="13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319356" y="8692338"/>
            <a:ext cx="4103989" cy="1019017"/>
            <a:chOff x="0" y="0"/>
            <a:chExt cx="5471986" cy="13586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11877381" y="8863934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9"/>
                </a:lnTo>
                <a:lnTo>
                  <a:pt x="0" y="686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0" y="1111863"/>
            <a:ext cx="2162844" cy="4632762"/>
          </a:xfrm>
          <a:custGeom>
            <a:avLst/>
            <a:gdLst/>
            <a:ahLst/>
            <a:cxnLst/>
            <a:rect l="l" t="t" r="r" b="b"/>
            <a:pathLst>
              <a:path w="2162844" h="4632762">
                <a:moveTo>
                  <a:pt x="0" y="0"/>
                </a:moveTo>
                <a:lnTo>
                  <a:pt x="2162844" y="0"/>
                </a:lnTo>
                <a:lnTo>
                  <a:pt x="2162844" y="4632762"/>
                </a:lnTo>
                <a:lnTo>
                  <a:pt x="0" y="4632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3742590" y="3705749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43152" y="3705749"/>
            <a:ext cx="8811603" cy="2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moda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42590" y="4392713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443152" y="4392971"/>
            <a:ext cx="10353108" cy="2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05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żywność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–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42590" y="5079677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43152" y="5080192"/>
            <a:ext cx="8390600" cy="2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>
              <a:lnSpc>
                <a:spcPts val="1905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klimatowi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742590" y="5766641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43152" y="5767028"/>
            <a:ext cx="8390600" cy="2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05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Ekoturystyka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Podróże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42590" y="6453605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3152" y="6453865"/>
            <a:ext cx="8390600" cy="2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>
              <a:lnSpc>
                <a:spcPts val="1905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765911" y="7140569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66472" y="7140635"/>
            <a:ext cx="10764128" cy="291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05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–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133304" y="1386265"/>
            <a:ext cx="5355219" cy="65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84"/>
              </a:lnSpc>
            </a:pPr>
            <a:r>
              <a:rPr lang="en-US" sz="5400" b="1" spc="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SPIS TREŚCI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1342936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58112" y="2880360"/>
            <a:ext cx="15542264" cy="3939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12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pozyskiwania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8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Godna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uczciwe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13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śladu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043943" y="918094"/>
            <a:ext cx="1585520" cy="1585519"/>
          </a:xfrm>
          <a:custGeom>
            <a:avLst/>
            <a:gdLst/>
            <a:ahLst/>
            <a:cxnLst/>
            <a:rect l="l" t="t" r="r" b="b"/>
            <a:pathLst>
              <a:path w="1585520" h="1585519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388872"/>
            <a:ext cx="15542264" cy="4985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1.2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Rozpoznawanie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szans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popytu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rynkowego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usługi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2.1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rozwiązań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kampanii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3.2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Uwzględnianie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zagadnień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odzieży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4528574" y="67167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Zmiana zachowań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konsumentów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: orędownictwo za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zrównoważoną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modą</a:t>
            </a:r>
            <a:endParaRPr lang="en-US" sz="3600" b="1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/>
            <a:endParaRPr lang="en-US" sz="3600" b="1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/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10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prostych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kroków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do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bycia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bardziej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zrównoważonym</a:t>
            </a:r>
            <a:endParaRPr lang="en-US" sz="3600" b="1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/>
            <a:endParaRPr lang="en-US" sz="3600" b="1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  <a:hlinkClick r:id="rId3" tooltip="https://clarity.global/news-insights/team-insights/changing-consumer-behavior-advocating-for-sustainable-fash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/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Czym jest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moda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 </a:t>
            </a:r>
            <a:r>
              <a:rPr lang="en-US" sz="3600" b="1" u="sng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cyrkularna</a:t>
            </a:r>
            <a:r>
              <a:rPr lang="en-US" sz="3600" b="1" u="sng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?</a:t>
            </a:r>
            <a:endParaRPr lang="en-US" sz="3600" b="1" u="sng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  <a:hlinkClick r:id="rId4" tooltip="https://www.harpersbazaar.com/uk/fashion/what-to-wear/a41158/how-to-be-sustainable-fashion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0392"/>
            <a:ext cx="4487392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</a:pPr>
            <a:r>
              <a:rPr lang="en-US" sz="3750" b="1" spc="35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ZRÓWNOWAŻONA ŻYWNOŚĆ –</a:t>
            </a:r>
            <a:r>
              <a:rPr lang="pl-PL" sz="3750" b="1" spc="35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BIAŁKA ROŚLINNE I </a:t>
            </a:r>
            <a:r>
              <a:rPr lang="en-US" sz="3750" b="1" spc="35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ALTERNATYWNE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24</a:t>
            </a:r>
          </a:p>
        </p:txBody>
      </p:sp>
      <p:sp>
        <p:nvSpPr>
          <p:cNvPr id="10" name="Freeform 10" descr="Sielankowy stos dyń na zewnątrz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330772"/>
            <a:ext cx="516822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173581" y="3138054"/>
            <a:ext cx="766662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spożywczy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wywiera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zużycie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degradację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diety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złagodzić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Ten moduł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bada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aspekty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diet.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453495"/>
            <a:ext cx="840789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9"/>
              </a:lnSpc>
            </a:pPr>
            <a:r>
              <a:rPr lang="en-US" sz="3508" b="1" spc="32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WPŁYW WYBORÓW ŻYWNOŚCIOWYCH NA ŚRODOWISKO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65614" y="2574115"/>
            <a:ext cx="7662817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gazów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Hodowla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zwierząt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gospodarskich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szczególnie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bydła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głównym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metanu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silnego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gazu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cieplarnianego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mniejszy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ponieważ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zazwyczaj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wytwarzają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mniej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kalorię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bogatymi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zwierzęce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zwierzęce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pochodzenia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użytkowanie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bardziej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alokację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25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1144796"/>
            <a:ext cx="7830552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51"/>
              </a:lnSpc>
            </a:pPr>
            <a:r>
              <a:rPr lang="en-US" sz="4709" b="1" spc="4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ALTERNATYWNE BIAŁKA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46856" y="2574115"/>
            <a:ext cx="7481575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Alternatywne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różnorodne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opartych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odzwierzęcych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Należą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fasola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soczewica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tofu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tempeh,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zwierzęcą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laboratorium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użyciu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technik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hodowli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laboratoryjnej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owady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dzięki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efektywnemu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wyborów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żywieniowych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obciążenia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konwencjonalną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26</a:t>
            </a:r>
          </a:p>
        </p:txBody>
      </p:sp>
      <p:sp>
        <p:nvSpPr>
          <p:cNvPr id="8" name="Freeform 8" descr="Ręka kobiety dotykająca pszenicy na polu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Białka roślinne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266807"/>
            <a:ext cx="11231051" cy="1723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fasola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soczewica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tofu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tempeh,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wysokiej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bez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mniejszego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zużycia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611025"/>
            <a:ext cx="1055753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Mięso Hodowlane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199966"/>
            <a:ext cx="11144561" cy="2385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9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laboratorium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obiecującą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konwencjonalnej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Wyprodukowane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technik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komórkowego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unika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problemów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hodowlą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zwierząt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gospodarskich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emituje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hodowlą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mięsa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15954" y="7099167"/>
            <a:ext cx="1055753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Białko owadów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7940994"/>
            <a:ext cx="11144561" cy="198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just">
              <a:lnSpc>
                <a:spcPts val="3089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Owady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wysoce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wymagającym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chowu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zwierząt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gospodarskich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Hodowla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owadów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powoduje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ludzi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453495"/>
            <a:ext cx="7830552" cy="2166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51"/>
              </a:lnSpc>
            </a:pPr>
            <a:r>
              <a:rPr lang="en-US" sz="4709" b="1" spc="4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WARTOŚĆ ODŻYWCZA</a:t>
            </a:r>
            <a:r>
              <a:rPr lang="pl-PL" sz="4709" b="1" spc="4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709" b="1" spc="4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ALTERNATYWNE</a:t>
            </a:r>
            <a:r>
              <a:rPr lang="pl-PL" sz="4709" b="1" spc="4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</a:t>
            </a:r>
            <a:r>
              <a:rPr lang="en-US" sz="4709" b="1" spc="4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BIAŁKA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03142" y="2977457"/>
            <a:ext cx="7011737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wszystkich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niezbędnych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składników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odżywczych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jeśli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zbilansowanej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diety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Zrozumienie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odżywczego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niezbędne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móc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układać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żywieniowe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zgodne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wytycznymi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żywieniowymi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sprzyjające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ogólnemu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Zrozumienie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profili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pozwala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podejmować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świadome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decyzje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względem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odżywczym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dietę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28</a:t>
            </a:r>
          </a:p>
        </p:txBody>
      </p:sp>
      <p:sp>
        <p:nvSpPr>
          <p:cNvPr id="8" name="Freeform 8" descr="Żółte kwiaty na polu kwiatowym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133394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29</a:t>
            </a:r>
          </a:p>
        </p:txBody>
      </p:sp>
      <p:sp>
        <p:nvSpPr>
          <p:cNvPr id="10" name="Freeform 10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6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113045" y="951077"/>
            <a:ext cx="10768931" cy="5899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83318" y="1772006"/>
            <a:ext cx="7847773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dietę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Rzuć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Zobowiąż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przyjęcia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tydzień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Dokumentuj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codzienne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posiłki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spożycie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składników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(w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białka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wszelkie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napotkane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podczas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Zastanów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omów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Zastanów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swoimi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doświadczeniami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przyjęciem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Omów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zaobserwowane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mniejszy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mniejsze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typowymi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bogatymi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zwierzęce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5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330772"/>
            <a:ext cx="516822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561877" y="3090926"/>
            <a:ext cx="7373874" cy="6485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860"/>
              </a:lnSpc>
            </a:pP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module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omówimy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trendy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przedsiębiorczości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Uczestnicy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zapoznają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aktualnymi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trendami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regulacjami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najlepszymi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zaufanie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>
              <a:lnSpc>
                <a:spcPts val="3860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>
              <a:lnSpc>
                <a:spcPts val="3860"/>
              </a:lnSpc>
            </a:pP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zczególny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nacisk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położono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włączenie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zagadnień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wywieranie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doświadczenia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świata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rzeczywistego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zastosowanie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5025687" y="67625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30</a:t>
            </a:r>
          </a:p>
        </p:txBody>
      </p:sp>
      <p:sp>
        <p:nvSpPr>
          <p:cNvPr id="10" name="Freeform 10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6744626" y="657875"/>
            <a:ext cx="10665024" cy="5899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84700" y="2427744"/>
            <a:ext cx="7847773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Przygotowanie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alternatywnego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posiłku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białkowego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Eksperymentuj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Poznaj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alternatywne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Przygotuj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tygodniowy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posiłków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będzie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zawierał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formach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sałatki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zupy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smażone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patelni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przekąski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Dzielenie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doświadczeniami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Podziel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swoimi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ulubionymi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doświadczeniami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kulinarnymi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znajomymi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rodziną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współpracownikami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itd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Porozmawiaj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smaku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konsystencji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wartościach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posiłków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alternatywnych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białka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tradycyjnymi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mięsnymi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84293"/>
            <a:ext cx="15542266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34"/>
              </a:lnSpc>
            </a:pPr>
            <a:r>
              <a:rPr lang="en-US" sz="5028" b="1" spc="47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3040589"/>
            <a:ext cx="15542264" cy="551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2: Zero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głodu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żywności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3: Dobre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zdrowie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dobre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samopoczucie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dietetycznych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sprzyjają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zdrowiu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dobremu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samopoczuciu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12: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Odpowiedzialna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konsumpcja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produkcja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żywności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środowisko.</a:t>
            </a:r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043943" y="918094"/>
            <a:ext cx="1585520" cy="1585519"/>
          </a:xfrm>
          <a:custGeom>
            <a:avLst/>
            <a:gdLst/>
            <a:ahLst/>
            <a:cxnLst/>
            <a:rect l="l" t="t" r="r" b="b"/>
            <a:pathLst>
              <a:path w="1585520" h="1585519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476638"/>
            <a:ext cx="15542264" cy="602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1.2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Rozpoznawanie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szans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popytu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rynkowego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spożywcze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>
              <a:lnSpc>
                <a:spcPts val="4320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>
              <a:lnSpc>
                <a:spcPts val="4320"/>
              </a:lnSpc>
            </a:pP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2.2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alternatywnych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białka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>
              <a:lnSpc>
                <a:spcPts val="4320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>
              <a:lnSpc>
                <a:spcPts val="4320"/>
              </a:lnSpc>
            </a:pP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Uruchamianie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kampanii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edukacyjnych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dietę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>
              <a:lnSpc>
                <a:spcPts val="4320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>
              <a:lnSpc>
                <a:spcPts val="4320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 Comp 3.2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Włączanie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zagadnień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4528574" y="67167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5718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Wpływ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alternatywnych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białek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na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 środowisko</a:t>
            </a:r>
            <a:endParaRPr lang="en-US" sz="3200" b="1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>
              <a:lnSpc>
                <a:spcPts val="4967"/>
              </a:lnSpc>
            </a:pPr>
            <a:endParaRPr lang="en-US" sz="3200" b="1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Zyski z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roślin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: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ryzyko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inwestycyjne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i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szanse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w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zrównoważonych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systemach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4"/>
              </a:rPr>
              <a:t>żywnościowych</a:t>
            </a:r>
            <a:endParaRPr lang="en-US" sz="3200" b="1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>
              <a:lnSpc>
                <a:spcPts val="4967"/>
              </a:lnSpc>
            </a:pPr>
            <a:endParaRPr lang="en-US" sz="3200" b="1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Alternatywne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białka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: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kształtowanie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przyszłości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zrównoważonego</a:t>
            </a:r>
            <a:r>
              <a:rPr lang="en-US" sz="3200" b="1" kern="1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 </a:t>
            </a:r>
            <a:r>
              <a:rPr lang="en-US" sz="3200" b="1" kern="1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5"/>
              </a:rPr>
              <a:t>odżywiania</a:t>
            </a:r>
            <a:endParaRPr lang="en-US" sz="3200" b="1" kern="100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  <a:hlinkClick r:id="rId4" tooltip="https://www.fairr.org/resources/reports/plant-based-profits-investment-risks-opportunities-sustainable-food-system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487392" cy="191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ROLNICTWO PRZYJAZNE KLIMATOWI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35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722940"/>
            <a:ext cx="9682553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40302" y="2137638"/>
            <a:ext cx="7716078" cy="6795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811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podwójną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ponieważ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drugiej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sektorem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podatnym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>
              <a:lnSpc>
                <a:spcPts val="3811"/>
              </a:lnSpc>
            </a:pP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>
              <a:lnSpc>
                <a:spcPts val="3811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nasilają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metanu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azotu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powodują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wylesianie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degradację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>
              <a:lnSpc>
                <a:spcPts val="3811"/>
              </a:lnSpc>
            </a:pP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>
              <a:lnSpc>
                <a:spcPts val="3811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odwrócenie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trendów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przyjęcie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sekwestrację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453495"/>
            <a:ext cx="724489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EMISJE GAZÓW CIEPLARNIANYCH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50911" y="2611658"/>
            <a:ext cx="7226625" cy="5109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Konwencjonalne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stopniu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(CO2),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metanu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(CH4)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azotu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(N2O).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Zrozumienie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opracowania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36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1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 PRAKTYKI ROLNICZE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295466"/>
            <a:ext cx="15542264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stawiane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stały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niezbędnymi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zwiększającymi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odporność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ekologiczną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ograniczającymi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utrzymanie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rolniczej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przywrócenie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wzmocnienie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naturalnych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Wśród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regeneracyjne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pl-PL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agroleśnictwo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rolnictwo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bezorkowe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wyróżniają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metodami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bioróżnorodność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sekwestrację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Wprowadzając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krajobrazu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rolniczego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przyszłości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jednocześnie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odporność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zmieniający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Rolnictwo regeneratywne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18477"/>
            <a:ext cx="1055753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42"/>
              </a:lnSpc>
            </a:pPr>
            <a:r>
              <a:rPr lang="en-US" sz="2868" spc="2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Koncentruje się na przywracaniu zdrowia gleby, zwiększaniu bioróżnorodności i ulepszaniu usług ekosystemowych poprzez takie praktyki, jak uprawy okrywowe, płodozmian i zintegrowane zarządzanie hodowlą zwierząt gospodarskich.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11197" y="3784038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Agroleśnictwo</a:t>
            </a:r>
            <a:endParaRPr lang="en-US" sz="54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947740" y="4640982"/>
            <a:ext cx="10557530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Wprowadza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drzewa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krzewy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krajobrazu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rolniczego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zwiększenia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bioróżnorodności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żyzności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gleby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sekwestracji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węgla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29468" y="6896350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Uprawa bezorkowa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947740" y="7763487"/>
            <a:ext cx="10557530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Zmniejsza erozję gleby i zwiększa magazynowanie węgla w glebie poprzez minimalizowanie jej naruszania podczas sadzenia i uprawy.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39</a:t>
            </a:r>
          </a:p>
        </p:txBody>
      </p:sp>
      <p:sp>
        <p:nvSpPr>
          <p:cNvPr id="10" name="Freeform 10" descr="Słońce świecące przez las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722940"/>
            <a:ext cx="9682553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SEKWESTRACJA WĘGLA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29755" y="2418219"/>
            <a:ext cx="7226625" cy="6648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960"/>
              </a:lnSpc>
            </a:pP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Metody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sekwestracji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walce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ponieważ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wychwytywaniu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magazynowaniu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atmosferycznego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>
              <a:lnSpc>
                <a:spcPts val="3960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>
              <a:lnSpc>
                <a:spcPts val="3960"/>
              </a:lnSpc>
            </a:pP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Metody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produktywność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okrywowe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kompostowanie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2847344" y="1787052"/>
            <a:ext cx="4834866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60"/>
              </a:lnSpc>
            </a:pPr>
            <a:r>
              <a:rPr lang="en-US" sz="4050" b="1" spc="37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ZRÓWNOWAŻONA MODA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66982" y="468123"/>
            <a:ext cx="7244896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72"/>
              </a:lnSpc>
            </a:pPr>
            <a:r>
              <a:rPr lang="pl-PL" sz="4893" b="1" spc="45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UPRAWY OKRYWOWE</a:t>
            </a:r>
            <a:endParaRPr lang="en-US" sz="4893" b="1" spc="45" dirty="0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266982" y="1554383"/>
            <a:ext cx="7611923" cy="818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okrywowe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sadzenie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określonych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pomiędzy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głównymi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sezonami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wzrostu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okrywowe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koniczyna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żyto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rośliny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strączkowe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struktury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okrywowych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rozbijać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zagęszczoną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poprawiając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napowietrzenie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infiltrację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Dodatek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miarę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rozkładu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okrywowych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wzbogacają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one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wzbogacając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składniki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zdolność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zatrzymywania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wilgoci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Wychwytywanie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dwutlenku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okrywowe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pochłaniają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dwutlenek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atmosfery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podczas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fotosyntezy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magazynują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go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biomasie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korzeniach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ostatecznie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częścią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40</a:t>
            </a:r>
          </a:p>
        </p:txBody>
      </p:sp>
      <p:sp>
        <p:nvSpPr>
          <p:cNvPr id="8" name="Freeform 8" descr="Zdjęcie lotnicze bujnego lasu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411412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Zachód słońca na trawiastej łące"/>
          <p:cNvSpPr/>
          <p:nvPr/>
        </p:nvSpPr>
        <p:spPr>
          <a:xfrm>
            <a:off x="-1135118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260835" y="311752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KOMPOSTOWANIE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60835" y="1617211"/>
            <a:ext cx="8960365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Kompostowanie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przekształcania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bogatą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składniki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odżywcze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glebę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zwaną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kompostem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bogaty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składniki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resztki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ogrodowe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obornik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pozwala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uzyskanie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bogatego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składniki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wspomagają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żyzność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Sekwestracja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przekształca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węgiel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organiczny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stabilne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formy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włączane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tylko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sekwestruje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węgiel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ale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zdolność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magazynowania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większej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żyzności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Dodanie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strukturę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retencję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zawartość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składników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co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sprzyja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zdrowszemu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wzrostowi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roślin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dalszej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sekwestracji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05600" y="752716"/>
            <a:ext cx="10576956" cy="5899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18368" y="2197494"/>
            <a:ext cx="9230837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Załóż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mały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ogród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działkę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519172" lvl="1" indent="-259586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okrywowe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uprawa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bezorkowa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519172" lvl="1" indent="-259586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Dokumentowanie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zdrowia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szybkości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sekwestracji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519172" lvl="1" indent="-259586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Poznaj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regeneratywne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519172" lvl="1" indent="-259586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Zbadaj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zaprezentuj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regeneracyjnego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podkreślając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wykonalność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ekonomiczną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519172" lvl="1" indent="-259586" algn="just">
              <a:buFont typeface="Arial"/>
              <a:buChar char="•"/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Odwiedź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gospodarstwo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zajmujące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regeneracją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przyjrzeć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porozmawiać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rolnikami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omówić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doświadczenia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589224"/>
            <a:ext cx="15542264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2 (Zero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głodu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bezpieczeństwa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żywnościowego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lepszego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odżywiania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minimalizują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13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Działania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klimatu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koncentruje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przyjęciu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Cel 15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Życie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lądzie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ochronę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przywracanie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użytkowania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ekosystemów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lądowych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sdgs.un.org/goals/goal1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043943" y="918094"/>
            <a:ext cx="1585520" cy="1585519"/>
          </a:xfrm>
          <a:custGeom>
            <a:avLst/>
            <a:gdLst/>
            <a:ahLst/>
            <a:cxnLst/>
            <a:rect l="l" t="t" r="r" b="b"/>
            <a:pathLst>
              <a:path w="1585520" h="1585519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295466"/>
            <a:ext cx="15542264" cy="640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Rozpoznawanie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wdrożenia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1.3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we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siły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pewności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siebie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propagowaniu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korzystnych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2.4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innymi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rolnikami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rówieśnikami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3.1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badanie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prezentowanie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regeneracyjnych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globalnych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klimatowi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3.4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niejednoznacznością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wyzwaniami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rolnictwo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4528574" y="67167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500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Korzyści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płynące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z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regeneratywnego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rolnictwa</a:t>
            </a:r>
            <a:endParaRPr lang="en-US" sz="3600" b="1" u="sng" spc="33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slrconsulting.com/eur/insights/the-benefits-of-regenerative-agriculture/"/>
            </a:endParaRPr>
          </a:p>
          <a:p>
            <a:pPr marL="0" lvl="0" indent="0" algn="l">
              <a:lnSpc>
                <a:spcPts val="4967"/>
              </a:lnSpc>
            </a:pPr>
            <a:endParaRPr lang="en-US" sz="3600" b="1" u="sng" spc="33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slrconsulting.com/eur/insights/the-benefits-of-regenerative-agriculture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Regeneratywne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rolnictwo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może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odegrać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kluczową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rolę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w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walce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ze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zmianą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slrconsulting.com/eur/insights/the-benefits-of-regenerative-agriculture/"/>
              </a:rPr>
              <a:t>klimatu</a:t>
            </a: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slrconsulting.com/eur/insights/the-benefits-of-regenerative-agriculture/"/>
            </a:endParaRPr>
          </a:p>
          <a:p>
            <a:pPr marL="0" lvl="0" indent="0" algn="l">
              <a:lnSpc>
                <a:spcPts val="4967"/>
              </a:lnSpc>
            </a:pP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slrconsulting.com/eur/insights/the-benefits-of-regenerative-agriculture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oneearth.org/regenerative-agriculture-can-play-a-key-role-in-combating-climate-change/"/>
              </a:rPr>
              <a:t>Walka ze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oneearth.org/regenerative-agriculture-can-play-a-key-role-in-combating-climate-change/"/>
              </a:rPr>
              <a:t>zmianą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oneearth.org/regenerative-agriculture-can-play-a-key-role-in-combating-climate-change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oneearth.org/regenerative-agriculture-can-play-a-key-role-in-combating-climate-change/"/>
              </a:rPr>
              <a:t>klimatu</a:t>
            </a: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oneearth.org/regenerative-agriculture-can-play-a-key-role-in-combating-climate-change/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Ruchliwa autostrada nad wodą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759538" cy="180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70"/>
              </a:lnSpc>
            </a:pPr>
            <a:r>
              <a:rPr lang="en-US" sz="3975" b="1" spc="37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EKOTURYSTYKA I ZRÓWNOWAŻONE PODRÓŻE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47</a:t>
            </a:r>
          </a:p>
        </p:txBody>
      </p:sp>
      <p:sp>
        <p:nvSpPr>
          <p:cNvPr id="10" name="Freeform 10" descr="Tłum ludzi przechodzących przez ruchliwe przejście dla pieszych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722940"/>
            <a:ext cx="9682553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561876" y="2080611"/>
            <a:ext cx="7494504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kulturę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Ekoturystyka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przynoszą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zarówno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jednostce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omówiono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ekoturystyki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sposoby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3" y="1301873"/>
            <a:ext cx="15542264" cy="861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Turystyka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dwutlenku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węgla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niszczenia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siedlisk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zanieczyszczenia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podróżowania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znacząco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głównie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transport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(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podróże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lotnicze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wynajem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samochodów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zużycie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obiektach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noclegowych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(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ogrzewanie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chłodzenie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oświetlenie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niskoemisyjnych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transportu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energetycznej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hotelach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transportu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publicznego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rowerów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Budowa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infrastruktury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hotele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ośrodki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wypoczynkowe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drogi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prowadzić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zniszczenia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siedlisk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tylko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przyrodę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ale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zakłóca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ekosystemy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opowiada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ostrożnym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planowaniem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chronią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siedliska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eko-domków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wtapiają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utrzymywanie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przestrzeni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zanieczyszczenie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zaśmiecanie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ścieki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spływ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chemikaliów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zbiorników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nurkowanie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pływanie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łódką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trekking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również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szkodzić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zanieczyszczenia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rygorystycznych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edukowanie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utrzymywania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czystości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obszarach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874066" y="1089063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Osoba w masce w metrze"/>
          <p:cNvSpPr/>
          <p:nvPr/>
        </p:nvSpPr>
        <p:spPr>
          <a:xfrm>
            <a:off x="-2660432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30" y="0"/>
                </a:lnTo>
                <a:lnTo>
                  <a:pt x="8813830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818810" y="698556"/>
            <a:ext cx="988858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ZASADY EKOTURYSTYKI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18811" y="2013435"/>
            <a:ext cx="10450287" cy="8186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Minimalizowanie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szkodzi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niskim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minimalny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wędrówki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obserwacja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ptaków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nurkowanie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rurką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ścisłymi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wytycznymi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zakłócać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spokoju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przyrody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siedlisk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infrastruktura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rozwijaj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infrastrukturę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użyciu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technik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minimalizują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paneli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słonecznych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systemów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zbierania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wody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deszczowej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toalet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kompostowych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Edukacja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ekologiczna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informacje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najlepszych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zminimalizować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szacunek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przyrody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pozostawanie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szlakach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1292720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 DO ZRÓWNOWAŻONEJ MODY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738586"/>
            <a:ext cx="15542264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szereg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mających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Ten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ruch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kwestionuje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model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szybkiej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znany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planetę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pracowników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stosowanie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metod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wzornictwo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sprzyjające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długowieczności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możliwości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480986" y="1176346"/>
            <a:ext cx="156633" cy="426819"/>
            <a:chOff x="0" y="0"/>
            <a:chExt cx="208844" cy="569092"/>
          </a:xfrm>
        </p:grpSpPr>
        <p:sp>
          <p:nvSpPr>
            <p:cNvPr id="8" name="Freeform 8"/>
            <p:cNvSpPr/>
            <p:nvPr/>
          </p:nvSpPr>
          <p:spPr>
            <a:xfrm>
              <a:off x="-36703" y="0"/>
              <a:ext cx="249301" cy="568960"/>
            </a:xfrm>
            <a:custGeom>
              <a:avLst/>
              <a:gdLst/>
              <a:ahLst/>
              <a:cxnLst/>
              <a:rect l="l" t="t" r="r" b="b"/>
              <a:pathLst>
                <a:path w="249301" h="568960">
                  <a:moveTo>
                    <a:pt x="81280" y="43307"/>
                  </a:moveTo>
                  <a:cubicBezTo>
                    <a:pt x="101219" y="81280"/>
                    <a:pt x="119253" y="115570"/>
                    <a:pt x="139065" y="131826"/>
                  </a:cubicBezTo>
                  <a:cubicBezTo>
                    <a:pt x="153543" y="142621"/>
                    <a:pt x="171577" y="149860"/>
                    <a:pt x="191516" y="155321"/>
                  </a:cubicBezTo>
                  <a:cubicBezTo>
                    <a:pt x="243967" y="171577"/>
                    <a:pt x="249301" y="178816"/>
                    <a:pt x="243967" y="198628"/>
                  </a:cubicBezTo>
                  <a:cubicBezTo>
                    <a:pt x="238506" y="223901"/>
                    <a:pt x="224155" y="252857"/>
                    <a:pt x="209677" y="281686"/>
                  </a:cubicBezTo>
                  <a:cubicBezTo>
                    <a:pt x="182626" y="337693"/>
                    <a:pt x="157226" y="390144"/>
                    <a:pt x="180721" y="427990"/>
                  </a:cubicBezTo>
                  <a:cubicBezTo>
                    <a:pt x="215011" y="482219"/>
                    <a:pt x="220472" y="534543"/>
                    <a:pt x="220472" y="568960"/>
                  </a:cubicBezTo>
                  <a:cubicBezTo>
                    <a:pt x="63246" y="428117"/>
                    <a:pt x="0" y="204089"/>
                    <a:pt x="57785" y="0"/>
                  </a:cubicBezTo>
                  <a:cubicBezTo>
                    <a:pt x="66802" y="14478"/>
                    <a:pt x="74041" y="28956"/>
                    <a:pt x="81280" y="43307"/>
                  </a:cubicBez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16768411" y="935160"/>
            <a:ext cx="527834" cy="597921"/>
          </a:xfrm>
          <a:custGeom>
            <a:avLst/>
            <a:gdLst/>
            <a:ahLst/>
            <a:cxnLst/>
            <a:rect l="l" t="t" r="r" b="b"/>
            <a:pathLst>
              <a:path w="527834" h="597921">
                <a:moveTo>
                  <a:pt x="0" y="0"/>
                </a:moveTo>
                <a:lnTo>
                  <a:pt x="527834" y="0"/>
                </a:lnTo>
                <a:lnTo>
                  <a:pt x="527834" y="597921"/>
                </a:lnTo>
                <a:lnTo>
                  <a:pt x="0" y="5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6330719" y="526992"/>
            <a:ext cx="1351695" cy="1352591"/>
          </a:xfrm>
          <a:custGeom>
            <a:avLst/>
            <a:gdLst/>
            <a:ahLst/>
            <a:cxnLst/>
            <a:rect l="l" t="t" r="r" b="b"/>
            <a:pathLst>
              <a:path w="1351695" h="1352591">
                <a:moveTo>
                  <a:pt x="0" y="0"/>
                </a:moveTo>
                <a:lnTo>
                  <a:pt x="1351695" y="0"/>
                </a:lnTo>
                <a:lnTo>
                  <a:pt x="1351695" y="1352591"/>
                </a:lnTo>
                <a:lnTo>
                  <a:pt x="0" y="1352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874066" y="1089063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Ślady sygnalizacji świetlnej w nocy"/>
          <p:cNvSpPr/>
          <p:nvPr/>
        </p:nvSpPr>
        <p:spPr>
          <a:xfrm>
            <a:off x="-2660432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30" y="0"/>
                </a:lnTo>
                <a:lnTo>
                  <a:pt x="8813830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818810" y="698556"/>
            <a:ext cx="988858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ZASADY EKOTURYSTYKI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18811" y="2013435"/>
            <a:ext cx="10398036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Szacunek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kulturowy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szacunku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kultur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tradycji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Szkolenie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wrażliwości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kulturowej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Edukuj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zwyczajów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właściwych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zachowań.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uniknąć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nieporozumień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pokazuje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wzajemny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szacunek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tradycji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udziału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tańce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festiwale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rzemiosło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tylko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chroni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dziedzictwo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ale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ekonomiczne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szanują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zachowują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unikanie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wyzyskujących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zakłóca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874066" y="1089063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Osoba patrząca na przejeżdżające metro"/>
          <p:cNvSpPr/>
          <p:nvPr/>
        </p:nvSpPr>
        <p:spPr>
          <a:xfrm>
            <a:off x="-2660432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30" y="0"/>
                </a:lnTo>
                <a:lnTo>
                  <a:pt x="8813830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818810" y="698556"/>
            <a:ext cx="988858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ZASADY EKOTURYSTYKI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01691" y="2013435"/>
            <a:ext cx="10071464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ekonomiczne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pozyskiwanie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surowców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zatrudnianie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ludności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Zatrudnienie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Skup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zatrudnianiu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personelu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ekonomiczne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ekonomiczne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Sourcing Local Products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Używaj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usług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operacjach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rzemieślników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bardziej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uczciwego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handlu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Upewnij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otrzymują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uczciwe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wynagrodzenie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dobrych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warunkach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pomaga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pozytywne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relacje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między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Ruchliwa autostrada nad wodą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2" y="686357"/>
            <a:ext cx="10557782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STRATEGIE ZRÓWNOWAŻONEGO PODRÓŻOWANIA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33659" y="2290061"/>
            <a:ext cx="918318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transportu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wybór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miejsc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zakwaterowania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transportu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programy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rekompensaty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podróżowaniem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Włączanie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ekonomiczne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buduje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szacunek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kulturowy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5040200" y="70673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411412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Osoba stojąca na drodze trzymająca walizkę"/>
          <p:cNvSpPr/>
          <p:nvPr/>
        </p:nvSpPr>
        <p:spPr>
          <a:xfrm>
            <a:off x="-1135118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474754" y="605685"/>
            <a:ext cx="9098854" cy="75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0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KOMPENSACJA EMISJI WĘGLA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74754" y="1706750"/>
            <a:ext cx="8813829" cy="8270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programy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rekompensaty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podróży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Programy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zalesiania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pomagając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ten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generowaną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Dodatkowe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wsparcie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noclegowych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organizatorów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wycieczek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posiadających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certyfikaty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ekologiczne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ramach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uwzględniają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zobowiązania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kompensacji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Ponadto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niezwykle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istotne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edukowanie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kompensacji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411412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Światła drogowe na autostradzie"/>
          <p:cNvSpPr/>
          <p:nvPr/>
        </p:nvSpPr>
        <p:spPr>
          <a:xfrm>
            <a:off x="-1135118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534183" y="288030"/>
            <a:ext cx="9314940" cy="717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28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ODPOWIEDZIALNE WYBORY PODRÓŻOWANIA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05800" y="1257300"/>
            <a:ext cx="8813829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Wybór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ekologicznego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zakwaterowania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podróżowaniu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Hotele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pensjonaty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oszczędzanie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mniejszego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transportu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pociągi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autobusy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pojazdy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powinny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priorytetem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podróżowaniem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wspólnych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przejazdów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samochodem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rowerów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chodzenia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pieszo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podczas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zwiedzania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miejsc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docelowych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dodatkowo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Wybierając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wycieczki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przewodnikiem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po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łonie natury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przyrody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wycieczki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poświęcone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dziedzictwu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kulturowemu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pewność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będzie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miała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411412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Kilka rąk uniesionych w górę i gotowych do odpowiedzi na pytanie"/>
          <p:cNvSpPr/>
          <p:nvPr/>
        </p:nvSpPr>
        <p:spPr>
          <a:xfrm>
            <a:off x="-1135118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474754" y="766203"/>
            <a:ext cx="8811600" cy="75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0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ZAANGAŻOWANIE SPOŁECZNOŚCI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74754" y="1873394"/>
            <a:ext cx="8670246" cy="76128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oparta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gwarantuje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uwzględnienie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perspektyw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przekłada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inkluzywne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korzystne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Wdrożenie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podziału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zysków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przychodów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reinwestowana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edukacja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opieka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zdrowotna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infrastruktury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przynieść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ekonomiczne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szkoleń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budowania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potencjału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umiejętności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szkolenia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gościnności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przewodnictwa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kompleksowe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​​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turystyka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4" y="686357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05115" y="2422371"/>
            <a:ext cx="9339885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trasy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Zacznij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stworzenia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podróży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skupia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noclegach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opcjach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transportu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aktywnościach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szacunek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Weź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uwagę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czynniki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energetyczna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Udokumentuj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każdy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aspekt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zarówno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względem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dziedzictwa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Przygotuj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prezentację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kolegów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opiszesz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podróży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wyjaśnisz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wybory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omówisz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przewidywane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odwiedzanych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589224"/>
            <a:ext cx="15542264" cy="3939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pl-PL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nr 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12 (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Odpowiedzialna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konsumpcja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produkcja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Skupia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zmniejszeniu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turystyki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podróżniczych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odpowiedzialnego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zasobami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przyjaznych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rozwiązań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turystycznej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pl-PL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nr 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8 (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Godziwa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praca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wzrost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gospodarczy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ekoturystykę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Podkreśla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gospodarczego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sektorze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turystycznym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zapewniając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jednocześnie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sdgs.un.org/goals/goal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043943" y="918094"/>
            <a:ext cx="1585520" cy="1585519"/>
          </a:xfrm>
          <a:custGeom>
            <a:avLst/>
            <a:gdLst/>
            <a:ahLst/>
            <a:cxnLst/>
            <a:rect l="l" t="t" r="r" b="b"/>
            <a:pathLst>
              <a:path w="1585520" h="1585519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48453" y="985571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8453" y="2444550"/>
            <a:ext cx="16188236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zagadnień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samoskuteczność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rozwijanie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doświadczeniami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inspirowania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motywowania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komunikowania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płynących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ekoturystyki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szanse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ekoturystyki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niezależne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turystycznych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4528574" y="67167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626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Czym jest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ekoturystyka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?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Przewodnik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po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tym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, jak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podróżować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w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sposób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zrównoważony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.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vox.com/even-better/23792484/sustainable-travel-ecotourism-respect-tips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Różnica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między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ekoturystyką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a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zrównoważoną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vox.com/even-better/23792484/sustainable-travel-ecotourism-respect-tips"/>
              </a:rPr>
              <a:t>turystyką</a:t>
            </a: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vox.com/even-better/23792484/sustainable-travel-ecotourism-respect-tips"/>
            </a:endParaRPr>
          </a:p>
          <a:p>
            <a:pPr marL="0" lvl="0" indent="0" algn="l">
              <a:lnSpc>
                <a:spcPts val="4967"/>
              </a:lnSpc>
            </a:pP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vox.com/even-better/23792484/sustainable-travel-ecotourism-respect-tips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Ekologiczna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turystyka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: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nowa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 era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świadomego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gstcouncil.org/ecotourism/"/>
              </a:rPr>
              <a:t>podróżowania</a:t>
            </a: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gstcouncil.org/ecotourism/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453495"/>
            <a:ext cx="8107389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95"/>
              </a:lnSpc>
            </a:pPr>
            <a:r>
              <a:rPr lang="en-US" sz="3996" b="1" spc="37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MATERIAŁY ZRÓWNOWAŻONE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32639" y="1580488"/>
            <a:ext cx="7226625" cy="7612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oznaczają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kierunku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bawełny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bambusa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tkaniny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problem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wyczerpywania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marnotrawstwa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zdrowszych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 rot="-10800000">
            <a:off x="12276297" y="3744003"/>
            <a:ext cx="5920263" cy="86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8"/>
              </a:lnSpc>
            </a:pPr>
            <a:r>
              <a:rPr lang="en-US" sz="665" spc="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</p:txBody>
      </p:sp>
      <p:sp>
        <p:nvSpPr>
          <p:cNvPr id="9" name="Freeform 9" descr="Kolorowe guziki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Dwóch kolegów planuje wejście na pokład z karteczkami samoprzylepnymi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759538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ETYCZNE ZARZĄDZANIE ŁAŃCUCHEM DOSTAW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Soczewka mikroskopu na szkiełku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4" y="857807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38271" y="2422373"/>
            <a:ext cx="8906729" cy="6032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zapewnieniu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pozyskiwanie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dystrybucja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odbywają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zgodnie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rozważania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Zajmując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kwestiami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łamanie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degradacja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operacjach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78196" y="899283"/>
            <a:ext cx="15542266" cy="148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13"/>
              </a:lnSpc>
            </a:pPr>
            <a:r>
              <a:rPr lang="en-US" sz="4927" b="1" spc="46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WYZWANIA ETYCZNE W ŁAŃCUCHACH DOSTAW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8213" y="2240780"/>
            <a:ext cx="15685788" cy="6985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szereg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kwestii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zarówno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ludzi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Zajęcie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naruszeniami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dzieci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przymusowa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niebezpieczne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pierwszorzędne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Naruszenia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podważają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godność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człowieka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niesprawiedliwości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ryzyka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firm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Ponadto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degradacji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spowodowanej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Zanieczyszczenie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wyczerpywanie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niszczenie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siedlisk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powszechne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konsekwencje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nieodpowiedzialnych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zaopatrzeniowych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Podejmując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podtrzymać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wnieść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pozytywny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wysiłki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4" y="465828"/>
            <a:ext cx="9982017" cy="12824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20"/>
              </a:lnSpc>
            </a:pPr>
            <a:r>
              <a:rPr lang="en-US" sz="4184" b="1" spc="39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ZASADY ETYCZNEGO ZARZĄDZANIA ŁAŃCUCHEM DOSTAW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38271" y="2422373"/>
            <a:ext cx="8601929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opiera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priorytetowo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traktują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uczciwy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handel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pozyskiwania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surowców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wskazówki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dzięki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one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zadbać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to, aby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zaopatrzeniowa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dystrybucyjna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spełniała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Kierując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budują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zaufanie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wśród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ryzyko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nieetycznymi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demonstrują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prowadzenie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901702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PRZEJRZYSTOŚĆ</a:t>
            </a:r>
            <a:endParaRPr lang="en-US" sz="5400" b="1" spc="50" dirty="0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842668" y="1909039"/>
            <a:ext cx="7134868" cy="6985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podstawową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otwartym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dzieleniu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informacjami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dostawcach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zaopatrzeniowych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kanałach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dystrybucji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interesariusze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inwestorzy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regulacyjne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oceniać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weryfikować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przestrzegane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 rot="-10800000">
            <a:off x="12276297" y="3744003"/>
            <a:ext cx="5920263" cy="86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8"/>
              </a:lnSpc>
            </a:pPr>
            <a:r>
              <a:rPr lang="en-US" sz="665" spc="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64</a:t>
            </a:r>
          </a:p>
        </p:txBody>
      </p:sp>
      <p:sp>
        <p:nvSpPr>
          <p:cNvPr id="9" name="Freeform 9" descr="Światła miasta skupione w lupie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382326"/>
            <a:ext cx="7244896" cy="717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28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ZASADY SPRAWIEDLIWEGO HANDLU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32639" y="1510057"/>
            <a:ext cx="7244896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prawiedliwego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andlu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(Fair Trade)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sprawiedliwe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wynagrodzenia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bezpieczne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sprawiedliwe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traktowanie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producentów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Spełniając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sprawiedliwego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handlu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utrzymania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Programy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certyfikacji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Fair Trade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konsumentom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pewność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gospodarczego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produkowane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 rot="-10800000">
            <a:off x="12276297" y="3744003"/>
            <a:ext cx="5920263" cy="86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8"/>
              </a:lnSpc>
            </a:pPr>
            <a:r>
              <a:rPr lang="en-US" sz="665" spc="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65</a:t>
            </a:r>
          </a:p>
        </p:txBody>
      </p:sp>
      <p:sp>
        <p:nvSpPr>
          <p:cNvPr id="9" name="Freeform 9" descr="Zbliżenie kropli wody na liściu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7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874066" y="1089063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Projektanci mody pracujący razem w swoim studiu"/>
          <p:cNvSpPr/>
          <p:nvPr/>
        </p:nvSpPr>
        <p:spPr>
          <a:xfrm>
            <a:off x="-2660432" y="-21079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30" y="0"/>
                </a:lnTo>
                <a:lnTo>
                  <a:pt x="8813830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171508" y="960870"/>
            <a:ext cx="724489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en-US" sz="4033" b="1" spc="37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 ŹRÓDŁA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28264" y="2228578"/>
            <a:ext cx="9313816" cy="7386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pozyskiwanie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zakupie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źródeł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śladu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ekologicznego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ramach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oddziaływań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środowisko,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wylesianie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zanieczyszczenie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pozyskiwania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surowców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współpracę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dostawcami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przestrzegają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norm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gruntami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różnorodności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biologicznej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6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656519"/>
            <a:ext cx="9982017" cy="16383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</a:t>
            </a:r>
          </a:p>
          <a:p>
            <a:pPr marL="0" lvl="0" indent="0" algn="ctr">
              <a:lnSpc>
                <a:spcPts val="6480"/>
              </a:lnSpc>
            </a:pPr>
            <a:r>
              <a:rPr lang="pl-PL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GAIA OLEA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55187" y="3430677"/>
            <a:ext cx="722662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Gaia Olea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stawia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dziedzinie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aromaterapii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www.gaiaolea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545870" y="6276522"/>
            <a:ext cx="3645258" cy="2779512"/>
          </a:xfrm>
          <a:custGeom>
            <a:avLst/>
            <a:gdLst/>
            <a:ahLst/>
            <a:cxnLst/>
            <a:rect l="l" t="t" r="r" b="b"/>
            <a:pathLst>
              <a:path w="3645258" h="2779512">
                <a:moveTo>
                  <a:pt x="0" y="0"/>
                </a:moveTo>
                <a:lnTo>
                  <a:pt x="3645259" y="0"/>
                </a:lnTo>
                <a:lnTo>
                  <a:pt x="3645259" y="2779512"/>
                </a:lnTo>
                <a:lnTo>
                  <a:pt x="0" y="27795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732639" y="926564"/>
            <a:ext cx="7226625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przejawia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minimalistycznym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poddanym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recyklingowi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opakowaniu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pozyskiwaniu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unikaniu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kontrowersyjnych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składników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olej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palmowy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Skupienie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Gaia Olea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podkreśla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lvl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Gai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Olea</a:t>
            </a: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Dowiedz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więcej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Gai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Olea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odwiedzając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Kompendium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studiów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przypadków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. 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www.gaiaolea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1040" y="7299344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659064" y="686357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9153" y="2412846"/>
            <a:ext cx="8987247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etycznego</a:t>
            </a:r>
            <a:endParaRPr lang="en-US" sz="28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ćwiczeniu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przeanalizujesz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hipotetycznej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odkryć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naruszeniami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degradacją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problemami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Oceniając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każdy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etap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—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pozyskiwania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surowców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dystrybucję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—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dowiesz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więcej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złożoności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Następnie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zidentyfikowanych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zaproponować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wdrożenia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ćwiczenia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pogłębienie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zawiłości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wyposażenie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umiejętności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5059895" y="6741237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015954" y="205386"/>
            <a:ext cx="1055753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4800" b="1" spc="44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Bawełna organiczna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47738" y="972405"/>
            <a:ext cx="11401532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Bawełna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uprawiana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bez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syntetycznych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pestycydów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genetycznie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modyfikowanych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nasion, co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bawełny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konwencjonalnej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eliminację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szkodliwych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chemikaliów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bioróżnorodności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bawełna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bezpieczniejsze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warunki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47738" y="3430999"/>
            <a:ext cx="1055753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4800" b="1" spc="44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Bambus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061547"/>
            <a:ext cx="11333313" cy="197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9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Bambus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szybkiego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tempa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wzrostu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wymagań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pestycydów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porównaniu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konwencjonalnych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upraw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Jako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tekstylna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włókna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bambusowe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biodegradowalne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preferowanym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wyborem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40" y="6549415"/>
            <a:ext cx="1055753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4800" b="1" spc="44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Tkaniny z recyklingu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7331980"/>
            <a:ext cx="11333312" cy="278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just">
              <a:lnSpc>
                <a:spcPts val="3089"/>
              </a:lnSpc>
            </a:pP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sztuczne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tekstylne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tkaniny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minimalizacji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wysypiskach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oszczędzania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Przekształcając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wyrzucane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tekstylia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poliester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plastikowych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butelek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regenerowany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nylon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starych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sieci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rybackich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zapotrzebowanie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pierwotne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4526408" cy="1352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381"/>
              </a:lnSpc>
            </a:pPr>
            <a:r>
              <a:rPr lang="en-US" sz="4484" b="1" spc="41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877005"/>
            <a:ext cx="15542264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nr 12 (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Odpowiedzialna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konsumpcja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produkcja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dotyczy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kwestii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związanych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produkcją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konsumpcją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łańcuchu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2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just"/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8 (Godna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praca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wzrost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gospodarczy</a:t>
            </a:r>
            <a:r>
              <a:rPr lang="en-US" sz="36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uczciwe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sektorze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6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6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sdgs.un.org/goals/goal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043943" y="918094"/>
            <a:ext cx="1585520" cy="1585519"/>
          </a:xfrm>
          <a:custGeom>
            <a:avLst/>
            <a:gdLst/>
            <a:ahLst/>
            <a:cxnLst/>
            <a:rect l="l" t="t" r="r" b="b"/>
            <a:pathLst>
              <a:path w="1585520" h="1585519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48453" y="985571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8453" y="2444550"/>
            <a:ext cx="16188236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przejęcie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przywództwa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Inspirowanie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zespołami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utrzymania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standardów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niejednoznacznością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zaopatrzenia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4528574" y="67167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281023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500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the-future-of-commerce.com/2020/01/22/ethical-supply-chain-definition-stats/"/>
              </a:rPr>
              <a:t>Etyczny łańcuch dostaw: definicja, przykłady, statystyki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the-future-of-commerce.com/2020/01/22/ethical-supply-chain-definition-stats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the-future-of-commerce.com/2020/01/22/ethical-supply-chain-definition-stats/"/>
              </a:rPr>
              <a:t>Etyczny łańcuch dostaw i jego znaczenie w dzisiejszych czasach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the-future-of-commerce.com/2020/01/22/ethical-supply-chain-definition-stats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5" tooltip="https://3scsolution.com/insight/ethical-supply-chain"/>
              </a:rPr>
              <a:t>Zagadnienia etyczne w zarządzaniu łańcuchem dostaw i zakupach 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487392" cy="420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70"/>
              </a:lnSpc>
            </a:pPr>
            <a:r>
              <a:rPr lang="en-US" sz="3975" b="1" spc="37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ROZWIĄZANIA W ZAKRESIE ODNAWIALNYCH ŹRÓDEŁ ENERGII – OCHRONA ZASOBÓW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06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405633" y="458598"/>
            <a:ext cx="7244896" cy="161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98"/>
              </a:lnSpc>
            </a:pPr>
            <a:r>
              <a:rPr lang="en-US" sz="5332" b="1" spc="49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ZNACZENIE ENERGII ODNAWIALNEJ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05633" y="2545242"/>
            <a:ext cx="7739367" cy="6032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istotną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zależności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paliw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kopalnych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Korzystanie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słoneczna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wiatrowa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geotermalna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biomasa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ma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przejścia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przyszłość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czyste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środowisko, np.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zanieczyszczenie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powietrza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walkę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naturalnych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74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02085" y="741339"/>
            <a:ext cx="8069299" cy="803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ENERGIA SŁONECZNA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02087" y="1955643"/>
            <a:ext cx="7242290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słoneczna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słońca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pozyskiwana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paneli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fotowoltaicznych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solarno-termicznych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wszechstronne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zastosowań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sektorze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mieszkaniowym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handlowym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słonecznej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stopniu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kosztów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jednocześnie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niezależność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dbałość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środowisko.</a:t>
            </a:r>
          </a:p>
        </p:txBody>
      </p:sp>
      <p:sp>
        <p:nvSpPr>
          <p:cNvPr id="7" name="TextBox 7"/>
          <p:cNvSpPr txBox="1"/>
          <p:nvPr/>
        </p:nvSpPr>
        <p:spPr>
          <a:xfrm rot="-10800000">
            <a:off x="12276297" y="3744003"/>
            <a:ext cx="5920263" cy="86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8"/>
              </a:lnSpc>
            </a:pPr>
            <a:r>
              <a:rPr lang="en-US" sz="665" spc="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75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14368" y="330675"/>
            <a:ext cx="724489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ENERGIA WIATROWA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22738" y="1719324"/>
            <a:ext cx="7611923" cy="7879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Turbiny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przetwarzają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sprawia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​​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elementem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Farmy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naturalne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czystej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dużą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skalę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zależność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nieodnawialnych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źródeł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stale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rozwijają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rozszerzając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integracji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wiatrowej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obszarach</a:t>
            </a:r>
            <a:r>
              <a:rPr lang="en-US" sz="3093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76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453554" y="650162"/>
            <a:ext cx="72448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ENERGIA WODNA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53554" y="2033912"/>
            <a:ext cx="7462846" cy="6715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płynącą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strumieni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zbiorników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pomocą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turbin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niezawodne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stałe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czystej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jednocześnie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oparciu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paliwa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kopalne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Elektrownie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stabilności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niezawodności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sieci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świecie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565612" y="524598"/>
            <a:ext cx="724489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ENERGIA GEOTERMALNA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04033" y="1954546"/>
            <a:ext cx="7106476" cy="7164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geotermalna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ciepło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jądra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ogrzewania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budynków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bezpośrednie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Elektrownie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geotermalne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podziemne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zbiorniki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gorącej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czystej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powodując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geotermalne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ogrzewania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chłodzenia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zależność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paliw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kopalnych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sektorze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mieszkaniowym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handlowym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565614" y="528925"/>
            <a:ext cx="724489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ENERGIA Z BIOMASY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83886" y="1649906"/>
            <a:ext cx="7332514" cy="7834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biomasy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powstaje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wyniku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przetwarzania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drewno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pozostałości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rolnicze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biopaliwa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spalanie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gazyfikację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biochemiczne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Elektrownie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biomasowe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bioenergetyczne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biomasy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elektrycznej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paliw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transportowych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paliw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kopalnych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Energia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biomasy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dywersyfikacji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źródeł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strumieni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0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656519"/>
            <a:ext cx="9982017" cy="1637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</a:t>
            </a:r>
          </a:p>
          <a:p>
            <a:pPr marL="0" lvl="0" indent="0" algn="ctr">
              <a:lnSpc>
                <a:spcPts val="6480"/>
              </a:lnSpc>
            </a:pPr>
            <a:r>
              <a:rPr lang="pl-PL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COPENHAGEN CARTEL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55187" y="3380343"/>
            <a:ext cx="7226625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Copenhagen Cartel 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jest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liderem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dziedzinie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wykorzystywaniu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pochodzących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recyklingu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copenhagencartel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691836" y="7043606"/>
            <a:ext cx="5353324" cy="2000352"/>
          </a:xfrm>
          <a:custGeom>
            <a:avLst/>
            <a:gdLst/>
            <a:ahLst/>
            <a:cxnLst/>
            <a:rect l="l" t="t" r="r" b="b"/>
            <a:pathLst>
              <a:path w="5353324" h="2000352">
                <a:moveTo>
                  <a:pt x="0" y="0"/>
                </a:moveTo>
                <a:lnTo>
                  <a:pt x="5353325" y="0"/>
                </a:lnTo>
                <a:lnTo>
                  <a:pt x="5353325" y="2000352"/>
                </a:lnTo>
                <a:lnTo>
                  <a:pt x="0" y="20003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" b="-92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4933943" cy="1352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381"/>
              </a:lnSpc>
            </a:pPr>
            <a:r>
              <a:rPr lang="en-US" sz="4484" b="1" spc="41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877005"/>
            <a:ext cx="15542264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7 (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Czysta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dostępna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promuje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korzystanie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ze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źródeł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odnawialnej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w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zapewnienia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dostępu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do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odnawialnej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0F486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2" tooltip="https://sdgs.un.org/goals/goal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just"/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9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zrównoważonego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rozwoju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(Przemysł,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innowacyjność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infrastruktura</a:t>
            </a:r>
            <a:r>
              <a:rPr lang="en-US" sz="3200" b="1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promuje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technologie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innowacje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w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zarządzaniu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energią</a:t>
            </a:r>
            <a:r>
              <a:rPr lang="en-US" sz="3200" dirty="0">
                <a:solidFill>
                  <a:srgbClr val="0F486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6043943" y="918094"/>
            <a:ext cx="1585520" cy="1585519"/>
          </a:xfrm>
          <a:custGeom>
            <a:avLst/>
            <a:gdLst/>
            <a:ahLst/>
            <a:cxnLst/>
            <a:rect l="l" t="t" r="r" b="b"/>
            <a:pathLst>
              <a:path w="1585520" h="1585519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48453" y="985571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8453" y="2444550"/>
            <a:ext cx="16188236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1.5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przejęcie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przywództwa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Inspirowanie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zespołami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utrzymania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standardów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niejednoznacznością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zaopatrzenia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4528574" y="67167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626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Czym jest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zrównoważony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rozwój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? 3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rozwiązania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w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zakresie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czystej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energii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,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które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pomogą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osiągnąć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zrównoważony</a:t>
            </a:r>
            <a:r>
              <a:rPr lang="en-US" sz="3600" b="1" u="sng" spc="33" dirty="0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rozwój</a:t>
            </a:r>
            <a:endParaRPr lang="en-US" sz="3600" b="1" u="sng" spc="33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professionalprograms.mit.edu/blog/sustainability/defining-sustainability/"/>
            </a:endParaRPr>
          </a:p>
          <a:p>
            <a:pPr marL="0" lvl="0" indent="0" algn="l">
              <a:lnSpc>
                <a:spcPts val="4967"/>
              </a:lnSpc>
            </a:pPr>
            <a:endParaRPr lang="en-US" sz="3600" b="1" u="sng" spc="33" dirty="0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professionalprograms.mit.edu/blog/sustainability/defining-sustainability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Energia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odnawialna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–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zasilanie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bezpieczniejszej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professionalprograms.mit.edu/blog/sustainability/defining-sustainability/"/>
              </a:rPr>
              <a:t>przyszłości</a:t>
            </a: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professionalprograms.mit.edu/blog/sustainability/defining-sustainability/"/>
            </a:endParaRPr>
          </a:p>
          <a:p>
            <a:pPr marL="0" lvl="0" indent="0" algn="l">
              <a:lnSpc>
                <a:spcPts val="4967"/>
              </a:lnSpc>
            </a:pP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professionalprograms.mit.edu/blog/sustainability/defining-sustainability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Ochrona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zasobów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naturalnych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dzięki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energii</a:t>
            </a:r>
            <a:r>
              <a:rPr lang="en-US" sz="3600" b="1" u="sng" spc="33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 </a:t>
            </a:r>
            <a:r>
              <a:rPr lang="en-US" sz="3600" b="1" u="sng" spc="33" dirty="0" err="1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un.org/en/climatechange/raising-ambition/renewable-energy"/>
              </a:rPr>
              <a:t>odnawialnej</a:t>
            </a:r>
            <a:endParaRPr lang="en-US" sz="3600" b="1" u="sng" spc="33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4" tooltip="https://www.un.org/en/climatechange/raising-ambition/renewable-energy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676048" y="5879019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4482" y="4653644"/>
            <a:ext cx="18292482" cy="3682344"/>
            <a:chOff x="0" y="0"/>
            <a:chExt cx="24389976" cy="4909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9969" cy="4909820"/>
            </a:xfrm>
            <a:custGeom>
              <a:avLst/>
              <a:gdLst/>
              <a:ahLst/>
              <a:cxnLst/>
              <a:rect l="l" t="t" r="r" b="b"/>
              <a:pathLst>
                <a:path w="24389969" h="4909820">
                  <a:moveTo>
                    <a:pt x="0" y="0"/>
                  </a:moveTo>
                  <a:lnTo>
                    <a:pt x="24389969" y="0"/>
                  </a:lnTo>
                  <a:lnTo>
                    <a:pt x="24389969" y="4909820"/>
                  </a:lnTo>
                  <a:lnTo>
                    <a:pt x="0" y="4909820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84011" y="8744308"/>
            <a:ext cx="4103989" cy="1019018"/>
            <a:chOff x="0" y="0"/>
            <a:chExt cx="5471986" cy="13586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7"/>
          <p:cNvSpPr/>
          <p:nvPr/>
        </p:nvSpPr>
        <p:spPr>
          <a:xfrm>
            <a:off x="14742036" y="8915905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8"/>
                </a:lnTo>
                <a:lnTo>
                  <a:pt x="0" y="686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4588150" y="391885"/>
            <a:ext cx="3789301" cy="8116596"/>
          </a:xfrm>
          <a:custGeom>
            <a:avLst/>
            <a:gdLst/>
            <a:ahLst/>
            <a:cxnLst/>
            <a:rect l="l" t="t" r="r" b="b"/>
            <a:pathLst>
              <a:path w="3789301" h="8116596">
                <a:moveTo>
                  <a:pt x="0" y="0"/>
                </a:moveTo>
                <a:lnTo>
                  <a:pt x="3789302" y="0"/>
                </a:lnTo>
                <a:lnTo>
                  <a:pt x="3789302" y="8116596"/>
                </a:lnTo>
                <a:lnTo>
                  <a:pt x="0" y="81165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370626" y="5610498"/>
            <a:ext cx="9336168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</a:pPr>
            <a:r>
              <a:rPr lang="pl-PL" sz="4500" spc="42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Zostań z nami</a:t>
            </a:r>
            <a:endParaRPr lang="en-US" sz="4500" spc="42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3565623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091140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4302422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354342" y="6817104"/>
            <a:ext cx="597763" cy="598205"/>
          </a:xfrm>
          <a:custGeom>
            <a:avLst/>
            <a:gdLst/>
            <a:ahLst/>
            <a:cxnLst/>
            <a:rect l="l" t="t" r="r" b="b"/>
            <a:pathLst>
              <a:path w="597763" h="598205">
                <a:moveTo>
                  <a:pt x="0" y="0"/>
                </a:moveTo>
                <a:lnTo>
                  <a:pt x="597763" y="0"/>
                </a:lnTo>
                <a:lnTo>
                  <a:pt x="597763" y="598205"/>
                </a:lnTo>
                <a:lnTo>
                  <a:pt x="0" y="5982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2828382" y="6817104"/>
            <a:ext cx="597763" cy="597763"/>
            <a:chOff x="0" y="0"/>
            <a:chExt cx="797017" cy="79701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97052" cy="797052"/>
            </a:xfrm>
            <a:custGeom>
              <a:avLst/>
              <a:gdLst/>
              <a:ahLst/>
              <a:cxnLst/>
              <a:rect l="l" t="t" r="r" b="b"/>
              <a:pathLst>
                <a:path w="797052" h="797052">
                  <a:moveTo>
                    <a:pt x="797052" y="398526"/>
                  </a:moveTo>
                  <a:cubicBezTo>
                    <a:pt x="797052" y="618617"/>
                    <a:pt x="618617" y="797052"/>
                    <a:pt x="398526" y="797052"/>
                  </a:cubicBezTo>
                  <a:cubicBezTo>
                    <a:pt x="178435" y="797052"/>
                    <a:pt x="0" y="618617"/>
                    <a:pt x="0" y="398526"/>
                  </a:cubicBezTo>
                  <a:cubicBezTo>
                    <a:pt x="0" y="178435"/>
                    <a:pt x="178435" y="0"/>
                    <a:pt x="398526" y="0"/>
                  </a:cubicBezTo>
                  <a:cubicBezTo>
                    <a:pt x="618617" y="0"/>
                    <a:pt x="797052" y="178435"/>
                    <a:pt x="797052" y="398526"/>
                  </a:cubicBez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Freeform 17" descr="Świat z wypełnieniem stałym"/>
          <p:cNvSpPr/>
          <p:nvPr/>
        </p:nvSpPr>
        <p:spPr>
          <a:xfrm>
            <a:off x="2865187" y="6853909"/>
            <a:ext cx="524155" cy="524155"/>
          </a:xfrm>
          <a:custGeom>
            <a:avLst/>
            <a:gdLst/>
            <a:ahLst/>
            <a:cxnLst/>
            <a:rect l="l" t="t" r="r" b="b"/>
            <a:pathLst>
              <a:path w="524155" h="524155">
                <a:moveTo>
                  <a:pt x="0" y="0"/>
                </a:moveTo>
                <a:lnTo>
                  <a:pt x="524155" y="0"/>
                </a:lnTo>
                <a:lnTo>
                  <a:pt x="524155" y="524155"/>
                </a:lnTo>
                <a:lnTo>
                  <a:pt x="0" y="5241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867618" y="948584"/>
            <a:ext cx="7368403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ECONYL®,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nylonu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pochodzącego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oceanicznych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wysypiskowych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liniach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strojów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kąpielowych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odzieży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sportowej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Copenhagen Cartel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wyznacza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wysokie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standardy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środowisko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pokazuje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stawiać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czoła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wyzwaniom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ekologicznym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jednocześnie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Dowiedz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więcej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Copenhagen Cartel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odwiedzając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Kompendium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Studiów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Przypadków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2" tooltip="https://copenhagencartel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B2ABA5F-CBAC-30E5-4642-F5496F4353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443" r="21443"/>
          <a:stretch/>
        </p:blipFill>
        <p:spPr>
          <a:xfrm>
            <a:off x="-1" y="0"/>
            <a:ext cx="8813829" cy="10287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7493</Words>
  <Application>Microsoft Office PowerPoint</Application>
  <PresentationFormat>Niestandardowy</PresentationFormat>
  <Paragraphs>629</Paragraphs>
  <Slides>83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83</vt:i4>
      </vt:variant>
    </vt:vector>
  </HeadingPairs>
  <TitlesOfParts>
    <vt:vector size="88" baseType="lpstr">
      <vt:lpstr>Calibri</vt:lpstr>
      <vt:lpstr>Open Sans Bold</vt:lpstr>
      <vt:lpstr>Open Sans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5 Global Trends in Ethical Entrepreneurship (Fairpreneurs) FINAL.pptx</dc:title>
  <cp:lastModifiedBy>Beniamin Zawilla</cp:lastModifiedBy>
  <cp:revision>10</cp:revision>
  <dcterms:created xsi:type="dcterms:W3CDTF">2006-08-16T00:00:00Z</dcterms:created>
  <dcterms:modified xsi:type="dcterms:W3CDTF">2025-03-24T09:18:37Z</dcterms:modified>
  <dc:identifier>DAGbhFgihbo</dc:identifier>
</cp:coreProperties>
</file>