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</p:sldIdLst>
  <p:sldSz cx="18288000" cy="10287000"/>
  <p:notesSz cx="6858000" cy="9144000"/>
  <p:embeddedFontLst>
    <p:embeddedFont>
      <p:font typeface="Open Sans" panose="020B0606030504020204" pitchFamily="34" charset="0"/>
      <p:regular r:id="rId86"/>
      <p:bold r:id="rId87"/>
    </p:embeddedFont>
    <p:embeddedFont>
      <p:font typeface="Open Sans Bold" panose="020B0806030504020204" charset="0"/>
      <p:regular r:id="rId88"/>
      <p:bold r:id="rId8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22" autoAdjust="0"/>
  </p:normalViewPr>
  <p:slideViewPr>
    <p:cSldViewPr>
      <p:cViewPr varScale="1">
        <p:scale>
          <a:sx n="52" d="100"/>
          <a:sy n="52" d="100"/>
        </p:scale>
        <p:origin x="835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3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24.03.2025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2516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dgs.un.org/goals/goal8" TargetMode="External"/><Relationship Id="rId2" Type="http://schemas.openxmlformats.org/officeDocument/2006/relationships/hyperlink" Target="https://sdgs.un.org/goals/goal12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hyperlink" Target="https://sdgs.un.org/goals/goal13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larity.global/news-insights/team-insights/changing-consumer-behavior-advocating-for-sustainable-fashion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thesustainablefashionforum.com/pages/what-is-circular-fashion" TargetMode="External"/><Relationship Id="rId4" Type="http://schemas.openxmlformats.org/officeDocument/2006/relationships/hyperlink" Target="https://www.harpersbazaar.com/uk/fashion/what-to-wear/a41158/how-to-be-sustainable-fashion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dgs.un.org/goals/goal3" TargetMode="External"/><Relationship Id="rId2" Type="http://schemas.openxmlformats.org/officeDocument/2006/relationships/hyperlink" Target="https://sdgs.un.org/goals/goal2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hyperlink" Target="https://sdgs.un.org/goals/goal12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gfi.org/resource/environmental-impacts-of-alternative-proteins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ehmanningredients.co.uk/alternative-proteins-shaping-the-future-of-sustainable-nutrition/" TargetMode="External"/><Relationship Id="rId4" Type="http://schemas.openxmlformats.org/officeDocument/2006/relationships/hyperlink" Target="https://www.fairr.org/resources/reports/plant-based-profits-investment-risks-opportunities-sustainable-food-systems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sdgs.un.org/goals/goal12" TargetMode="External"/><Relationship Id="rId2" Type="http://schemas.openxmlformats.org/officeDocument/2006/relationships/hyperlink" Target="https://sdgs.un.org/goals/goal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hyperlink" Target="https://sdgs.un.org/goals/goal15" TargetMode="External"/><Relationship Id="rId4" Type="http://schemas.openxmlformats.org/officeDocument/2006/relationships/hyperlink" Target="https://sdgs.un.org/goals/goal13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rconsulting.com/eur/insights/the-benefits-of-regenerative-agriculture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oneearth.org/regenerative-agriculture-can-play-a-key-role-in-combating-climate-change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sdgs.un.org/goals/goal8" TargetMode="External"/><Relationship Id="rId2" Type="http://schemas.openxmlformats.org/officeDocument/2006/relationships/hyperlink" Target="https://sdgs.un.org/goals/goal1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x.com/even-better/23792484/sustainable-travel-ecotourism-respect-tips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gstcouncil.org/ecotouris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iaolea.com/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iaolea.com/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airpreneurs.eu/fairpreneurs-case-study-compendium-curriculum/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sdgs.un.org/goals/goal8" TargetMode="External"/><Relationship Id="rId2" Type="http://schemas.openxmlformats.org/officeDocument/2006/relationships/hyperlink" Target="https://sdgs.un.org/goals/goal1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3scsolution.com/insight/ethical-supply-chain" TargetMode="External"/><Relationship Id="rId4" Type="http://schemas.openxmlformats.org/officeDocument/2006/relationships/hyperlink" Target="https://www.the-future-of-commerce.com/2020/01/22/ethical-supply-chain-definition-stats/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penhagencartel.com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sdgs.un.org/goals/goal9" TargetMode="External"/><Relationship Id="rId2" Type="http://schemas.openxmlformats.org/officeDocument/2006/relationships/hyperlink" Target="https://sdgs.un.org/goals/goal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professionalprograms.mit.edu/blog/sustainability/defining-sustainability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un.org/en/climatechange/raising-ambition/renewable-energy" TargetMode="Externa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3" Type="http://schemas.openxmlformats.org/officeDocument/2006/relationships/image" Target="../media/image7.png"/><Relationship Id="rId7" Type="http://schemas.openxmlformats.org/officeDocument/2006/relationships/image" Target="../media/image88.svg"/><Relationship Id="rId12" Type="http://schemas.openxmlformats.org/officeDocument/2006/relationships/image" Target="../media/image93.png"/><Relationship Id="rId17" Type="http://schemas.openxmlformats.org/officeDocument/2006/relationships/image" Target="../media/image98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3.svg"/><Relationship Id="rId15" Type="http://schemas.openxmlformats.org/officeDocument/2006/relationships/image" Target="../media/image96.svg"/><Relationship Id="rId10" Type="http://schemas.openxmlformats.org/officeDocument/2006/relationships/image" Target="../media/image91.png"/><Relationship Id="rId4" Type="http://schemas.openxmlformats.org/officeDocument/2006/relationships/image" Target="../media/image2.png"/><Relationship Id="rId9" Type="http://schemas.openxmlformats.org/officeDocument/2006/relationships/image" Target="../media/image90.svg"/><Relationship Id="rId14" Type="http://schemas.openxmlformats.org/officeDocument/2006/relationships/image" Target="../media/image9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airpreneurs.eu/fairpreneurs-case-study-compendium-curriculum/" TargetMode="External"/><Relationship Id="rId2" Type="http://schemas.openxmlformats.org/officeDocument/2006/relationships/hyperlink" Target="https://copenhagencartel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8962" y="4378145"/>
            <a:ext cx="18259038" cy="4456299"/>
            <a:chOff x="0" y="0"/>
            <a:chExt cx="24345384" cy="59417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45392" cy="5941695"/>
            </a:xfrm>
            <a:custGeom>
              <a:avLst/>
              <a:gdLst/>
              <a:ahLst/>
              <a:cxnLst/>
              <a:rect l="l" t="t" r="r" b="b"/>
              <a:pathLst>
                <a:path w="24345392" h="5941695">
                  <a:moveTo>
                    <a:pt x="0" y="0"/>
                  </a:moveTo>
                  <a:lnTo>
                    <a:pt x="24345392" y="0"/>
                  </a:lnTo>
                  <a:lnTo>
                    <a:pt x="24345392" y="5941695"/>
                  </a:lnTo>
                  <a:lnTo>
                    <a:pt x="0" y="594169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98266" y="8135727"/>
            <a:ext cx="6189733" cy="1134947"/>
            <a:chOff x="0" y="0"/>
            <a:chExt cx="8252978" cy="15132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252968" cy="1513205"/>
            </a:xfrm>
            <a:custGeom>
              <a:avLst/>
              <a:gdLst/>
              <a:ahLst/>
              <a:cxnLst/>
              <a:rect l="l" t="t" r="r" b="b"/>
              <a:pathLst>
                <a:path w="8252968" h="1513205">
                  <a:moveTo>
                    <a:pt x="0" y="0"/>
                  </a:moveTo>
                  <a:lnTo>
                    <a:pt x="8252968" y="0"/>
                  </a:lnTo>
                  <a:lnTo>
                    <a:pt x="8252968" y="1513205"/>
                  </a:lnTo>
                  <a:lnTo>
                    <a:pt x="0" y="1513205"/>
                  </a:lnTo>
                  <a:close/>
                </a:path>
              </a:pathLst>
            </a:custGeom>
            <a:solidFill>
              <a:srgbClr val="2094D2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43290" y="8984088"/>
            <a:ext cx="3707597" cy="920593"/>
            <a:chOff x="0" y="0"/>
            <a:chExt cx="4943462" cy="12274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43475" cy="1227455"/>
            </a:xfrm>
            <a:custGeom>
              <a:avLst/>
              <a:gdLst/>
              <a:ahLst/>
              <a:cxnLst/>
              <a:rect l="l" t="t" r="r" b="b"/>
              <a:pathLst>
                <a:path w="4943475" h="1227455">
                  <a:moveTo>
                    <a:pt x="0" y="0"/>
                  </a:moveTo>
                  <a:lnTo>
                    <a:pt x="4943475" y="0"/>
                  </a:lnTo>
                  <a:lnTo>
                    <a:pt x="4943475" y="1227455"/>
                  </a:lnTo>
                  <a:lnTo>
                    <a:pt x="0" y="12274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Freeform 9"/>
          <p:cNvSpPr/>
          <p:nvPr/>
        </p:nvSpPr>
        <p:spPr>
          <a:xfrm>
            <a:off x="747417" y="9139110"/>
            <a:ext cx="2699343" cy="619866"/>
          </a:xfrm>
          <a:custGeom>
            <a:avLst/>
            <a:gdLst/>
            <a:ahLst/>
            <a:cxnLst/>
            <a:rect l="l" t="t" r="r" b="b"/>
            <a:pathLst>
              <a:path w="2699343" h="619866">
                <a:moveTo>
                  <a:pt x="0" y="0"/>
                </a:moveTo>
                <a:lnTo>
                  <a:pt x="2699343" y="0"/>
                </a:lnTo>
                <a:lnTo>
                  <a:pt x="2699343" y="619866"/>
                </a:lnTo>
                <a:lnTo>
                  <a:pt x="0" y="619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7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0" y="20684"/>
            <a:ext cx="9144000" cy="4632960"/>
          </a:xfrm>
          <a:custGeom>
            <a:avLst/>
            <a:gdLst/>
            <a:ahLst/>
            <a:cxnLst/>
            <a:rect l="l" t="t" r="r" b="b"/>
            <a:pathLst>
              <a:path w="9144000" h="4632960">
                <a:moveTo>
                  <a:pt x="0" y="0"/>
                </a:moveTo>
                <a:lnTo>
                  <a:pt x="9144000" y="0"/>
                </a:lnTo>
                <a:lnTo>
                  <a:pt x="9144000" y="4632960"/>
                </a:lnTo>
                <a:lnTo>
                  <a:pt x="0" y="46329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75" b="-57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747417" y="6606294"/>
            <a:ext cx="6823183" cy="1715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294"/>
              </a:lnSpc>
            </a:pPr>
            <a:r>
              <a:rPr lang="en-US" sz="5400" spc="47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Globalne</a:t>
            </a:r>
            <a:r>
              <a:rPr lang="en-US" sz="5400" spc="4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trendy </a:t>
            </a:r>
            <a:br>
              <a:rPr lang="pl-PL" sz="5400" spc="4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5400" spc="4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 </a:t>
            </a:r>
            <a:r>
              <a:rPr lang="en-US" sz="5400" spc="47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etycznej</a:t>
            </a:r>
            <a:r>
              <a:rPr lang="en-US" sz="5400" spc="4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400" spc="47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przedsiębiorczości</a:t>
            </a:r>
            <a:r>
              <a:rPr lang="en-US" sz="5400" spc="4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6874" y="5189220"/>
            <a:ext cx="4785102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16"/>
              </a:lnSpc>
            </a:pPr>
            <a:r>
              <a:rPr lang="en-US" sz="4680" b="1" spc="43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Moduł 5</a:t>
            </a:r>
          </a:p>
        </p:txBody>
      </p:sp>
      <p:sp>
        <p:nvSpPr>
          <p:cNvPr id="13" name="Freeform 13"/>
          <p:cNvSpPr/>
          <p:nvPr/>
        </p:nvSpPr>
        <p:spPr>
          <a:xfrm>
            <a:off x="8578312" y="20684"/>
            <a:ext cx="8300631" cy="10321414"/>
          </a:xfrm>
          <a:custGeom>
            <a:avLst/>
            <a:gdLst/>
            <a:ahLst/>
            <a:cxnLst/>
            <a:rect l="l" t="t" r="r" b="b"/>
            <a:pathLst>
              <a:path w="8300631" h="10321414">
                <a:moveTo>
                  <a:pt x="0" y="0"/>
                </a:moveTo>
                <a:lnTo>
                  <a:pt x="8300632" y="0"/>
                </a:lnTo>
                <a:lnTo>
                  <a:pt x="8300632" y="10321414"/>
                </a:lnTo>
                <a:lnTo>
                  <a:pt x="0" y="103214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6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TextBox 14"/>
          <p:cNvSpPr txBox="1"/>
          <p:nvPr/>
        </p:nvSpPr>
        <p:spPr>
          <a:xfrm>
            <a:off x="12189705" y="8384112"/>
            <a:ext cx="5659417" cy="6381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5040"/>
              </a:lnSpc>
            </a:pPr>
            <a:r>
              <a:rPr lang="en-US" sz="4200" spc="3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www.fairpreneurs.eu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15047" y="17212152"/>
            <a:ext cx="681513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843"/>
              </a:lnSpc>
            </a:pPr>
            <a:r>
              <a:rPr lang="en-US" sz="9869" spc="-1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</p:txBody>
      </p:sp>
      <p:sp>
        <p:nvSpPr>
          <p:cNvPr id="16" name="AutoShape 16"/>
          <p:cNvSpPr/>
          <p:nvPr/>
        </p:nvSpPr>
        <p:spPr>
          <a:xfrm rot="25137">
            <a:off x="-21510" y="6143688"/>
            <a:ext cx="5861752" cy="0"/>
          </a:xfrm>
          <a:prstGeom prst="line">
            <a:avLst/>
          </a:prstGeom>
          <a:ln w="19050" cap="rnd">
            <a:solidFill>
              <a:srgbClr val="60BA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14734309" y="239967"/>
            <a:ext cx="3553691" cy="7611922"/>
          </a:xfrm>
          <a:custGeom>
            <a:avLst/>
            <a:gdLst/>
            <a:ahLst/>
            <a:cxnLst/>
            <a:rect l="l" t="t" r="r" b="b"/>
            <a:pathLst>
              <a:path w="3553691" h="7611922">
                <a:moveTo>
                  <a:pt x="0" y="0"/>
                </a:moveTo>
                <a:lnTo>
                  <a:pt x="3553691" y="0"/>
                </a:lnTo>
                <a:lnTo>
                  <a:pt x="3553691" y="7611923"/>
                </a:lnTo>
                <a:lnTo>
                  <a:pt x="0" y="76119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243290" y="9913998"/>
            <a:ext cx="5817870" cy="18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39"/>
              </a:lnSpc>
            </a:pPr>
            <a:r>
              <a:rPr lang="pl-PL" sz="1200" spc="1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Materiały dostępne są na licencji CC BY-NC-SA.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50887" y="9005972"/>
            <a:ext cx="4427833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1439"/>
              </a:lnSpc>
            </a:pPr>
            <a:r>
              <a:rPr lang="pl-PL" sz="1200" spc="11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Współfinansowane przez Unię Europejską. Wyrażone poglądy i opinie są jednak wyłącznie poglądami autora lub autorów i niekoniecznie odzwierciedlają poglądy Unii Europejskiej lub Fundacji Rozwoju Systemu Edukacji. Ani Unia Europejska, ani podmiot udzielający dotacji nie ponoszą za nie odpowiedzialności.                                  2022-1-PL01-KA220-YOU-000087822</a:t>
            </a:r>
            <a:endParaRPr lang="en-US" sz="1200" spc="11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87253" y="6358492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515047" y="17212152"/>
            <a:ext cx="681513" cy="299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843"/>
              </a:lnSpc>
            </a:pPr>
            <a:r>
              <a:rPr lang="en-US" sz="9869" spc="-1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</a:p>
        </p:txBody>
      </p:sp>
      <p:sp>
        <p:nvSpPr>
          <p:cNvPr id="6" name="Freeform 6"/>
          <p:cNvSpPr/>
          <p:nvPr/>
        </p:nvSpPr>
        <p:spPr>
          <a:xfrm>
            <a:off x="1160584" y="850100"/>
            <a:ext cx="6982200" cy="3078410"/>
          </a:xfrm>
          <a:custGeom>
            <a:avLst/>
            <a:gdLst/>
            <a:ahLst/>
            <a:cxnLst/>
            <a:rect l="l" t="t" r="r" b="b"/>
            <a:pathLst>
              <a:path w="6982200" h="3078410">
                <a:moveTo>
                  <a:pt x="0" y="0"/>
                </a:moveTo>
                <a:lnTo>
                  <a:pt x="6982200" y="0"/>
                </a:lnTo>
                <a:lnTo>
                  <a:pt x="6982200" y="3078409"/>
                </a:lnTo>
                <a:lnTo>
                  <a:pt x="0" y="30784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160584" y="4264754"/>
            <a:ext cx="6982200" cy="5015055"/>
          </a:xfrm>
          <a:custGeom>
            <a:avLst/>
            <a:gdLst/>
            <a:ahLst/>
            <a:cxnLst/>
            <a:rect l="l" t="t" r="r" b="b"/>
            <a:pathLst>
              <a:path w="6982200" h="5015055">
                <a:moveTo>
                  <a:pt x="0" y="0"/>
                </a:moveTo>
                <a:lnTo>
                  <a:pt x="6982200" y="0"/>
                </a:lnTo>
                <a:lnTo>
                  <a:pt x="6982200" y="5015054"/>
                </a:lnTo>
                <a:lnTo>
                  <a:pt x="0" y="50150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7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8511838" y="819800"/>
            <a:ext cx="8826594" cy="8460009"/>
          </a:xfrm>
          <a:custGeom>
            <a:avLst/>
            <a:gdLst/>
            <a:ahLst/>
            <a:cxnLst/>
            <a:rect l="l" t="t" r="r" b="b"/>
            <a:pathLst>
              <a:path w="8826594" h="8460009">
                <a:moveTo>
                  <a:pt x="0" y="0"/>
                </a:moveTo>
                <a:lnTo>
                  <a:pt x="8826594" y="0"/>
                </a:lnTo>
                <a:lnTo>
                  <a:pt x="8826594" y="8460008"/>
                </a:lnTo>
                <a:lnTo>
                  <a:pt x="0" y="84600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2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4117872" y="7297370"/>
            <a:ext cx="6403719" cy="2989630"/>
          </a:xfrm>
          <a:custGeom>
            <a:avLst/>
            <a:gdLst/>
            <a:ahLst/>
            <a:cxnLst/>
            <a:rect l="l" t="t" r="r" b="b"/>
            <a:pathLst>
              <a:path w="6403719" h="2989630">
                <a:moveTo>
                  <a:pt x="0" y="0"/>
                </a:moveTo>
                <a:lnTo>
                  <a:pt x="6403719" y="0"/>
                </a:lnTo>
                <a:lnTo>
                  <a:pt x="6403719" y="2989630"/>
                </a:lnTo>
                <a:lnTo>
                  <a:pt x="0" y="29896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64129" y="765546"/>
            <a:ext cx="5148373" cy="1606953"/>
            <a:chOff x="0" y="0"/>
            <a:chExt cx="6864498" cy="21426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64477" cy="2142617"/>
            </a:xfrm>
            <a:custGeom>
              <a:avLst/>
              <a:gdLst/>
              <a:ahLst/>
              <a:cxnLst/>
              <a:rect l="l" t="t" r="r" b="b"/>
              <a:pathLst>
                <a:path w="6864477" h="2142617">
                  <a:moveTo>
                    <a:pt x="0" y="0"/>
                  </a:moveTo>
                  <a:lnTo>
                    <a:pt x="6864477" y="0"/>
                  </a:lnTo>
                  <a:lnTo>
                    <a:pt x="6864477" y="2142617"/>
                  </a:lnTo>
                  <a:lnTo>
                    <a:pt x="0" y="21426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35911" y="-5165594"/>
            <a:ext cx="7373883" cy="1576448"/>
            <a:chOff x="0" y="0"/>
            <a:chExt cx="9831844" cy="21019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31832" cy="2101977"/>
            </a:xfrm>
            <a:custGeom>
              <a:avLst/>
              <a:gdLst/>
              <a:ahLst/>
              <a:cxnLst/>
              <a:rect l="l" t="t" r="r" b="b"/>
              <a:pathLst>
                <a:path w="9831832" h="2101977">
                  <a:moveTo>
                    <a:pt x="0" y="0"/>
                  </a:moveTo>
                  <a:lnTo>
                    <a:pt x="9831832" y="0"/>
                  </a:lnTo>
                  <a:lnTo>
                    <a:pt x="9831832" y="2101977"/>
                  </a:lnTo>
                  <a:lnTo>
                    <a:pt x="0" y="2101977"/>
                  </a:lnTo>
                  <a:close/>
                </a:path>
              </a:pathLst>
            </a:custGeom>
            <a:solidFill>
              <a:srgbClr val="7C946D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</a:p>
        </p:txBody>
      </p:sp>
      <p:sp>
        <p:nvSpPr>
          <p:cNvPr id="10" name="Freeform 10" descr="Letnia łąka z stokrotkami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7427634" y="1340297"/>
            <a:ext cx="7782447" cy="8001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18"/>
              </a:lnSpc>
            </a:pPr>
            <a:r>
              <a:rPr lang="en-US" sz="5265" b="1" spc="49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ETYCZNA PRODUKCJA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15803" y="2947260"/>
            <a:ext cx="7782447" cy="6894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Etyczna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produkcja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może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być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bardzo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istotnym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elementem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gwarantując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każdy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etap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wytwarzania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odzieży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odbywa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zgodnie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zasadami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odpowiedzialności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dbałości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środowisko.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uczciwych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norm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chronią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prawa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pracownicze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po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lokalnej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śladu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węglowego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etyczna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produkcja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tylko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wspiera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godność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człowieka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ale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także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przyczynia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budowy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odpornych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przejrzystych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łańcuchów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732639" y="914073"/>
            <a:ext cx="8107389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01"/>
              </a:lnSpc>
            </a:pPr>
            <a:r>
              <a:rPr lang="en-US" sz="4334" b="1" spc="4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UCZCIWE PRAKTYKI PRACY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46856" y="2172330"/>
            <a:ext cx="7226625" cy="7161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Uczciwe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zapewniają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pracownicy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zaangażowani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łańcuch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branży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modowej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otrzymują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uczciwe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wynagrodzenie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pracują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bezpiecznych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warunkach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traktowani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godnością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szacunkiem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Przedsiębiorstwa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promujące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uczciwe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często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stosują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międzynarodowych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norm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certyfikatów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takich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jak Fair Trade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lub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SA8000, aby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chronić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prawa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pracownicze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poprawiać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warunki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życia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społecznościach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produkowana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jest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odzież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</a:p>
        </p:txBody>
      </p:sp>
      <p:sp>
        <p:nvSpPr>
          <p:cNvPr id="8" name="Freeform 8" descr="Pszczoły pracujące nad plastrem miodu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2139304" y="7203210"/>
            <a:ext cx="7611922" cy="3553690"/>
          </a:xfrm>
          <a:custGeom>
            <a:avLst/>
            <a:gdLst/>
            <a:ahLst/>
            <a:cxnLst/>
            <a:rect l="l" t="t" r="r" b="b"/>
            <a:pathLst>
              <a:path w="7611922" h="3553690">
                <a:moveTo>
                  <a:pt x="0" y="0"/>
                </a:moveTo>
                <a:lnTo>
                  <a:pt x="7611923" y="0"/>
                </a:lnTo>
                <a:lnTo>
                  <a:pt x="7611923" y="3553690"/>
                </a:lnTo>
                <a:lnTo>
                  <a:pt x="0" y="355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732639" y="1022975"/>
            <a:ext cx="8107389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PRODUKCJA LOKALNA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46856" y="2033913"/>
            <a:ext cx="7226625" cy="830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Produkcja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lokalna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oznacza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wytwarzanie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odzieży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bliżej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rynków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konsumenckich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co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pozwala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ograniczyć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emisję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spalin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podczas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transportu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wspierać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lokalne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gospodarki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6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Zmniejszając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ślad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węglowy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związany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dalekobieżnym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transportem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promując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regionalne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centra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produkcyjne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przedsiębiorstwa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mogą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zwiększyć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przejrzystość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szybkość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reakcji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łańcucha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a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jednocześnie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stymulować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wzrost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gospodarczy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lokalnych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społecznościach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</a:p>
        </p:txBody>
      </p:sp>
      <p:sp>
        <p:nvSpPr>
          <p:cNvPr id="8" name="Freeform 8" descr="Otwarte worki z różnymi rodzajami nasion zbóż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2139304" y="7203210"/>
            <a:ext cx="7611922" cy="3553690"/>
          </a:xfrm>
          <a:custGeom>
            <a:avLst/>
            <a:gdLst/>
            <a:ahLst/>
            <a:cxnLst/>
            <a:rect l="l" t="t" r="r" b="b"/>
            <a:pathLst>
              <a:path w="7611922" h="3553690">
                <a:moveTo>
                  <a:pt x="0" y="0"/>
                </a:moveTo>
                <a:lnTo>
                  <a:pt x="7611923" y="0"/>
                </a:lnTo>
                <a:lnTo>
                  <a:pt x="7611923" y="3553690"/>
                </a:lnTo>
                <a:lnTo>
                  <a:pt x="0" y="355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64129" y="765546"/>
            <a:ext cx="5148373" cy="1606953"/>
            <a:chOff x="0" y="0"/>
            <a:chExt cx="6864498" cy="21426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64477" cy="2142617"/>
            </a:xfrm>
            <a:custGeom>
              <a:avLst/>
              <a:gdLst/>
              <a:ahLst/>
              <a:cxnLst/>
              <a:rect l="l" t="t" r="r" b="b"/>
              <a:pathLst>
                <a:path w="6864477" h="2142617">
                  <a:moveTo>
                    <a:pt x="0" y="0"/>
                  </a:moveTo>
                  <a:lnTo>
                    <a:pt x="6864477" y="0"/>
                  </a:lnTo>
                  <a:lnTo>
                    <a:pt x="6864477" y="2142617"/>
                  </a:lnTo>
                  <a:lnTo>
                    <a:pt x="0" y="21426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35911" y="-5165594"/>
            <a:ext cx="7373883" cy="1576448"/>
            <a:chOff x="0" y="0"/>
            <a:chExt cx="9831844" cy="21019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31832" cy="2101977"/>
            </a:xfrm>
            <a:custGeom>
              <a:avLst/>
              <a:gdLst/>
              <a:ahLst/>
              <a:cxnLst/>
              <a:rect l="l" t="t" r="r" b="b"/>
              <a:pathLst>
                <a:path w="9831832" h="2101977">
                  <a:moveTo>
                    <a:pt x="0" y="0"/>
                  </a:moveTo>
                  <a:lnTo>
                    <a:pt x="9831832" y="0"/>
                  </a:lnTo>
                  <a:lnTo>
                    <a:pt x="9831832" y="2101977"/>
                  </a:lnTo>
                  <a:lnTo>
                    <a:pt x="0" y="2101977"/>
                  </a:lnTo>
                  <a:close/>
                </a:path>
              </a:pathLst>
            </a:custGeom>
            <a:solidFill>
              <a:srgbClr val="7C946D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</a:p>
        </p:txBody>
      </p:sp>
      <p:sp>
        <p:nvSpPr>
          <p:cNvPr id="10" name="Freeform 10" descr="Osoba czytająca książkę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7427632" y="1330772"/>
            <a:ext cx="9879302" cy="8039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MODA </a:t>
            </a:r>
            <a:r>
              <a:rPr lang="pl-PL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OBIEG ZAMKNIĘTY</a:t>
            </a:r>
            <a:endParaRPr lang="en-US" sz="5400" b="1" spc="50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692640" y="2816808"/>
            <a:ext cx="7071360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Moda </a:t>
            </a:r>
            <a:r>
              <a:rPr lang="pl-PL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zamkniętym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to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podejście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jest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redukcja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wydłużenie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cyklu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życia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materiałów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branży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modowej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Promuje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upcykling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recykling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polegają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kreatywnym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wykorzystywaniu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materiałów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środowisko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innowacyjne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rozwiązania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projektowe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Zamykając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materiałów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cyrkularna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przyczynia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powstania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bardziej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rozsądnego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ekosystemu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modowego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26628" y="668630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38154" y="2217355"/>
            <a:ext cx="2549062" cy="2023552"/>
            <a:chOff x="0" y="0"/>
            <a:chExt cx="3398750" cy="2698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38153" y="6208951"/>
            <a:ext cx="2549062" cy="2023552"/>
            <a:chOff x="0" y="0"/>
            <a:chExt cx="3398750" cy="26980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939794" y="814998"/>
            <a:ext cx="1055753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Upcykling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58065" y="1860295"/>
            <a:ext cx="11060567" cy="258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Upcycling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polega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przekształcaniu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wyrzuconych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lub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nieużywanych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materiałów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wyższej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wartości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jakości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Kreatywnie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wykorzystując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tekstylia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akcesoria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nawet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całe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ubrania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projektanci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mogą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wydłużyć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cykl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życia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materiałów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zmniejszyć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ilość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Upcycling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zachęca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innowacyjnych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podejść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projektowych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koncentrują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odpowiedzialności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za środowisko.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21522" y="5054729"/>
            <a:ext cx="1055753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Recykling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39793" y="6109554"/>
            <a:ext cx="11060567" cy="228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Recykling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modzie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odnosi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procesu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przekształcania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materiałów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tekstylia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lub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ubrania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Poprzez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procesy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mechaniczne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lub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chemiczne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tkaniny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bawełna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poliester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nylon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mogą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zostać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rozbite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zregenerowane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przędze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lub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tkaniny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nadające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tworzenia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elementów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odzieży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</p:txBody>
      </p:sp>
      <p:sp>
        <p:nvSpPr>
          <p:cNvPr id="11" name="Freeform 11"/>
          <p:cNvSpPr/>
          <p:nvPr/>
        </p:nvSpPr>
        <p:spPr>
          <a:xfrm>
            <a:off x="2184203" y="5483688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2184203" y="1474114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993818"/>
            <a:ext cx="15542266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13"/>
              </a:lnSpc>
            </a:pPr>
            <a:r>
              <a:rPr lang="en-US" sz="4927" b="1" spc="46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BRANŻA MODOWA WPŁYW NA ŚRODOWISKO I SPOŁECZEŃSTWO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60" y="3009430"/>
            <a:ext cx="15238740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Branża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modowa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znacznym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stopniu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przyczynia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degradacji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głównie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zanieczyszczenie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wody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emisję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dwutlenku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węgla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wytwarzanie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Procesy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barwienia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obróbki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tekstyliów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zanieczyszczają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źródła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wody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toksycznymi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chemikaliami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a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produkcja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transport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utylizacja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odzieży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powodują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emisję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dużych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ilości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gazów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cieplarnianych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froncie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społecznym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szybka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często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pl-PL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oznacza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wyzyskujące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narażając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pracowników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niebezpieczne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warunki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niewystarczające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wynagrodzenia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Wielu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pracowników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branży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odzieżowej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szczególnie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krajach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rozwijających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długie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godziny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niebezpiecznych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warunkach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zarabiając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poniżej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standardów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życia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64129" y="765546"/>
            <a:ext cx="5148373" cy="1606953"/>
            <a:chOff x="0" y="0"/>
            <a:chExt cx="6864498" cy="21426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64477" cy="2142617"/>
            </a:xfrm>
            <a:custGeom>
              <a:avLst/>
              <a:gdLst/>
              <a:ahLst/>
              <a:cxnLst/>
              <a:rect l="l" t="t" r="r" b="b"/>
              <a:pathLst>
                <a:path w="6864477" h="2142617">
                  <a:moveTo>
                    <a:pt x="0" y="0"/>
                  </a:moveTo>
                  <a:lnTo>
                    <a:pt x="6864477" y="0"/>
                  </a:lnTo>
                  <a:lnTo>
                    <a:pt x="6864477" y="2142617"/>
                  </a:lnTo>
                  <a:lnTo>
                    <a:pt x="0" y="21426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35911" y="-5165594"/>
            <a:ext cx="7373883" cy="1576448"/>
            <a:chOff x="0" y="0"/>
            <a:chExt cx="9831844" cy="21019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31832" cy="2101977"/>
            </a:xfrm>
            <a:custGeom>
              <a:avLst/>
              <a:gdLst/>
              <a:ahLst/>
              <a:cxnLst/>
              <a:rect l="l" t="t" r="r" b="b"/>
              <a:pathLst>
                <a:path w="9831832" h="2101977">
                  <a:moveTo>
                    <a:pt x="0" y="0"/>
                  </a:moveTo>
                  <a:lnTo>
                    <a:pt x="9831832" y="0"/>
                  </a:lnTo>
                  <a:lnTo>
                    <a:pt x="9831832" y="2101977"/>
                  </a:lnTo>
                  <a:lnTo>
                    <a:pt x="0" y="2101977"/>
                  </a:lnTo>
                  <a:close/>
                </a:path>
              </a:pathLst>
            </a:custGeom>
            <a:solidFill>
              <a:srgbClr val="7C946D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</a:p>
        </p:txBody>
      </p:sp>
      <p:sp>
        <p:nvSpPr>
          <p:cNvPr id="10" name="Freeform 10" descr="Dwa słodkie roboty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7427631" y="1035497"/>
            <a:ext cx="10236227" cy="14097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61"/>
              </a:lnSpc>
            </a:pPr>
            <a:r>
              <a:rPr lang="en-US" sz="4634" b="1" spc="43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PROPONOWANE ĆWICZENIA PRAKTYCZNE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29755" y="3090926"/>
            <a:ext cx="7226625" cy="4596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Aby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wcielić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życie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idee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opracowaliśmy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ćwiczenie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praktyczne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zachęca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krytycznego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myślenia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kreatywności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Ćwiczenia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ocenę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rozwoju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etycznej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praktyczne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zastosowania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71040" y="7299344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Dwa słodkie roboty"/>
          <p:cNvSpPr/>
          <p:nvPr/>
        </p:nvSpPr>
        <p:spPr>
          <a:xfrm>
            <a:off x="0" y="0"/>
            <a:ext cx="7491412" cy="10287000"/>
          </a:xfrm>
          <a:custGeom>
            <a:avLst/>
            <a:gdLst/>
            <a:ahLst/>
            <a:cxnLst/>
            <a:rect l="l" t="t" r="r" b="b"/>
            <a:pathLst>
              <a:path w="7491412" h="10287000">
                <a:moveTo>
                  <a:pt x="0" y="0"/>
                </a:moveTo>
                <a:lnTo>
                  <a:pt x="7491412" y="0"/>
                </a:lnTo>
                <a:lnTo>
                  <a:pt x="74914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6659064" y="687449"/>
            <a:ext cx="9982017" cy="58990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5"/>
              </a:lnSpc>
            </a:pPr>
            <a:r>
              <a:rPr lang="en-US" sz="3846" b="1" spc="35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OCENA ZRÓWNOWAŻONEGO ROZWOJU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77200" y="1734077"/>
            <a:ext cx="9190281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4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Krok 1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Wybierz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kilka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różnych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produktów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modowych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(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bawełniany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T-shirt,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materiał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bambusowy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skórzana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torebka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itp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.)</a:t>
            </a:r>
          </a:p>
          <a:p>
            <a:pPr marL="0" lvl="0" indent="0" algn="just"/>
            <a:endParaRPr lang="en-US" sz="24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4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Krok 2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: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Oceń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te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produkty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na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podstawie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ich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materiałów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,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procesu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produkcji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i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praktyk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etycznych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.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Możesz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wziąć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pod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uwagę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następujące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kwestie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:</a:t>
            </a:r>
          </a:p>
          <a:p>
            <a:pPr marL="0" lvl="0" indent="0" algn="just"/>
            <a:endParaRPr lang="en-US" sz="24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 Italics"/>
            </a:endParaRPr>
          </a:p>
          <a:p>
            <a:pPr marL="0" lvl="0" indent="0" algn="just"/>
            <a:r>
              <a:rPr lang="en-US" sz="24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Materiał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: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Czy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jest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organiczny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,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poddany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recyklingowi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lub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pozyskany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w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zrównoważony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sposób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?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Porównaj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wpływ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bawełny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organicznej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na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środowisko w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porównaniu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z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bawełną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konwencjonalną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. </a:t>
            </a:r>
          </a:p>
          <a:p>
            <a:pPr marL="0" lvl="0" indent="0" algn="just"/>
            <a:endParaRPr lang="en-US" sz="24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 Italics"/>
            </a:endParaRPr>
          </a:p>
          <a:p>
            <a:pPr marL="0" lvl="0" indent="0" algn="just"/>
            <a:r>
              <a:rPr lang="en-US" sz="24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Produkcja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: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Czy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procesy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produkcyjne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są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energooszczędne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i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przyjazne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dla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środowiska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?</a:t>
            </a:r>
          </a:p>
          <a:p>
            <a:pPr marL="0" lvl="0" indent="0" algn="just"/>
            <a:endParaRPr lang="en-US" sz="24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 Italics"/>
            </a:endParaRPr>
          </a:p>
          <a:p>
            <a:pPr marL="0" lvl="0" indent="0" algn="just"/>
            <a:r>
              <a:rPr lang="en-US" sz="24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Praktyki</a:t>
            </a:r>
            <a:r>
              <a:rPr lang="en-US" sz="24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etyczne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: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Czy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marka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stosuje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uczciwe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praktyki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pracy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? </a:t>
            </a:r>
          </a:p>
          <a:p>
            <a:pPr marL="0" lvl="0" indent="0" algn="just"/>
            <a:endParaRPr lang="en-US" sz="24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 Italics"/>
            </a:endParaRPr>
          </a:p>
          <a:p>
            <a:pPr marL="0" lvl="0" indent="0" algn="just"/>
            <a:r>
              <a:rPr lang="en-US" sz="24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Krok 3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: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Napisz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raport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, w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którym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wyróżnisz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najbardziej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i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najmniej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zrównoważone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produkty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.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Omów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wpływ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na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środowisko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i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społeczeństwo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,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taki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jak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ślad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węglowy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,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zużycie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wody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i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warunki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 </a:t>
            </a:r>
            <a:r>
              <a:rPr lang="en-US" sz="24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pracy</a:t>
            </a:r>
            <a:r>
              <a:rPr lang="en-US" sz="24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 Italics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71040" y="7299344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Dwa słodkie roboty"/>
          <p:cNvSpPr/>
          <p:nvPr/>
        </p:nvSpPr>
        <p:spPr>
          <a:xfrm>
            <a:off x="0" y="0"/>
            <a:ext cx="7491412" cy="10287000"/>
          </a:xfrm>
          <a:custGeom>
            <a:avLst/>
            <a:gdLst/>
            <a:ahLst/>
            <a:cxnLst/>
            <a:rect l="l" t="t" r="r" b="b"/>
            <a:pathLst>
              <a:path w="7491412" h="10287000">
                <a:moveTo>
                  <a:pt x="0" y="0"/>
                </a:moveTo>
                <a:lnTo>
                  <a:pt x="7491412" y="0"/>
                </a:lnTo>
                <a:lnTo>
                  <a:pt x="74914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6659064" y="687449"/>
            <a:ext cx="9982017" cy="58990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5"/>
              </a:lnSpc>
            </a:pPr>
            <a:r>
              <a:rPr lang="en-US" sz="3846" b="1" spc="35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OCENA ZRÓWNOWAŻONEGO ROZWOJU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07119" y="1969376"/>
            <a:ext cx="8533962" cy="7325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Krok 1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Utwórz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kampanię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promującą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wybory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modowe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Użyj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platform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takich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jak Instagram, Facebook, X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TikTok, aby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dotrzeć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odbiorców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Krok 2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Opracuj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materiały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kampanii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Posty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mediach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społecznościowych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Udostępniaj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fakty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temat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szybkiej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środowisko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zalet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materiałów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przyjaznych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Treści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edukacyjne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Twórz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infografiki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filmy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temat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wyborów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modowych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np.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kupowania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rzeczy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drugiej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ręki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wspierania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marek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Krok 3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Przedstaw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swoją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kampanię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wyjaśnij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swoje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strategie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oczekiwany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Omów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jaki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sposób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planujesz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mierzyć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sukces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kampanii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np. za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pomocą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zaangażowania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926628" y="6760235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" y="1"/>
            <a:ext cx="18288002" cy="2769180"/>
            <a:chOff x="0" y="0"/>
            <a:chExt cx="24384002" cy="36922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3692271"/>
            </a:xfrm>
            <a:custGeom>
              <a:avLst/>
              <a:gdLst/>
              <a:ahLst/>
              <a:cxnLst/>
              <a:rect l="l" t="t" r="r" b="b"/>
              <a:pathLst>
                <a:path w="24384000" h="3692271">
                  <a:moveTo>
                    <a:pt x="0" y="0"/>
                  </a:moveTo>
                  <a:lnTo>
                    <a:pt x="24384000" y="0"/>
                  </a:lnTo>
                  <a:lnTo>
                    <a:pt x="24384000" y="3692271"/>
                  </a:lnTo>
                  <a:lnTo>
                    <a:pt x="0" y="3692271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173057" y="8552746"/>
            <a:ext cx="6108469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740"/>
              </a:lnSpc>
            </a:pPr>
            <a:r>
              <a:rPr lang="pl-PL" sz="1450" spc="1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Współfinansowane przez Unię Europejską. Wyrażone poglądy i opinie są jednak wyłącznie poglądami autora lub autorów i niekoniecznie odzwierciedlają poglądy Unii Europejskiej lub Fundacji Rozwoju Systemu Edukacji. Ani Unia Europejska, ani podmiot udzielający dotacji nie ponoszą za nie odpowiedzialności.                                  </a:t>
            </a:r>
            <a:br>
              <a:rPr lang="pl-PL" sz="1450" spc="1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pl-PL" sz="1450" spc="1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2022-1-PL01-KA220-YOU-000087822</a:t>
            </a:r>
            <a:endParaRPr lang="en-US" sz="1450" spc="13" dirty="0">
              <a:solidFill>
                <a:srgbClr val="11496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1319356" y="8692338"/>
            <a:ext cx="4103989" cy="1019017"/>
            <a:chOff x="0" y="0"/>
            <a:chExt cx="5471986" cy="13586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72049" cy="1358646"/>
            </a:xfrm>
            <a:custGeom>
              <a:avLst/>
              <a:gdLst/>
              <a:ahLst/>
              <a:cxnLst/>
              <a:rect l="l" t="t" r="r" b="b"/>
              <a:pathLst>
                <a:path w="5472049" h="1358646">
                  <a:moveTo>
                    <a:pt x="0" y="0"/>
                  </a:moveTo>
                  <a:lnTo>
                    <a:pt x="5472049" y="0"/>
                  </a:lnTo>
                  <a:lnTo>
                    <a:pt x="5472049" y="1358646"/>
                  </a:lnTo>
                  <a:lnTo>
                    <a:pt x="0" y="13586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Freeform 8"/>
          <p:cNvSpPr/>
          <p:nvPr/>
        </p:nvSpPr>
        <p:spPr>
          <a:xfrm>
            <a:off x="11877381" y="8863934"/>
            <a:ext cx="2987939" cy="686138"/>
          </a:xfrm>
          <a:custGeom>
            <a:avLst/>
            <a:gdLst/>
            <a:ahLst/>
            <a:cxnLst/>
            <a:rect l="l" t="t" r="r" b="b"/>
            <a:pathLst>
              <a:path w="2987939" h="686138">
                <a:moveTo>
                  <a:pt x="0" y="0"/>
                </a:moveTo>
                <a:lnTo>
                  <a:pt x="2987940" y="0"/>
                </a:lnTo>
                <a:lnTo>
                  <a:pt x="2987940" y="686139"/>
                </a:lnTo>
                <a:lnTo>
                  <a:pt x="0" y="6861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0" y="1111863"/>
            <a:ext cx="2162844" cy="4632762"/>
          </a:xfrm>
          <a:custGeom>
            <a:avLst/>
            <a:gdLst/>
            <a:ahLst/>
            <a:cxnLst/>
            <a:rect l="l" t="t" r="r" b="b"/>
            <a:pathLst>
              <a:path w="2162844" h="4632762">
                <a:moveTo>
                  <a:pt x="0" y="0"/>
                </a:moveTo>
                <a:lnTo>
                  <a:pt x="2162844" y="0"/>
                </a:lnTo>
                <a:lnTo>
                  <a:pt x="2162844" y="4632762"/>
                </a:lnTo>
                <a:lnTo>
                  <a:pt x="0" y="46327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3742590" y="3705749"/>
            <a:ext cx="1384731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05"/>
              </a:lnSpc>
            </a:pPr>
            <a:r>
              <a:rPr lang="en-US" sz="1587" b="1" spc="14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43152" y="3705749"/>
            <a:ext cx="8811603" cy="29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05"/>
              </a:lnSpc>
            </a:pP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moda</a:t>
            </a:r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742590" y="4392713"/>
            <a:ext cx="1384731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05"/>
              </a:lnSpc>
            </a:pPr>
            <a:r>
              <a:rPr lang="en-US" sz="1587" b="1" spc="14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443152" y="4392971"/>
            <a:ext cx="10353108" cy="29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05"/>
              </a:lnSpc>
            </a:pP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żywność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–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białka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roślinne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alternatywne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42590" y="5079677"/>
            <a:ext cx="1384731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05"/>
              </a:lnSpc>
            </a:pPr>
            <a:r>
              <a:rPr lang="en-US" sz="1587" b="1" spc="14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443152" y="5080192"/>
            <a:ext cx="8390600" cy="29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indent="0">
              <a:lnSpc>
                <a:spcPts val="1905"/>
              </a:lnSpc>
            </a:pP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Rolnictwo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przyjazne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klimatowi</a:t>
            </a:r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742590" y="5766641"/>
            <a:ext cx="1384731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05"/>
              </a:lnSpc>
            </a:pPr>
            <a:r>
              <a:rPr lang="en-US" sz="1587" b="1" spc="14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443152" y="5767028"/>
            <a:ext cx="8390600" cy="29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05"/>
              </a:lnSpc>
            </a:pP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Ekoturystyka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Podróże</a:t>
            </a:r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742590" y="6453605"/>
            <a:ext cx="1384731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05"/>
              </a:lnSpc>
            </a:pPr>
            <a:r>
              <a:rPr lang="en-US" sz="1587" b="1" spc="14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443152" y="6453865"/>
            <a:ext cx="8390600" cy="29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indent="0">
              <a:lnSpc>
                <a:spcPts val="1905"/>
              </a:lnSpc>
            </a:pP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Etyczne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zarządzanie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łańcuchem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dostaw</a:t>
            </a:r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765911" y="7140569"/>
            <a:ext cx="1384731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05"/>
              </a:lnSpc>
            </a:pPr>
            <a:r>
              <a:rPr lang="en-US" sz="1587" b="1" spc="14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466472" y="7140635"/>
            <a:ext cx="10764128" cy="2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05"/>
              </a:lnSpc>
            </a:pP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Rozwiązania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zakresie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odnawialnej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–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ochrona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zasobów</a:t>
            </a:r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133304" y="1386265"/>
            <a:ext cx="5355219" cy="65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84"/>
              </a:lnSpc>
            </a:pPr>
            <a:r>
              <a:rPr lang="en-US" sz="5400" b="1" spc="5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SPIS TREŚCI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1342936"/>
            <a:ext cx="15542266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01"/>
              </a:lnSpc>
            </a:pPr>
            <a:r>
              <a:rPr lang="en-US" sz="4334" b="1" spc="4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ZGODNOŚĆ Z CELAMI ZRÓWNOWAŻONEGO ROZWOJU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58112" y="2880360"/>
            <a:ext cx="15542264" cy="3939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Cel 12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Odpowiedzialna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konsumpcja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produkcja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wzorców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pozyskiwania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konsumpcji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Cel 8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Godna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wzrost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gospodarczy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uczciwe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wspieranie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wzrostu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gospodarczego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lokalnych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społecznościach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Cel 13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rzecz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klimatu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redukcję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śladu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węglowego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środowisko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dzięki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wyborom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modowym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4" tooltip="https://sdgs.un.org/goals/goal1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043943" y="918094"/>
            <a:ext cx="1585520" cy="1585519"/>
          </a:xfrm>
          <a:custGeom>
            <a:avLst/>
            <a:gdLst/>
            <a:ahLst/>
            <a:cxnLst/>
            <a:rect l="l" t="t" r="r" b="b"/>
            <a:pathLst>
              <a:path w="1585520" h="1585519">
                <a:moveTo>
                  <a:pt x="0" y="0"/>
                </a:moveTo>
                <a:lnTo>
                  <a:pt x="1585520" y="0"/>
                </a:lnTo>
                <a:lnTo>
                  <a:pt x="1585520" y="1585520"/>
                </a:lnTo>
                <a:lnTo>
                  <a:pt x="0" y="1585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993818"/>
            <a:ext cx="1554226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ENTRECOMP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60" y="2388872"/>
            <a:ext cx="15542264" cy="4985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1.2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Rozpoznawanie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szans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Identyfikowanie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popytu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rynkowego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produkty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usługi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modowe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6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2.1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Kreatywność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Projektowanie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innowacyjnych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rozwiązań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kampanii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promujących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zrównoważoną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modę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6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3.2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Odpowiedzialność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społeczna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Uwzględnianie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zagadnień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produkcji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konsumpcji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odzieży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środowiskowego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społecznego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4528574" y="671673"/>
            <a:ext cx="2666358" cy="1482822"/>
          </a:xfrm>
          <a:custGeom>
            <a:avLst/>
            <a:gdLst/>
            <a:ahLst/>
            <a:cxnLst/>
            <a:rect l="l" t="t" r="r" b="b"/>
            <a:pathLst>
              <a:path w="2666358" h="1482822">
                <a:moveTo>
                  <a:pt x="0" y="0"/>
                </a:moveTo>
                <a:lnTo>
                  <a:pt x="2666358" y="0"/>
                </a:lnTo>
                <a:lnTo>
                  <a:pt x="2666358" y="1482822"/>
                </a:lnTo>
                <a:lnTo>
                  <a:pt x="0" y="1482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427633" y="814849"/>
            <a:ext cx="9982017" cy="819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Więcej</a:t>
            </a: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zasobów</a:t>
            </a:r>
            <a:endParaRPr lang="en-US" sz="5400" b="1" spc="50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80352" y="2437418"/>
            <a:ext cx="7226625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3600" b="1" u="sng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3"/>
              </a:rPr>
              <a:t>Zmiana zachowań </a:t>
            </a:r>
            <a:r>
              <a:rPr lang="en-US" sz="3600" b="1" u="sng" kern="1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3"/>
              </a:rPr>
              <a:t>konsumentów</a:t>
            </a:r>
            <a:r>
              <a:rPr lang="en-US" sz="3600" b="1" u="sng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3"/>
              </a:rPr>
              <a:t>: orędownictwo za </a:t>
            </a:r>
            <a:r>
              <a:rPr lang="en-US" sz="3600" b="1" u="sng" kern="1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3"/>
              </a:rPr>
              <a:t>zrównoważoną</a:t>
            </a:r>
            <a:r>
              <a:rPr lang="en-US" sz="3600" b="1" u="sng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3"/>
              </a:rPr>
              <a:t> </a:t>
            </a:r>
            <a:r>
              <a:rPr lang="en-US" sz="3600" b="1" u="sng" kern="1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3"/>
              </a:rPr>
              <a:t>modą</a:t>
            </a:r>
            <a:endParaRPr lang="en-US" sz="3600" b="1" u="sng" kern="100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Open Sans Bold"/>
            </a:endParaRPr>
          </a:p>
          <a:p>
            <a:pPr marL="0" lvl="0" indent="0" algn="l"/>
            <a:endParaRPr lang="en-US" sz="3600" b="1" u="sng" kern="100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Open Sans Bold"/>
            </a:endParaRPr>
          </a:p>
          <a:p>
            <a:pPr marL="0" lvl="0" indent="0" algn="l"/>
            <a:r>
              <a:rPr lang="en-US" sz="3600" b="1" u="sng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4"/>
              </a:rPr>
              <a:t>10 </a:t>
            </a:r>
            <a:r>
              <a:rPr lang="en-US" sz="3600" b="1" u="sng" kern="1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4"/>
              </a:rPr>
              <a:t>prostych</a:t>
            </a:r>
            <a:r>
              <a:rPr lang="en-US" sz="3600" b="1" u="sng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4"/>
              </a:rPr>
              <a:t> </a:t>
            </a:r>
            <a:r>
              <a:rPr lang="en-US" sz="3600" b="1" u="sng" kern="1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4"/>
              </a:rPr>
              <a:t>kroków</a:t>
            </a:r>
            <a:r>
              <a:rPr lang="en-US" sz="3600" b="1" u="sng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4"/>
              </a:rPr>
              <a:t> do </a:t>
            </a:r>
            <a:r>
              <a:rPr lang="en-US" sz="3600" b="1" u="sng" kern="1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4"/>
              </a:rPr>
              <a:t>bycia</a:t>
            </a:r>
            <a:r>
              <a:rPr lang="en-US" sz="3600" b="1" u="sng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4"/>
              </a:rPr>
              <a:t> </a:t>
            </a:r>
            <a:r>
              <a:rPr lang="en-US" sz="3600" b="1" u="sng" kern="1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4"/>
              </a:rPr>
              <a:t>bardziej</a:t>
            </a:r>
            <a:r>
              <a:rPr lang="en-US" sz="3600" b="1" u="sng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4"/>
              </a:rPr>
              <a:t> </a:t>
            </a:r>
            <a:r>
              <a:rPr lang="en-US" sz="3600" b="1" u="sng" kern="1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4"/>
              </a:rPr>
              <a:t>zrównoważonym</a:t>
            </a:r>
            <a:endParaRPr lang="en-US" sz="3600" b="1" u="sng" kern="100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Open Sans Bold"/>
            </a:endParaRPr>
          </a:p>
          <a:p>
            <a:pPr marL="0" lvl="0" indent="0" algn="l"/>
            <a:endParaRPr lang="en-US" sz="3600" b="1" u="sng" kern="100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Open Sans Bold"/>
              <a:hlinkClick r:id="rId3" tooltip="https://clarity.global/news-insights/team-insights/changing-consumer-behavior-advocating-for-sustainable-fash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/>
            <a:r>
              <a:rPr lang="en-US" sz="3600" b="1" u="sng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5"/>
              </a:rPr>
              <a:t>Czym jest </a:t>
            </a:r>
            <a:r>
              <a:rPr lang="en-US" sz="3600" b="1" u="sng" kern="1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5"/>
              </a:rPr>
              <a:t>moda</a:t>
            </a:r>
            <a:r>
              <a:rPr lang="en-US" sz="3600" b="1" u="sng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5"/>
              </a:rPr>
              <a:t> </a:t>
            </a:r>
            <a:r>
              <a:rPr lang="en-US" sz="3600" b="1" u="sng" kern="1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5"/>
              </a:rPr>
              <a:t>cyrkularna</a:t>
            </a:r>
            <a:r>
              <a:rPr lang="en-US" sz="3600" b="1" u="sng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5"/>
              </a:rPr>
              <a:t>?</a:t>
            </a:r>
            <a:endParaRPr lang="en-US" sz="3600" b="1" u="sng" kern="100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Open Sans Bold"/>
              <a:hlinkClick r:id="rId4" tooltip="https://www.harpersbazaar.com/uk/fashion/what-to-wear/a41158/how-to-be-sustainable-fashion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" y="6638530"/>
            <a:ext cx="18334030" cy="2156396"/>
            <a:chOff x="0" y="0"/>
            <a:chExt cx="24445374" cy="28751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445340" cy="2875153"/>
            </a:xfrm>
            <a:custGeom>
              <a:avLst/>
              <a:gdLst/>
              <a:ahLst/>
              <a:cxnLst/>
              <a:rect l="l" t="t" r="r" b="b"/>
              <a:pathLst>
                <a:path w="24445340" h="2875153">
                  <a:moveTo>
                    <a:pt x="0" y="0"/>
                  </a:moveTo>
                  <a:lnTo>
                    <a:pt x="24445340" y="0"/>
                  </a:lnTo>
                  <a:lnTo>
                    <a:pt x="24445340" y="2875153"/>
                  </a:lnTo>
                  <a:lnTo>
                    <a:pt x="0" y="2875153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65788" y="1861150"/>
            <a:ext cx="1594001" cy="129396"/>
            <a:chOff x="0" y="0"/>
            <a:chExt cx="2125334" cy="1725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25345" cy="172466"/>
            </a:xfrm>
            <a:custGeom>
              <a:avLst/>
              <a:gdLst/>
              <a:ahLst/>
              <a:cxnLst/>
              <a:rect l="l" t="t" r="r" b="b"/>
              <a:pathLst>
                <a:path w="2125345" h="172466">
                  <a:moveTo>
                    <a:pt x="0" y="0"/>
                  </a:moveTo>
                  <a:lnTo>
                    <a:pt x="2125345" y="0"/>
                  </a:lnTo>
                  <a:lnTo>
                    <a:pt x="2125345" y="172466"/>
                  </a:lnTo>
                  <a:lnTo>
                    <a:pt x="0" y="172466"/>
                  </a:ln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954228" y="9658422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sp>
        <p:nvSpPr>
          <p:cNvPr id="8" name="Freeform 8"/>
          <p:cNvSpPr/>
          <p:nvPr/>
        </p:nvSpPr>
        <p:spPr>
          <a:xfrm>
            <a:off x="-19050" y="1162372"/>
            <a:ext cx="11065791" cy="6366638"/>
          </a:xfrm>
          <a:custGeom>
            <a:avLst/>
            <a:gdLst/>
            <a:ahLst/>
            <a:cxnLst/>
            <a:rect l="l" t="t" r="r" b="b"/>
            <a:pathLst>
              <a:path w="11065791" h="6366638">
                <a:moveTo>
                  <a:pt x="0" y="0"/>
                </a:moveTo>
                <a:lnTo>
                  <a:pt x="11065791" y="0"/>
                </a:lnTo>
                <a:lnTo>
                  <a:pt x="11065791" y="6366638"/>
                </a:lnTo>
                <a:lnTo>
                  <a:pt x="0" y="6366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3042740" y="1700392"/>
            <a:ext cx="4487392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00"/>
              </a:lnSpc>
            </a:pPr>
            <a:r>
              <a:rPr lang="en-US" sz="3750" b="1" spc="35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ZRÓWNOWAŻONA ŻYWNOŚĆ –</a:t>
            </a:r>
            <a:r>
              <a:rPr lang="pl-PL" sz="3750" b="1" spc="35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BIAŁKA ROŚLINNE I </a:t>
            </a:r>
            <a:r>
              <a:rPr lang="en-US" sz="3750" b="1" spc="35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ALTERNATYWNE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16690" y="3915305"/>
            <a:ext cx="6669919" cy="45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000"/>
              </a:lnSpc>
            </a:pPr>
            <a:r>
              <a:rPr lang="en-US" sz="30000" b="1" spc="28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02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38645" y="-1177213"/>
            <a:ext cx="3553690" cy="7611922"/>
          </a:xfrm>
          <a:custGeom>
            <a:avLst/>
            <a:gdLst/>
            <a:ahLst/>
            <a:cxnLst/>
            <a:rect l="l" t="t" r="r" b="b"/>
            <a:pathLst>
              <a:path w="3553690" h="7611922">
                <a:moveTo>
                  <a:pt x="0" y="0"/>
                </a:moveTo>
                <a:lnTo>
                  <a:pt x="3553691" y="0"/>
                </a:lnTo>
                <a:lnTo>
                  <a:pt x="3553691" y="7611922"/>
                </a:lnTo>
                <a:lnTo>
                  <a:pt x="0" y="76119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64129" y="765546"/>
            <a:ext cx="5148373" cy="1606953"/>
            <a:chOff x="0" y="0"/>
            <a:chExt cx="6864498" cy="21426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64477" cy="2142617"/>
            </a:xfrm>
            <a:custGeom>
              <a:avLst/>
              <a:gdLst/>
              <a:ahLst/>
              <a:cxnLst/>
              <a:rect l="l" t="t" r="r" b="b"/>
              <a:pathLst>
                <a:path w="6864477" h="2142617">
                  <a:moveTo>
                    <a:pt x="0" y="0"/>
                  </a:moveTo>
                  <a:lnTo>
                    <a:pt x="6864477" y="0"/>
                  </a:lnTo>
                  <a:lnTo>
                    <a:pt x="6864477" y="2142617"/>
                  </a:lnTo>
                  <a:lnTo>
                    <a:pt x="0" y="21426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35911" y="-5165594"/>
            <a:ext cx="7373883" cy="1576448"/>
            <a:chOff x="0" y="0"/>
            <a:chExt cx="9831844" cy="21019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31832" cy="2101977"/>
            </a:xfrm>
            <a:custGeom>
              <a:avLst/>
              <a:gdLst/>
              <a:ahLst/>
              <a:cxnLst/>
              <a:rect l="l" t="t" r="r" b="b"/>
              <a:pathLst>
                <a:path w="9831832" h="2101977">
                  <a:moveTo>
                    <a:pt x="0" y="0"/>
                  </a:moveTo>
                  <a:lnTo>
                    <a:pt x="9831832" y="0"/>
                  </a:lnTo>
                  <a:lnTo>
                    <a:pt x="9831832" y="2101977"/>
                  </a:lnTo>
                  <a:lnTo>
                    <a:pt x="0" y="2101977"/>
                  </a:lnTo>
                  <a:close/>
                </a:path>
              </a:pathLst>
            </a:custGeom>
            <a:solidFill>
              <a:srgbClr val="7C946D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24</a:t>
            </a:r>
          </a:p>
        </p:txBody>
      </p:sp>
      <p:sp>
        <p:nvSpPr>
          <p:cNvPr id="10" name="Freeform 10" descr="Sielankowy stos dyń na zewnątrz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7427633" y="1330772"/>
            <a:ext cx="5168227" cy="819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WSTĘP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73581" y="3138054"/>
            <a:ext cx="766662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Przemysł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spożywczy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wywiera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znaczący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środowisko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zużycie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emisję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gazów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cieplarnianych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degradację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gleby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Przejście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diety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roślinne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alternatywne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białka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oferuje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rozwiązanie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może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złagodzić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skutki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pl-PL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Ten moduł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bada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korzyści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praktyczne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aspekty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przyjmowania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takich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diet.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732639" y="453495"/>
            <a:ext cx="8407892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209"/>
              </a:lnSpc>
            </a:pPr>
            <a:r>
              <a:rPr lang="en-US" sz="3508" b="1" spc="32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WPŁYW WYBORÓW ŻYWNOŚCIOWYCH NA ŚRODOWISKO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65614" y="2574115"/>
            <a:ext cx="7662817" cy="6032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Emisje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gazów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cieplarnianych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Hodowla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zwierząt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gospodarskich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szczególnie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bydła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jest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głównym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źródłem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emisji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metanu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silnego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gazu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cieplarnianego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Diety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roślinne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mniejszy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ślad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węglowy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ponieważ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zazwyczaj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wytwarzają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mniej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gazów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cieplarnianych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kalorię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porównaniu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dietami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bogatymi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produkty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zwierzęce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Wykorzystanie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zasobów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rolnictwo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zwierzęce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wymaga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znacznych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ilości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wody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ziemi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porównaniu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rolnictwa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roślinnego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Przejście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żywność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pochodzenia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roślinnego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znacznie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zmniejszyć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zużycie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wody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użytkowanie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ziemi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promując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bardziej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efektywną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alokację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zasobów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25</a:t>
            </a:r>
          </a:p>
        </p:txBody>
      </p:sp>
      <p:sp>
        <p:nvSpPr>
          <p:cNvPr id="8" name="Freeform 8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2139304" y="7203210"/>
            <a:ext cx="7611922" cy="3553690"/>
          </a:xfrm>
          <a:custGeom>
            <a:avLst/>
            <a:gdLst/>
            <a:ahLst/>
            <a:cxnLst/>
            <a:rect l="l" t="t" r="r" b="b"/>
            <a:pathLst>
              <a:path w="7611922" h="3553690">
                <a:moveTo>
                  <a:pt x="0" y="0"/>
                </a:moveTo>
                <a:lnTo>
                  <a:pt x="7611923" y="0"/>
                </a:lnTo>
                <a:lnTo>
                  <a:pt x="7611923" y="3553690"/>
                </a:lnTo>
                <a:lnTo>
                  <a:pt x="0" y="355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732639" y="1144796"/>
            <a:ext cx="7830552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51"/>
              </a:lnSpc>
            </a:pPr>
            <a:r>
              <a:rPr lang="en-US" sz="4709" b="1" spc="44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ALTERNATYWNE BIAŁKA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46856" y="2574115"/>
            <a:ext cx="7481575" cy="732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Alternatywne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źródła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białka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to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różnorodne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źródła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białka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stanowią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alternatywę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tradycyjnych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opartych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odzwierzęcych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Należą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pochodzenia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roślinnego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fasola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soczewica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tofu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tempeh,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mniejszy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środowisko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porównaniu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zwierzęcą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Innowacje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mięso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hodowane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laboratorium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produkowane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użyciu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technik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hodowli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laboratoryjnej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owady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dzięki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efektywnemu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wykorzystaniu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przyczyniają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również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wyborów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żywieniowych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redukując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obciążenia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związane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konwencjonalną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mięsa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26</a:t>
            </a:r>
          </a:p>
        </p:txBody>
      </p:sp>
      <p:sp>
        <p:nvSpPr>
          <p:cNvPr id="8" name="Freeform 8" descr="Ręka kobiety dotykająca pszenicy na polu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2139304" y="7203210"/>
            <a:ext cx="7611922" cy="3553690"/>
          </a:xfrm>
          <a:custGeom>
            <a:avLst/>
            <a:gdLst/>
            <a:ahLst/>
            <a:cxnLst/>
            <a:rect l="l" t="t" r="r" b="b"/>
            <a:pathLst>
              <a:path w="7611922" h="3553690">
                <a:moveTo>
                  <a:pt x="0" y="0"/>
                </a:moveTo>
                <a:lnTo>
                  <a:pt x="7611923" y="0"/>
                </a:lnTo>
                <a:lnTo>
                  <a:pt x="7611923" y="3553690"/>
                </a:lnTo>
                <a:lnTo>
                  <a:pt x="0" y="355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27829" y="1356826"/>
            <a:ext cx="2549062" cy="2023552"/>
            <a:chOff x="0" y="0"/>
            <a:chExt cx="3398750" cy="2698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7829" y="7631658"/>
            <a:ext cx="2549062" cy="2023552"/>
            <a:chOff x="0" y="0"/>
            <a:chExt cx="3398750" cy="26980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27828" y="4485254"/>
            <a:ext cx="2549062" cy="2023552"/>
            <a:chOff x="0" y="0"/>
            <a:chExt cx="3398750" cy="26980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911197" y="671727"/>
            <a:ext cx="10557534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</a:pPr>
            <a:r>
              <a:rPr lang="en-US" sz="4200" b="1" spc="39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Białka roślinne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29468" y="1266807"/>
            <a:ext cx="11231051" cy="1723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Źródła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roślinne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fasola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soczewica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tofu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tempeh,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oferują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wysokiej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jakości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białko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bez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środowisko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związanego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mięsa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Produkcja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wymaga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mniej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co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przyczynia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emisji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gazów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cieplarnianych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mniejszego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zużycia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wody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15954" y="3611025"/>
            <a:ext cx="10557534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</a:pPr>
            <a:r>
              <a:rPr lang="en-US" sz="4200" b="1" spc="39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Mięso Hodowlane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15958" y="4199966"/>
            <a:ext cx="11144561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9"/>
              </a:lnSpc>
            </a:pP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Mięso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hodowane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laboratorium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stanowi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obiecującą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alternatywę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konwencjonalnej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mięsa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Wyprodukowane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pomocą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technik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rolnictwa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komórkowego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hodowane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mięso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unika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problemów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etycznych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związanych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hodowlą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zwierząt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gospodarskich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Wymaga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mniej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naturalnych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emituje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znacznie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mniej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gazów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cieplarnianych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porównaniu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tradycyjną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hodowlą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mięsa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15954" y="7099167"/>
            <a:ext cx="10557534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</a:pPr>
            <a:r>
              <a:rPr lang="en-US" sz="4200" b="1" spc="39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Białko owadów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15958" y="7940994"/>
            <a:ext cx="11144561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indent="0" algn="just">
              <a:lnSpc>
                <a:spcPts val="3089"/>
              </a:lnSpc>
            </a:pP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Owady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wysoce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wydajnym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źródłem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białka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wymagającym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minimalnej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ilości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wody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ziemi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paszy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porównaniu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tradycyjnego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chowu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zwierząt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gospodarskich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Hodowla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owadów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powoduje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minimalną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emisję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gazów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cieplarnianych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zapewnić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źródło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białka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spożycia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ludzi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  <p:sp>
        <p:nvSpPr>
          <p:cNvPr id="15" name="Freeform 15"/>
          <p:cNvSpPr/>
          <p:nvPr/>
        </p:nvSpPr>
        <p:spPr>
          <a:xfrm>
            <a:off x="2173878" y="6906394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2173878" y="3759990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2173878" y="613586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732639" y="453495"/>
            <a:ext cx="7830552" cy="2166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51"/>
              </a:lnSpc>
            </a:pPr>
            <a:r>
              <a:rPr lang="en-US" sz="4709" b="1" spc="44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WARTOŚĆ ODŻYWCZA</a:t>
            </a:r>
            <a:r>
              <a:rPr lang="pl-PL" sz="4709" b="1" spc="44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709" b="1" spc="44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ALTERNATYWNE</a:t>
            </a:r>
            <a:r>
              <a:rPr lang="pl-PL" sz="4709" b="1" spc="44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GO</a:t>
            </a:r>
            <a:r>
              <a:rPr lang="en-US" sz="4709" b="1" spc="44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BIAŁKA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03142" y="2977457"/>
            <a:ext cx="7011737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Roślinne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alternatywne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białka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dostarczyć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wszystkich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niezbędnych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składników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odżywczych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jeśli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stanowią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część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zbilansowanej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diety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Zrozumienie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składu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odżywczego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jest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niezbędne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aby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móc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układać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zdrowe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plany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żywieniowe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zgodne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wytycznymi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żywieniowymi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sprzyjające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ogólnemu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zdrowiu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Zrozumienie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profili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pozwala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podejmować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świadome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decyzje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pod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względem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odżywczym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przyjazną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dietę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28</a:t>
            </a:r>
          </a:p>
        </p:txBody>
      </p:sp>
      <p:sp>
        <p:nvSpPr>
          <p:cNvPr id="8" name="Freeform 8" descr="Żółte kwiaty na polu kwiatowym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2139304" y="7203210"/>
            <a:ext cx="7611922" cy="3553690"/>
          </a:xfrm>
          <a:custGeom>
            <a:avLst/>
            <a:gdLst/>
            <a:ahLst/>
            <a:cxnLst/>
            <a:rect l="l" t="t" r="r" b="b"/>
            <a:pathLst>
              <a:path w="7611922" h="3553690">
                <a:moveTo>
                  <a:pt x="0" y="0"/>
                </a:moveTo>
                <a:lnTo>
                  <a:pt x="7611923" y="0"/>
                </a:lnTo>
                <a:lnTo>
                  <a:pt x="7611923" y="3553690"/>
                </a:lnTo>
                <a:lnTo>
                  <a:pt x="0" y="355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64129" y="133394"/>
            <a:ext cx="5148373" cy="1606953"/>
            <a:chOff x="0" y="0"/>
            <a:chExt cx="6864498" cy="21426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64477" cy="2142617"/>
            </a:xfrm>
            <a:custGeom>
              <a:avLst/>
              <a:gdLst/>
              <a:ahLst/>
              <a:cxnLst/>
              <a:rect l="l" t="t" r="r" b="b"/>
              <a:pathLst>
                <a:path w="6864477" h="2142617">
                  <a:moveTo>
                    <a:pt x="0" y="0"/>
                  </a:moveTo>
                  <a:lnTo>
                    <a:pt x="6864477" y="0"/>
                  </a:lnTo>
                  <a:lnTo>
                    <a:pt x="6864477" y="2142617"/>
                  </a:lnTo>
                  <a:lnTo>
                    <a:pt x="0" y="21426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35911" y="-5165594"/>
            <a:ext cx="7373883" cy="1576448"/>
            <a:chOff x="0" y="0"/>
            <a:chExt cx="9831844" cy="21019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31832" cy="2101977"/>
            </a:xfrm>
            <a:custGeom>
              <a:avLst/>
              <a:gdLst/>
              <a:ahLst/>
              <a:cxnLst/>
              <a:rect l="l" t="t" r="r" b="b"/>
              <a:pathLst>
                <a:path w="9831832" h="2101977">
                  <a:moveTo>
                    <a:pt x="0" y="0"/>
                  </a:moveTo>
                  <a:lnTo>
                    <a:pt x="9831832" y="0"/>
                  </a:lnTo>
                  <a:lnTo>
                    <a:pt x="9831832" y="2101977"/>
                  </a:lnTo>
                  <a:lnTo>
                    <a:pt x="0" y="2101977"/>
                  </a:lnTo>
                  <a:close/>
                </a:path>
              </a:pathLst>
            </a:custGeom>
            <a:solidFill>
              <a:srgbClr val="7C946D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29</a:t>
            </a:r>
          </a:p>
        </p:txBody>
      </p:sp>
      <p:sp>
        <p:nvSpPr>
          <p:cNvPr id="10" name="Freeform 10" descr="Dwa słodkie roboty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7113045" y="951077"/>
            <a:ext cx="10768931" cy="58990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5"/>
              </a:lnSpc>
            </a:pPr>
            <a:r>
              <a:rPr lang="en-US" sz="3846" b="1" spc="35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PROPONOWANE ĆWICZENIA PRAKTYCZNE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83318" y="1772006"/>
            <a:ext cx="7847773" cy="787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Przejście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dietę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roślinną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Rzuć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sobie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wyzwanie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Zobowiąż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przyjęcia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diety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roślinnej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tydzień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Dokumentuj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swoje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codzienne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posiłki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spożycie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składników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odżywczych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(w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źródła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białka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wszelkie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wyzwania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napotkane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podczas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przejścia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Zastanów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omów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Zastanów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nad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swoimi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doświadczeniami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związanymi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przyjęciem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diety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roślinnej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Omów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zaobserwowane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korzyści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takie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jak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mniejszy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ślad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węglowy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mniejsze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zużycie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wody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porównaniu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typowymi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dietami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bogatymi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produkty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zwierzęce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64129" y="765546"/>
            <a:ext cx="5148373" cy="1606953"/>
            <a:chOff x="0" y="0"/>
            <a:chExt cx="6864498" cy="21426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64477" cy="2142617"/>
            </a:xfrm>
            <a:custGeom>
              <a:avLst/>
              <a:gdLst/>
              <a:ahLst/>
              <a:cxnLst/>
              <a:rect l="l" t="t" r="r" b="b"/>
              <a:pathLst>
                <a:path w="6864477" h="2142617">
                  <a:moveTo>
                    <a:pt x="0" y="0"/>
                  </a:moveTo>
                  <a:lnTo>
                    <a:pt x="6864477" y="0"/>
                  </a:lnTo>
                  <a:lnTo>
                    <a:pt x="6864477" y="2142617"/>
                  </a:lnTo>
                  <a:lnTo>
                    <a:pt x="0" y="21426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35911" y="-5165594"/>
            <a:ext cx="7373883" cy="1576448"/>
            <a:chOff x="0" y="0"/>
            <a:chExt cx="9831844" cy="21019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31832" cy="2101977"/>
            </a:xfrm>
            <a:custGeom>
              <a:avLst/>
              <a:gdLst/>
              <a:ahLst/>
              <a:cxnLst/>
              <a:rect l="l" t="t" r="r" b="b"/>
              <a:pathLst>
                <a:path w="9831832" h="2101977">
                  <a:moveTo>
                    <a:pt x="0" y="0"/>
                  </a:moveTo>
                  <a:lnTo>
                    <a:pt x="9831832" y="0"/>
                  </a:lnTo>
                  <a:lnTo>
                    <a:pt x="9831832" y="2101977"/>
                  </a:lnTo>
                  <a:lnTo>
                    <a:pt x="0" y="2101977"/>
                  </a:lnTo>
                  <a:close/>
                </a:path>
              </a:pathLst>
            </a:custGeom>
            <a:solidFill>
              <a:srgbClr val="7C946D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7427633" y="1330772"/>
            <a:ext cx="5168227" cy="819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WSTĘP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61877" y="3090926"/>
            <a:ext cx="7373874" cy="6485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3860"/>
              </a:lnSpc>
            </a:pP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module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omówimy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globalne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trendy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etycznej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przedsiębiorczości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Uczestnicy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zapoznają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aktualnymi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trendami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regulacjami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prawnymi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najlepszymi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promującymi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rozwój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zaufanie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interesariuszy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>
              <a:lnSpc>
                <a:spcPts val="3860"/>
              </a:lnSpc>
            </a:pPr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>
              <a:lnSpc>
                <a:spcPts val="3860"/>
              </a:lnSpc>
            </a:pPr>
            <a:r>
              <a:rPr lang="pl-PL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zczególny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nacisk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położono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włączenie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zagadnień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etycznych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strategii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biznesowych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tworzenie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innowacji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wywieranie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doświadczenia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ze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świata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rzeczywistego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praktyczne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zastosowanie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5025687" y="676250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64129" y="765546"/>
            <a:ext cx="5148373" cy="1606953"/>
            <a:chOff x="0" y="0"/>
            <a:chExt cx="6864498" cy="21426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64477" cy="2142617"/>
            </a:xfrm>
            <a:custGeom>
              <a:avLst/>
              <a:gdLst/>
              <a:ahLst/>
              <a:cxnLst/>
              <a:rect l="l" t="t" r="r" b="b"/>
              <a:pathLst>
                <a:path w="6864477" h="2142617">
                  <a:moveTo>
                    <a:pt x="0" y="0"/>
                  </a:moveTo>
                  <a:lnTo>
                    <a:pt x="6864477" y="0"/>
                  </a:lnTo>
                  <a:lnTo>
                    <a:pt x="6864477" y="2142617"/>
                  </a:lnTo>
                  <a:lnTo>
                    <a:pt x="0" y="21426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35911" y="-5165594"/>
            <a:ext cx="7373883" cy="1576448"/>
            <a:chOff x="0" y="0"/>
            <a:chExt cx="9831844" cy="21019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31832" cy="2101977"/>
            </a:xfrm>
            <a:custGeom>
              <a:avLst/>
              <a:gdLst/>
              <a:ahLst/>
              <a:cxnLst/>
              <a:rect l="l" t="t" r="r" b="b"/>
              <a:pathLst>
                <a:path w="9831832" h="2101977">
                  <a:moveTo>
                    <a:pt x="0" y="0"/>
                  </a:moveTo>
                  <a:lnTo>
                    <a:pt x="9831832" y="0"/>
                  </a:lnTo>
                  <a:lnTo>
                    <a:pt x="9831832" y="2101977"/>
                  </a:lnTo>
                  <a:lnTo>
                    <a:pt x="0" y="2101977"/>
                  </a:lnTo>
                  <a:close/>
                </a:path>
              </a:pathLst>
            </a:custGeom>
            <a:solidFill>
              <a:srgbClr val="7C946D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30</a:t>
            </a:r>
          </a:p>
        </p:txBody>
      </p:sp>
      <p:sp>
        <p:nvSpPr>
          <p:cNvPr id="10" name="Freeform 10" descr="Dwa słodkie roboty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6744626" y="657875"/>
            <a:ext cx="10665024" cy="58990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5"/>
              </a:lnSpc>
            </a:pPr>
            <a:r>
              <a:rPr lang="en-US" sz="3846" b="1" spc="35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PROPONOWANE ĆWICZENIA PRAKTYCZNE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84700" y="2427744"/>
            <a:ext cx="7847773" cy="646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Przygotowanie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alternatywnego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posiłku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białkowego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</a:p>
          <a:p>
            <a:pPr marL="0" lvl="0" indent="0" algn="just"/>
            <a:endParaRPr lang="en-US" sz="2800" b="1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Eksperymentuj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przepisami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Poznaj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różne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przepisy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roślinne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alternatywne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białka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Przygotuj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tygodniowy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plan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posiłków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będzie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zawierał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produkty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różnych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formach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takich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sałatki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zupy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smażone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patelni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przekąski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Dzielenie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doświadczeniami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Podziel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swoimi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ulubionymi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przepisami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doświadczeniami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kulinarnymi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znajomymi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rodziną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współpracownikami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itd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Porozmawiaj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smaku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konsystencji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wartościach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odżywczych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posiłków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roślinnych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alternatywnych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źródeł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białka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porównaniu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tradycyjnymi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daniami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mięsnymi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984293"/>
            <a:ext cx="15542266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34"/>
              </a:lnSpc>
            </a:pPr>
            <a:r>
              <a:rPr lang="en-US" sz="5028" b="1" spc="47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ZGODNOŚĆ Z CELAMI ZRÓWNOWAŻONEGO ROZWOJU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60" y="3040589"/>
            <a:ext cx="15542264" cy="5514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Cel 2: Zero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głodu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: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źródeł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żywności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ograniczają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zużycie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zasobów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środowisko.</a:t>
            </a:r>
          </a:p>
          <a:p>
            <a:pPr marL="0" lvl="0" indent="0" algn="just"/>
            <a:endParaRPr lang="en-US" sz="36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Cel 3: Dobre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zdrowie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i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dobre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samopoczucie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zapewnienie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odżywczych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opcji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dietetycznych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sprzyjają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zdrowiu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dobremu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samopoczuciu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6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Cel 12: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Odpowiedzialna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konsumpcja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i</a:t>
            </a:r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6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produkcja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wzorców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konsumpcji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zmniejszanie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produkcji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żywności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środowisko.</a:t>
            </a:r>
            <a:endParaRPr lang="en-US" sz="36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4" tooltip="https://sdgs.un.org/goals/goal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043943" y="918094"/>
            <a:ext cx="1585520" cy="1585519"/>
          </a:xfrm>
          <a:custGeom>
            <a:avLst/>
            <a:gdLst/>
            <a:ahLst/>
            <a:cxnLst/>
            <a:rect l="l" t="t" r="r" b="b"/>
            <a:pathLst>
              <a:path w="1585520" h="1585519">
                <a:moveTo>
                  <a:pt x="0" y="0"/>
                </a:moveTo>
                <a:lnTo>
                  <a:pt x="1585520" y="0"/>
                </a:lnTo>
                <a:lnTo>
                  <a:pt x="1585520" y="1585520"/>
                </a:lnTo>
                <a:lnTo>
                  <a:pt x="0" y="1585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993818"/>
            <a:ext cx="1554226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ENTRECOMP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60" y="2476638"/>
            <a:ext cx="15542264" cy="6022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320"/>
              </a:lnSpc>
            </a:pP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1.2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Rozpoznawanie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szans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Identyfikowanie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popytu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rynkowego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produkty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spożywcze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>
              <a:lnSpc>
                <a:spcPts val="4320"/>
              </a:lnSpc>
            </a:pPr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>
              <a:lnSpc>
                <a:spcPts val="4320"/>
              </a:lnSpc>
            </a:pP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2.2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Kreatywność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Opracowywanie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innowacyjnych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przepisów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bazie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roślinnych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alternatywnych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źródeł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białka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>
              <a:lnSpc>
                <a:spcPts val="4320"/>
              </a:lnSpc>
            </a:pPr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>
              <a:lnSpc>
                <a:spcPts val="4320"/>
              </a:lnSpc>
            </a:pP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3.1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Podejmowanie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Uruchamianie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kampanii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lub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edukacyjnych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promujących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dietę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>
              <a:lnSpc>
                <a:spcPts val="4320"/>
              </a:lnSpc>
            </a:pPr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>
              <a:lnSpc>
                <a:spcPts val="4320"/>
              </a:lnSpc>
            </a:pP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 Comp 3.2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Odpowiedzialność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społeczna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Włączanie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zagadnień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konsumpcji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żywności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4528574" y="671673"/>
            <a:ext cx="2666358" cy="1482822"/>
          </a:xfrm>
          <a:custGeom>
            <a:avLst/>
            <a:gdLst/>
            <a:ahLst/>
            <a:cxnLst/>
            <a:rect l="l" t="t" r="r" b="b"/>
            <a:pathLst>
              <a:path w="2666358" h="1482822">
                <a:moveTo>
                  <a:pt x="0" y="0"/>
                </a:moveTo>
                <a:lnTo>
                  <a:pt x="2666358" y="0"/>
                </a:lnTo>
                <a:lnTo>
                  <a:pt x="2666358" y="1482822"/>
                </a:lnTo>
                <a:lnTo>
                  <a:pt x="0" y="1482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427633" y="814849"/>
            <a:ext cx="9982017" cy="819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Więcej</a:t>
            </a: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zasobów</a:t>
            </a:r>
            <a:endParaRPr lang="en-US" sz="5400" b="1" spc="50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80352" y="2437418"/>
            <a:ext cx="7226625" cy="5718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67"/>
              </a:lnSpc>
            </a:pPr>
            <a:r>
              <a:rPr lang="en-US" sz="3200" b="1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3"/>
              </a:rPr>
              <a:t>Wpływ </a:t>
            </a:r>
            <a:r>
              <a:rPr lang="en-US" sz="3200" b="1" kern="1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3"/>
              </a:rPr>
              <a:t>alternatywnych</a:t>
            </a:r>
            <a:r>
              <a:rPr lang="en-US" sz="3200" b="1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3"/>
              </a:rPr>
              <a:t> </a:t>
            </a:r>
            <a:r>
              <a:rPr lang="en-US" sz="3200" b="1" kern="1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3"/>
              </a:rPr>
              <a:t>białek</a:t>
            </a:r>
            <a:r>
              <a:rPr lang="en-US" sz="3200" b="1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3"/>
              </a:rPr>
              <a:t> </a:t>
            </a:r>
            <a:r>
              <a:rPr lang="en-US" sz="3200" b="1" kern="1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3"/>
              </a:rPr>
              <a:t>na</a:t>
            </a:r>
            <a:r>
              <a:rPr lang="en-US" sz="3200" b="1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3"/>
              </a:rPr>
              <a:t> środowisko</a:t>
            </a:r>
            <a:endParaRPr lang="en-US" sz="3200" b="1" kern="100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Open Sans Bold"/>
            </a:endParaRPr>
          </a:p>
          <a:p>
            <a:pPr marL="0" lvl="0" indent="0" algn="l">
              <a:lnSpc>
                <a:spcPts val="4967"/>
              </a:lnSpc>
            </a:pPr>
            <a:endParaRPr lang="en-US" sz="3200" b="1" kern="100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Open Sans Bold"/>
            </a:endParaRPr>
          </a:p>
          <a:p>
            <a:pPr marL="0" lvl="0" indent="0" algn="l">
              <a:lnSpc>
                <a:spcPts val="4967"/>
              </a:lnSpc>
            </a:pPr>
            <a:r>
              <a:rPr lang="en-US" sz="3200" b="1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4"/>
              </a:rPr>
              <a:t>Zyski z </a:t>
            </a:r>
            <a:r>
              <a:rPr lang="en-US" sz="3200" b="1" kern="1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4"/>
              </a:rPr>
              <a:t>roślin</a:t>
            </a:r>
            <a:r>
              <a:rPr lang="en-US" sz="3200" b="1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4"/>
              </a:rPr>
              <a:t>: </a:t>
            </a:r>
            <a:r>
              <a:rPr lang="en-US" sz="3200" b="1" kern="1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4"/>
              </a:rPr>
              <a:t>ryzyko</a:t>
            </a:r>
            <a:r>
              <a:rPr lang="en-US" sz="3200" b="1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4"/>
              </a:rPr>
              <a:t> </a:t>
            </a:r>
            <a:r>
              <a:rPr lang="en-US" sz="3200" b="1" kern="1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4"/>
              </a:rPr>
              <a:t>inwestycyjne</a:t>
            </a:r>
            <a:r>
              <a:rPr lang="en-US" sz="3200" b="1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4"/>
              </a:rPr>
              <a:t> </a:t>
            </a:r>
            <a:r>
              <a:rPr lang="en-US" sz="3200" b="1" kern="1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4"/>
              </a:rPr>
              <a:t>i</a:t>
            </a:r>
            <a:r>
              <a:rPr lang="en-US" sz="3200" b="1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4"/>
              </a:rPr>
              <a:t> </a:t>
            </a:r>
            <a:r>
              <a:rPr lang="en-US" sz="3200" b="1" kern="1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4"/>
              </a:rPr>
              <a:t>szanse</a:t>
            </a:r>
            <a:r>
              <a:rPr lang="en-US" sz="3200" b="1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4"/>
              </a:rPr>
              <a:t> w </a:t>
            </a:r>
            <a:r>
              <a:rPr lang="en-US" sz="3200" b="1" kern="1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4"/>
              </a:rPr>
              <a:t>zrównoważonych</a:t>
            </a:r>
            <a:r>
              <a:rPr lang="en-US" sz="3200" b="1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4"/>
              </a:rPr>
              <a:t> </a:t>
            </a:r>
            <a:r>
              <a:rPr lang="en-US" sz="3200" b="1" kern="1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4"/>
              </a:rPr>
              <a:t>systemach</a:t>
            </a:r>
            <a:r>
              <a:rPr lang="en-US" sz="3200" b="1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4"/>
              </a:rPr>
              <a:t> </a:t>
            </a:r>
            <a:r>
              <a:rPr lang="en-US" sz="3200" b="1" kern="1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4"/>
              </a:rPr>
              <a:t>żywnościowych</a:t>
            </a:r>
            <a:endParaRPr lang="en-US" sz="3200" b="1" kern="100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Open Sans Bold"/>
            </a:endParaRPr>
          </a:p>
          <a:p>
            <a:pPr marL="0" lvl="0" indent="0" algn="l">
              <a:lnSpc>
                <a:spcPts val="4967"/>
              </a:lnSpc>
            </a:pPr>
            <a:endParaRPr lang="en-US" sz="3200" b="1" kern="100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Open Sans Bold"/>
            </a:endParaRPr>
          </a:p>
          <a:p>
            <a:pPr marL="0" lvl="0" indent="0" algn="l">
              <a:lnSpc>
                <a:spcPts val="4967"/>
              </a:lnSpc>
            </a:pPr>
            <a:r>
              <a:rPr lang="en-US" sz="3200" b="1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5"/>
              </a:rPr>
              <a:t>Alternatywne </a:t>
            </a:r>
            <a:r>
              <a:rPr lang="en-US" sz="3200" b="1" kern="1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5"/>
              </a:rPr>
              <a:t>białka</a:t>
            </a:r>
            <a:r>
              <a:rPr lang="en-US" sz="3200" b="1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5"/>
              </a:rPr>
              <a:t>: </a:t>
            </a:r>
            <a:r>
              <a:rPr lang="en-US" sz="3200" b="1" kern="1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5"/>
              </a:rPr>
              <a:t>kształtowanie</a:t>
            </a:r>
            <a:r>
              <a:rPr lang="en-US" sz="3200" b="1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5"/>
              </a:rPr>
              <a:t> </a:t>
            </a:r>
            <a:r>
              <a:rPr lang="en-US" sz="3200" b="1" kern="1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5"/>
              </a:rPr>
              <a:t>przyszłości</a:t>
            </a:r>
            <a:r>
              <a:rPr lang="en-US" sz="3200" b="1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5"/>
              </a:rPr>
              <a:t> </a:t>
            </a:r>
            <a:r>
              <a:rPr lang="en-US" sz="3200" b="1" kern="1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5"/>
              </a:rPr>
              <a:t>zrównoważonego</a:t>
            </a:r>
            <a:r>
              <a:rPr lang="en-US" sz="3200" b="1" kern="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5"/>
              </a:rPr>
              <a:t> </a:t>
            </a:r>
            <a:r>
              <a:rPr lang="en-US" sz="3200" b="1" kern="1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Open Sans Bold"/>
                <a:hlinkClick r:id="rId5"/>
              </a:rPr>
              <a:t>odżywiania</a:t>
            </a:r>
            <a:endParaRPr lang="en-US" sz="3200" b="1" kern="100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Open Sans Bold"/>
              <a:hlinkClick r:id="rId4" tooltip="https://www.fairr.org/resources/reports/plant-based-profits-investment-risks-opportunities-sustainable-food-system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" y="6638530"/>
            <a:ext cx="18334030" cy="2156396"/>
            <a:chOff x="0" y="0"/>
            <a:chExt cx="24445374" cy="28751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445340" cy="2875153"/>
            </a:xfrm>
            <a:custGeom>
              <a:avLst/>
              <a:gdLst/>
              <a:ahLst/>
              <a:cxnLst/>
              <a:rect l="l" t="t" r="r" b="b"/>
              <a:pathLst>
                <a:path w="24445340" h="2875153">
                  <a:moveTo>
                    <a:pt x="0" y="0"/>
                  </a:moveTo>
                  <a:lnTo>
                    <a:pt x="24445340" y="0"/>
                  </a:lnTo>
                  <a:lnTo>
                    <a:pt x="24445340" y="2875153"/>
                  </a:lnTo>
                  <a:lnTo>
                    <a:pt x="0" y="2875153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65788" y="1861150"/>
            <a:ext cx="1594001" cy="129396"/>
            <a:chOff x="0" y="0"/>
            <a:chExt cx="2125334" cy="1725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25345" cy="172466"/>
            </a:xfrm>
            <a:custGeom>
              <a:avLst/>
              <a:gdLst/>
              <a:ahLst/>
              <a:cxnLst/>
              <a:rect l="l" t="t" r="r" b="b"/>
              <a:pathLst>
                <a:path w="2125345" h="172466">
                  <a:moveTo>
                    <a:pt x="0" y="0"/>
                  </a:moveTo>
                  <a:lnTo>
                    <a:pt x="2125345" y="0"/>
                  </a:lnTo>
                  <a:lnTo>
                    <a:pt x="2125345" y="172466"/>
                  </a:lnTo>
                  <a:lnTo>
                    <a:pt x="0" y="172466"/>
                  </a:ln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954228" y="9658422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sp>
        <p:nvSpPr>
          <p:cNvPr id="8" name="Freeform 8"/>
          <p:cNvSpPr/>
          <p:nvPr/>
        </p:nvSpPr>
        <p:spPr>
          <a:xfrm>
            <a:off x="-19050" y="1162372"/>
            <a:ext cx="11065791" cy="6366638"/>
          </a:xfrm>
          <a:custGeom>
            <a:avLst/>
            <a:gdLst/>
            <a:ahLst/>
            <a:cxnLst/>
            <a:rect l="l" t="t" r="r" b="b"/>
            <a:pathLst>
              <a:path w="11065791" h="6366638">
                <a:moveTo>
                  <a:pt x="0" y="0"/>
                </a:moveTo>
                <a:lnTo>
                  <a:pt x="11065791" y="0"/>
                </a:lnTo>
                <a:lnTo>
                  <a:pt x="11065791" y="6366638"/>
                </a:lnTo>
                <a:lnTo>
                  <a:pt x="0" y="6366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3042740" y="1709917"/>
            <a:ext cx="4487392" cy="191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</a:pPr>
            <a:r>
              <a:rPr lang="en-US" sz="4200" b="1" spc="39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ROLNICTWO PRZYJAZNE KLIMATOWI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16690" y="3915305"/>
            <a:ext cx="6669919" cy="45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000"/>
              </a:lnSpc>
            </a:pPr>
            <a:r>
              <a:rPr lang="en-US" sz="30000" b="1" spc="28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03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38645" y="-1177213"/>
            <a:ext cx="3553690" cy="7611922"/>
          </a:xfrm>
          <a:custGeom>
            <a:avLst/>
            <a:gdLst/>
            <a:ahLst/>
            <a:cxnLst/>
            <a:rect l="l" t="t" r="r" b="b"/>
            <a:pathLst>
              <a:path w="3553690" h="7611922">
                <a:moveTo>
                  <a:pt x="0" y="0"/>
                </a:moveTo>
                <a:lnTo>
                  <a:pt x="3553691" y="0"/>
                </a:lnTo>
                <a:lnTo>
                  <a:pt x="3553691" y="7611922"/>
                </a:lnTo>
                <a:lnTo>
                  <a:pt x="0" y="76119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64129" y="765546"/>
            <a:ext cx="5148373" cy="1606953"/>
            <a:chOff x="0" y="0"/>
            <a:chExt cx="6864498" cy="21426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64477" cy="2142617"/>
            </a:xfrm>
            <a:custGeom>
              <a:avLst/>
              <a:gdLst/>
              <a:ahLst/>
              <a:cxnLst/>
              <a:rect l="l" t="t" r="r" b="b"/>
              <a:pathLst>
                <a:path w="6864477" h="2142617">
                  <a:moveTo>
                    <a:pt x="0" y="0"/>
                  </a:moveTo>
                  <a:lnTo>
                    <a:pt x="6864477" y="0"/>
                  </a:lnTo>
                  <a:lnTo>
                    <a:pt x="6864477" y="2142617"/>
                  </a:lnTo>
                  <a:lnTo>
                    <a:pt x="0" y="21426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35911" y="-5165594"/>
            <a:ext cx="7373883" cy="1576448"/>
            <a:chOff x="0" y="0"/>
            <a:chExt cx="9831844" cy="21019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31832" cy="2101977"/>
            </a:xfrm>
            <a:custGeom>
              <a:avLst/>
              <a:gdLst/>
              <a:ahLst/>
              <a:cxnLst/>
              <a:rect l="l" t="t" r="r" b="b"/>
              <a:pathLst>
                <a:path w="9831832" h="2101977">
                  <a:moveTo>
                    <a:pt x="0" y="0"/>
                  </a:moveTo>
                  <a:lnTo>
                    <a:pt x="9831832" y="0"/>
                  </a:lnTo>
                  <a:lnTo>
                    <a:pt x="9831832" y="2101977"/>
                  </a:lnTo>
                  <a:lnTo>
                    <a:pt x="0" y="2101977"/>
                  </a:lnTo>
                  <a:close/>
                </a:path>
              </a:pathLst>
            </a:custGeom>
            <a:solidFill>
              <a:srgbClr val="7C946D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35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7427633" y="722940"/>
            <a:ext cx="9682553" cy="819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WSTĘP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40302" y="2137638"/>
            <a:ext cx="7716078" cy="6795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811"/>
              </a:lnSpc>
            </a:pP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Rolnictwo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odgrywa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podwójną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rolę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zmianie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klimatu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ponieważ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jednej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strony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przyczynia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emisji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gazów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cieplarnianych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a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drugiej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jest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sektorem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podatnym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ich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skutki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>
              <a:lnSpc>
                <a:spcPts val="3811"/>
              </a:lnSpc>
            </a:pPr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>
              <a:lnSpc>
                <a:spcPts val="3811"/>
              </a:lnSpc>
            </a:pP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Tradycyjne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rolnicze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często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nasilają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zmiany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klimatyczne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poprzez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emisję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dwutlenku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węgla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metanu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podtlenku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azotu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powodują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wylesianie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degradację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gleby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>
              <a:lnSpc>
                <a:spcPts val="3811"/>
              </a:lnSpc>
            </a:pPr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>
              <a:lnSpc>
                <a:spcPts val="3811"/>
              </a:lnSpc>
            </a:pP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Rolnictwo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przyjazne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klimatu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ma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odwrócenie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trendów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poprzez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przyjęcie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zwiększają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sekwestrację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węgla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poprawiają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zdrowie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gleby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732639" y="453495"/>
            <a:ext cx="7244896" cy="163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EMISJE GAZÓW CIEPLARNIANYCH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50911" y="2611658"/>
            <a:ext cx="7226625" cy="5109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Konwencjonalne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rolnicze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znacznym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stopniu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przyczyniają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emisji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gazów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cieplarnianych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dwutlenku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węgla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(CO2),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metanu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(CH4)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tlenku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azotu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(N2O).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Zrozumienie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emisji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jest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kluczowe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opracowania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strategii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mających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ich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zmianę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klimatu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36</a:t>
            </a:r>
          </a:p>
        </p:txBody>
      </p:sp>
      <p:sp>
        <p:nvSpPr>
          <p:cNvPr id="8" name="Freeform 8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2139304" y="7203210"/>
            <a:ext cx="7611922" cy="3553690"/>
          </a:xfrm>
          <a:custGeom>
            <a:avLst/>
            <a:gdLst/>
            <a:ahLst/>
            <a:cxnLst/>
            <a:rect l="l" t="t" r="r" b="b"/>
            <a:pathLst>
              <a:path w="7611922" h="3553690">
                <a:moveTo>
                  <a:pt x="0" y="0"/>
                </a:moveTo>
                <a:lnTo>
                  <a:pt x="7611923" y="0"/>
                </a:lnTo>
                <a:lnTo>
                  <a:pt x="7611923" y="3553690"/>
                </a:lnTo>
                <a:lnTo>
                  <a:pt x="0" y="3553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993818"/>
            <a:ext cx="1554226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ZRÓWNOWAŻONE PRAKTYKI ROLNICZE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60" y="2295466"/>
            <a:ext cx="15542264" cy="5909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odpowiedzi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wyzwania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stawiane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tradycyjne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rolnictwo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stały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niezbędnymi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strategiami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zwiększającymi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odporność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ekologiczną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ograniczającymi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skutki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zmiany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klimatu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tylko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utrzymanie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produktywności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rolniczej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ale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także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przywrócenie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wzmocnienie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naturalnych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ekosystemów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Wśród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podejść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rolnictwo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regeneracyjne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pl-PL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agroleśnictwo</a:t>
            </a:r>
            <a:r>
              <a:rPr lang="pl-PL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rolnictwo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bezorkowe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wyróżniają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innowacyjnymi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metodami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promują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zdrowie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gleby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bioróżnorodność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sekwestrację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węgla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Wprowadzając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krajobrazu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rolniczego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rolnicy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mogą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przyczynić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bardziej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przyszłości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jednocześnie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zwiększając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odporność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swoich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działań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zmieniający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klimat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27829" y="1356826"/>
            <a:ext cx="2549062" cy="2023552"/>
            <a:chOff x="0" y="0"/>
            <a:chExt cx="3398750" cy="2698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7829" y="7631658"/>
            <a:ext cx="2549062" cy="2023552"/>
            <a:chOff x="0" y="0"/>
            <a:chExt cx="3398750" cy="26980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27828" y="4485254"/>
            <a:ext cx="2549062" cy="2023552"/>
            <a:chOff x="0" y="0"/>
            <a:chExt cx="3398750" cy="26980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911197" y="671727"/>
            <a:ext cx="1055753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Rolnictwo regeneratywne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29468" y="1518477"/>
            <a:ext cx="10557530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42"/>
              </a:lnSpc>
            </a:pPr>
            <a:r>
              <a:rPr lang="en-US" sz="2868" spc="26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Koncentruje się na przywracaniu zdrowia gleby, zwiększaniu bioróżnorodności i ulepszaniu usług ekosystemowych poprzez takie praktyki, jak uprawy okrywowe, płodozmian i zintegrowane zarządzanie hodowlą zwierząt gospodarskich.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11197" y="3784038"/>
            <a:ext cx="1055753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 dirty="0" err="1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Agroleśnictwo</a:t>
            </a:r>
            <a:endParaRPr lang="en-US" sz="5400" b="1" spc="50" dirty="0">
              <a:solidFill>
                <a:srgbClr val="DB176A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947740" y="4640982"/>
            <a:ext cx="10557530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600"/>
              </a:lnSpc>
            </a:pP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Wprowadza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drzewa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krzewy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krajobrazu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rolniczego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celu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zwiększenia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bioróżnorodności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poprawy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żyzności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gleby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sekwestracji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spc="28" dirty="0" err="1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węgla</a:t>
            </a:r>
            <a:r>
              <a:rPr lang="en-US" sz="3000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29468" y="6896350"/>
            <a:ext cx="1055753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Uprawa bezorkowa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47740" y="7763487"/>
            <a:ext cx="10557530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600"/>
              </a:lnSpc>
            </a:pPr>
            <a:r>
              <a:rPr lang="en-US" sz="3000" spc="28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Zmniejsza erozję gleby i zwiększa magazynowanie węgla w glebie poprzez minimalizowanie jej naruszania podczas sadzenia i uprawy.</a:t>
            </a:r>
          </a:p>
        </p:txBody>
      </p:sp>
      <p:sp>
        <p:nvSpPr>
          <p:cNvPr id="15" name="Freeform 15"/>
          <p:cNvSpPr/>
          <p:nvPr/>
        </p:nvSpPr>
        <p:spPr>
          <a:xfrm>
            <a:off x="2173878" y="6906394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2173878" y="3759990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3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2173878" y="613586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64129" y="765546"/>
            <a:ext cx="5148373" cy="1606953"/>
            <a:chOff x="0" y="0"/>
            <a:chExt cx="6864498" cy="21426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64477" cy="2142617"/>
            </a:xfrm>
            <a:custGeom>
              <a:avLst/>
              <a:gdLst/>
              <a:ahLst/>
              <a:cxnLst/>
              <a:rect l="l" t="t" r="r" b="b"/>
              <a:pathLst>
                <a:path w="6864477" h="2142617">
                  <a:moveTo>
                    <a:pt x="0" y="0"/>
                  </a:moveTo>
                  <a:lnTo>
                    <a:pt x="6864477" y="0"/>
                  </a:lnTo>
                  <a:lnTo>
                    <a:pt x="6864477" y="2142617"/>
                  </a:lnTo>
                  <a:lnTo>
                    <a:pt x="0" y="21426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35911" y="-5165594"/>
            <a:ext cx="7373883" cy="1576448"/>
            <a:chOff x="0" y="0"/>
            <a:chExt cx="9831844" cy="21019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31832" cy="2101977"/>
            </a:xfrm>
            <a:custGeom>
              <a:avLst/>
              <a:gdLst/>
              <a:ahLst/>
              <a:cxnLst/>
              <a:rect l="l" t="t" r="r" b="b"/>
              <a:pathLst>
                <a:path w="9831832" h="2101977">
                  <a:moveTo>
                    <a:pt x="0" y="0"/>
                  </a:moveTo>
                  <a:lnTo>
                    <a:pt x="9831832" y="0"/>
                  </a:lnTo>
                  <a:lnTo>
                    <a:pt x="9831832" y="2101977"/>
                  </a:lnTo>
                  <a:lnTo>
                    <a:pt x="0" y="2101977"/>
                  </a:lnTo>
                  <a:close/>
                </a:path>
              </a:pathLst>
            </a:custGeom>
            <a:solidFill>
              <a:srgbClr val="7C946D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39</a:t>
            </a:r>
          </a:p>
        </p:txBody>
      </p:sp>
      <p:sp>
        <p:nvSpPr>
          <p:cNvPr id="10" name="Freeform 10" descr="Słońce świecące przez las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7427633" y="722940"/>
            <a:ext cx="9682553" cy="819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SEKWESTRACJA WĘGLA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29755" y="2418219"/>
            <a:ext cx="7226625" cy="66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960"/>
              </a:lnSpc>
            </a:pP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Metody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sekwestracji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węgla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odgrywają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kluczową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rolę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walce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ze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zmianą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klimatu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ponieważ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polegają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wychwytywaniu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magazynowaniu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atmosferycznego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dwutlenku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węgla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roślinach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glebie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materiałach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organicznych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>
              <a:lnSpc>
                <a:spcPts val="3960"/>
              </a:lnSpc>
            </a:pPr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>
              <a:lnSpc>
                <a:spcPts val="3960"/>
              </a:lnSpc>
            </a:pP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Metody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tylko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redukują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gazy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cieplarniane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ale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także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poprawiają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zdrowie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gleby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produktywność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rolniczą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Kluczowe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jak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uprawy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okrywowe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kompostowanie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odgrywają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znaczącą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rolę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procesie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" y="6638530"/>
            <a:ext cx="18334030" cy="2156396"/>
            <a:chOff x="0" y="0"/>
            <a:chExt cx="24445374" cy="28751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445340" cy="2875153"/>
            </a:xfrm>
            <a:custGeom>
              <a:avLst/>
              <a:gdLst/>
              <a:ahLst/>
              <a:cxnLst/>
              <a:rect l="l" t="t" r="r" b="b"/>
              <a:pathLst>
                <a:path w="24445340" h="2875153">
                  <a:moveTo>
                    <a:pt x="0" y="0"/>
                  </a:moveTo>
                  <a:lnTo>
                    <a:pt x="24445340" y="0"/>
                  </a:lnTo>
                  <a:lnTo>
                    <a:pt x="24445340" y="2875153"/>
                  </a:lnTo>
                  <a:lnTo>
                    <a:pt x="0" y="2875153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65788" y="1861150"/>
            <a:ext cx="1594001" cy="129396"/>
            <a:chOff x="0" y="0"/>
            <a:chExt cx="2125334" cy="1725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25345" cy="172466"/>
            </a:xfrm>
            <a:custGeom>
              <a:avLst/>
              <a:gdLst/>
              <a:ahLst/>
              <a:cxnLst/>
              <a:rect l="l" t="t" r="r" b="b"/>
              <a:pathLst>
                <a:path w="2125345" h="172466">
                  <a:moveTo>
                    <a:pt x="0" y="0"/>
                  </a:moveTo>
                  <a:lnTo>
                    <a:pt x="2125345" y="0"/>
                  </a:lnTo>
                  <a:lnTo>
                    <a:pt x="2125345" y="172466"/>
                  </a:lnTo>
                  <a:lnTo>
                    <a:pt x="0" y="172466"/>
                  </a:ln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954228" y="9658422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sp>
        <p:nvSpPr>
          <p:cNvPr id="8" name="Freeform 8"/>
          <p:cNvSpPr/>
          <p:nvPr/>
        </p:nvSpPr>
        <p:spPr>
          <a:xfrm>
            <a:off x="-19050" y="1162372"/>
            <a:ext cx="11065791" cy="6366638"/>
          </a:xfrm>
          <a:custGeom>
            <a:avLst/>
            <a:gdLst/>
            <a:ahLst/>
            <a:cxnLst/>
            <a:rect l="l" t="t" r="r" b="b"/>
            <a:pathLst>
              <a:path w="11065791" h="6366638">
                <a:moveTo>
                  <a:pt x="0" y="0"/>
                </a:moveTo>
                <a:lnTo>
                  <a:pt x="11065791" y="0"/>
                </a:lnTo>
                <a:lnTo>
                  <a:pt x="11065791" y="6366638"/>
                </a:lnTo>
                <a:lnTo>
                  <a:pt x="0" y="6366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2847344" y="1787052"/>
            <a:ext cx="4834866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60"/>
              </a:lnSpc>
            </a:pPr>
            <a:r>
              <a:rPr lang="en-US" sz="4050" b="1" spc="37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ZRÓWNOWAŻONA MODA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16690" y="3915305"/>
            <a:ext cx="6669919" cy="45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000"/>
              </a:lnSpc>
            </a:pPr>
            <a:r>
              <a:rPr lang="en-US" sz="30000" b="1" spc="28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01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38645" y="-1177213"/>
            <a:ext cx="3553690" cy="7611922"/>
          </a:xfrm>
          <a:custGeom>
            <a:avLst/>
            <a:gdLst/>
            <a:ahLst/>
            <a:cxnLst/>
            <a:rect l="l" t="t" r="r" b="b"/>
            <a:pathLst>
              <a:path w="3553690" h="7611922">
                <a:moveTo>
                  <a:pt x="0" y="0"/>
                </a:moveTo>
                <a:lnTo>
                  <a:pt x="3553691" y="0"/>
                </a:lnTo>
                <a:lnTo>
                  <a:pt x="3553691" y="7611922"/>
                </a:lnTo>
                <a:lnTo>
                  <a:pt x="0" y="76119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266982" y="468123"/>
            <a:ext cx="7244896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72"/>
              </a:lnSpc>
            </a:pPr>
            <a:r>
              <a:rPr lang="pl-PL" sz="4893" b="1" spc="45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UPRAWY OKRYWOWE</a:t>
            </a:r>
            <a:endParaRPr lang="en-US" sz="4893" b="1" spc="45" dirty="0">
              <a:solidFill>
                <a:srgbClr val="60BA47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266982" y="1554383"/>
            <a:ext cx="7611923" cy="8186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Uprawy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okrywowe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obejmują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sadzenie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określonych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upraw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pomiędzy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głównymi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sezonami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wzrostu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uprawy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okrywowe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koniczyna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żyto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rośliny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strączkowe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zapewniają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liczne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korzyści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: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Poprawa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struktury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gleby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Korzenie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roślin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okrywowych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pomagają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rozbijać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zagęszczoną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glebę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poprawiając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napowietrzenie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infiltrację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wody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Dodatek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materii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organicznej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miarę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rozkładu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roślin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okrywowych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wzbogacają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one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glebę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materię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organiczną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wzbogacając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składniki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odżywcze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zwiększając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zdolność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zatrzymywania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wilgoci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Wychwytywanie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dwutlenku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węgla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Rośliny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okrywowe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pochłaniają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dwutlenek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węgla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atmosfery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podczas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fotosyntezy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magazynują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go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swojej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biomasie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korzeniach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ostatecznie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częścią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materii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organicznej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gleby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40</a:t>
            </a:r>
          </a:p>
        </p:txBody>
      </p:sp>
      <p:sp>
        <p:nvSpPr>
          <p:cNvPr id="8" name="Freeform 8" descr="Zdjęcie lotnicze bujnego lasu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2139304" y="7203210"/>
            <a:ext cx="7611922" cy="3553690"/>
          </a:xfrm>
          <a:custGeom>
            <a:avLst/>
            <a:gdLst/>
            <a:ahLst/>
            <a:cxnLst/>
            <a:rect l="l" t="t" r="r" b="b"/>
            <a:pathLst>
              <a:path w="7611922" h="3553690">
                <a:moveTo>
                  <a:pt x="0" y="0"/>
                </a:moveTo>
                <a:lnTo>
                  <a:pt x="7611923" y="0"/>
                </a:lnTo>
                <a:lnTo>
                  <a:pt x="7611923" y="3553690"/>
                </a:lnTo>
                <a:lnTo>
                  <a:pt x="0" y="3553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411412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Zachód słońca na trawiastej łące"/>
          <p:cNvSpPr/>
          <p:nvPr/>
        </p:nvSpPr>
        <p:spPr>
          <a:xfrm>
            <a:off x="-1135118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260835" y="311752"/>
            <a:ext cx="724489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KOMPOSTOWANIE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60835" y="1617211"/>
            <a:ext cx="8960365" cy="8617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Kompostowanie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to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proces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przekształcania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organicznych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bogatą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składniki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odżywcze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glebę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zwaną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kompostem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Kompost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bogaty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składniki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odżywcze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Kompostowanie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odpadów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organicznych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takich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resztki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jedzenia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odpady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ogrodowe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obornik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pozwala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uzyskanie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kompostu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bogatego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niezbędne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składniki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odżywcze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wspomagają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wzrost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roślin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żyzność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gleby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Sekwestracja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węgla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Proces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kompostowania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przekształca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węgiel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organiczny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stabilne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formy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włączane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gleby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To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tylko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sekwestruje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węgiel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ale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także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zwiększa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zdolność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gleby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magazynowania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większej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ilości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węgla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czasie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Poprawa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żyzności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gleby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Dodanie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kompostu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gleby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poprawia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strukturę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retencję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wody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zawartość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składników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odżywczych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co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sprzyja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zdrowszemu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wzrostowi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roślin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dalszej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sekwestracji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węgla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71040" y="7299344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Dwa słodkie roboty"/>
          <p:cNvSpPr/>
          <p:nvPr/>
        </p:nvSpPr>
        <p:spPr>
          <a:xfrm>
            <a:off x="0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6705600" y="752716"/>
            <a:ext cx="10576956" cy="58990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5"/>
              </a:lnSpc>
            </a:pPr>
            <a:r>
              <a:rPr lang="en-US" sz="3846" b="1" spc="35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PROPONOWANE ĆWICZENIA PRAKTYCZNE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18368" y="2197494"/>
            <a:ext cx="9230837" cy="7325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Załóż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mały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ogród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lub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działkę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rolną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519172" lvl="1" indent="-259586" algn="just">
              <a:buFont typeface="Arial"/>
              <a:buChar char="•"/>
            </a:pP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Stosuj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przyjazne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klimatu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techniki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rolnicze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takie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kompostowanie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uprawy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okrywowe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uprawa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bezorkowa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519172" lvl="1" indent="-259586" algn="just">
              <a:buFont typeface="Arial"/>
              <a:buChar char="•"/>
            </a:pP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Dokumentowanie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procesu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poprawy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wskaźników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zdrowia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gleby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szybkości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sekwestracji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węgla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519172" lvl="1" indent="-259586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Poznaj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rolnictwo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regeneratywne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519172" lvl="1" indent="-259586" algn="just">
              <a:buFont typeface="Arial"/>
              <a:buChar char="•"/>
            </a:pP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Zbadaj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zaprezentuj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różne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metody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rolnictwa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regeneracyjnego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podkreślając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ich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korzyści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wykonalność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ekonomiczną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519172" lvl="1" indent="-259586" algn="just">
              <a:buFont typeface="Arial"/>
              <a:buChar char="•"/>
            </a:pP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Odwiedź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lokalne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gospodarstwo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rolne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zajmujące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regeneracją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zasobów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aby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własne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przyjrzeć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stosowanym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praktykom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porozmawiać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rolnikami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omówić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ich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doświadczenia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oraz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wyzwania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związane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wdrażaniem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rolnictwa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993818"/>
            <a:ext cx="15542266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01"/>
              </a:lnSpc>
            </a:pPr>
            <a:r>
              <a:rPr lang="en-US" sz="4334" b="1" spc="4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ZGODNOŚĆ Z CELAMI ZRÓWNOWAŻONEGO ROZWOJU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60" y="2589224"/>
            <a:ext cx="15542264" cy="5416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Cel 2 (Zero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głodu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):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rolniczych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zapewnienia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bezpieczeństwa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żywnościowego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lepszego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odżywiania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Cel 12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Odpowiedzialna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konsumpcja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produkcja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):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rolnicze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minimalizują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środowisko.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Cel 13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Działania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rzecz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klimatu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):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koncentruje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przyjęciu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rolniczych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ograniczają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zmianę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klimatu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zwiększają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odporność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Cel 15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Życie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na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lądzie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5"/>
              </a:rPr>
              <a:t>):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wspiera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ochronę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przywracanie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użytkowania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ekosystemów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lądowych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5" tooltip="https://sdgs.un.org/goals/goal1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043943" y="918094"/>
            <a:ext cx="1585520" cy="1585519"/>
          </a:xfrm>
          <a:custGeom>
            <a:avLst/>
            <a:gdLst/>
            <a:ahLst/>
            <a:cxnLst/>
            <a:rect l="l" t="t" r="r" b="b"/>
            <a:pathLst>
              <a:path w="1585520" h="1585519">
                <a:moveTo>
                  <a:pt x="0" y="0"/>
                </a:moveTo>
                <a:lnTo>
                  <a:pt x="1585520" y="0"/>
                </a:lnTo>
                <a:lnTo>
                  <a:pt x="1585520" y="1585520"/>
                </a:lnTo>
                <a:lnTo>
                  <a:pt x="0" y="1585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993818"/>
            <a:ext cx="1554226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ENTRECOMP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60" y="2295466"/>
            <a:ext cx="15542264" cy="6401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1.1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Rozpoznawanie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możliwości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Identyfikowanie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możliwości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wdrożenia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rolniczych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poprawy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wyników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środowiskowych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1.3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Myślenie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zrozumienie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rolniczych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środowisko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metod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2.1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Samoświadomość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wiara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we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własne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siły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budowanie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pewności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siebie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stosowaniu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propagowaniu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rolniczych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korzystnych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klimatu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2.4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Współpraca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innymi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Współpraca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lokalnymi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rolnikami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rówieśnikami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uczenia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wdrażania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3.1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Podejmowanie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inicjatywy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Proaktywne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badanie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prezentowanie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stosowanie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regeneracyjnych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metod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rolniczych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oraz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globalnych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przykładów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rolnictwa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przyjaznego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klimatowi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3.4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Radzenie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sobie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niepewnością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niejednoznacznością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ryzykiem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zrozumienie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wyzwaniami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niepewnością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związaną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przejściem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rolnictwo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4528574" y="671673"/>
            <a:ext cx="2666358" cy="1482822"/>
          </a:xfrm>
          <a:custGeom>
            <a:avLst/>
            <a:gdLst/>
            <a:ahLst/>
            <a:cxnLst/>
            <a:rect l="l" t="t" r="r" b="b"/>
            <a:pathLst>
              <a:path w="2666358" h="1482822">
                <a:moveTo>
                  <a:pt x="0" y="0"/>
                </a:moveTo>
                <a:lnTo>
                  <a:pt x="2666358" y="0"/>
                </a:lnTo>
                <a:lnTo>
                  <a:pt x="2666358" y="1482822"/>
                </a:lnTo>
                <a:lnTo>
                  <a:pt x="0" y="1482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427633" y="814849"/>
            <a:ext cx="9982017" cy="819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Więcej</a:t>
            </a: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zasobów</a:t>
            </a:r>
            <a:endParaRPr lang="en-US" sz="5400" b="1" spc="50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80352" y="2437418"/>
            <a:ext cx="7226625" cy="5004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67"/>
              </a:lnSpc>
            </a:pPr>
            <a:r>
              <a:rPr lang="en-US" sz="3600" b="1" u="sng" spc="33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slrconsulting.com/eur/insights/the-benefits-of-regenerative-agriculture/"/>
              </a:rPr>
              <a:t>Korzyści</a:t>
            </a:r>
            <a:r>
              <a:rPr lang="en-US" sz="3600" b="1" u="sng" spc="33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slrconsulting.com/eur/insights/the-benefits-of-regenerative-agriculture/"/>
              </a:rPr>
              <a:t> </a:t>
            </a:r>
            <a:r>
              <a:rPr lang="en-US" sz="3600" b="1" u="sng" spc="33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slrconsulting.com/eur/insights/the-benefits-of-regenerative-agriculture/"/>
              </a:rPr>
              <a:t>płynące</a:t>
            </a:r>
            <a:r>
              <a:rPr lang="en-US" sz="3600" b="1" u="sng" spc="33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slrconsulting.com/eur/insights/the-benefits-of-regenerative-agriculture/"/>
              </a:rPr>
              <a:t> z </a:t>
            </a:r>
            <a:r>
              <a:rPr lang="en-US" sz="3600" b="1" u="sng" spc="33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slrconsulting.com/eur/insights/the-benefits-of-regenerative-agriculture/"/>
              </a:rPr>
              <a:t>regeneratywnego</a:t>
            </a:r>
            <a:r>
              <a:rPr lang="en-US" sz="3600" b="1" u="sng" spc="33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slrconsulting.com/eur/insights/the-benefits-of-regenerative-agriculture/"/>
              </a:rPr>
              <a:t> </a:t>
            </a:r>
            <a:r>
              <a:rPr lang="en-US" sz="3600" b="1" u="sng" spc="33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slrconsulting.com/eur/insights/the-benefits-of-regenerative-agriculture/"/>
              </a:rPr>
              <a:t>rolnictwa</a:t>
            </a:r>
            <a:endParaRPr lang="en-US" sz="3600" b="1" u="sng" spc="33" dirty="0">
              <a:solidFill>
                <a:srgbClr val="6B9F25"/>
              </a:solidFill>
              <a:latin typeface="Open Sans Bold"/>
              <a:ea typeface="Open Sans Bold"/>
              <a:cs typeface="Open Sans Bold"/>
              <a:sym typeface="Open Sans Bold"/>
              <a:hlinkClick r:id="rId3" tooltip="https://www.slrconsulting.com/eur/insights/the-benefits-of-regenerative-agriculture/"/>
            </a:endParaRPr>
          </a:p>
          <a:p>
            <a:pPr marL="0" lvl="0" indent="0" algn="l">
              <a:lnSpc>
                <a:spcPts val="4967"/>
              </a:lnSpc>
            </a:pPr>
            <a:endParaRPr lang="en-US" sz="3600" b="1" u="sng" spc="33" dirty="0">
              <a:solidFill>
                <a:srgbClr val="6B9F25"/>
              </a:solidFill>
              <a:latin typeface="Open Sans Bold"/>
              <a:ea typeface="Open Sans Bold"/>
              <a:cs typeface="Open Sans Bold"/>
              <a:sym typeface="Open Sans Bold"/>
              <a:hlinkClick r:id="rId3" tooltip="https://www.slrconsulting.com/eur/insights/the-benefits-of-regenerative-agriculture/"/>
            </a:endParaRPr>
          </a:p>
          <a:p>
            <a:pPr marL="0" lvl="0" indent="0" algn="l">
              <a:lnSpc>
                <a:spcPts val="4967"/>
              </a:lnSpc>
            </a:pP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slrconsulting.com/eur/insights/the-benefits-of-regenerative-agriculture/"/>
              </a:rPr>
              <a:t>Regeneratywne</a:t>
            </a:r>
            <a:r>
              <a:rPr lang="en-US" sz="3600" b="1" u="sng" spc="33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slrconsulting.com/eur/insights/the-benefits-of-regenerative-agriculture/"/>
              </a:rPr>
              <a:t> </a:t>
            </a: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slrconsulting.com/eur/insights/the-benefits-of-regenerative-agriculture/"/>
              </a:rPr>
              <a:t>rolnictwo</a:t>
            </a:r>
            <a:r>
              <a:rPr lang="en-US" sz="3600" b="1" u="sng" spc="33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slrconsulting.com/eur/insights/the-benefits-of-regenerative-agriculture/"/>
              </a:rPr>
              <a:t> </a:t>
            </a: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slrconsulting.com/eur/insights/the-benefits-of-regenerative-agriculture/"/>
              </a:rPr>
              <a:t>może</a:t>
            </a:r>
            <a:r>
              <a:rPr lang="en-US" sz="3600" b="1" u="sng" spc="33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slrconsulting.com/eur/insights/the-benefits-of-regenerative-agriculture/"/>
              </a:rPr>
              <a:t> </a:t>
            </a: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slrconsulting.com/eur/insights/the-benefits-of-regenerative-agriculture/"/>
              </a:rPr>
              <a:t>odegrać</a:t>
            </a:r>
            <a:r>
              <a:rPr lang="en-US" sz="3600" b="1" u="sng" spc="33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slrconsulting.com/eur/insights/the-benefits-of-regenerative-agriculture/"/>
              </a:rPr>
              <a:t> </a:t>
            </a: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slrconsulting.com/eur/insights/the-benefits-of-regenerative-agriculture/"/>
              </a:rPr>
              <a:t>kluczową</a:t>
            </a:r>
            <a:r>
              <a:rPr lang="en-US" sz="3600" b="1" u="sng" spc="33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slrconsulting.com/eur/insights/the-benefits-of-regenerative-agriculture/"/>
              </a:rPr>
              <a:t> </a:t>
            </a: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slrconsulting.com/eur/insights/the-benefits-of-regenerative-agriculture/"/>
              </a:rPr>
              <a:t>rolę</a:t>
            </a:r>
            <a:r>
              <a:rPr lang="en-US" sz="3600" b="1" u="sng" spc="33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slrconsulting.com/eur/insights/the-benefits-of-regenerative-agriculture/"/>
              </a:rPr>
              <a:t> w </a:t>
            </a: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slrconsulting.com/eur/insights/the-benefits-of-regenerative-agriculture/"/>
              </a:rPr>
              <a:t>walce</a:t>
            </a:r>
            <a:r>
              <a:rPr lang="en-US" sz="3600" b="1" u="sng" spc="33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slrconsulting.com/eur/insights/the-benefits-of-regenerative-agriculture/"/>
              </a:rPr>
              <a:t> ze </a:t>
            </a: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slrconsulting.com/eur/insights/the-benefits-of-regenerative-agriculture/"/>
              </a:rPr>
              <a:t>zmianą</a:t>
            </a:r>
            <a:r>
              <a:rPr lang="en-US" sz="3600" b="1" u="sng" spc="33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slrconsulting.com/eur/insights/the-benefits-of-regenerative-agriculture/"/>
              </a:rPr>
              <a:t> </a:t>
            </a: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slrconsulting.com/eur/insights/the-benefits-of-regenerative-agriculture/"/>
              </a:rPr>
              <a:t>klimatu</a:t>
            </a:r>
            <a:endParaRPr lang="en-US" sz="3600" b="1" u="sng" spc="33" dirty="0">
              <a:solidFill>
                <a:srgbClr val="11496E"/>
              </a:solidFill>
              <a:latin typeface="Open Sans Bold"/>
              <a:ea typeface="Open Sans Bold"/>
              <a:cs typeface="Open Sans Bold"/>
              <a:sym typeface="Open Sans Bold"/>
              <a:hlinkClick r:id="rId3" tooltip="https://www.slrconsulting.com/eur/insights/the-benefits-of-regenerative-agriculture/"/>
            </a:endParaRPr>
          </a:p>
          <a:p>
            <a:pPr marL="0" lvl="0" indent="0" algn="l">
              <a:lnSpc>
                <a:spcPts val="4967"/>
              </a:lnSpc>
            </a:pPr>
            <a:endParaRPr lang="en-US" sz="3600" b="1" u="sng" spc="33" dirty="0">
              <a:solidFill>
                <a:srgbClr val="11496E"/>
              </a:solidFill>
              <a:latin typeface="Open Sans Bold"/>
              <a:ea typeface="Open Sans Bold"/>
              <a:cs typeface="Open Sans Bold"/>
              <a:sym typeface="Open Sans Bold"/>
              <a:hlinkClick r:id="rId3" tooltip="https://www.slrconsulting.com/eur/insights/the-benefits-of-regenerative-agriculture/"/>
            </a:endParaRPr>
          </a:p>
          <a:p>
            <a:pPr marL="0" lvl="0" indent="0" algn="l">
              <a:lnSpc>
                <a:spcPts val="4967"/>
              </a:lnSpc>
            </a:pPr>
            <a:r>
              <a:rPr lang="en-US" sz="3600" b="1" u="sng" spc="33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oneearth.org/regenerative-agriculture-can-play-a-key-role-in-combating-climate-change/"/>
              </a:rPr>
              <a:t>Walka ze </a:t>
            </a: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oneearth.org/regenerative-agriculture-can-play-a-key-role-in-combating-climate-change/"/>
              </a:rPr>
              <a:t>zmianą</a:t>
            </a:r>
            <a:r>
              <a:rPr lang="en-US" sz="3600" b="1" u="sng" spc="33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oneearth.org/regenerative-agriculture-can-play-a-key-role-in-combating-climate-change/"/>
              </a:rPr>
              <a:t> </a:t>
            </a: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oneearth.org/regenerative-agriculture-can-play-a-key-role-in-combating-climate-change/"/>
              </a:rPr>
              <a:t>klimatu</a:t>
            </a:r>
            <a:endParaRPr lang="en-US" sz="3600" b="1" u="sng" spc="33" dirty="0">
              <a:solidFill>
                <a:srgbClr val="11496E"/>
              </a:solidFill>
              <a:latin typeface="Open Sans Bold"/>
              <a:ea typeface="Open Sans Bold"/>
              <a:cs typeface="Open Sans Bold"/>
              <a:sym typeface="Open Sans Bold"/>
              <a:hlinkClick r:id="rId4" tooltip="https://www.oneearth.org/regenerative-agriculture-can-play-a-key-role-in-combating-climate-change/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" y="6638530"/>
            <a:ext cx="18334030" cy="2156396"/>
            <a:chOff x="0" y="0"/>
            <a:chExt cx="24445374" cy="28751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445340" cy="2875153"/>
            </a:xfrm>
            <a:custGeom>
              <a:avLst/>
              <a:gdLst/>
              <a:ahLst/>
              <a:cxnLst/>
              <a:rect l="l" t="t" r="r" b="b"/>
              <a:pathLst>
                <a:path w="24445340" h="2875153">
                  <a:moveTo>
                    <a:pt x="0" y="0"/>
                  </a:moveTo>
                  <a:lnTo>
                    <a:pt x="24445340" y="0"/>
                  </a:lnTo>
                  <a:lnTo>
                    <a:pt x="24445340" y="2875153"/>
                  </a:lnTo>
                  <a:lnTo>
                    <a:pt x="0" y="2875153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65788" y="1861150"/>
            <a:ext cx="1594001" cy="129396"/>
            <a:chOff x="0" y="0"/>
            <a:chExt cx="2125334" cy="1725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25345" cy="172466"/>
            </a:xfrm>
            <a:custGeom>
              <a:avLst/>
              <a:gdLst/>
              <a:ahLst/>
              <a:cxnLst/>
              <a:rect l="l" t="t" r="r" b="b"/>
              <a:pathLst>
                <a:path w="2125345" h="172466">
                  <a:moveTo>
                    <a:pt x="0" y="0"/>
                  </a:moveTo>
                  <a:lnTo>
                    <a:pt x="2125345" y="0"/>
                  </a:lnTo>
                  <a:lnTo>
                    <a:pt x="2125345" y="172466"/>
                  </a:lnTo>
                  <a:lnTo>
                    <a:pt x="0" y="172466"/>
                  </a:ln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954228" y="9658422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sp>
        <p:nvSpPr>
          <p:cNvPr id="8" name="Freeform 8" descr="Ruchliwa autostrada nad wodą"/>
          <p:cNvSpPr/>
          <p:nvPr/>
        </p:nvSpPr>
        <p:spPr>
          <a:xfrm>
            <a:off x="-19050" y="1162372"/>
            <a:ext cx="11065791" cy="6366638"/>
          </a:xfrm>
          <a:custGeom>
            <a:avLst/>
            <a:gdLst/>
            <a:ahLst/>
            <a:cxnLst/>
            <a:rect l="l" t="t" r="r" b="b"/>
            <a:pathLst>
              <a:path w="11065791" h="6366638">
                <a:moveTo>
                  <a:pt x="0" y="0"/>
                </a:moveTo>
                <a:lnTo>
                  <a:pt x="11065791" y="0"/>
                </a:lnTo>
                <a:lnTo>
                  <a:pt x="11065791" y="6366638"/>
                </a:lnTo>
                <a:lnTo>
                  <a:pt x="0" y="6366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3042740" y="1709917"/>
            <a:ext cx="4759538" cy="180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70"/>
              </a:lnSpc>
            </a:pPr>
            <a:r>
              <a:rPr lang="en-US" sz="3975" b="1" spc="37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EKOTURYSTYKA I ZRÓWNOWAŻONE PODRÓŻE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16690" y="3915305"/>
            <a:ext cx="6669919" cy="45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000"/>
              </a:lnSpc>
            </a:pPr>
            <a:r>
              <a:rPr lang="en-US" sz="30000" b="1" spc="28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04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38645" y="-1177213"/>
            <a:ext cx="3553690" cy="7611922"/>
          </a:xfrm>
          <a:custGeom>
            <a:avLst/>
            <a:gdLst/>
            <a:ahLst/>
            <a:cxnLst/>
            <a:rect l="l" t="t" r="r" b="b"/>
            <a:pathLst>
              <a:path w="3553690" h="7611922">
                <a:moveTo>
                  <a:pt x="0" y="0"/>
                </a:moveTo>
                <a:lnTo>
                  <a:pt x="3553691" y="0"/>
                </a:lnTo>
                <a:lnTo>
                  <a:pt x="3553691" y="7611922"/>
                </a:lnTo>
                <a:lnTo>
                  <a:pt x="0" y="76119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64129" y="765546"/>
            <a:ext cx="5148373" cy="1606953"/>
            <a:chOff x="0" y="0"/>
            <a:chExt cx="6864498" cy="21426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64477" cy="2142617"/>
            </a:xfrm>
            <a:custGeom>
              <a:avLst/>
              <a:gdLst/>
              <a:ahLst/>
              <a:cxnLst/>
              <a:rect l="l" t="t" r="r" b="b"/>
              <a:pathLst>
                <a:path w="6864477" h="2142617">
                  <a:moveTo>
                    <a:pt x="0" y="0"/>
                  </a:moveTo>
                  <a:lnTo>
                    <a:pt x="6864477" y="0"/>
                  </a:lnTo>
                  <a:lnTo>
                    <a:pt x="6864477" y="2142617"/>
                  </a:lnTo>
                  <a:lnTo>
                    <a:pt x="0" y="21426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35911" y="-5165594"/>
            <a:ext cx="7373883" cy="1576448"/>
            <a:chOff x="0" y="0"/>
            <a:chExt cx="9831844" cy="21019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31832" cy="2101977"/>
            </a:xfrm>
            <a:custGeom>
              <a:avLst/>
              <a:gdLst/>
              <a:ahLst/>
              <a:cxnLst/>
              <a:rect l="l" t="t" r="r" b="b"/>
              <a:pathLst>
                <a:path w="9831832" h="2101977">
                  <a:moveTo>
                    <a:pt x="0" y="0"/>
                  </a:moveTo>
                  <a:lnTo>
                    <a:pt x="9831832" y="0"/>
                  </a:lnTo>
                  <a:lnTo>
                    <a:pt x="9831832" y="2101977"/>
                  </a:lnTo>
                  <a:lnTo>
                    <a:pt x="0" y="2101977"/>
                  </a:lnTo>
                  <a:close/>
                </a:path>
              </a:pathLst>
            </a:custGeom>
            <a:solidFill>
              <a:srgbClr val="7C946D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47</a:t>
            </a:r>
          </a:p>
        </p:txBody>
      </p:sp>
      <p:sp>
        <p:nvSpPr>
          <p:cNvPr id="10" name="Freeform 10" descr="Tłum ludzi przechodzących przez ruchliwe przejście dla pieszych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7427633" y="722940"/>
            <a:ext cx="9682553" cy="819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WSTĘP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61876" y="2080611"/>
            <a:ext cx="7494504" cy="5909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Tradycyjna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turystyka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często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ma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negatywny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środowisko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lokalną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kulturę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Ekoturystyka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ma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ograniczenie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negatywnych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skutków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turystycznych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przynoszą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korzyści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zarówno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jak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lokalnym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społecznościom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jednostce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omówiono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zasady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strategie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ekoturystyki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oraz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sposoby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efektywnego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wdrażania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63" y="1301873"/>
            <a:ext cx="15542264" cy="861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Turystyka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przyczynia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emisji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dwutlenku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węgla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niszczenia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siedlisk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zanieczyszczenia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Zrozumienie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tych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skutków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pomaga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opracowaniu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strategii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podróżowania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Turystyka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znacząco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przyczynia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emisji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gazów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cieplarnianych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głównie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transport 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(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podróże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lotnicze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wynajem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samochodów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zużycie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energii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obiektach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noclegowych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(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ogrzewanie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chłodzenie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oświetlenie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Strategie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mające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zmniejszenie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obejmują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niskoemisyjnych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transportu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poprawę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efektywności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energetycznej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hotelach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zachęcanie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turystów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korzystania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transportu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publicznego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lub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rowerów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Budowa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infrastruktury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turystycznej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takiej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jak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hotele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ośrodki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wypoczynkowe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drogi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prowadzić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zniszczenia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naturalnych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siedlisk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to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tylko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lokalną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przyrodę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ale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także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zakłóca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ekosystemy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turystyka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opowiada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ostrożnym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planowaniem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chronią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naturalne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siedliska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takie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budowanie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eko-domków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wtapiają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środowisko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utrzymywanie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zielonych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przestrzeni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Turystyka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zwiększyć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zanieczyszczenie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zaśmiecanie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ścieki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spływ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chemikaliów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zbiorników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wodnych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Aktywności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turystyczne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takie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jak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nurkowanie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pływanie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łódką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trekking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mogą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również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szkodzić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zasobom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naturalnym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mające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zmniejszenie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zanieczyszczenia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obejmują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wdrażanie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rygorystycznych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gospodarowania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odpadami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stosowanie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przyjaznych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edukowanie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turystów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temat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znaczenia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utrzymywania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czystości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obszarach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naturalnych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5874066" y="1089063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Osoba w masce w metrze"/>
          <p:cNvSpPr/>
          <p:nvPr/>
        </p:nvSpPr>
        <p:spPr>
          <a:xfrm>
            <a:off x="-2660432" y="-21079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30" y="0"/>
                </a:lnTo>
                <a:lnTo>
                  <a:pt x="8813830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6818810" y="698556"/>
            <a:ext cx="988858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ZASADY EKOTURYSTYKI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18811" y="2013435"/>
            <a:ext cx="10450287" cy="8186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Minimalizowanie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zapewnienie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że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działalność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turystyczna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szkodzi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środowisku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b="1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Działania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niskim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środowisko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promuj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minimalny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środowisko,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takie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jak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wędrówki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obserwacja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ptaków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nurkowanie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rurką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wyznaczonych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miejscach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powinny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być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zgodne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ścisłymi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wytycznymi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aby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zakłócać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spokoju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dzikiej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przyrody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naturalnych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siedlisk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infrastruktura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rozwijaj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infrastrukturę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użyciu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materiałów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technik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minimalizują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ślad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środowiskowy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Przykłady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obejmują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wykorzystanie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paneli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słonecznych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energii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systemów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zbierania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wody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deszczowej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toalet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kompostowych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Edukacja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ekologiczna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Zapewnij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turystom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informacje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lokalnym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najlepszych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aby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zminimalizować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ich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Obejmuje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to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szacunek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dzikiej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przyrody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pozostawanie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wyznaczonych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szlakach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ograniczanie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odpadów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1292720"/>
            <a:ext cx="1554226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WSTĘP DO ZRÓWNOWAŻONEJ MODY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60" y="2738586"/>
            <a:ext cx="15542264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obejmuje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szereg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mających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tworzenie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odzieży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przyjaznej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odpowiedzialnej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Ten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ruch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kwestionuje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tradycyjny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model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szybkiej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mody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który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jest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znany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ze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swojego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negatywnego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planetę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pracowników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łańcuchu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6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promuje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stosowanie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etycznych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metod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produkcji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używanie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materiałów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przyjaznych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oraz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wzornictwo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sprzyjające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długowieczności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możliwości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recyklingu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480986" y="1176346"/>
            <a:ext cx="156633" cy="426819"/>
            <a:chOff x="0" y="0"/>
            <a:chExt cx="208844" cy="569092"/>
          </a:xfrm>
        </p:grpSpPr>
        <p:sp>
          <p:nvSpPr>
            <p:cNvPr id="8" name="Freeform 8"/>
            <p:cNvSpPr/>
            <p:nvPr/>
          </p:nvSpPr>
          <p:spPr>
            <a:xfrm>
              <a:off x="-36703" y="0"/>
              <a:ext cx="249301" cy="568960"/>
            </a:xfrm>
            <a:custGeom>
              <a:avLst/>
              <a:gdLst/>
              <a:ahLst/>
              <a:cxnLst/>
              <a:rect l="l" t="t" r="r" b="b"/>
              <a:pathLst>
                <a:path w="249301" h="568960">
                  <a:moveTo>
                    <a:pt x="81280" y="43307"/>
                  </a:moveTo>
                  <a:cubicBezTo>
                    <a:pt x="101219" y="81280"/>
                    <a:pt x="119253" y="115570"/>
                    <a:pt x="139065" y="131826"/>
                  </a:cubicBezTo>
                  <a:cubicBezTo>
                    <a:pt x="153543" y="142621"/>
                    <a:pt x="171577" y="149860"/>
                    <a:pt x="191516" y="155321"/>
                  </a:cubicBezTo>
                  <a:cubicBezTo>
                    <a:pt x="243967" y="171577"/>
                    <a:pt x="249301" y="178816"/>
                    <a:pt x="243967" y="198628"/>
                  </a:cubicBezTo>
                  <a:cubicBezTo>
                    <a:pt x="238506" y="223901"/>
                    <a:pt x="224155" y="252857"/>
                    <a:pt x="209677" y="281686"/>
                  </a:cubicBezTo>
                  <a:cubicBezTo>
                    <a:pt x="182626" y="337693"/>
                    <a:pt x="157226" y="390144"/>
                    <a:pt x="180721" y="427990"/>
                  </a:cubicBezTo>
                  <a:cubicBezTo>
                    <a:pt x="215011" y="482219"/>
                    <a:pt x="220472" y="534543"/>
                    <a:pt x="220472" y="568960"/>
                  </a:cubicBezTo>
                  <a:cubicBezTo>
                    <a:pt x="63246" y="428117"/>
                    <a:pt x="0" y="204089"/>
                    <a:pt x="57785" y="0"/>
                  </a:cubicBezTo>
                  <a:cubicBezTo>
                    <a:pt x="66802" y="14478"/>
                    <a:pt x="74041" y="28956"/>
                    <a:pt x="81280" y="43307"/>
                  </a:cubicBez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Freeform 9"/>
          <p:cNvSpPr/>
          <p:nvPr/>
        </p:nvSpPr>
        <p:spPr>
          <a:xfrm>
            <a:off x="16768411" y="935160"/>
            <a:ext cx="527834" cy="597921"/>
          </a:xfrm>
          <a:custGeom>
            <a:avLst/>
            <a:gdLst/>
            <a:ahLst/>
            <a:cxnLst/>
            <a:rect l="l" t="t" r="r" b="b"/>
            <a:pathLst>
              <a:path w="527834" h="597921">
                <a:moveTo>
                  <a:pt x="0" y="0"/>
                </a:moveTo>
                <a:lnTo>
                  <a:pt x="527834" y="0"/>
                </a:lnTo>
                <a:lnTo>
                  <a:pt x="527834" y="597921"/>
                </a:lnTo>
                <a:lnTo>
                  <a:pt x="0" y="59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6330719" y="526992"/>
            <a:ext cx="1351695" cy="1352591"/>
          </a:xfrm>
          <a:custGeom>
            <a:avLst/>
            <a:gdLst/>
            <a:ahLst/>
            <a:cxnLst/>
            <a:rect l="l" t="t" r="r" b="b"/>
            <a:pathLst>
              <a:path w="1351695" h="1352591">
                <a:moveTo>
                  <a:pt x="0" y="0"/>
                </a:moveTo>
                <a:lnTo>
                  <a:pt x="1351695" y="0"/>
                </a:lnTo>
                <a:lnTo>
                  <a:pt x="1351695" y="1352591"/>
                </a:lnTo>
                <a:lnTo>
                  <a:pt x="0" y="1352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5874066" y="1089063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Ślady sygnalizacji świetlnej w nocy"/>
          <p:cNvSpPr/>
          <p:nvPr/>
        </p:nvSpPr>
        <p:spPr>
          <a:xfrm>
            <a:off x="-2660432" y="-21079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30" y="0"/>
                </a:lnTo>
                <a:lnTo>
                  <a:pt x="8813830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6818810" y="698556"/>
            <a:ext cx="988858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ZASADY EKOTURYSTYKI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18811" y="2013435"/>
            <a:ext cx="10398036" cy="732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Szacunek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kulturowy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zrozumienia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szacunku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dla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lokalnych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kultur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tradycji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Szkolenie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zakresu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wrażliwości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kulturowej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Edukuj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turystów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temat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lokalnych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zwyczajów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tradycji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właściwych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zachowań.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Pomaga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to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uniknąć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nieporozumień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pokazuje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wzajemny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szacunek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Wspieranie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lokalnych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tradycji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Zachęcaj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turystów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udziału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wspierania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lokalnych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działań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kulturalnych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takich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tradycyjne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tańce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festiwale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rzemiosło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To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tylko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chroni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dziedzictwo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kulturowe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ale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także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zapewnia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korzyści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ekonomiczne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lokalnym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społecznościom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turystyczne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Współpraca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lokalnymi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społecznościami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opracowania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turystycznych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szanują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zachowują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ich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integralność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kulturową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Obejmuje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to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unikanie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wyzyskujących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zapewnienie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działalność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turystyczna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zakłóca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lokalnych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sposobów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życia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5874066" y="1089063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Osoba patrząca na przejeżdżające metro"/>
          <p:cNvSpPr/>
          <p:nvPr/>
        </p:nvSpPr>
        <p:spPr>
          <a:xfrm>
            <a:off x="-2660432" y="-21079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30" y="0"/>
                </a:lnTo>
                <a:lnTo>
                  <a:pt x="8813830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6818810" y="698556"/>
            <a:ext cx="988858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ZASADY EKOTURYSTYKI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001691" y="2013435"/>
            <a:ext cx="10071464" cy="732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Korzyści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ekonomiczne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wspieranie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lokalnej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gospodarki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pozyskiwanie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surowców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lokalnie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zatrudnianie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lokalnej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ludności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Zatrudnienie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lokalne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Skup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zatrudnianiu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lokalnego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personelu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przedsiębiorstwach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turystycznych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Zapewnia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to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możliwości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ekonomiczne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pomaga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zachować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korzyści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ekonomiczne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społeczności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Sourcing Local Products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Używaj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lokalnych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usług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operacjach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turystycznych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Wspiera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to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lokalnych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rolników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rzemieślników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firmy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tworząc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bardziej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lokalną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gospodarkę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uczciwego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handlu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Upewnij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lokalni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pracownicy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otrzymują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uczciwe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wynagrodzenie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dobrych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warunkach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To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promuje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równość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społeczną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pomaga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budować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pozytywne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relacje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między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turystami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lokalnymi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społecznościami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71040" y="7299344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Ruchliwa autostrada nad wodą"/>
          <p:cNvSpPr/>
          <p:nvPr/>
        </p:nvSpPr>
        <p:spPr>
          <a:xfrm>
            <a:off x="0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6659062" y="686357"/>
            <a:ext cx="10557782" cy="11798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5"/>
              </a:lnSpc>
            </a:pPr>
            <a:r>
              <a:rPr lang="en-US" sz="3846" b="1" spc="35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STRATEGIE ZRÓWNOWAŻONEGO PODRÓŻOWANIA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33659" y="2290061"/>
            <a:ext cx="9183186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Strategie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transportu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koncentrują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ograniczaniu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środowisko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wspieraniu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lokalnych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Strategie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obejmują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wybór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przyjaznych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miejsc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zakwaterowania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transportu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aktywności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inwestowanie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programy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rekompensaty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emisji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dwutlenku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węgla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emisji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związanych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podróżowaniem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Włączanie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lokalnych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planowanie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turystyki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zapewnia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korzyści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ekonomiczne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buduje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szacunek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kulturowy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Podejścia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odpowiedzialnych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turystycznych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przyczyniają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ochrony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5040200" y="706730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411412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Osoba stojąca na drodze trzymająca walizkę"/>
          <p:cNvSpPr/>
          <p:nvPr/>
        </p:nvSpPr>
        <p:spPr>
          <a:xfrm>
            <a:off x="-1135118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474754" y="605685"/>
            <a:ext cx="9098854" cy="757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4000" b="1" spc="50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KOMPENSACJA EMISJI WĘGLA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74754" y="1706750"/>
            <a:ext cx="8813829" cy="827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Zachęcanie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turystów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inwestowania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programy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rekompensaty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emisji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dwutlenku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węgla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jest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kluczowe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ich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podróży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środowisko.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Programy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finansują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projekty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dotyczące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odnawialnej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ponownego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zalesiania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ochrony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pomagając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ten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sposób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zrównoważyć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emisję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dwutlenku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węgla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generowaną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działalność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turystyczną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Dodatkowe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wsparcie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działań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zapewnić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promocja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obiektów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noclegowych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organizatorów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wycieczek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posiadających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certyfikaty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ekologiczne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często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ramach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swoich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uwzględniają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zobowiązania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kompensacji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emisji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dwutlenku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węgla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Ponadto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niezwykle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istotne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jest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edukowanie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turystów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temat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ich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śladu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węglowego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znaczenia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kompensacji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emisji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dwutlenku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węgla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411412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Światła drogowe na autostradzie"/>
          <p:cNvSpPr/>
          <p:nvPr/>
        </p:nvSpPr>
        <p:spPr>
          <a:xfrm>
            <a:off x="-1135118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534183" y="288030"/>
            <a:ext cx="9314940" cy="717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2800" b="1" spc="50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ODPOWIEDZIALNE WYBORY PODRÓŻOWANIA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05800" y="1257300"/>
            <a:ext cx="8813829" cy="8617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Wybór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ekologicznego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zakwaterowania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odgrywa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znaczącą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rolę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podróżowaniu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Hotele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pensjonaty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wdrażają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efektywność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energetyczna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oszczędzanie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wody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redukcja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przyczyniają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mniejszego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środowisko.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opcje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transportu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jak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pociągi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autobusy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lub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pojazdy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elektryczne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powinny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być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priorytetem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emisji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związanych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podróżowaniem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Zachęcanie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wspólnych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przejazdów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samochodem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korzystania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rowerów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lub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chodzenia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pieszo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podczas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zwiedzania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miejsc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docelowych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dodatkowo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zmniejszyć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środowisko.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Wybierając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aktywności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przyjazne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wycieczki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przewodnikiem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po </a:t>
            </a:r>
            <a:r>
              <a:rPr lang="pl-PL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łonie natury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projekty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ochrony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przyrody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wycieczki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poświęcone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dziedzictwu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kulturowemu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można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mieć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pewność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turystyka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będzie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miała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minimalny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negatywny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środowisko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lokalne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411412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Kilka rąk uniesionych w górę i gotowych do odpowiedzi na pytanie"/>
          <p:cNvSpPr/>
          <p:nvPr/>
        </p:nvSpPr>
        <p:spPr>
          <a:xfrm>
            <a:off x="-1135118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474754" y="766203"/>
            <a:ext cx="8811600" cy="757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4000" b="1" spc="50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ZAANGAŻOWANIE SPOŁECZNOŚCI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74754" y="1873394"/>
            <a:ext cx="8670246" cy="7612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Turystyka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oparta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społecznościach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lokalnych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gwarantuje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uwzględnienie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potrzeb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perspektyw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lokalnej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co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przekłada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bardziej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inkluzywne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korzystne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turystyczne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Wdrożenie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modeli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podziału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zysków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część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przychodów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turystyki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jest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reinwestowana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lokalne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projekty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edukacja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opieka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zdrowotna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rozwój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infrastruktury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przynieść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znaczne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korzyści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ekonomiczne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Zapewnianie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szkoleń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możliwości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budowania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potencjału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lokalnych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zwiększa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ich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umiejętności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zakresie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zarządzania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korzystania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turystyki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szkolenia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zakresie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gościnności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przewodnictwa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turystycznego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zarządzania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biznesem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To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kompleksowe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podejście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zapewnia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​​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turystyka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wspiera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lokalny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rozwój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rozwój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71040" y="7299344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Dwa słodkie roboty"/>
          <p:cNvSpPr/>
          <p:nvPr/>
        </p:nvSpPr>
        <p:spPr>
          <a:xfrm>
            <a:off x="0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6659064" y="686357"/>
            <a:ext cx="9982017" cy="11798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5"/>
              </a:lnSpc>
            </a:pPr>
            <a:r>
              <a:rPr lang="en-US" sz="3846" b="1" spc="35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PROPONOWANE ĆWICZENIA PRAKTYCZNE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05115" y="2422371"/>
            <a:ext cx="9339885" cy="7755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Projektowanie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zrównoważonej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trasy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Zacznij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od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stworzenia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planu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podróży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skupia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przyjaznych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noclegach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opcjach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transportu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aktywnościach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zmniejszają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środowisko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szacunek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kulturowy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Weź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pod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uwagę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takie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czynniki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efektywność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energetyczna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gospodarowania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odpadami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lokalne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źródła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swoich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wyborach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Udokumentuj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jaki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sposób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każdy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aspekt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Twojej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trasy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przyczynia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zarówno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pod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względem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ochrony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zachowania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dziedzictwa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kulturowego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Przygotuj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prezentację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kolegów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której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szczegółowo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opiszesz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swój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plan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podróży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wyjaśnisz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swoje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wybory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zakresie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omówisz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przewidywane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korzyści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odwiedzanych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miejsc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993818"/>
            <a:ext cx="15542266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01"/>
              </a:lnSpc>
            </a:pPr>
            <a:r>
              <a:rPr lang="en-US" sz="4334" b="1" spc="4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ZGODNOŚĆ Z CELAMI ZRÓWNOWAŻONEGO ROZWOJU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60" y="2589224"/>
            <a:ext cx="15542264" cy="3939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pl-PL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Cel nr 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12 (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Odpowiedzialna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konsumpcja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i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produkcja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):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Skupia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zmniejszeniu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turystyki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środowisko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promowaniu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podróżniczych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Zachęca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odpowiedzialnego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zarządzania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zasobami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przyjmowania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przyjaznych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dla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środowiska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rozwiązań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branży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turystycznej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0F486D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pl-PL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Cel nr 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8 (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Godziwa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praca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i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wzrost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gospodarczy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):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Wspiera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wzrost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gospodarczy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poprzez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ekoturystykę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Podkreśla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możliwości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tworzenia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miejsc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pracy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gospodarczego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sektorze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turystycznym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zapewniając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jednocześnie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rozwój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środowiska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  <a:endParaRPr lang="en-US" sz="3200" dirty="0">
              <a:solidFill>
                <a:srgbClr val="0F486D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3" tooltip="https://sdgs.un.org/goals/goal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043943" y="918094"/>
            <a:ext cx="1585520" cy="1585519"/>
          </a:xfrm>
          <a:custGeom>
            <a:avLst/>
            <a:gdLst/>
            <a:ahLst/>
            <a:cxnLst/>
            <a:rect l="l" t="t" r="r" b="b"/>
            <a:pathLst>
              <a:path w="1585520" h="1585519">
                <a:moveTo>
                  <a:pt x="0" y="0"/>
                </a:moveTo>
                <a:lnTo>
                  <a:pt x="1585520" y="0"/>
                </a:lnTo>
                <a:lnTo>
                  <a:pt x="1585520" y="1585520"/>
                </a:lnTo>
                <a:lnTo>
                  <a:pt x="0" y="1585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48453" y="985571"/>
            <a:ext cx="1554226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ENTRECOMP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8453" y="2444550"/>
            <a:ext cx="16188236" cy="689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1.5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Myślenie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Ocena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turystyki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środowisko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kulturę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zagadnień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2.1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Samoświadomość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samoskuteczność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rozwijanie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samoświadomości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dotyczącej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własnej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roli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turystyce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przyjmowanie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odpowiedzialności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za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przyjaznymi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doświadczeniami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turystycznymi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2.5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Mobilizacja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innych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Zachęca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inspirowania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motywowania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przyjmowania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turystycznych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skutecznego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komunikowania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korzyści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płynących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ekoturystyki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3.1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Podejmowanie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inicjatywy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Identyfikuje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szanse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zakresie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ekoturystyki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podejmuje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niezależne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decyzje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operacyjne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opracowuje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strategie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wdrażania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turystycznych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4528574" y="671673"/>
            <a:ext cx="2666358" cy="1482822"/>
          </a:xfrm>
          <a:custGeom>
            <a:avLst/>
            <a:gdLst/>
            <a:ahLst/>
            <a:cxnLst/>
            <a:rect l="l" t="t" r="r" b="b"/>
            <a:pathLst>
              <a:path w="2666358" h="1482822">
                <a:moveTo>
                  <a:pt x="0" y="0"/>
                </a:moveTo>
                <a:lnTo>
                  <a:pt x="2666358" y="0"/>
                </a:lnTo>
                <a:lnTo>
                  <a:pt x="2666358" y="1482822"/>
                </a:lnTo>
                <a:lnTo>
                  <a:pt x="0" y="1482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427633" y="814849"/>
            <a:ext cx="9982017" cy="819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Więcej</a:t>
            </a: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zasobów</a:t>
            </a:r>
            <a:endParaRPr lang="en-US" sz="5400" b="1" spc="50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80352" y="2437418"/>
            <a:ext cx="7226625" cy="6261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67"/>
              </a:lnSpc>
            </a:pPr>
            <a:r>
              <a:rPr lang="en-US" sz="3600" b="1" u="sng" spc="33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vox.com/even-better/23792484/sustainable-travel-ecotourism-respect-tips"/>
              </a:rPr>
              <a:t>Czym jest </a:t>
            </a:r>
            <a:r>
              <a:rPr lang="en-US" sz="3600" b="1" u="sng" spc="33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vox.com/even-better/23792484/sustainable-travel-ecotourism-respect-tips"/>
              </a:rPr>
              <a:t>ekoturystyka</a:t>
            </a:r>
            <a:r>
              <a:rPr lang="en-US" sz="3600" b="1" u="sng" spc="33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vox.com/even-better/23792484/sustainable-travel-ecotourism-respect-tips"/>
              </a:rPr>
              <a:t>? </a:t>
            </a:r>
            <a:r>
              <a:rPr lang="en-US" sz="3600" b="1" u="sng" spc="33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vox.com/even-better/23792484/sustainable-travel-ecotourism-respect-tips"/>
              </a:rPr>
              <a:t>Przewodnik</a:t>
            </a:r>
            <a:r>
              <a:rPr lang="en-US" sz="3600" b="1" u="sng" spc="33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vox.com/even-better/23792484/sustainable-travel-ecotourism-respect-tips"/>
              </a:rPr>
              <a:t> po </a:t>
            </a:r>
            <a:r>
              <a:rPr lang="en-US" sz="3600" b="1" u="sng" spc="33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vox.com/even-better/23792484/sustainable-travel-ecotourism-respect-tips"/>
              </a:rPr>
              <a:t>tym</a:t>
            </a:r>
            <a:r>
              <a:rPr lang="en-US" sz="3600" b="1" u="sng" spc="33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vox.com/even-better/23792484/sustainable-travel-ecotourism-respect-tips"/>
              </a:rPr>
              <a:t>, jak </a:t>
            </a:r>
            <a:r>
              <a:rPr lang="en-US" sz="3600" b="1" u="sng" spc="33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vox.com/even-better/23792484/sustainable-travel-ecotourism-respect-tips"/>
              </a:rPr>
              <a:t>podróżować</a:t>
            </a:r>
            <a:r>
              <a:rPr lang="en-US" sz="3600" b="1" u="sng" spc="33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vox.com/even-better/23792484/sustainable-travel-ecotourism-respect-tips"/>
              </a:rPr>
              <a:t> w </a:t>
            </a:r>
            <a:r>
              <a:rPr lang="en-US" sz="3600" b="1" u="sng" spc="33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vox.com/even-better/23792484/sustainable-travel-ecotourism-respect-tips"/>
              </a:rPr>
              <a:t>sposób</a:t>
            </a:r>
            <a:r>
              <a:rPr lang="en-US" sz="3600" b="1" u="sng" spc="33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vox.com/even-better/23792484/sustainable-travel-ecotourism-respect-tips"/>
              </a:rPr>
              <a:t> </a:t>
            </a:r>
            <a:r>
              <a:rPr lang="en-US" sz="3600" b="1" u="sng" spc="33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vox.com/even-better/23792484/sustainable-travel-ecotourism-respect-tips"/>
              </a:rPr>
              <a:t>zrównoważony</a:t>
            </a:r>
            <a:r>
              <a:rPr lang="en-US" sz="3600" b="1" u="sng" spc="33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vox.com/even-better/23792484/sustainable-travel-ecotourism-respect-tips"/>
              </a:rPr>
              <a:t>.</a:t>
            </a:r>
          </a:p>
          <a:p>
            <a:pPr marL="0" lvl="0" indent="0" algn="l">
              <a:lnSpc>
                <a:spcPts val="4967"/>
              </a:lnSpc>
            </a:pPr>
            <a:endParaRPr lang="en-US" sz="3600" b="1" u="sng" spc="33" dirty="0">
              <a:solidFill>
                <a:srgbClr val="6B9F25"/>
              </a:solidFill>
              <a:latin typeface="Open Sans Bold"/>
              <a:ea typeface="Open Sans Bold"/>
              <a:cs typeface="Open Sans Bold"/>
              <a:sym typeface="Open Sans Bold"/>
              <a:hlinkClick r:id="rId3" tooltip="https://www.vox.com/even-better/23792484/sustainable-travel-ecotourism-respect-tips"/>
            </a:endParaRPr>
          </a:p>
          <a:p>
            <a:pPr marL="0" lvl="0" indent="0" algn="l">
              <a:lnSpc>
                <a:spcPts val="4967"/>
              </a:lnSpc>
            </a:pP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vox.com/even-better/23792484/sustainable-travel-ecotourism-respect-tips"/>
              </a:rPr>
              <a:t>Różnica</a:t>
            </a:r>
            <a:r>
              <a:rPr lang="en-US" sz="3600" b="1" u="sng" spc="33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vox.com/even-better/23792484/sustainable-travel-ecotourism-respect-tips"/>
              </a:rPr>
              <a:t> </a:t>
            </a: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vox.com/even-better/23792484/sustainable-travel-ecotourism-respect-tips"/>
              </a:rPr>
              <a:t>między</a:t>
            </a:r>
            <a:r>
              <a:rPr lang="en-US" sz="3600" b="1" u="sng" spc="33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vox.com/even-better/23792484/sustainable-travel-ecotourism-respect-tips"/>
              </a:rPr>
              <a:t> </a:t>
            </a: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vox.com/even-better/23792484/sustainable-travel-ecotourism-respect-tips"/>
              </a:rPr>
              <a:t>ekoturystyką</a:t>
            </a:r>
            <a:r>
              <a:rPr lang="en-US" sz="3600" b="1" u="sng" spc="33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vox.com/even-better/23792484/sustainable-travel-ecotourism-respect-tips"/>
              </a:rPr>
              <a:t> a </a:t>
            </a: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vox.com/even-better/23792484/sustainable-travel-ecotourism-respect-tips"/>
              </a:rPr>
              <a:t>zrównoważoną</a:t>
            </a:r>
            <a:r>
              <a:rPr lang="en-US" sz="3600" b="1" u="sng" spc="33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vox.com/even-better/23792484/sustainable-travel-ecotourism-respect-tips"/>
              </a:rPr>
              <a:t> </a:t>
            </a: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vox.com/even-better/23792484/sustainable-travel-ecotourism-respect-tips"/>
              </a:rPr>
              <a:t>turystyką</a:t>
            </a:r>
            <a:endParaRPr lang="en-US" sz="3600" b="1" u="sng" spc="33" dirty="0">
              <a:solidFill>
                <a:srgbClr val="11496E"/>
              </a:solidFill>
              <a:latin typeface="Open Sans Bold"/>
              <a:ea typeface="Open Sans Bold"/>
              <a:cs typeface="Open Sans Bold"/>
              <a:sym typeface="Open Sans Bold"/>
              <a:hlinkClick r:id="rId3" tooltip="https://www.vox.com/even-better/23792484/sustainable-travel-ecotourism-respect-tips"/>
            </a:endParaRPr>
          </a:p>
          <a:p>
            <a:pPr marL="0" lvl="0" indent="0" algn="l">
              <a:lnSpc>
                <a:spcPts val="4967"/>
              </a:lnSpc>
            </a:pPr>
            <a:endParaRPr lang="en-US" sz="3600" b="1" u="sng" spc="33" dirty="0">
              <a:solidFill>
                <a:srgbClr val="11496E"/>
              </a:solidFill>
              <a:latin typeface="Open Sans Bold"/>
              <a:ea typeface="Open Sans Bold"/>
              <a:cs typeface="Open Sans Bold"/>
              <a:sym typeface="Open Sans Bold"/>
              <a:hlinkClick r:id="rId3" tooltip="https://www.vox.com/even-better/23792484/sustainable-travel-ecotourism-respect-tips"/>
            </a:endParaRPr>
          </a:p>
          <a:p>
            <a:pPr marL="0" lvl="0" indent="0" algn="l">
              <a:lnSpc>
                <a:spcPts val="4967"/>
              </a:lnSpc>
            </a:pP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gstcouncil.org/ecotourism/"/>
              </a:rPr>
              <a:t>Ekologiczna</a:t>
            </a:r>
            <a:r>
              <a:rPr lang="en-US" sz="3600" b="1" u="sng" spc="33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gstcouncil.org/ecotourism/"/>
              </a:rPr>
              <a:t> </a:t>
            </a: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gstcouncil.org/ecotourism/"/>
              </a:rPr>
              <a:t>turystyka</a:t>
            </a:r>
            <a:r>
              <a:rPr lang="en-US" sz="3600" b="1" u="sng" spc="33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gstcouncil.org/ecotourism/"/>
              </a:rPr>
              <a:t>: </a:t>
            </a: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gstcouncil.org/ecotourism/"/>
              </a:rPr>
              <a:t>nowa</a:t>
            </a:r>
            <a:r>
              <a:rPr lang="en-US" sz="3600" b="1" u="sng" spc="33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gstcouncil.org/ecotourism/"/>
              </a:rPr>
              <a:t> era </a:t>
            </a: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gstcouncil.org/ecotourism/"/>
              </a:rPr>
              <a:t>świadomego</a:t>
            </a:r>
            <a:r>
              <a:rPr lang="en-US" sz="3600" b="1" u="sng" spc="33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gstcouncil.org/ecotourism/"/>
              </a:rPr>
              <a:t> </a:t>
            </a: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gstcouncil.org/ecotourism/"/>
              </a:rPr>
              <a:t>podróżowania</a:t>
            </a:r>
            <a:endParaRPr lang="en-US" sz="3600" b="1" u="sng" spc="33" dirty="0">
              <a:solidFill>
                <a:srgbClr val="11496E"/>
              </a:solidFill>
              <a:latin typeface="Open Sans Bold"/>
              <a:ea typeface="Open Sans Bold"/>
              <a:cs typeface="Open Sans Bold"/>
              <a:sym typeface="Open Sans Bold"/>
              <a:hlinkClick r:id="rId4" tooltip="https://www.gstcouncil.org/ecotourism/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732639" y="453495"/>
            <a:ext cx="8107389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95"/>
              </a:lnSpc>
            </a:pPr>
            <a:r>
              <a:rPr lang="en-US" sz="3996" b="1" spc="37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MATERIAŁY ZRÓWNOWAŻONE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32639" y="1580488"/>
            <a:ext cx="7226625" cy="7612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materiały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branży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modowej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oznaczają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zmianę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kierunku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bardziej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przyjaznych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odpowiedzialnych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etycznych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produkcyjnych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organicznej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bawełny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bambusa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innowacyjne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tkaniny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pochodzące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recyklingu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materiały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odgrywają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kluczową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rolę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ograniczaniu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środowisko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promowaniu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zamkniętym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łańcuchu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branży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modowej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Wdrażanie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tylko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rozwiązuje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problem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wyczerpywania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marnotrawstwa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ale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przyczynia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tworzenia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zdrowszych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ekosystemów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wspiera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uczciwe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standardy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 rot="-10800000">
            <a:off x="12276297" y="3744003"/>
            <a:ext cx="5920263" cy="86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8"/>
              </a:lnSpc>
            </a:pPr>
            <a:r>
              <a:rPr lang="en-US" sz="665" spc="6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</a:p>
        </p:txBody>
      </p:sp>
      <p:sp>
        <p:nvSpPr>
          <p:cNvPr id="9" name="Freeform 9" descr="Kolorowe guziki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2139304" y="7203210"/>
            <a:ext cx="7611922" cy="3553690"/>
          </a:xfrm>
          <a:custGeom>
            <a:avLst/>
            <a:gdLst/>
            <a:ahLst/>
            <a:cxnLst/>
            <a:rect l="l" t="t" r="r" b="b"/>
            <a:pathLst>
              <a:path w="7611922" h="3553690">
                <a:moveTo>
                  <a:pt x="0" y="0"/>
                </a:moveTo>
                <a:lnTo>
                  <a:pt x="7611923" y="0"/>
                </a:lnTo>
                <a:lnTo>
                  <a:pt x="7611923" y="3553690"/>
                </a:lnTo>
                <a:lnTo>
                  <a:pt x="0" y="355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" y="6638530"/>
            <a:ext cx="18334030" cy="2156396"/>
            <a:chOff x="0" y="0"/>
            <a:chExt cx="24445374" cy="28751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445340" cy="2875153"/>
            </a:xfrm>
            <a:custGeom>
              <a:avLst/>
              <a:gdLst/>
              <a:ahLst/>
              <a:cxnLst/>
              <a:rect l="l" t="t" r="r" b="b"/>
              <a:pathLst>
                <a:path w="24445340" h="2875153">
                  <a:moveTo>
                    <a:pt x="0" y="0"/>
                  </a:moveTo>
                  <a:lnTo>
                    <a:pt x="24445340" y="0"/>
                  </a:lnTo>
                  <a:lnTo>
                    <a:pt x="24445340" y="2875153"/>
                  </a:lnTo>
                  <a:lnTo>
                    <a:pt x="0" y="2875153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65788" y="1861150"/>
            <a:ext cx="1594001" cy="129396"/>
            <a:chOff x="0" y="0"/>
            <a:chExt cx="2125334" cy="1725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25345" cy="172466"/>
            </a:xfrm>
            <a:custGeom>
              <a:avLst/>
              <a:gdLst/>
              <a:ahLst/>
              <a:cxnLst/>
              <a:rect l="l" t="t" r="r" b="b"/>
              <a:pathLst>
                <a:path w="2125345" h="172466">
                  <a:moveTo>
                    <a:pt x="0" y="0"/>
                  </a:moveTo>
                  <a:lnTo>
                    <a:pt x="2125345" y="0"/>
                  </a:lnTo>
                  <a:lnTo>
                    <a:pt x="2125345" y="172466"/>
                  </a:lnTo>
                  <a:lnTo>
                    <a:pt x="0" y="172466"/>
                  </a:ln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954228" y="9658422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sp>
        <p:nvSpPr>
          <p:cNvPr id="8" name="Freeform 8" descr="Dwóch kolegów planuje wejście na pokład z karteczkami samoprzylepnymi"/>
          <p:cNvSpPr/>
          <p:nvPr/>
        </p:nvSpPr>
        <p:spPr>
          <a:xfrm>
            <a:off x="-19050" y="1162372"/>
            <a:ext cx="11065791" cy="6366638"/>
          </a:xfrm>
          <a:custGeom>
            <a:avLst/>
            <a:gdLst/>
            <a:ahLst/>
            <a:cxnLst/>
            <a:rect l="l" t="t" r="r" b="b"/>
            <a:pathLst>
              <a:path w="11065791" h="6366638">
                <a:moveTo>
                  <a:pt x="0" y="0"/>
                </a:moveTo>
                <a:lnTo>
                  <a:pt x="11065791" y="0"/>
                </a:lnTo>
                <a:lnTo>
                  <a:pt x="11065791" y="6366638"/>
                </a:lnTo>
                <a:lnTo>
                  <a:pt x="0" y="6366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3042740" y="1709917"/>
            <a:ext cx="4759538" cy="2552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</a:pPr>
            <a:r>
              <a:rPr lang="en-US" sz="4200" b="1" spc="39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ETYCZNE ZARZĄDZANIE ŁAŃCUCHEM DOSTAW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16690" y="3915305"/>
            <a:ext cx="6669919" cy="45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000"/>
              </a:lnSpc>
            </a:pPr>
            <a:r>
              <a:rPr lang="en-US" sz="30000" b="1" spc="28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05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38645" y="-1177213"/>
            <a:ext cx="3553690" cy="7611922"/>
          </a:xfrm>
          <a:custGeom>
            <a:avLst/>
            <a:gdLst/>
            <a:ahLst/>
            <a:cxnLst/>
            <a:rect l="l" t="t" r="r" b="b"/>
            <a:pathLst>
              <a:path w="3553690" h="7611922">
                <a:moveTo>
                  <a:pt x="0" y="0"/>
                </a:moveTo>
                <a:lnTo>
                  <a:pt x="3553691" y="0"/>
                </a:lnTo>
                <a:lnTo>
                  <a:pt x="3553691" y="7611922"/>
                </a:lnTo>
                <a:lnTo>
                  <a:pt x="0" y="76119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71040" y="7299344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Soczewka mikroskopu na szkiełku"/>
          <p:cNvSpPr/>
          <p:nvPr/>
        </p:nvSpPr>
        <p:spPr>
          <a:xfrm>
            <a:off x="0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6659064" y="857807"/>
            <a:ext cx="9982017" cy="819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WSTĘP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38271" y="2422373"/>
            <a:ext cx="8906729" cy="6032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Etyczne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zarządzanie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łańcuchem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koncentruje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zapewnieniu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produkcja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pozyskiwanie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dystrybucja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odbywają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zgodnie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etycznymi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Podejście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to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obejmuje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rozważania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temat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pracowniczych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środowisko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odpowiedzialności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biznesu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całym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łańcuchu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Zajmując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takimi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kwestiami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łamanie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pracowniczych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degradacja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etyczne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zarządzanie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łańcuchem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ma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uczciwości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przejrzystości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operacjach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biznesowych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78196" y="899283"/>
            <a:ext cx="15542266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13"/>
              </a:lnSpc>
            </a:pPr>
            <a:r>
              <a:rPr lang="en-US" sz="4927" b="1" spc="46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WYZWANIA ETYCZNE W ŁAŃCUCHACH DOSTAW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78213" y="2240780"/>
            <a:ext cx="15685788" cy="6985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Wyzwania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etyczne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łańcuchach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obejmują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szereg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kwestii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zarówno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ludzi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jak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środowisko.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Zajęcie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naruszeniami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pracowniczych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takimi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jak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dzieci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przymusowa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niebezpieczne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warunki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ma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pierwszorzędne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znaczenie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Naruszenia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tylko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podważają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godność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człowieka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ale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także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przyczyniają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niesprawiedliwości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ryzyka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prawnego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firm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zaangażowanych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nieetyczne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Ponadto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degradacji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spowodowanej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procesami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produkcyjnymi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ma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kluczowe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znaczenie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zarządzania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łańcuchem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Zanieczyszczenie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wyczerpywanie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niszczenie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siedlisk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to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powszechne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konsekwencje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nieodpowiedzialnych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produkcyjnych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zaopatrzeniowych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Podejmując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wyzwania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etyczne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firmy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mogą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podtrzymać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swoje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zaangażowanie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społeczną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odpowiedzialność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biznesu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wnieść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pozytywny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wkład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globalne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wysiłki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rzecz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rozwoju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71040" y="7299344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6659064" y="465828"/>
            <a:ext cx="9982017" cy="128240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20"/>
              </a:lnSpc>
            </a:pPr>
            <a:r>
              <a:rPr lang="en-US" sz="4184" b="1" spc="39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ZASADY ETYCZNEGO ZARZĄDZANIA ŁAŃCUCHEM DOSTAW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38271" y="2422373"/>
            <a:ext cx="8601929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Etyczne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zarządzanie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łańcuchem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opiera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zasadach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priorytetowo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traktują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przejrzystość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uczciwy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handel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pozyskiwania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surowców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Zasady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stanowią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wskazówki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przedsiębiorstw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dzięki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mogą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one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zadbać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to, aby ich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działalność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produkcyjna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zaopatrzeniowa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dystrybucyjna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spełniała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normy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etyczne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przyczyniała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równości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środowiskowego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Kierując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zasadami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organizacje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budują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zaufanie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wśród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interesariuszy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ryzyko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związane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nieetycznymi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demonstrują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swoje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zaangażowanie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odpowiedzialne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prowadzenie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biznesu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732639" y="901702"/>
            <a:ext cx="724489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pl-PL" sz="5400" b="1" spc="50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PRZEJRZYSTOŚĆ</a:t>
            </a:r>
            <a:endParaRPr lang="en-US" sz="5400" b="1" spc="50" dirty="0">
              <a:solidFill>
                <a:srgbClr val="60BA47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842668" y="1909039"/>
            <a:ext cx="7134868" cy="6985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Przejrzystość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jest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podstawową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zasadą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etycznego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zarządzania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łańcuchem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Polega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otwartym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dzieleniu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informacjami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dostawcach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zaopatrzeniowych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procesach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produkcyjnych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kanałach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dystrybucji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Dzięki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przejrzystym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łańcuchom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interesariusze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konsumenci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inwestorzy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organy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regulacyjne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mogą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oceniać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weryfikować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standardy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etyczne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przestrzegane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całym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łańcuchu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 rot="-10800000">
            <a:off x="12276297" y="3744003"/>
            <a:ext cx="5920263" cy="86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8"/>
              </a:lnSpc>
            </a:pPr>
            <a:r>
              <a:rPr lang="en-US" sz="665" spc="6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64</a:t>
            </a:r>
          </a:p>
        </p:txBody>
      </p:sp>
      <p:sp>
        <p:nvSpPr>
          <p:cNvPr id="9" name="Freeform 9" descr="Światła miasta skupione w lupie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2139304" y="7203210"/>
            <a:ext cx="7611922" cy="3553690"/>
          </a:xfrm>
          <a:custGeom>
            <a:avLst/>
            <a:gdLst/>
            <a:ahLst/>
            <a:cxnLst/>
            <a:rect l="l" t="t" r="r" b="b"/>
            <a:pathLst>
              <a:path w="7611922" h="3553690">
                <a:moveTo>
                  <a:pt x="0" y="0"/>
                </a:moveTo>
                <a:lnTo>
                  <a:pt x="7611923" y="0"/>
                </a:lnTo>
                <a:lnTo>
                  <a:pt x="7611923" y="3553690"/>
                </a:lnTo>
                <a:lnTo>
                  <a:pt x="0" y="355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732639" y="382326"/>
            <a:ext cx="7244896" cy="717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2800" b="1" spc="50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ZASADY SPRAWIEDLIWEGO HANDLU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32639" y="1510057"/>
            <a:ext cx="7244896" cy="7325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Zasady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pl-PL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prawiedliwego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pl-PL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h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andlu</a:t>
            </a:r>
            <a:r>
              <a:rPr lang="pl-PL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(Fair Trade)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wspierają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sprawiedliwe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wynagrodzenia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bezpieczne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warunki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sprawiedliwe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traktowanie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producentów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pracowników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całym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łańcuchu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Spełniając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standardy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sprawiedliwego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handlu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przedsiębiorstwa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koncentrują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równości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wspierają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źródła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utrzymania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osób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zaangażowanych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Programy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certyfikacji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pl-PL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Fair Trade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konsumentom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pewność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produkty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pochodzą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etycznych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źródeł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przyczyniają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społecznego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gospodarczego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regionach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produkowane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 rot="-10800000">
            <a:off x="12276297" y="3744003"/>
            <a:ext cx="5920263" cy="86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8"/>
              </a:lnSpc>
            </a:pPr>
            <a:r>
              <a:rPr lang="en-US" sz="665" spc="6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65</a:t>
            </a:r>
          </a:p>
        </p:txBody>
      </p:sp>
      <p:sp>
        <p:nvSpPr>
          <p:cNvPr id="9" name="Freeform 9" descr="Zbliżenie kropli wody na liściu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7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2139304" y="7203210"/>
            <a:ext cx="7611922" cy="3553690"/>
          </a:xfrm>
          <a:custGeom>
            <a:avLst/>
            <a:gdLst/>
            <a:ahLst/>
            <a:cxnLst/>
            <a:rect l="l" t="t" r="r" b="b"/>
            <a:pathLst>
              <a:path w="7611922" h="3553690">
                <a:moveTo>
                  <a:pt x="0" y="0"/>
                </a:moveTo>
                <a:lnTo>
                  <a:pt x="7611923" y="0"/>
                </a:lnTo>
                <a:lnTo>
                  <a:pt x="7611923" y="3553690"/>
                </a:lnTo>
                <a:lnTo>
                  <a:pt x="0" y="355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5874066" y="1089063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Projektanci mody pracujący razem w swoim studiu"/>
          <p:cNvSpPr/>
          <p:nvPr/>
        </p:nvSpPr>
        <p:spPr>
          <a:xfrm>
            <a:off x="-2660432" y="-21079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30" y="0"/>
                </a:lnTo>
                <a:lnTo>
                  <a:pt x="8813830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171508" y="960870"/>
            <a:ext cx="7244896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40"/>
              </a:lnSpc>
            </a:pPr>
            <a:r>
              <a:rPr lang="en-US" sz="4033" b="1" spc="37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ZRÓWNOWAŻONE ŹRÓDŁA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28264" y="2228578"/>
            <a:ext cx="9313816" cy="7386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pozyskiwanie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opiera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zakupie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materiałów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przyjazne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pochodzą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etycznych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źródeł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Podejście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to ma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śladu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ekologicznego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działań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ramach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łańcucha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poprzez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redukcję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takich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oddziaływań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środowisko, jak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wylesianie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zanieczyszczenie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wody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emisja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dwutlenku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węgla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pozyskiwania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surowców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często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obejmują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współpracę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dostawcami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którzy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przestrzegają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norm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środowiskowych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odpowiedzialnie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gospodarują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gruntami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promują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ochronę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różnorodności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biologicznej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6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427633" y="656519"/>
            <a:ext cx="9982017" cy="1638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NAJLEPSZE PRAKTYKI: </a:t>
            </a:r>
          </a:p>
          <a:p>
            <a:pPr marL="0" lvl="0" indent="0" algn="ctr">
              <a:lnSpc>
                <a:spcPts val="6480"/>
              </a:lnSpc>
            </a:pPr>
            <a:r>
              <a:rPr lang="pl-PL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GAIA OLEA</a:t>
            </a:r>
            <a:endParaRPr lang="en-US" sz="5400" b="1" spc="50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55187" y="3430677"/>
            <a:ext cx="722662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Gaia Olea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stawia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produkcję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dziedzinie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naturalnej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aromaterapii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3" tooltip="https://www.gaiaolea.com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545870" y="6276522"/>
            <a:ext cx="3645258" cy="2779512"/>
          </a:xfrm>
          <a:custGeom>
            <a:avLst/>
            <a:gdLst/>
            <a:ahLst/>
            <a:cxnLst/>
            <a:rect l="l" t="t" r="r" b="b"/>
            <a:pathLst>
              <a:path w="3645258" h="2779512">
                <a:moveTo>
                  <a:pt x="0" y="0"/>
                </a:moveTo>
                <a:lnTo>
                  <a:pt x="3645259" y="0"/>
                </a:lnTo>
                <a:lnTo>
                  <a:pt x="3645259" y="2779512"/>
                </a:lnTo>
                <a:lnTo>
                  <a:pt x="0" y="27795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9732639" y="926564"/>
            <a:ext cx="7226625" cy="646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Zaangażowanie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firmy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ochronę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przejawia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minimalistycznym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poddanym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recyklingowi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opakowaniu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lokalnym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pozyskiwaniu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materiałów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unikaniu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kontrowersyjnych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składników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takich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olej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palmowy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Skupienie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Gaia Olea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ograniczaniu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środowisko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wspieraniu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zaangażowania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społeczności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podkreśla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rolę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rozwoju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branży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naturalnych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lvl="0" algn="just"/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Gai</a:t>
            </a:r>
            <a:r>
              <a:rPr lang="pl-PL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Olea</a:t>
            </a: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Dowiedz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więcej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Gai</a:t>
            </a:r>
            <a:r>
              <a:rPr lang="pl-PL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Olea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odwiedzając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nasze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Kompendium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studiów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przypadków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4"/>
              </a:rPr>
              <a:t>. </a:t>
            </a:r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3" tooltip="https://www.gaiaolea.com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71040" y="7299344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 descr="Dwa słodkie roboty"/>
          <p:cNvSpPr/>
          <p:nvPr/>
        </p:nvSpPr>
        <p:spPr>
          <a:xfrm>
            <a:off x="0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6659064" y="686357"/>
            <a:ext cx="9982017" cy="11798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5"/>
              </a:lnSpc>
            </a:pPr>
            <a:r>
              <a:rPr lang="en-US" sz="3846" b="1" spc="35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PROPONOWANE ĆWICZENIA PRAKTYCZNE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29153" y="2412846"/>
            <a:ext cx="8987247" cy="7755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Ocena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ryzyka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etycznego</a:t>
            </a:r>
            <a:endParaRPr lang="en-US" sz="2800" b="1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ćwiczeniu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przeanalizujesz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łańcuch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dostaw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hipotetycznej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firmy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aby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odkryć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ryzyka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związane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naruszeniami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pracowniczych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degradacją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środowiska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lub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innymi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problemami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etycznymi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Oceniając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każdy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etap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łańcucha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dostaw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— od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pozyskiwania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surowców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po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dystrybucję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— </a:t>
            </a:r>
            <a:r>
              <a:rPr lang="pl-PL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dowiesz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więcej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temat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złożoności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wyzwań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działalności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Następnie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możesz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opracować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szczegółowy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plan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mający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ograniczenie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zidentyfikowanych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ryzyk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zaproponować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strategie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skutecznego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wdrożenia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Celem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ćwiczenia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jest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pogłębienie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zrozumienia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zawiłości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wyposażenie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umiejętności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zakresie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ryzykiem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5059895" y="6741237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27829" y="1356826"/>
            <a:ext cx="2549062" cy="2023552"/>
            <a:chOff x="0" y="0"/>
            <a:chExt cx="3398750" cy="26980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7829" y="7631658"/>
            <a:ext cx="2549062" cy="2023552"/>
            <a:chOff x="0" y="0"/>
            <a:chExt cx="3398750" cy="26980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27828" y="4485254"/>
            <a:ext cx="2549062" cy="2023552"/>
            <a:chOff x="0" y="0"/>
            <a:chExt cx="3398750" cy="26980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98774" cy="2698115"/>
            </a:xfrm>
            <a:custGeom>
              <a:avLst/>
              <a:gdLst/>
              <a:ahLst/>
              <a:cxnLst/>
              <a:rect l="l" t="t" r="r" b="b"/>
              <a:pathLst>
                <a:path w="3398774" h="2698115">
                  <a:moveTo>
                    <a:pt x="0" y="0"/>
                  </a:moveTo>
                  <a:lnTo>
                    <a:pt x="666369" y="0"/>
                  </a:lnTo>
                  <a:lnTo>
                    <a:pt x="666369" y="2221230"/>
                  </a:lnTo>
                  <a:lnTo>
                    <a:pt x="3398774" y="2221230"/>
                  </a:lnTo>
                  <a:lnTo>
                    <a:pt x="3398774" y="2698115"/>
                  </a:lnTo>
                  <a:lnTo>
                    <a:pt x="0" y="2698115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015954" y="205386"/>
            <a:ext cx="10557534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59"/>
              </a:lnSpc>
            </a:pPr>
            <a:r>
              <a:rPr lang="en-US" sz="4800" b="1" spc="44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Bawełna organiczna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47738" y="972405"/>
            <a:ext cx="11401532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Bawełna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organiczna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jest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uprawiana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bez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syntetycznych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pestycydów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lub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genetycznie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modyfikowanych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nasion, co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środowisko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związany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uprawą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bawełny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konwencjonalnej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Poprzez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eliminację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szkodliwych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chemikaliów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bioróżnorodności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bawełna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organiczna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wspiera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zdrowsze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ekosystemy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bezpieczniejsze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warunki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pracy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rolników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47738" y="3430999"/>
            <a:ext cx="10557534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59"/>
              </a:lnSpc>
            </a:pPr>
            <a:r>
              <a:rPr lang="en-US" sz="4800" b="1" spc="44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Bambus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15958" y="4061547"/>
            <a:ext cx="11333313" cy="1973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9"/>
              </a:lnSpc>
            </a:pP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Bambus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jest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znany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swojego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szybkiego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tempa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wzrostu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minimalnych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wymagań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dotyczących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wody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pestycydów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porównaniu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konwencjonalnych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upraw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Jako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opcja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tekstylna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włókna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bambusowe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biodegradowalne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odnawialne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co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czyni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preferowanym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wyborem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śladu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środowiskowego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branży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modowej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47740" y="6549415"/>
            <a:ext cx="10557534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59"/>
              </a:lnSpc>
            </a:pPr>
            <a:r>
              <a:rPr lang="en-US" sz="4800" b="1" spc="44">
                <a:solidFill>
                  <a:srgbClr val="DB17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Tkaniny z recyklingu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15958" y="7331980"/>
            <a:ext cx="11333312" cy="2782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indent="0" algn="just">
              <a:lnSpc>
                <a:spcPts val="3089"/>
              </a:lnSpc>
            </a:pP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Wykorzystując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tworzywa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sztuczne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pochodzące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od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konsumentów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tekstylne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tkaniny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pochodzące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recyklingu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znacząco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przyczyniają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minimalizacji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wysypiskach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oszczędzania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Przekształcając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wyrzucane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materiały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tekstylia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poliester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plastikowych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butelek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lub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regenerowany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nylon ze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starych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sieci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rybackich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przemysł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modowy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zapotrzebowanie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pierwotne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promuje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gospodarkę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zamkniętym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</p:txBody>
      </p:sp>
      <p:sp>
        <p:nvSpPr>
          <p:cNvPr id="15" name="Freeform 15"/>
          <p:cNvSpPr/>
          <p:nvPr/>
        </p:nvSpPr>
        <p:spPr>
          <a:xfrm>
            <a:off x="2173878" y="6906394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3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2173878" y="3759990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2173878" y="613586"/>
            <a:ext cx="2759218" cy="2411862"/>
          </a:xfrm>
          <a:custGeom>
            <a:avLst/>
            <a:gdLst/>
            <a:ahLst/>
            <a:cxnLst/>
            <a:rect l="l" t="t" r="r" b="b"/>
            <a:pathLst>
              <a:path w="2759218" h="2411862">
                <a:moveTo>
                  <a:pt x="0" y="0"/>
                </a:moveTo>
                <a:lnTo>
                  <a:pt x="2759218" y="0"/>
                </a:lnTo>
                <a:lnTo>
                  <a:pt x="2759218" y="2411862"/>
                </a:lnTo>
                <a:lnTo>
                  <a:pt x="0" y="2411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993818"/>
            <a:ext cx="14526408" cy="1352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381"/>
              </a:lnSpc>
            </a:pPr>
            <a:r>
              <a:rPr lang="en-US" sz="4484" b="1" spc="41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ZGODNOŚĆ Z CELAMI ZRÓWNOWAŻONEGO ROZWOJU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60" y="2877005"/>
            <a:ext cx="15542264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6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Cel nr 12 (</a:t>
            </a:r>
            <a:r>
              <a:rPr lang="en-US" sz="36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Odpowiedzialna</a:t>
            </a:r>
            <a:r>
              <a:rPr lang="en-US" sz="36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6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konsumpcja</a:t>
            </a:r>
            <a:r>
              <a:rPr lang="en-US" sz="36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6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i</a:t>
            </a:r>
            <a:r>
              <a:rPr lang="en-US" sz="36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 </a:t>
            </a:r>
            <a:r>
              <a:rPr lang="en-US" sz="36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produkcja</a:t>
            </a:r>
            <a:r>
              <a:rPr lang="en-US" sz="36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)</a:t>
            </a:r>
            <a:r>
              <a:rPr lang="en-US" sz="36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: </a:t>
            </a:r>
            <a:r>
              <a:rPr lang="en-US" sz="36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dotyczy</a:t>
            </a:r>
            <a:r>
              <a:rPr lang="en-US" sz="36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kwestii</a:t>
            </a:r>
            <a:r>
              <a:rPr lang="en-US" sz="36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etycznych</a:t>
            </a:r>
            <a:r>
              <a:rPr lang="en-US" sz="36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związanych</a:t>
            </a:r>
            <a:r>
              <a:rPr lang="en-US" sz="36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6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produkcją</a:t>
            </a:r>
            <a:r>
              <a:rPr lang="en-US" sz="36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konsumpcją</a:t>
            </a:r>
            <a:r>
              <a:rPr lang="en-US" sz="36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6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promuje</a:t>
            </a:r>
            <a:r>
              <a:rPr lang="en-US" sz="36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odpowiedzialne</a:t>
            </a:r>
            <a:r>
              <a:rPr lang="en-US" sz="36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praktyki</a:t>
            </a:r>
            <a:r>
              <a:rPr lang="en-US" sz="36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6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łańcuchu</a:t>
            </a:r>
            <a:r>
              <a:rPr lang="en-US" sz="36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dostaw</a:t>
            </a:r>
            <a:r>
              <a:rPr lang="en-US" sz="36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600" dirty="0">
              <a:solidFill>
                <a:srgbClr val="0F486D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2" tooltip="https://sdgs.un.org/goals/goal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just"/>
            <a:r>
              <a:rPr lang="en-US" sz="36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Cel </a:t>
            </a:r>
            <a:r>
              <a:rPr lang="pl-PL" sz="36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nr </a:t>
            </a:r>
            <a:r>
              <a:rPr lang="en-US" sz="36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8 (Godna </a:t>
            </a:r>
            <a:r>
              <a:rPr lang="en-US" sz="36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praca</a:t>
            </a:r>
            <a:r>
              <a:rPr lang="en-US" sz="36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6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i</a:t>
            </a:r>
            <a:r>
              <a:rPr lang="en-US" sz="36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6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wzrost</a:t>
            </a:r>
            <a:r>
              <a:rPr lang="en-US" sz="36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36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gospodarczy</a:t>
            </a:r>
            <a:r>
              <a:rPr lang="en-US" sz="36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):</a:t>
            </a:r>
            <a:r>
              <a:rPr lang="en-US" sz="36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promuje</a:t>
            </a:r>
            <a:r>
              <a:rPr lang="en-US" sz="36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36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tworzenie</a:t>
            </a:r>
            <a:r>
              <a:rPr lang="en-US" sz="36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miejsc</a:t>
            </a:r>
            <a:r>
              <a:rPr lang="en-US" sz="36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pracy</a:t>
            </a:r>
            <a:r>
              <a:rPr lang="en-US" sz="36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uczciwe</a:t>
            </a:r>
            <a:r>
              <a:rPr lang="en-US" sz="36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praktyki</a:t>
            </a:r>
            <a:r>
              <a:rPr lang="en-US" sz="36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pracy</a:t>
            </a:r>
            <a:r>
              <a:rPr lang="en-US" sz="36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6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sektorze</a:t>
            </a:r>
            <a:r>
              <a:rPr lang="en-US" sz="36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łańcucha</a:t>
            </a:r>
            <a:r>
              <a:rPr lang="en-US" sz="36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dostaw</a:t>
            </a:r>
            <a:r>
              <a:rPr lang="en-US" sz="36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  <a:endParaRPr lang="en-US" sz="3600" dirty="0">
              <a:solidFill>
                <a:srgbClr val="0F486D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3" tooltip="https://sdgs.un.org/goals/goal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043943" y="918094"/>
            <a:ext cx="1585520" cy="1585519"/>
          </a:xfrm>
          <a:custGeom>
            <a:avLst/>
            <a:gdLst/>
            <a:ahLst/>
            <a:cxnLst/>
            <a:rect l="l" t="t" r="r" b="b"/>
            <a:pathLst>
              <a:path w="1585520" h="1585519">
                <a:moveTo>
                  <a:pt x="0" y="0"/>
                </a:moveTo>
                <a:lnTo>
                  <a:pt x="1585520" y="0"/>
                </a:lnTo>
                <a:lnTo>
                  <a:pt x="1585520" y="1585520"/>
                </a:lnTo>
                <a:lnTo>
                  <a:pt x="0" y="1585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48453" y="985571"/>
            <a:ext cx="1554226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ENTRECOMP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8453" y="2444550"/>
            <a:ext cx="16188236" cy="689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1.5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Myślenie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Ocena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społecznej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odpowiedzialności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2.1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Samoświadomość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skuteczność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odpowiedzialnego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przedsiębiorstwem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przejęcie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przywództwa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podejmowaniu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decyzji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2.5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Mobilizacja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innych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Inspirowanie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zespołami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utrzymania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standardów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łańcuchu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dostaw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3.1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Podejmowanie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inicjatywy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Identyfikowanie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możliwości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poprawy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podejmowanie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działań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zakresie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3.3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Radzenie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sobie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niepewnością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niejednoznacznością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ryzykiem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ryzykiem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związanym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etycznymi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źródłami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zaopatrzenia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produkcją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4528574" y="671673"/>
            <a:ext cx="2666358" cy="1482822"/>
          </a:xfrm>
          <a:custGeom>
            <a:avLst/>
            <a:gdLst/>
            <a:ahLst/>
            <a:cxnLst/>
            <a:rect l="l" t="t" r="r" b="b"/>
            <a:pathLst>
              <a:path w="2666358" h="1482822">
                <a:moveTo>
                  <a:pt x="0" y="0"/>
                </a:moveTo>
                <a:lnTo>
                  <a:pt x="2666358" y="0"/>
                </a:lnTo>
                <a:lnTo>
                  <a:pt x="2666358" y="1482822"/>
                </a:lnTo>
                <a:lnTo>
                  <a:pt x="0" y="1482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1281023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3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427633" y="814849"/>
            <a:ext cx="9982017" cy="819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Więcej</a:t>
            </a: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zasobów</a:t>
            </a:r>
            <a:endParaRPr lang="en-US" sz="5400" b="1" spc="50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80352" y="2437418"/>
            <a:ext cx="7226625" cy="5004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67"/>
              </a:lnSpc>
            </a:pPr>
            <a:r>
              <a:rPr lang="en-US" sz="3600" b="1" u="sng" spc="33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the-future-of-commerce.com/2020/01/22/ethical-supply-chain-definition-stats/"/>
              </a:rPr>
              <a:t>Etyczny łańcuch dostaw: definicja, przykłady, statystyki</a:t>
            </a:r>
          </a:p>
          <a:p>
            <a:pPr marL="0" lvl="0" indent="0" algn="l">
              <a:lnSpc>
                <a:spcPts val="4967"/>
              </a:lnSpc>
            </a:pPr>
            <a:endParaRPr lang="en-US" sz="3600" b="1" u="sng" spc="33">
              <a:solidFill>
                <a:srgbClr val="6B9F25"/>
              </a:solidFill>
              <a:latin typeface="Open Sans Bold"/>
              <a:ea typeface="Open Sans Bold"/>
              <a:cs typeface="Open Sans Bold"/>
              <a:sym typeface="Open Sans Bold"/>
              <a:hlinkClick r:id="rId4" tooltip="https://www.the-future-of-commerce.com/2020/01/22/ethical-supply-chain-definition-stats/"/>
            </a:endParaRPr>
          </a:p>
          <a:p>
            <a:pPr marL="0" lvl="0" indent="0" algn="l">
              <a:lnSpc>
                <a:spcPts val="4967"/>
              </a:lnSpc>
            </a:pPr>
            <a:r>
              <a:rPr lang="en-US" sz="3600" b="1" u="sng" spc="33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the-future-of-commerce.com/2020/01/22/ethical-supply-chain-definition-stats/"/>
              </a:rPr>
              <a:t>Etyczny łańcuch dostaw i jego znaczenie w dzisiejszych czasach</a:t>
            </a:r>
          </a:p>
          <a:p>
            <a:pPr marL="0" lvl="0" indent="0" algn="l">
              <a:lnSpc>
                <a:spcPts val="4967"/>
              </a:lnSpc>
            </a:pPr>
            <a:endParaRPr lang="en-US" sz="3600" b="1" u="sng" spc="33">
              <a:solidFill>
                <a:srgbClr val="11496E"/>
              </a:solidFill>
              <a:latin typeface="Open Sans Bold"/>
              <a:ea typeface="Open Sans Bold"/>
              <a:cs typeface="Open Sans Bold"/>
              <a:sym typeface="Open Sans Bold"/>
              <a:hlinkClick r:id="rId4" tooltip="https://www.the-future-of-commerce.com/2020/01/22/ethical-supply-chain-definition-stats/"/>
            </a:endParaRPr>
          </a:p>
          <a:p>
            <a:pPr marL="0" lvl="0" indent="0" algn="l">
              <a:lnSpc>
                <a:spcPts val="4967"/>
              </a:lnSpc>
            </a:pPr>
            <a:r>
              <a:rPr lang="en-US" sz="3600" b="1" u="sng" spc="33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3scsolution.com/insight/ethical-supply-chain"/>
              </a:rPr>
              <a:t>Zagadnienia etyczne w zarządzaniu łańcuchem dostaw i zakupach 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" y="6638530"/>
            <a:ext cx="18334030" cy="2156396"/>
            <a:chOff x="0" y="0"/>
            <a:chExt cx="24445374" cy="28751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445340" cy="2875153"/>
            </a:xfrm>
            <a:custGeom>
              <a:avLst/>
              <a:gdLst/>
              <a:ahLst/>
              <a:cxnLst/>
              <a:rect l="l" t="t" r="r" b="b"/>
              <a:pathLst>
                <a:path w="24445340" h="2875153">
                  <a:moveTo>
                    <a:pt x="0" y="0"/>
                  </a:moveTo>
                  <a:lnTo>
                    <a:pt x="24445340" y="0"/>
                  </a:lnTo>
                  <a:lnTo>
                    <a:pt x="24445340" y="2875153"/>
                  </a:lnTo>
                  <a:lnTo>
                    <a:pt x="0" y="2875153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65788" y="1861150"/>
            <a:ext cx="1594001" cy="129396"/>
            <a:chOff x="0" y="0"/>
            <a:chExt cx="2125334" cy="1725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25345" cy="172466"/>
            </a:xfrm>
            <a:custGeom>
              <a:avLst/>
              <a:gdLst/>
              <a:ahLst/>
              <a:cxnLst/>
              <a:rect l="l" t="t" r="r" b="b"/>
              <a:pathLst>
                <a:path w="2125345" h="172466">
                  <a:moveTo>
                    <a:pt x="0" y="0"/>
                  </a:moveTo>
                  <a:lnTo>
                    <a:pt x="2125345" y="0"/>
                  </a:lnTo>
                  <a:lnTo>
                    <a:pt x="2125345" y="172466"/>
                  </a:lnTo>
                  <a:lnTo>
                    <a:pt x="0" y="172466"/>
                  </a:lnTo>
                  <a:close/>
                </a:path>
              </a:pathLst>
            </a:custGeom>
            <a:solidFill>
              <a:srgbClr val="60BA47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954228" y="9658422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sp>
        <p:nvSpPr>
          <p:cNvPr id="8" name="Freeform 8"/>
          <p:cNvSpPr/>
          <p:nvPr/>
        </p:nvSpPr>
        <p:spPr>
          <a:xfrm>
            <a:off x="-19050" y="1162372"/>
            <a:ext cx="11065791" cy="6366638"/>
          </a:xfrm>
          <a:custGeom>
            <a:avLst/>
            <a:gdLst/>
            <a:ahLst/>
            <a:cxnLst/>
            <a:rect l="l" t="t" r="r" b="b"/>
            <a:pathLst>
              <a:path w="11065791" h="6366638">
                <a:moveTo>
                  <a:pt x="0" y="0"/>
                </a:moveTo>
                <a:lnTo>
                  <a:pt x="11065791" y="0"/>
                </a:lnTo>
                <a:lnTo>
                  <a:pt x="11065791" y="6366638"/>
                </a:lnTo>
                <a:lnTo>
                  <a:pt x="0" y="6366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3042740" y="1709917"/>
            <a:ext cx="4487392" cy="420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70"/>
              </a:lnSpc>
            </a:pPr>
            <a:r>
              <a:rPr lang="en-US" sz="3975" b="1" spc="37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ROZWIĄZANIA W ZAKRESIE ODNAWIALNYCH ŹRÓDEŁ ENERGII – OCHRONA ZASOBÓW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16690" y="3915305"/>
            <a:ext cx="6669919" cy="45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000"/>
              </a:lnSpc>
            </a:pPr>
            <a:r>
              <a:rPr lang="en-US" sz="30000" b="1" spc="28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06</a:t>
            </a:r>
          </a:p>
        </p:txBody>
      </p:sp>
      <p:sp>
        <p:nvSpPr>
          <p:cNvPr id="11" name="Freeform 11"/>
          <p:cNvSpPr/>
          <p:nvPr/>
        </p:nvSpPr>
        <p:spPr>
          <a:xfrm>
            <a:off x="-138645" y="-1177213"/>
            <a:ext cx="3553690" cy="7611922"/>
          </a:xfrm>
          <a:custGeom>
            <a:avLst/>
            <a:gdLst/>
            <a:ahLst/>
            <a:cxnLst/>
            <a:rect l="l" t="t" r="r" b="b"/>
            <a:pathLst>
              <a:path w="3553690" h="7611922">
                <a:moveTo>
                  <a:pt x="0" y="0"/>
                </a:moveTo>
                <a:lnTo>
                  <a:pt x="3553691" y="0"/>
                </a:lnTo>
                <a:lnTo>
                  <a:pt x="3553691" y="7611922"/>
                </a:lnTo>
                <a:lnTo>
                  <a:pt x="0" y="76119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405633" y="458598"/>
            <a:ext cx="7244896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98"/>
              </a:lnSpc>
            </a:pPr>
            <a:r>
              <a:rPr lang="en-US" sz="5332" b="1" spc="49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ZNACZENIE ENERGII ODNAWIALNEJ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05633" y="2545242"/>
            <a:ext cx="7739367" cy="6032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odnawialna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odgrywa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istotną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rolę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ograniczaniu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emisji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gazów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cieplarnianych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zależności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od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paliw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kopalnych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Korzystanie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odnawialnych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źródeł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takich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jak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słoneczna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wiatrowa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wodna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geotermalna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biomasa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ma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kluczowe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znaczenie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przejścia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przyszłość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energetyczną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Źródła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stanowią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czyste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odnawialne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alternatywy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ograniczają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negatywny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środowisko, np.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zanieczyszczenie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powietrza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wody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wspierając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działania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mające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celu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walkę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zmianą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klimatu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ochronę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naturalnych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ekosystemów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74</a:t>
            </a:r>
          </a:p>
        </p:txBody>
      </p:sp>
      <p:sp>
        <p:nvSpPr>
          <p:cNvPr id="8" name="Freeform 8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2139304" y="7203210"/>
            <a:ext cx="7611922" cy="3553690"/>
          </a:xfrm>
          <a:custGeom>
            <a:avLst/>
            <a:gdLst/>
            <a:ahLst/>
            <a:cxnLst/>
            <a:rect l="l" t="t" r="r" b="b"/>
            <a:pathLst>
              <a:path w="7611922" h="3553690">
                <a:moveTo>
                  <a:pt x="0" y="0"/>
                </a:moveTo>
                <a:lnTo>
                  <a:pt x="7611923" y="0"/>
                </a:lnTo>
                <a:lnTo>
                  <a:pt x="7611923" y="3553690"/>
                </a:lnTo>
                <a:lnTo>
                  <a:pt x="0" y="355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502085" y="741339"/>
            <a:ext cx="8069299" cy="803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 dirty="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ENERGIA SŁONECZNA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02087" y="1955643"/>
            <a:ext cx="7242290" cy="5601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słoneczna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to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pochodząca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ze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słońca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która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jest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pozyskiwana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pomocą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paneli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fotowoltaicznych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systemów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solarno-termicznych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Zapewnia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wszechstronne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rozwiązanie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energetyczne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odpowiednie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różnych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zastosowań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sektorze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mieszkaniowym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handlowym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przemysłowym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Systemy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słonecznej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znacznym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stopniu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przyczyniają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redukcji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śladu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węglowego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kosztów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jednocześnie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promując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niezależność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energetyczną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dbałość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środowisko.</a:t>
            </a:r>
          </a:p>
        </p:txBody>
      </p:sp>
      <p:sp>
        <p:nvSpPr>
          <p:cNvPr id="7" name="TextBox 7"/>
          <p:cNvSpPr txBox="1"/>
          <p:nvPr/>
        </p:nvSpPr>
        <p:spPr>
          <a:xfrm rot="-10800000">
            <a:off x="12276297" y="3744003"/>
            <a:ext cx="5920263" cy="86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8"/>
              </a:lnSpc>
            </a:pPr>
            <a:r>
              <a:rPr lang="en-US" sz="665" spc="6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75</a:t>
            </a:r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2139304" y="7203210"/>
            <a:ext cx="7611922" cy="3553690"/>
          </a:xfrm>
          <a:custGeom>
            <a:avLst/>
            <a:gdLst/>
            <a:ahLst/>
            <a:cxnLst/>
            <a:rect l="l" t="t" r="r" b="b"/>
            <a:pathLst>
              <a:path w="7611922" h="3553690">
                <a:moveTo>
                  <a:pt x="0" y="0"/>
                </a:moveTo>
                <a:lnTo>
                  <a:pt x="7611923" y="0"/>
                </a:lnTo>
                <a:lnTo>
                  <a:pt x="7611923" y="3553690"/>
                </a:lnTo>
                <a:lnTo>
                  <a:pt x="0" y="355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714368" y="330675"/>
            <a:ext cx="7244896" cy="163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ENERGIA WIATROWA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22738" y="1719324"/>
            <a:ext cx="7611923" cy="7879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Turbiny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wiatrowe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przetwarzają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wiatru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elektryczną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co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sprawia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że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​​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wiatru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staje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kluczowym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elementem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wytwarzania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odnawialnej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Farmy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wiatrowe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wykorzystują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naturalne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wiatru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czystej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odnawialnej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elektrycznej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dużą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skalę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przyczyniając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zmniejszając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zależność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od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nieodnawialnych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źródeł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Technologie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energetyki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wiatrowej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stale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rozwijają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zwiększając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wydajność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rozszerzając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możliwości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integracji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wiatrowej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różnych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obszarach</a:t>
            </a:r>
            <a:r>
              <a:rPr lang="en-US" sz="3093" spc="28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71385" y="17336079"/>
            <a:ext cx="569146" cy="2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1936" spc="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76</a:t>
            </a:r>
          </a:p>
        </p:txBody>
      </p:sp>
      <p:sp>
        <p:nvSpPr>
          <p:cNvPr id="8" name="Freeform 8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2139304" y="7203210"/>
            <a:ext cx="7611922" cy="3553690"/>
          </a:xfrm>
          <a:custGeom>
            <a:avLst/>
            <a:gdLst/>
            <a:ahLst/>
            <a:cxnLst/>
            <a:rect l="l" t="t" r="r" b="b"/>
            <a:pathLst>
              <a:path w="7611922" h="3553690">
                <a:moveTo>
                  <a:pt x="0" y="0"/>
                </a:moveTo>
                <a:lnTo>
                  <a:pt x="7611923" y="0"/>
                </a:lnTo>
                <a:lnTo>
                  <a:pt x="7611923" y="3553690"/>
                </a:lnTo>
                <a:lnTo>
                  <a:pt x="0" y="355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9453554" y="650162"/>
            <a:ext cx="724489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ENERGIA WODNA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53554" y="2033912"/>
            <a:ext cx="7462846" cy="67151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wodna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wykorzystuje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wodę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płynącą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rzek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strumieni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lub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zbiorników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wodnych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wytwarzania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elektrycznej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pomocą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turbin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Jako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niezawodne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odnawialne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źródło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wodna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zapewnia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stałe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dostawy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czystej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elektrycznej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jednocześnie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redukując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emisję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gazów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cieplarnianych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negatywny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wpływ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środowisko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związany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wytwarzaniem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oparciu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paliwa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kopalne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Elektrownie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wodne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przyczyniają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stabilności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energetycznej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niezawodności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sieci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wspierając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rozwój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zarządzania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całym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świecie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9565612" y="524598"/>
            <a:ext cx="7244896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01"/>
              </a:lnSpc>
            </a:pPr>
            <a:r>
              <a:rPr lang="en-US" sz="4334" b="1" spc="4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ENERGIA GEOTERMALNA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04033" y="1954546"/>
            <a:ext cx="7106476" cy="7164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Energia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geotermalna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wykorzystuje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ciepło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jądra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Ziemi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wytwarzania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elektrycznej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ogrzewania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budynków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poprzez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bezpośrednie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wykorzystanie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Elektrownie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geotermalne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wykorzystują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podziemne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zbiorniki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pary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lub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gorącej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wody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czystej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odnawialnej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powodując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minimalną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emisję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gazów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cieplarnianych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Systemy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geotermalne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oferują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rozwiązania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zakresie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ogrzewania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chłodzenia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zmniejszając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zależność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od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paliw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kopalnych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promując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efektywność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energetyczną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sektorze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mieszkaniowym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handlowym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przemysłowym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8813829" cy="10287000"/>
          </a:xfrm>
          <a:custGeom>
            <a:avLst/>
            <a:gdLst/>
            <a:ahLst/>
            <a:cxnLst/>
            <a:rect l="l" t="t" r="r" b="b"/>
            <a:pathLst>
              <a:path w="8813829" h="10287000">
                <a:moveTo>
                  <a:pt x="0" y="0"/>
                </a:moveTo>
                <a:lnTo>
                  <a:pt x="8813829" y="0"/>
                </a:lnTo>
                <a:lnTo>
                  <a:pt x="88138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9565614" y="528925"/>
            <a:ext cx="7244896" cy="163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>
                <a:solidFill>
                  <a:srgbClr val="60B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ENERGIA Z BIOMASY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83886" y="1649906"/>
            <a:ext cx="7332514" cy="7834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Energia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biomasy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powstaje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wyniku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przetwarzania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materiałów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organicznych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takich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drewno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pozostałości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rolnicze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biopaliwa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poprzez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spalanie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gazyfikację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lub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procesy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biochemiczne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Elektrownie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biomasowe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systemy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bioenergetyczne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wykorzystują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odnawialne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zasoby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biomasy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ciepła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elektrycznej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paliw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transportowych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oferując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zrównoważoną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alternatywę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paliw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kopalnych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wspierając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praktyki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gospodarowania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odpadami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Energia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biomasy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przyczynia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dywersyfikacji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odnawialnych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źródeł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promuje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zasady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gospodarki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obiegu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zamkniętym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poprzez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wykorzystywanie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strumieni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organicznych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do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produkcji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energii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427633" y="656519"/>
            <a:ext cx="9982017" cy="16375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NAJLEPSZE PRAKTYKI: </a:t>
            </a:r>
          </a:p>
          <a:p>
            <a:pPr marL="0" lvl="0" indent="0" algn="ctr">
              <a:lnSpc>
                <a:spcPts val="6480"/>
              </a:lnSpc>
            </a:pPr>
            <a:r>
              <a:rPr lang="pl-PL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COPENHAGEN CARTEL</a:t>
            </a:r>
            <a:endParaRPr lang="en-US" sz="5400" b="1" spc="50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55187" y="3380343"/>
            <a:ext cx="7226625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6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Copenhagen Cartel 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jest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liderem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dziedzinie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zrównoważonej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mody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dzięki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wykorzystywaniu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materiałów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pochodzących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recyklingu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zaangażowaniu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etyczne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praktyki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łańcucha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dostaw</a:t>
            </a:r>
            <a:r>
              <a:rPr lang="en-US" sz="36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endParaRPr lang="en-US" sz="36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3" tooltip="https://copenhagencartel.com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691836" y="7043606"/>
            <a:ext cx="5353324" cy="2000352"/>
          </a:xfrm>
          <a:custGeom>
            <a:avLst/>
            <a:gdLst/>
            <a:ahLst/>
            <a:cxnLst/>
            <a:rect l="l" t="t" r="r" b="b"/>
            <a:pathLst>
              <a:path w="5353324" h="2000352">
                <a:moveTo>
                  <a:pt x="0" y="0"/>
                </a:moveTo>
                <a:lnTo>
                  <a:pt x="5353325" y="0"/>
                </a:lnTo>
                <a:lnTo>
                  <a:pt x="5353325" y="2000352"/>
                </a:lnTo>
                <a:lnTo>
                  <a:pt x="0" y="20003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" b="-92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2857" y="993818"/>
            <a:ext cx="14933943" cy="1352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381"/>
              </a:lnSpc>
            </a:pPr>
            <a:r>
              <a:rPr lang="en-US" sz="4484" b="1" spc="41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ZGODNOŚĆ Z CELAMI ZRÓWNOWAŻONEGO ROZWOJU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860" y="2877005"/>
            <a:ext cx="15542264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Cel 7 (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Czysta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dostępna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energia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):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promuje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korzystanie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ze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źródeł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energii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odnawialnej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celu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zapewnienia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dostępu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do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energii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odnawialnej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 tooltip="https://sdgs.un.org/goals/goal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0F486D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2" tooltip="https://sdgs.un.org/goals/goal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just"/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Cel 9 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zrównoważonego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rozwoju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(Przemysł, 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innowacyjność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b="1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infrastruktura</a:t>
            </a:r>
            <a:r>
              <a:rPr lang="en-US" sz="3200" b="1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):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promuje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zrównoważone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technologie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innowacje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zarządzaniu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energią</a:t>
            </a:r>
            <a:r>
              <a:rPr lang="en-US" sz="3200" dirty="0">
                <a:solidFill>
                  <a:srgbClr val="0F486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 tooltip="https://sdgs.un.org/goals/goal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6043943" y="918094"/>
            <a:ext cx="1585520" cy="1585519"/>
          </a:xfrm>
          <a:custGeom>
            <a:avLst/>
            <a:gdLst/>
            <a:ahLst/>
            <a:cxnLst/>
            <a:rect l="l" t="t" r="r" b="b"/>
            <a:pathLst>
              <a:path w="1585520" h="1585519">
                <a:moveTo>
                  <a:pt x="0" y="0"/>
                </a:moveTo>
                <a:lnTo>
                  <a:pt x="1585520" y="0"/>
                </a:lnTo>
                <a:lnTo>
                  <a:pt x="1585520" y="1585520"/>
                </a:lnTo>
                <a:lnTo>
                  <a:pt x="0" y="1585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8884503" y="-6498068"/>
            <a:ext cx="518984" cy="13510539"/>
            <a:chOff x="0" y="0"/>
            <a:chExt cx="691978" cy="18014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023" cy="18014062"/>
            </a:xfrm>
            <a:custGeom>
              <a:avLst/>
              <a:gdLst/>
              <a:ahLst/>
              <a:cxnLst/>
              <a:rect l="l" t="t" r="r" b="b"/>
              <a:pathLst>
                <a:path w="692023" h="18014062">
                  <a:moveTo>
                    <a:pt x="0" y="0"/>
                  </a:moveTo>
                  <a:lnTo>
                    <a:pt x="692023" y="0"/>
                  </a:lnTo>
                  <a:lnTo>
                    <a:pt x="692023" y="18014062"/>
                  </a:lnTo>
                  <a:lnTo>
                    <a:pt x="0" y="18014062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48453" y="985571"/>
            <a:ext cx="1554226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5400" b="1" spc="50" dirty="0">
                <a:solidFill>
                  <a:srgbClr val="E87A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ENTRECOMP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8453" y="2444550"/>
            <a:ext cx="16188236" cy="689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1.5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Myślenie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Ocena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społecznej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odpowiedzialności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2.1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Samoświadomość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skuteczność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odpowiedzialnego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przedsiębiorstwem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przejęcie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przywództwa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podejmowaniu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decyzji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2.5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Mobilizacja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innych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Inspirowanie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zespołami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celu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utrzymania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standardów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łańcuchu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dostaw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3.1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Podejmowanie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inicjatywy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):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Identyfikowanie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możliwości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poprawy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etycznych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podejmowanie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działań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tym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zakresie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32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EntreComp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3.3 (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Radzenie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sobie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niepewnością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niejednoznacznością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ryzykiem</a:t>
            </a:r>
            <a:r>
              <a:rPr lang="en-US" sz="32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):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Zarządzanie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ryzykiem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związanym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z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etycznymi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źródłami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zaopatrzenia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32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produkcją</a:t>
            </a:r>
            <a:r>
              <a:rPr lang="en-US" sz="32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4528574" y="671673"/>
            <a:ext cx="2666358" cy="1482822"/>
          </a:xfrm>
          <a:custGeom>
            <a:avLst/>
            <a:gdLst/>
            <a:ahLst/>
            <a:cxnLst/>
            <a:rect l="l" t="t" r="r" b="b"/>
            <a:pathLst>
              <a:path w="2666358" h="1482822">
                <a:moveTo>
                  <a:pt x="0" y="0"/>
                </a:moveTo>
                <a:lnTo>
                  <a:pt x="2666358" y="0"/>
                </a:lnTo>
                <a:lnTo>
                  <a:pt x="2666358" y="1482822"/>
                </a:lnTo>
                <a:lnTo>
                  <a:pt x="0" y="1482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56909" y="7287519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Freeform 5"/>
          <p:cNvSpPr/>
          <p:nvPr/>
        </p:nvSpPr>
        <p:spPr>
          <a:xfrm>
            <a:off x="1326909" y="0"/>
            <a:ext cx="7490658" cy="10287000"/>
          </a:xfrm>
          <a:custGeom>
            <a:avLst/>
            <a:gdLst/>
            <a:ahLst/>
            <a:cxnLst/>
            <a:rect l="l" t="t" r="r" b="b"/>
            <a:pathLst>
              <a:path w="7490658" h="10287000">
                <a:moveTo>
                  <a:pt x="0" y="0"/>
                </a:moveTo>
                <a:lnTo>
                  <a:pt x="7490658" y="0"/>
                </a:lnTo>
                <a:lnTo>
                  <a:pt x="74906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3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427633" y="814849"/>
            <a:ext cx="9982017" cy="819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0"/>
              </a:lnSpc>
            </a:pPr>
            <a:r>
              <a:rPr lang="en-US" sz="5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Więcej</a:t>
            </a:r>
            <a:r>
              <a:rPr lang="en-US" sz="5400" b="1" spc="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400" b="1" spc="50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zasobów</a:t>
            </a:r>
            <a:endParaRPr lang="en-US" sz="5400" b="1" spc="50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80352" y="2437418"/>
            <a:ext cx="7226625" cy="6261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67"/>
              </a:lnSpc>
            </a:pPr>
            <a:r>
              <a:rPr lang="en-US" sz="3600" b="1" u="sng" spc="33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Czym jest </a:t>
            </a:r>
            <a:r>
              <a:rPr lang="en-US" sz="3600" b="1" u="sng" spc="33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zrównoważony</a:t>
            </a:r>
            <a:r>
              <a:rPr lang="en-US" sz="3600" b="1" u="sng" spc="33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 </a:t>
            </a:r>
            <a:r>
              <a:rPr lang="en-US" sz="3600" b="1" u="sng" spc="33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rozwój</a:t>
            </a:r>
            <a:r>
              <a:rPr lang="en-US" sz="3600" b="1" u="sng" spc="33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? 3 </a:t>
            </a:r>
            <a:r>
              <a:rPr lang="en-US" sz="3600" b="1" u="sng" spc="33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rozwiązania</a:t>
            </a:r>
            <a:r>
              <a:rPr lang="en-US" sz="3600" b="1" u="sng" spc="33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 w </a:t>
            </a:r>
            <a:r>
              <a:rPr lang="en-US" sz="3600" b="1" u="sng" spc="33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zakresie</a:t>
            </a:r>
            <a:r>
              <a:rPr lang="en-US" sz="3600" b="1" u="sng" spc="33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 </a:t>
            </a:r>
            <a:r>
              <a:rPr lang="en-US" sz="3600" b="1" u="sng" spc="33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czystej</a:t>
            </a:r>
            <a:r>
              <a:rPr lang="en-US" sz="3600" b="1" u="sng" spc="33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 </a:t>
            </a:r>
            <a:r>
              <a:rPr lang="en-US" sz="3600" b="1" u="sng" spc="33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energii</a:t>
            </a:r>
            <a:r>
              <a:rPr lang="en-US" sz="3600" b="1" u="sng" spc="33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, </a:t>
            </a:r>
            <a:r>
              <a:rPr lang="en-US" sz="3600" b="1" u="sng" spc="33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które</a:t>
            </a:r>
            <a:r>
              <a:rPr lang="en-US" sz="3600" b="1" u="sng" spc="33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 </a:t>
            </a:r>
            <a:r>
              <a:rPr lang="en-US" sz="3600" b="1" u="sng" spc="33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pomogą</a:t>
            </a:r>
            <a:r>
              <a:rPr lang="en-US" sz="3600" b="1" u="sng" spc="33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 </a:t>
            </a:r>
            <a:r>
              <a:rPr lang="en-US" sz="3600" b="1" u="sng" spc="33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osiągnąć</a:t>
            </a:r>
            <a:r>
              <a:rPr lang="en-US" sz="3600" b="1" u="sng" spc="33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 </a:t>
            </a:r>
            <a:r>
              <a:rPr lang="en-US" sz="3600" b="1" u="sng" spc="33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zrównoważony</a:t>
            </a:r>
            <a:r>
              <a:rPr lang="en-US" sz="3600" b="1" u="sng" spc="33" dirty="0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 </a:t>
            </a:r>
            <a:r>
              <a:rPr lang="en-US" sz="3600" b="1" u="sng" spc="33" dirty="0" err="1">
                <a:solidFill>
                  <a:srgbClr val="6B9F25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rozwój</a:t>
            </a:r>
            <a:endParaRPr lang="en-US" sz="3600" b="1" u="sng" spc="33" dirty="0">
              <a:solidFill>
                <a:srgbClr val="6B9F25"/>
              </a:solidFill>
              <a:latin typeface="Open Sans Bold"/>
              <a:ea typeface="Open Sans Bold"/>
              <a:cs typeface="Open Sans Bold"/>
              <a:sym typeface="Open Sans Bold"/>
              <a:hlinkClick r:id="rId3" tooltip="https://professionalprograms.mit.edu/blog/sustainability/defining-sustainability/"/>
            </a:endParaRPr>
          </a:p>
          <a:p>
            <a:pPr marL="0" lvl="0" indent="0" algn="l">
              <a:lnSpc>
                <a:spcPts val="4967"/>
              </a:lnSpc>
            </a:pPr>
            <a:endParaRPr lang="en-US" sz="3600" b="1" u="sng" spc="33" dirty="0">
              <a:solidFill>
                <a:srgbClr val="6B9F25"/>
              </a:solidFill>
              <a:latin typeface="Open Sans Bold"/>
              <a:ea typeface="Open Sans Bold"/>
              <a:cs typeface="Open Sans Bold"/>
              <a:sym typeface="Open Sans Bold"/>
              <a:hlinkClick r:id="rId3" tooltip="https://professionalprograms.mit.edu/blog/sustainability/defining-sustainability/"/>
            </a:endParaRPr>
          </a:p>
          <a:p>
            <a:pPr marL="0" lvl="0" indent="0" algn="l">
              <a:lnSpc>
                <a:spcPts val="4967"/>
              </a:lnSpc>
            </a:pPr>
            <a:r>
              <a:rPr lang="en-US" sz="3600" b="1" u="sng" spc="33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Energia </a:t>
            </a: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odnawialna</a:t>
            </a:r>
            <a:r>
              <a:rPr lang="en-US" sz="3600" b="1" u="sng" spc="33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 – </a:t>
            </a: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zasilanie</a:t>
            </a:r>
            <a:r>
              <a:rPr lang="en-US" sz="3600" b="1" u="sng" spc="33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 </a:t>
            </a: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bezpieczniejszej</a:t>
            </a:r>
            <a:r>
              <a:rPr lang="en-US" sz="3600" b="1" u="sng" spc="33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 </a:t>
            </a: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professionalprograms.mit.edu/blog/sustainability/defining-sustainability/"/>
              </a:rPr>
              <a:t>przyszłości</a:t>
            </a:r>
            <a:endParaRPr lang="en-US" sz="3600" b="1" u="sng" spc="33" dirty="0">
              <a:solidFill>
                <a:srgbClr val="11496E"/>
              </a:solidFill>
              <a:latin typeface="Open Sans Bold"/>
              <a:ea typeface="Open Sans Bold"/>
              <a:cs typeface="Open Sans Bold"/>
              <a:sym typeface="Open Sans Bold"/>
              <a:hlinkClick r:id="rId3" tooltip="https://professionalprograms.mit.edu/blog/sustainability/defining-sustainability/"/>
            </a:endParaRPr>
          </a:p>
          <a:p>
            <a:pPr marL="0" lvl="0" indent="0" algn="l">
              <a:lnSpc>
                <a:spcPts val="4967"/>
              </a:lnSpc>
            </a:pPr>
            <a:endParaRPr lang="en-US" sz="3600" b="1" u="sng" spc="33" dirty="0">
              <a:solidFill>
                <a:srgbClr val="11496E"/>
              </a:solidFill>
              <a:latin typeface="Open Sans Bold"/>
              <a:ea typeface="Open Sans Bold"/>
              <a:cs typeface="Open Sans Bold"/>
              <a:sym typeface="Open Sans Bold"/>
              <a:hlinkClick r:id="rId3" tooltip="https://professionalprograms.mit.edu/blog/sustainability/defining-sustainability/"/>
            </a:endParaRPr>
          </a:p>
          <a:p>
            <a:pPr marL="0" lvl="0" indent="0" algn="l">
              <a:lnSpc>
                <a:spcPts val="4967"/>
              </a:lnSpc>
            </a:pP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un.org/en/climatechange/raising-ambition/renewable-energy"/>
              </a:rPr>
              <a:t>Ochrona</a:t>
            </a:r>
            <a:r>
              <a:rPr lang="en-US" sz="3600" b="1" u="sng" spc="33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un.org/en/climatechange/raising-ambition/renewable-energy"/>
              </a:rPr>
              <a:t> </a:t>
            </a: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un.org/en/climatechange/raising-ambition/renewable-energy"/>
              </a:rPr>
              <a:t>zasobów</a:t>
            </a:r>
            <a:r>
              <a:rPr lang="en-US" sz="3600" b="1" u="sng" spc="33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un.org/en/climatechange/raising-ambition/renewable-energy"/>
              </a:rPr>
              <a:t> </a:t>
            </a: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un.org/en/climatechange/raising-ambition/renewable-energy"/>
              </a:rPr>
              <a:t>naturalnych</a:t>
            </a:r>
            <a:r>
              <a:rPr lang="en-US" sz="3600" b="1" u="sng" spc="33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un.org/en/climatechange/raising-ambition/renewable-energy"/>
              </a:rPr>
              <a:t> </a:t>
            </a: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un.org/en/climatechange/raising-ambition/renewable-energy"/>
              </a:rPr>
              <a:t>dzięki</a:t>
            </a:r>
            <a:r>
              <a:rPr lang="en-US" sz="3600" b="1" u="sng" spc="33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un.org/en/climatechange/raising-ambition/renewable-energy"/>
              </a:rPr>
              <a:t> </a:t>
            </a: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un.org/en/climatechange/raising-ambition/renewable-energy"/>
              </a:rPr>
              <a:t>energii</a:t>
            </a:r>
            <a:r>
              <a:rPr lang="en-US" sz="3600" b="1" u="sng" spc="33" dirty="0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un.org/en/climatechange/raising-ambition/renewable-energy"/>
              </a:rPr>
              <a:t> </a:t>
            </a:r>
            <a:r>
              <a:rPr lang="en-US" sz="3600" b="1" u="sng" spc="33" dirty="0" err="1">
                <a:solidFill>
                  <a:srgbClr val="11496E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www.un.org/en/climatechange/raising-ambition/renewable-energy"/>
              </a:rPr>
              <a:t>odnawialnej</a:t>
            </a:r>
            <a:endParaRPr lang="en-US" sz="3600" b="1" u="sng" spc="33" dirty="0">
              <a:solidFill>
                <a:srgbClr val="11496E"/>
              </a:solidFill>
              <a:latin typeface="Open Sans Bold"/>
              <a:ea typeface="Open Sans Bold"/>
              <a:cs typeface="Open Sans Bold"/>
              <a:sym typeface="Open Sans Bold"/>
              <a:hlinkClick r:id="rId4" tooltip="https://www.un.org/en/climatechange/raising-ambition/renewable-energy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676048" y="5879019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4482" y="4653644"/>
            <a:ext cx="18292482" cy="3682344"/>
            <a:chOff x="0" y="0"/>
            <a:chExt cx="24389976" cy="49097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9969" cy="4909820"/>
            </a:xfrm>
            <a:custGeom>
              <a:avLst/>
              <a:gdLst/>
              <a:ahLst/>
              <a:cxnLst/>
              <a:rect l="l" t="t" r="r" b="b"/>
              <a:pathLst>
                <a:path w="24389969" h="4909820">
                  <a:moveTo>
                    <a:pt x="0" y="0"/>
                  </a:moveTo>
                  <a:lnTo>
                    <a:pt x="24389969" y="0"/>
                  </a:lnTo>
                  <a:lnTo>
                    <a:pt x="24389969" y="4909820"/>
                  </a:lnTo>
                  <a:lnTo>
                    <a:pt x="0" y="4909820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184011" y="8744308"/>
            <a:ext cx="4103989" cy="1019018"/>
            <a:chOff x="0" y="0"/>
            <a:chExt cx="5471986" cy="13586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72049" cy="1358646"/>
            </a:xfrm>
            <a:custGeom>
              <a:avLst/>
              <a:gdLst/>
              <a:ahLst/>
              <a:cxnLst/>
              <a:rect l="l" t="t" r="r" b="b"/>
              <a:pathLst>
                <a:path w="5472049" h="1358646">
                  <a:moveTo>
                    <a:pt x="0" y="0"/>
                  </a:moveTo>
                  <a:lnTo>
                    <a:pt x="5472049" y="0"/>
                  </a:lnTo>
                  <a:lnTo>
                    <a:pt x="5472049" y="1358646"/>
                  </a:lnTo>
                  <a:lnTo>
                    <a:pt x="0" y="13586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Freeform 7"/>
          <p:cNvSpPr/>
          <p:nvPr/>
        </p:nvSpPr>
        <p:spPr>
          <a:xfrm>
            <a:off x="14742036" y="8915905"/>
            <a:ext cx="2987939" cy="686138"/>
          </a:xfrm>
          <a:custGeom>
            <a:avLst/>
            <a:gdLst/>
            <a:ahLst/>
            <a:cxnLst/>
            <a:rect l="l" t="t" r="r" b="b"/>
            <a:pathLst>
              <a:path w="2987939" h="686138">
                <a:moveTo>
                  <a:pt x="0" y="0"/>
                </a:moveTo>
                <a:lnTo>
                  <a:pt x="2987940" y="0"/>
                </a:lnTo>
                <a:lnTo>
                  <a:pt x="2987940" y="686138"/>
                </a:lnTo>
                <a:lnTo>
                  <a:pt x="0" y="686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2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0" y="20684"/>
            <a:ext cx="9144000" cy="4632960"/>
          </a:xfrm>
          <a:custGeom>
            <a:avLst/>
            <a:gdLst/>
            <a:ahLst/>
            <a:cxnLst/>
            <a:rect l="l" t="t" r="r" b="b"/>
            <a:pathLst>
              <a:path w="9144000" h="4632960">
                <a:moveTo>
                  <a:pt x="0" y="0"/>
                </a:moveTo>
                <a:lnTo>
                  <a:pt x="9144000" y="0"/>
                </a:lnTo>
                <a:lnTo>
                  <a:pt x="9144000" y="4632960"/>
                </a:lnTo>
                <a:lnTo>
                  <a:pt x="0" y="46329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75" b="-57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4588150" y="391885"/>
            <a:ext cx="3789301" cy="8116596"/>
          </a:xfrm>
          <a:custGeom>
            <a:avLst/>
            <a:gdLst/>
            <a:ahLst/>
            <a:cxnLst/>
            <a:rect l="l" t="t" r="r" b="b"/>
            <a:pathLst>
              <a:path w="3789301" h="8116596">
                <a:moveTo>
                  <a:pt x="0" y="0"/>
                </a:moveTo>
                <a:lnTo>
                  <a:pt x="3789302" y="0"/>
                </a:lnTo>
                <a:lnTo>
                  <a:pt x="3789302" y="8116596"/>
                </a:lnTo>
                <a:lnTo>
                  <a:pt x="0" y="81165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370626" y="5610498"/>
            <a:ext cx="9336168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00"/>
              </a:lnSpc>
            </a:pPr>
            <a:r>
              <a:rPr lang="pl-PL" sz="4500" spc="42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Zostań z nami</a:t>
            </a:r>
            <a:endParaRPr lang="en-US" sz="4500" spc="42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565623" y="6817104"/>
            <a:ext cx="597763" cy="597763"/>
          </a:xfrm>
          <a:custGeom>
            <a:avLst/>
            <a:gdLst/>
            <a:ahLst/>
            <a:cxnLst/>
            <a:rect l="l" t="t" r="r" b="b"/>
            <a:pathLst>
              <a:path w="597763" h="597763">
                <a:moveTo>
                  <a:pt x="0" y="0"/>
                </a:moveTo>
                <a:lnTo>
                  <a:pt x="597763" y="0"/>
                </a:lnTo>
                <a:lnTo>
                  <a:pt x="597763" y="597763"/>
                </a:lnTo>
                <a:lnTo>
                  <a:pt x="0" y="5977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2091140" y="6817104"/>
            <a:ext cx="597763" cy="597763"/>
          </a:xfrm>
          <a:custGeom>
            <a:avLst/>
            <a:gdLst/>
            <a:ahLst/>
            <a:cxnLst/>
            <a:rect l="l" t="t" r="r" b="b"/>
            <a:pathLst>
              <a:path w="597763" h="597763">
                <a:moveTo>
                  <a:pt x="0" y="0"/>
                </a:moveTo>
                <a:lnTo>
                  <a:pt x="597763" y="0"/>
                </a:lnTo>
                <a:lnTo>
                  <a:pt x="597763" y="597763"/>
                </a:lnTo>
                <a:lnTo>
                  <a:pt x="0" y="5977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4302422" y="6817104"/>
            <a:ext cx="597763" cy="597763"/>
          </a:xfrm>
          <a:custGeom>
            <a:avLst/>
            <a:gdLst/>
            <a:ahLst/>
            <a:cxnLst/>
            <a:rect l="l" t="t" r="r" b="b"/>
            <a:pathLst>
              <a:path w="597763" h="597763">
                <a:moveTo>
                  <a:pt x="0" y="0"/>
                </a:moveTo>
                <a:lnTo>
                  <a:pt x="597763" y="0"/>
                </a:lnTo>
                <a:lnTo>
                  <a:pt x="597763" y="597763"/>
                </a:lnTo>
                <a:lnTo>
                  <a:pt x="0" y="5977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1354342" y="6817104"/>
            <a:ext cx="597763" cy="598205"/>
          </a:xfrm>
          <a:custGeom>
            <a:avLst/>
            <a:gdLst/>
            <a:ahLst/>
            <a:cxnLst/>
            <a:rect l="l" t="t" r="r" b="b"/>
            <a:pathLst>
              <a:path w="597763" h="598205">
                <a:moveTo>
                  <a:pt x="0" y="0"/>
                </a:moveTo>
                <a:lnTo>
                  <a:pt x="597763" y="0"/>
                </a:lnTo>
                <a:lnTo>
                  <a:pt x="597763" y="598205"/>
                </a:lnTo>
                <a:lnTo>
                  <a:pt x="0" y="5982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5" name="Group 15"/>
          <p:cNvGrpSpPr/>
          <p:nvPr/>
        </p:nvGrpSpPr>
        <p:grpSpPr>
          <a:xfrm>
            <a:off x="2828382" y="6817104"/>
            <a:ext cx="597763" cy="597763"/>
            <a:chOff x="0" y="0"/>
            <a:chExt cx="797017" cy="79701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97052" cy="797052"/>
            </a:xfrm>
            <a:custGeom>
              <a:avLst/>
              <a:gdLst/>
              <a:ahLst/>
              <a:cxnLst/>
              <a:rect l="l" t="t" r="r" b="b"/>
              <a:pathLst>
                <a:path w="797052" h="797052">
                  <a:moveTo>
                    <a:pt x="797052" y="398526"/>
                  </a:moveTo>
                  <a:cubicBezTo>
                    <a:pt x="797052" y="618617"/>
                    <a:pt x="618617" y="797052"/>
                    <a:pt x="398526" y="797052"/>
                  </a:cubicBezTo>
                  <a:cubicBezTo>
                    <a:pt x="178435" y="797052"/>
                    <a:pt x="0" y="618617"/>
                    <a:pt x="0" y="398526"/>
                  </a:cubicBezTo>
                  <a:cubicBezTo>
                    <a:pt x="0" y="178435"/>
                    <a:pt x="178435" y="0"/>
                    <a:pt x="398526" y="0"/>
                  </a:cubicBezTo>
                  <a:cubicBezTo>
                    <a:pt x="618617" y="0"/>
                    <a:pt x="797052" y="178435"/>
                    <a:pt x="797052" y="398526"/>
                  </a:cubicBezTo>
                  <a:close/>
                </a:path>
              </a:pathLst>
            </a:custGeom>
            <a:solidFill>
              <a:srgbClr val="2094D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7" name="Freeform 17" descr="Świat z wypełnieniem stałym"/>
          <p:cNvSpPr/>
          <p:nvPr/>
        </p:nvSpPr>
        <p:spPr>
          <a:xfrm>
            <a:off x="2865187" y="6853909"/>
            <a:ext cx="524155" cy="524155"/>
          </a:xfrm>
          <a:custGeom>
            <a:avLst/>
            <a:gdLst/>
            <a:ahLst/>
            <a:cxnLst/>
            <a:rect l="l" t="t" r="r" b="b"/>
            <a:pathLst>
              <a:path w="524155" h="524155">
                <a:moveTo>
                  <a:pt x="0" y="0"/>
                </a:moveTo>
                <a:lnTo>
                  <a:pt x="524155" y="0"/>
                </a:lnTo>
                <a:lnTo>
                  <a:pt x="524155" y="524155"/>
                </a:lnTo>
                <a:lnTo>
                  <a:pt x="0" y="52415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14898036" y="6688938"/>
            <a:ext cx="5484495" cy="417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"/>
              </a:lnSpc>
            </a:pPr>
            <a:r>
              <a:rPr lang="en-US" sz="900" spc="353" dirty="0">
                <a:solidFill>
                  <a:srgbClr val="11496E"/>
                </a:solidFill>
                <a:latin typeface="Open Sans"/>
                <a:ea typeface="Open Sans"/>
                <a:cs typeface="Open Sans"/>
                <a:sym typeface="Open Sans"/>
              </a:rPr>
              <a:t>Ethical, Fair and Green Youth Entrepreneurship Education in line with the Sustainable Development Goals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529520" y="1113126"/>
            <a:ext cx="534600" cy="2165400"/>
            <a:chOff x="0" y="0"/>
            <a:chExt cx="712800" cy="2887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2851" cy="2887218"/>
            </a:xfrm>
            <a:custGeom>
              <a:avLst/>
              <a:gdLst/>
              <a:ahLst/>
              <a:cxnLst/>
              <a:rect l="l" t="t" r="r" b="b"/>
              <a:pathLst>
                <a:path w="712851" h="2887218">
                  <a:moveTo>
                    <a:pt x="0" y="0"/>
                  </a:moveTo>
                  <a:lnTo>
                    <a:pt x="712851" y="0"/>
                  </a:lnTo>
                  <a:lnTo>
                    <a:pt x="712851" y="2887218"/>
                  </a:lnTo>
                  <a:lnTo>
                    <a:pt x="0" y="2887218"/>
                  </a:lnTo>
                  <a:close/>
                </a:path>
              </a:pathLst>
            </a:custGeom>
            <a:solidFill>
              <a:srgbClr val="11496E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867618" y="948584"/>
            <a:ext cx="7368403" cy="732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/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Ich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innowacyjne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podejście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polega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wykorzystaniu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ECONYL®,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nylonu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pochodzącego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z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recyklingu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odpadów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oceanicznych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wysypiskowych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,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liniach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strojów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kąpielowych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odzieży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sportowej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"/>
            </a:endParaRPr>
          </a:p>
          <a:p>
            <a:pPr marL="0" lvl="0" indent="0" algn="just"/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Copenhagen Cartel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wyznacza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wysokie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standardy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dla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branży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modowej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Ich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zaangażowanie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w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ograniczanie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wpływu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środowisko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promowanie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etycznych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praktyk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biznesowych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pokazuje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jak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marki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modowe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mogą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skutecznie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stawiać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czoła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wyzwaniom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ekologicznym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,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jednocześnie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wspierając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zrównoważony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rozwój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</a:t>
            </a:r>
          </a:p>
          <a:p>
            <a:pPr marL="0" lvl="0" indent="0" algn="just"/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</a:endParaRPr>
          </a:p>
          <a:p>
            <a:pPr marL="0" lvl="0" indent="0" algn="just"/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Dowiedz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się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więcej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o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inicjatywach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2"/>
              </a:rPr>
              <a:t>Copenhagen Cartel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odwiedzając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nasze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 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Kompendium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Studiów</a:t>
            </a:r>
            <a:r>
              <a:rPr lang="en-US" sz="2800" b="1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 </a:t>
            </a:r>
            <a:r>
              <a:rPr lang="en-US" sz="2800" b="1" dirty="0" err="1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  <a:hlinkClick r:id="rId3"/>
              </a:rPr>
              <a:t>Przypadków</a:t>
            </a:r>
            <a:r>
              <a:rPr lang="en-US" sz="2800" dirty="0">
                <a:solidFill>
                  <a:srgbClr val="11496E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Open Sans Bold"/>
              </a:rPr>
              <a:t>. </a:t>
            </a:r>
            <a:endParaRPr lang="en-US" sz="2800" dirty="0">
              <a:solidFill>
                <a:srgbClr val="11496E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Open Sans Bold"/>
              <a:hlinkClick r:id="rId2" tooltip="https://copenhagencartel.com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B2ABA5F-CBAC-30E5-4642-F5496F4353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443" r="21443"/>
          <a:stretch/>
        </p:blipFill>
        <p:spPr>
          <a:xfrm>
            <a:off x="-1" y="0"/>
            <a:ext cx="8813829" cy="10287000"/>
          </a:xfrm>
          <a:custGeom>
            <a:avLst/>
            <a:gdLst>
              <a:gd name="connsiteX0" fmla="*/ 0 w 5875886"/>
              <a:gd name="connsiteY0" fmla="*/ 0 h 6858000"/>
              <a:gd name="connsiteX1" fmla="*/ 5875886 w 5875886"/>
              <a:gd name="connsiteY1" fmla="*/ 0 h 6858000"/>
              <a:gd name="connsiteX2" fmla="*/ 5875886 w 5875886"/>
              <a:gd name="connsiteY2" fmla="*/ 737390 h 6858000"/>
              <a:gd name="connsiteX3" fmla="*/ 5688883 w 5875886"/>
              <a:gd name="connsiteY3" fmla="*/ 737390 h 6858000"/>
              <a:gd name="connsiteX4" fmla="*/ 5688883 w 5875886"/>
              <a:gd name="connsiteY4" fmla="*/ 2177391 h 6858000"/>
              <a:gd name="connsiteX5" fmla="*/ 5875886 w 5875886"/>
              <a:gd name="connsiteY5" fmla="*/ 2177391 h 6858000"/>
              <a:gd name="connsiteX6" fmla="*/ 5875886 w 5875886"/>
              <a:gd name="connsiteY6" fmla="*/ 6858000 h 6858000"/>
              <a:gd name="connsiteX7" fmla="*/ 0 w 587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75886" h="6858000">
                <a:moveTo>
                  <a:pt x="0" y="0"/>
                </a:moveTo>
                <a:lnTo>
                  <a:pt x="5875886" y="0"/>
                </a:lnTo>
                <a:lnTo>
                  <a:pt x="5875886" y="737390"/>
                </a:lnTo>
                <a:lnTo>
                  <a:pt x="5688883" y="737390"/>
                </a:lnTo>
                <a:lnTo>
                  <a:pt x="5688883" y="2177391"/>
                </a:lnTo>
                <a:lnTo>
                  <a:pt x="5875886" y="2177391"/>
                </a:lnTo>
                <a:lnTo>
                  <a:pt x="5875886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7493</Words>
  <Application>Microsoft Office PowerPoint</Application>
  <PresentationFormat>Niestandardowy</PresentationFormat>
  <Paragraphs>629</Paragraphs>
  <Slides>83</Slides>
  <Notes>15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83</vt:i4>
      </vt:variant>
    </vt:vector>
  </HeadingPairs>
  <TitlesOfParts>
    <vt:vector size="88" baseType="lpstr">
      <vt:lpstr>Calibri</vt:lpstr>
      <vt:lpstr>Open Sans Bold</vt:lpstr>
      <vt:lpstr>Open Sans</vt:lpstr>
      <vt:lpstr>Arial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5 Global Trends in Ethical Entrepreneurship (Fairpreneurs) FINAL.pptx</dc:title>
  <cp:lastModifiedBy>Beniamin Zawilla</cp:lastModifiedBy>
  <cp:revision>10</cp:revision>
  <dcterms:created xsi:type="dcterms:W3CDTF">2006-08-16T00:00:00Z</dcterms:created>
  <dcterms:modified xsi:type="dcterms:W3CDTF">2025-03-24T09:18:37Z</dcterms:modified>
  <dc:identifier>DAGbhFgihbo</dc:identifier>
</cp:coreProperties>
</file>