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18288000" cy="10287000"/>
  <p:notesSz cx="6858000" cy="9144000"/>
  <p:embeddedFontLst>
    <p:embeddedFont>
      <p:font typeface="Open Sans" panose="020B0606030504020204" pitchFamily="34" charset="0"/>
      <p:regular r:id="rId69"/>
      <p:bold r:id="rId70"/>
      <p:boldItalic r:id="rId71"/>
    </p:embeddedFont>
    <p:embeddedFont>
      <p:font typeface="Open Sans Bold" panose="020B0806030504020204" pitchFamily="34" charset="0"/>
      <p:regular r:id="rId72"/>
      <p:bold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19.03.2025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8733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12" TargetMode="External"/><Relationship Id="rId2" Type="http://schemas.openxmlformats.org/officeDocument/2006/relationships/hyperlink" Target="https://sdgs.un.org/goals/goal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sdgs.un.org/goals/goal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plore-leap.com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airpreneurs.eu/fairpreneurs-case-study-compendium-curriculum/" TargetMode="External"/><Relationship Id="rId4" Type="http://schemas.openxmlformats.org/officeDocument/2006/relationships/hyperlink" Target="https://www.explore-leap.com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lenmacarthurfoundation.org/press-release-circular-business-models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ciencedirect.com/science/article/abs/pii/S092134492030003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11" TargetMode="External"/><Relationship Id="rId2" Type="http://schemas.openxmlformats.org/officeDocument/2006/relationships/hyperlink" Target="https://sdgs.un.org/goals/goal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hyperlink" Target="https://sdgs.un.org/goals/goal12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elnyx.com/resources/iot-sustainability-solutions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altron.com/insights-en/the-role-of-blockchain-in-supply-chain-management-scm" TargetMode="External"/><Relationship Id="rId4" Type="http://schemas.openxmlformats.org/officeDocument/2006/relationships/hyperlink" Target="https://www.techtarget.com/iotagenda/definition/Internet-of-Things-Io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t.dk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airpreneurs.eu/fairpreneurs-case-study-compendium-curriculum/" TargetMode="External"/><Relationship Id="rId4" Type="http://schemas.openxmlformats.org/officeDocument/2006/relationships/hyperlink" Target="https://repot.dk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12" TargetMode="External"/><Relationship Id="rId2" Type="http://schemas.openxmlformats.org/officeDocument/2006/relationships/hyperlink" Target="https://sdgs.un.org/goals/goal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hyperlink" Target="https://sdgs.un.org/goals/goal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unlandlogisticssolutions.com/kaizen-a-methodology-for-developing-the-continuous-improvement-culture/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blog.smu.edu/global/what-is-lean-continuous-improvement/" TargetMode="External"/><Relationship Id="rId4" Type="http://schemas.openxmlformats.org/officeDocument/2006/relationships/hyperlink" Target="https://www.spica.com/blog/5s-system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ission.europa.eu/strategy-and-policy/priorities-2019-2024/european-green-deal_en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nvironment.ec.europa.eu/strategy/circular-economy-action-plan_en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7" TargetMode="External"/><Relationship Id="rId2" Type="http://schemas.openxmlformats.org/officeDocument/2006/relationships/hyperlink" Target="https://sdgs.un.org/goals/goal13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hyperlink" Target="https://sdgs.un.org/goals/goal12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16" TargetMode="External"/><Relationship Id="rId2" Type="http://schemas.openxmlformats.org/officeDocument/2006/relationships/hyperlink" Target="https://sdgs.un.org/goals/goal1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hyperlink" Target="https://sdgs.un.org/goals/goal17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3" Type="http://schemas.openxmlformats.org/officeDocument/2006/relationships/image" Target="../media/image7.png"/><Relationship Id="rId7" Type="http://schemas.openxmlformats.org/officeDocument/2006/relationships/image" Target="../media/image75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3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4" Type="http://schemas.openxmlformats.org/officeDocument/2006/relationships/image" Target="../media/image2.png"/><Relationship Id="rId9" Type="http://schemas.openxmlformats.org/officeDocument/2006/relationships/image" Target="../media/image77.svg"/><Relationship Id="rId1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9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s://sdgs.un.org/goals/goal13" TargetMode="External"/><Relationship Id="rId4" Type="http://schemas.openxmlformats.org/officeDocument/2006/relationships/hyperlink" Target="https://sdgs.un.org/goals/goal12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lenmacarthurfoundation.org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uroparl.europa.eu/topics/en/article/20151201STO05603/circular-economy-definition-importance-and-benefit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4374524"/>
            <a:ext cx="18259038" cy="4456299"/>
            <a:chOff x="0" y="0"/>
            <a:chExt cx="24345384" cy="59417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45392" cy="5941695"/>
            </a:xfrm>
            <a:custGeom>
              <a:avLst/>
              <a:gdLst/>
              <a:ahLst/>
              <a:cxnLst/>
              <a:rect l="l" t="t" r="r" b="b"/>
              <a:pathLst>
                <a:path w="24345392" h="5941695">
                  <a:moveTo>
                    <a:pt x="0" y="0"/>
                  </a:moveTo>
                  <a:lnTo>
                    <a:pt x="24345392" y="0"/>
                  </a:lnTo>
                  <a:lnTo>
                    <a:pt x="24345392" y="5941695"/>
                  </a:lnTo>
                  <a:lnTo>
                    <a:pt x="0" y="594169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98266" y="8135727"/>
            <a:ext cx="6189733" cy="1134947"/>
            <a:chOff x="0" y="0"/>
            <a:chExt cx="8252978" cy="15132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52968" cy="1513205"/>
            </a:xfrm>
            <a:custGeom>
              <a:avLst/>
              <a:gdLst/>
              <a:ahLst/>
              <a:cxnLst/>
              <a:rect l="l" t="t" r="r" b="b"/>
              <a:pathLst>
                <a:path w="8252968" h="1513205">
                  <a:moveTo>
                    <a:pt x="0" y="0"/>
                  </a:moveTo>
                  <a:lnTo>
                    <a:pt x="8252968" y="0"/>
                  </a:lnTo>
                  <a:lnTo>
                    <a:pt x="8252968" y="1513205"/>
                  </a:lnTo>
                  <a:lnTo>
                    <a:pt x="0" y="1513205"/>
                  </a:lnTo>
                  <a:close/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43290" y="8936790"/>
            <a:ext cx="3707597" cy="920593"/>
            <a:chOff x="0" y="0"/>
            <a:chExt cx="4943462" cy="12274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43475" cy="1227455"/>
            </a:xfrm>
            <a:custGeom>
              <a:avLst/>
              <a:gdLst/>
              <a:ahLst/>
              <a:cxnLst/>
              <a:rect l="l" t="t" r="r" b="b"/>
              <a:pathLst>
                <a:path w="4943475" h="1227455">
                  <a:moveTo>
                    <a:pt x="0" y="0"/>
                  </a:moveTo>
                  <a:lnTo>
                    <a:pt x="4943475" y="0"/>
                  </a:lnTo>
                  <a:lnTo>
                    <a:pt x="4943475" y="1227455"/>
                  </a:lnTo>
                  <a:lnTo>
                    <a:pt x="0" y="12274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747417" y="9091812"/>
            <a:ext cx="2699343" cy="619866"/>
          </a:xfrm>
          <a:custGeom>
            <a:avLst/>
            <a:gdLst/>
            <a:ahLst/>
            <a:cxnLst/>
            <a:rect l="l" t="t" r="r" b="b"/>
            <a:pathLst>
              <a:path w="2699343" h="619866">
                <a:moveTo>
                  <a:pt x="0" y="0"/>
                </a:moveTo>
                <a:lnTo>
                  <a:pt x="2699343" y="0"/>
                </a:lnTo>
                <a:lnTo>
                  <a:pt x="2699343" y="619866"/>
                </a:lnTo>
                <a:lnTo>
                  <a:pt x="0" y="619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7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0" y="20684"/>
            <a:ext cx="9144000" cy="4632960"/>
          </a:xfrm>
          <a:custGeom>
            <a:avLst/>
            <a:gdLst/>
            <a:ahLst/>
            <a:cxnLst/>
            <a:rect l="l" t="t" r="r" b="b"/>
            <a:pathLst>
              <a:path w="9144000" h="4632960">
                <a:moveTo>
                  <a:pt x="0" y="0"/>
                </a:moveTo>
                <a:lnTo>
                  <a:pt x="9144000" y="0"/>
                </a:lnTo>
                <a:lnTo>
                  <a:pt x="9144000" y="4632960"/>
                </a:lnTo>
                <a:lnTo>
                  <a:pt x="0" y="4632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75" b="-57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47417" y="6473378"/>
            <a:ext cx="6615331" cy="1662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94"/>
              </a:lnSpc>
            </a:pPr>
            <a:r>
              <a:rPr lang="en-US" sz="4400" spc="4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Gospodarka o </a:t>
            </a:r>
            <a:r>
              <a:rPr lang="en-US" sz="4400" spc="4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obiegu</a:t>
            </a:r>
            <a:r>
              <a:rPr lang="en-US" sz="4400" spc="4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zamkniętym </a:t>
            </a:r>
            <a:r>
              <a:rPr lang="en-US" sz="4400" spc="4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4400" spc="4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400" spc="4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efektywne</a:t>
            </a:r>
            <a:r>
              <a:rPr lang="en-US" sz="4400" spc="4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400" spc="4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wykorzystanie</a:t>
            </a:r>
            <a:r>
              <a:rPr lang="en-US" sz="4400" spc="4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400" spc="4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zasobów</a:t>
            </a:r>
            <a:endParaRPr lang="en-US" sz="4400" spc="47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86874" y="5189220"/>
            <a:ext cx="4785102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16"/>
              </a:lnSpc>
            </a:pPr>
            <a:r>
              <a:rPr lang="en-US" sz="4680" b="1" spc="43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Moduł 4</a:t>
            </a:r>
          </a:p>
        </p:txBody>
      </p:sp>
      <p:sp>
        <p:nvSpPr>
          <p:cNvPr id="13" name="Freeform 13"/>
          <p:cNvSpPr/>
          <p:nvPr/>
        </p:nvSpPr>
        <p:spPr>
          <a:xfrm>
            <a:off x="8578312" y="20684"/>
            <a:ext cx="8300631" cy="10321414"/>
          </a:xfrm>
          <a:custGeom>
            <a:avLst/>
            <a:gdLst/>
            <a:ahLst/>
            <a:cxnLst/>
            <a:rect l="l" t="t" r="r" b="b"/>
            <a:pathLst>
              <a:path w="8300631" h="10321414">
                <a:moveTo>
                  <a:pt x="0" y="0"/>
                </a:moveTo>
                <a:lnTo>
                  <a:pt x="8300632" y="0"/>
                </a:lnTo>
                <a:lnTo>
                  <a:pt x="8300632" y="10321414"/>
                </a:lnTo>
                <a:lnTo>
                  <a:pt x="0" y="10321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12189706" y="8384112"/>
            <a:ext cx="5277296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040"/>
              </a:lnSpc>
            </a:pPr>
            <a:r>
              <a:rPr lang="en-US" sz="4200" spc="3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www.fairpreneurs.eu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15047" y="17212152"/>
            <a:ext cx="681513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843"/>
              </a:lnSpc>
            </a:pPr>
            <a:r>
              <a:rPr lang="en-US" sz="9869" spc="-1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id="16" name="AutoShape 16"/>
          <p:cNvSpPr/>
          <p:nvPr/>
        </p:nvSpPr>
        <p:spPr>
          <a:xfrm rot="25137">
            <a:off x="-21510" y="6143688"/>
            <a:ext cx="5861752" cy="0"/>
          </a:xfrm>
          <a:prstGeom prst="line">
            <a:avLst/>
          </a:prstGeom>
          <a:ln w="19050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4734309" y="239967"/>
            <a:ext cx="3553691" cy="7611922"/>
          </a:xfrm>
          <a:custGeom>
            <a:avLst/>
            <a:gdLst/>
            <a:ahLst/>
            <a:cxnLst/>
            <a:rect l="l" t="t" r="r" b="b"/>
            <a:pathLst>
              <a:path w="3553691" h="7611922">
                <a:moveTo>
                  <a:pt x="0" y="0"/>
                </a:moveTo>
                <a:lnTo>
                  <a:pt x="3553691" y="0"/>
                </a:lnTo>
                <a:lnTo>
                  <a:pt x="3553691" y="7611923"/>
                </a:lnTo>
                <a:lnTo>
                  <a:pt x="0" y="76119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4091773" y="8933064"/>
            <a:ext cx="4230282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39"/>
              </a:lnSpc>
            </a:pPr>
            <a:r>
              <a:rPr lang="pl-PL" sz="1200" spc="1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Współfinansowane przez Unię Europejską. Wyrażone poglądy i opinie są jednak wyłącznie poglądami autora lub autorów i niekoniecznie odzwierciedlają poglądy Unii Europejskiej lub Fundacji Rozwoju Systemu Edukacji. Ani Unia Europejska, ani podmiot udzielający dotacji nie ponoszą za nie odpowiedzialności.</a:t>
            </a:r>
            <a:br>
              <a:rPr lang="pl-PL" sz="1200" spc="1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l-PL" sz="1200" spc="1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2022-1-PL01-KA220-YOU-000087822</a:t>
            </a:r>
            <a:endParaRPr lang="en-US" sz="1200" spc="11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90478" y="9928264"/>
            <a:ext cx="5817870" cy="18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39"/>
              </a:lnSpc>
            </a:pPr>
            <a:r>
              <a:rPr lang="pl-PL" sz="1200" spc="1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Materiały dostępne są na licencji CC BY-NC-SA.</a:t>
            </a:r>
            <a:endParaRPr lang="en-US" sz="1200" spc="11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831102"/>
            <a:ext cx="5484495" cy="13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Etyczna, zielona, ​​młodzieżowa edukacja przedsiębiorczości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87253" y="6358492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515047" y="17212152"/>
            <a:ext cx="681513" cy="299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843"/>
              </a:lnSpc>
            </a:pPr>
            <a:r>
              <a:rPr lang="en-US" sz="9869" spc="-1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  <p:sp>
        <p:nvSpPr>
          <p:cNvPr id="6" name="Freeform 6" descr="Wyrzucanie pustych plastikowych butelek do śmieci"/>
          <p:cNvSpPr/>
          <p:nvPr/>
        </p:nvSpPr>
        <p:spPr>
          <a:xfrm>
            <a:off x="1160584" y="850100"/>
            <a:ext cx="6982200" cy="3078410"/>
          </a:xfrm>
          <a:custGeom>
            <a:avLst/>
            <a:gdLst/>
            <a:ahLst/>
            <a:cxnLst/>
            <a:rect l="l" t="t" r="r" b="b"/>
            <a:pathLst>
              <a:path w="6982200" h="3078410">
                <a:moveTo>
                  <a:pt x="0" y="0"/>
                </a:moveTo>
                <a:lnTo>
                  <a:pt x="6982200" y="0"/>
                </a:lnTo>
                <a:lnTo>
                  <a:pt x="6982200" y="3078409"/>
                </a:lnTo>
                <a:lnTo>
                  <a:pt x="0" y="30784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160584" y="4264754"/>
            <a:ext cx="6982200" cy="5015055"/>
          </a:xfrm>
          <a:custGeom>
            <a:avLst/>
            <a:gdLst/>
            <a:ahLst/>
            <a:cxnLst/>
            <a:rect l="l" t="t" r="r" b="b"/>
            <a:pathLst>
              <a:path w="6982200" h="5015055">
                <a:moveTo>
                  <a:pt x="0" y="0"/>
                </a:moveTo>
                <a:lnTo>
                  <a:pt x="6982200" y="0"/>
                </a:lnTo>
                <a:lnTo>
                  <a:pt x="6982200" y="5015054"/>
                </a:lnTo>
                <a:lnTo>
                  <a:pt x="0" y="50150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7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 descr="Dziecko rysuje ziemię"/>
          <p:cNvSpPr/>
          <p:nvPr/>
        </p:nvSpPr>
        <p:spPr>
          <a:xfrm>
            <a:off x="8511838" y="819800"/>
            <a:ext cx="8826594" cy="8460009"/>
          </a:xfrm>
          <a:custGeom>
            <a:avLst/>
            <a:gdLst/>
            <a:ahLst/>
            <a:cxnLst/>
            <a:rect l="l" t="t" r="r" b="b"/>
            <a:pathLst>
              <a:path w="8826594" h="8460009">
                <a:moveTo>
                  <a:pt x="0" y="0"/>
                </a:moveTo>
                <a:lnTo>
                  <a:pt x="8826594" y="0"/>
                </a:lnTo>
                <a:lnTo>
                  <a:pt x="8826594" y="8460008"/>
                </a:lnTo>
                <a:lnTo>
                  <a:pt x="0" y="8460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4117872" y="7297370"/>
            <a:ext cx="6403719" cy="2989630"/>
          </a:xfrm>
          <a:custGeom>
            <a:avLst/>
            <a:gdLst/>
            <a:ahLst/>
            <a:cxnLst/>
            <a:rect l="l" t="t" r="r" b="b"/>
            <a:pathLst>
              <a:path w="6403719" h="2989630">
                <a:moveTo>
                  <a:pt x="0" y="0"/>
                </a:moveTo>
                <a:lnTo>
                  <a:pt x="6403719" y="0"/>
                </a:lnTo>
                <a:lnTo>
                  <a:pt x="6403719" y="2989630"/>
                </a:lnTo>
                <a:lnTo>
                  <a:pt x="0" y="2989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3042740" y="1709917"/>
            <a:ext cx="4487392" cy="319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</a:pPr>
            <a:r>
              <a:rPr lang="en-US" sz="4200" b="1" spc="39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MODELE BIZNESOWE W GOSPODARCE O OBIEGU ZAMKNIĘTYM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64129" y="765546"/>
            <a:ext cx="5148373" cy="1606953"/>
            <a:chOff x="0" y="0"/>
            <a:chExt cx="6864498" cy="21426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64477" cy="2142617"/>
            </a:xfrm>
            <a:custGeom>
              <a:avLst/>
              <a:gdLst/>
              <a:ahLst/>
              <a:cxnLst/>
              <a:rect l="l" t="t" r="r" b="b"/>
              <a:pathLst>
                <a:path w="6864477" h="2142617">
                  <a:moveTo>
                    <a:pt x="0" y="0"/>
                  </a:moveTo>
                  <a:lnTo>
                    <a:pt x="6864477" y="0"/>
                  </a:lnTo>
                  <a:lnTo>
                    <a:pt x="6864477" y="2142617"/>
                  </a:lnTo>
                  <a:lnTo>
                    <a:pt x="0" y="2142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35911" y="-5165594"/>
            <a:ext cx="7373883" cy="1576448"/>
            <a:chOff x="0" y="0"/>
            <a:chExt cx="9831844" cy="2101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31832" cy="2101977"/>
            </a:xfrm>
            <a:custGeom>
              <a:avLst/>
              <a:gdLst/>
              <a:ahLst/>
              <a:cxnLst/>
              <a:rect l="l" t="t" r="r" b="b"/>
              <a:pathLst>
                <a:path w="9831832" h="2101977">
                  <a:moveTo>
                    <a:pt x="0" y="0"/>
                  </a:moveTo>
                  <a:lnTo>
                    <a:pt x="9831832" y="0"/>
                  </a:lnTo>
                  <a:lnTo>
                    <a:pt x="9831832" y="2101977"/>
                  </a:lnTo>
                  <a:lnTo>
                    <a:pt x="0" y="2101977"/>
                  </a:lnTo>
                  <a:close/>
                </a:path>
              </a:pathLst>
            </a:custGeom>
            <a:solidFill>
              <a:srgbClr val="7C946D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427633" y="1330772"/>
            <a:ext cx="5168227" cy="819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WSTĘP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66137" y="3090926"/>
            <a:ext cx="7764954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Modele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biznesowe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zamkniętym to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innowacyjne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podejścia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koncentrują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rozwoju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efektywnym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gospodarowaniu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podejście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dostarczania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usług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Kluczowe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modele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obejmują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jako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usługę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</a:t>
            </a:r>
            <a:r>
              <a:rPr lang="pl-PL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klienci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płacą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użytkowanie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posiadanie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;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regenerację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przywraca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używanym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produktom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stan jak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nowy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;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oraz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platformy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współdzielenia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maksymalizują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współdzielony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dostęp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Kolorowe guziki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328314" y="518379"/>
            <a:ext cx="922229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36"/>
              </a:lnSpc>
            </a:pPr>
            <a:r>
              <a:rPr lang="en-US" sz="4446" b="1" spc="41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PRODUKT JAKO USŁUGA (PAAS)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28315" y="2134581"/>
            <a:ext cx="8907705" cy="787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Koncepcja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jako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usługi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(PaaS)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zmienia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tradycyjny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model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biznesowy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sprzedaży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oferowanie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ich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formie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usług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Zamiast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posiadać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klienci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płacą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użytkowanie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co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bardziej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cykl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życia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przedmiotów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Ten model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​​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zwracane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ponownie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używane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ilość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Zalety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PaaS: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zmniejsza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ilość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odpadów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dzięki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dłuższemu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użytkowaniu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wydłuża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cykl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życia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dzięki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konserwacji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ponownemu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oraz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tworzy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ciągłe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strumienie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przychodów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firm,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ponieważ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klienci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subskrybują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usługę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zamiast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dokonywać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jednorazowego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zakupu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Inżynierowie z tabletem cyfrowym i projektowanymi planami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328314" y="518379"/>
            <a:ext cx="9222292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REGENERACJA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28315" y="1776563"/>
            <a:ext cx="8907705" cy="7485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Remanufacturing to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proces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firmy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przywracają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używane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niemal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nowego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ten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sposób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spełnienie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wysokich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standardów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jakości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wydajności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podejście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pozwala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zaoszczędzić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ilość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przeciwnym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razie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trzeba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by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było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poświęcić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od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podstaw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Korzyści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płynące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regeneracji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znaczące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oszczędza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cenne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obniża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koszty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minimalizuje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ponowne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istniejących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komponentów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328314" y="518379"/>
            <a:ext cx="9222292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51"/>
              </a:lnSpc>
            </a:pPr>
            <a:r>
              <a:rPr lang="en-US" sz="4709" b="1" spc="44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PLATFORMY UDOSTĘPNIANIA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28315" y="1936302"/>
            <a:ext cx="8907705" cy="738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Platformy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współdzielenia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zachęcają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dzielenia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między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wieloma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użytkownikami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wydłużając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ich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cykl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życia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potrzebę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wprowadzania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Model ten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ograniczenia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negatywnego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związanego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dóbr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tworzy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poczucie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wspólnoty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zachęcając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wspólnego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korzystania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Korzyści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oczywiste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współdzielone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platformy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tylko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obniżają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koszty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konsumentów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ale także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wzorce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konsumpcji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lepsze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istniejących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60" y="931196"/>
            <a:ext cx="11581140" cy="731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pl-PL" sz="32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CELE ZRÓWNOWAŻONEGO ROZWOJU </a:t>
            </a:r>
            <a:r>
              <a:rPr lang="en-US" sz="32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 ENTRECOMP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2137593"/>
            <a:ext cx="15542264" cy="693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Cel 9 (Przemysł,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Innowacje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Infrastruktura):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promuje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innowacyjne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biznesowe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zwiększają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zrównoważony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rozwój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przemysłu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2" tooltip="https://sdgs.un.org/goals/goal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Cel 12 (Odpowiedzialna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konsumpcja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produkcja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):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promuje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efektywne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wykorzystanie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redukcję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odpadów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innowacyjne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biznesowe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3" tooltip="https://sdgs.un.org/goals/goal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Cel 8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Godna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praca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wzrost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gospodarczy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):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Tworzy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zrównoważony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wzrost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gospodarczy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innowacyjne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biznesowe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4" tooltip="https://sdgs.un.org/goals/goal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Obszar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kompetencji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1.5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Myślenie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etyczne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zrównoważone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Zachęca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uwzględniania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środowisko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podejmowaniu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decyzji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biznesowych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4" tooltip="https://sdgs.un.org/goals/goal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Obszar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kompetencji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3.1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Podejmowanie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inicjatyw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Kierowanie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proaktywnym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wdrażaniem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innowacyjnych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biznesowych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rzecz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rozwoju.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33362" y="631893"/>
            <a:ext cx="1585519" cy="1585519"/>
          </a:xfrm>
          <a:custGeom>
            <a:avLst/>
            <a:gdLst/>
            <a:ahLst/>
            <a:cxnLst/>
            <a:rect l="l" t="t" r="r" b="b"/>
            <a:pathLst>
              <a:path w="1585519" h="1585519">
                <a:moveTo>
                  <a:pt x="0" y="0"/>
                </a:moveTo>
                <a:lnTo>
                  <a:pt x="1585520" y="0"/>
                </a:lnTo>
                <a:lnTo>
                  <a:pt x="1585520" y="1585519"/>
                </a:lnTo>
                <a:lnTo>
                  <a:pt x="0" y="15855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3458976" y="611474"/>
            <a:ext cx="2666358" cy="1482822"/>
          </a:xfrm>
          <a:custGeom>
            <a:avLst/>
            <a:gdLst/>
            <a:ahLst/>
            <a:cxnLst/>
            <a:rect l="l" t="t" r="r" b="b"/>
            <a:pathLst>
              <a:path w="2666358" h="1482822">
                <a:moveTo>
                  <a:pt x="0" y="0"/>
                </a:moveTo>
                <a:lnTo>
                  <a:pt x="2666358" y="0"/>
                </a:lnTo>
                <a:lnTo>
                  <a:pt x="2666358" y="1482821"/>
                </a:lnTo>
                <a:lnTo>
                  <a:pt x="0" y="1482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625062"/>
            <a:ext cx="9982017" cy="160441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4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Najlepsze</a:t>
            </a:r>
            <a:r>
              <a:rPr lang="en-US" sz="4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praktyki</a:t>
            </a:r>
            <a:r>
              <a:rPr lang="en-US" sz="4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</a:t>
            </a:r>
          </a:p>
          <a:p>
            <a:pPr algn="ctr">
              <a:lnSpc>
                <a:spcPts val="6480"/>
              </a:lnSpc>
            </a:pPr>
            <a:r>
              <a:rPr lang="en-GB" sz="4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Beyond Leather Materials APS </a:t>
            </a:r>
            <a:endParaRPr lang="en-IE" sz="4400" b="1" spc="50" dirty="0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80352" y="2934144"/>
            <a:ext cx="7226625" cy="387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Firma 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Beyond Leather Materials APS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wyróżnia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zaangażowaniem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gospodarkę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obiegu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zamkniętym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tekstyliów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Tworząc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wysokiej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jakości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alternatywy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tradycyjnej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skóry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materiałów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pochodzących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recyklingu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ucieleśniają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zasady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efektywnego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ograniczania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3" tooltip="https://www.explore-leap.com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050610" y="7934720"/>
            <a:ext cx="3396027" cy="1704381"/>
          </a:xfrm>
          <a:custGeom>
            <a:avLst/>
            <a:gdLst/>
            <a:ahLst/>
            <a:cxnLst/>
            <a:rect l="l" t="t" r="r" b="b"/>
            <a:pathLst>
              <a:path w="3396027" h="1704381">
                <a:moveTo>
                  <a:pt x="0" y="0"/>
                </a:moveTo>
                <a:lnTo>
                  <a:pt x="3396027" y="0"/>
                </a:lnTo>
                <a:lnTo>
                  <a:pt x="3396027" y="1704380"/>
                </a:lnTo>
                <a:lnTo>
                  <a:pt x="0" y="1704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7" r="-18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9871057" y="712646"/>
            <a:ext cx="7226625" cy="738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Ich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zamknięty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znacząco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ogranicza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ilość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zużycie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wyznaczając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standardy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rozwoju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branży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modowej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Beyond Leather Materials APS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tylko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pokazuje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jaki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sposób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skutecznie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wdrażać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obiegu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zamkniętym, ale także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podkreśla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wynikające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przyjęcia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takiego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podejścia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Aby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lepiej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zrozumieć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ich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zakresie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obiegu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zamkniętym,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odwiedź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nasze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pl-PL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Kompendium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studiów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przypadków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4" tooltip="https://www.explore-leap.com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Dwa słodkie roboty"/>
          <p:cNvSpPr/>
          <p:nvPr/>
        </p:nvSpPr>
        <p:spPr>
          <a:xfrm>
            <a:off x="0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777305" y="627236"/>
            <a:ext cx="9982017" cy="11798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PROPONOWANE ĆWICZENIA PRAKTYCZNE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24426" y="2319962"/>
            <a:ext cx="9264606" cy="732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Mapowanie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łańcucha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dostaw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obiegu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zamkniętym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Zmapowanie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łańcucha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okrężnych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wybranego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Instrukcje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Zidentyfikuj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dostawców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procesy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produkcyjne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metody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dystrybucji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procesy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końca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cyklu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życia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Zaproponuj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usprawnienia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rozwoju.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Przykład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Zmapuj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łańcuch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firmy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produkującej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kawę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zidentyfikuj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materiałów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pochodzących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recyklingu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zmniejsz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ilość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wdróż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program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odbioru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fusów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kawie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l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Potrzebne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narzędzia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papier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markery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/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tablica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suchościeralna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karteczki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samoprzylepne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plakaty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/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duże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arkusze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materiały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badawcze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szablony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1"/>
            <a:ext cx="18288002" cy="2769180"/>
            <a:chOff x="0" y="0"/>
            <a:chExt cx="24384002" cy="36922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3692271"/>
            </a:xfrm>
            <a:custGeom>
              <a:avLst/>
              <a:gdLst/>
              <a:ahLst/>
              <a:cxnLst/>
              <a:rect l="l" t="t" r="r" b="b"/>
              <a:pathLst>
                <a:path w="24384000" h="3692271">
                  <a:moveTo>
                    <a:pt x="0" y="0"/>
                  </a:moveTo>
                  <a:lnTo>
                    <a:pt x="24384000" y="0"/>
                  </a:lnTo>
                  <a:lnTo>
                    <a:pt x="24384000" y="3692271"/>
                  </a:lnTo>
                  <a:lnTo>
                    <a:pt x="0" y="3692271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73057" y="8552746"/>
            <a:ext cx="6108469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740"/>
              </a:lnSpc>
            </a:pPr>
            <a:r>
              <a:rPr lang="pl-PL" sz="1450" spc="1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Współfinansowane przez Unię Europejską. Wyrażone poglądy i opinie są jednak wyłącznie poglądami autora lub autorów i niekoniecznie odzwierciedlają poglądy Unii Europejskiej lub Fundacji Rozwoju Systemu Edukacji. Ani Unia Europejska, ani podmiot udzielający dotacji nie ponoszą za nie odpowiedzialności.                                  </a:t>
            </a:r>
            <a:br>
              <a:rPr lang="pl-PL" sz="1450" spc="1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l-PL" sz="1450" spc="1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2022-1-PL01-KA220-YOU-000087822</a:t>
            </a:r>
            <a:endParaRPr lang="en-US" sz="1450" spc="13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319356" y="8692338"/>
            <a:ext cx="4103989" cy="1019017"/>
            <a:chOff x="0" y="0"/>
            <a:chExt cx="5471986" cy="13586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72049" cy="1358646"/>
            </a:xfrm>
            <a:custGeom>
              <a:avLst/>
              <a:gdLst/>
              <a:ahLst/>
              <a:cxnLst/>
              <a:rect l="l" t="t" r="r" b="b"/>
              <a:pathLst>
                <a:path w="5472049" h="1358646">
                  <a:moveTo>
                    <a:pt x="0" y="0"/>
                  </a:moveTo>
                  <a:lnTo>
                    <a:pt x="5472049" y="0"/>
                  </a:lnTo>
                  <a:lnTo>
                    <a:pt x="5472049" y="1358646"/>
                  </a:lnTo>
                  <a:lnTo>
                    <a:pt x="0" y="1358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Freeform 8"/>
          <p:cNvSpPr/>
          <p:nvPr/>
        </p:nvSpPr>
        <p:spPr>
          <a:xfrm>
            <a:off x="11877381" y="8863934"/>
            <a:ext cx="2987939" cy="686138"/>
          </a:xfrm>
          <a:custGeom>
            <a:avLst/>
            <a:gdLst/>
            <a:ahLst/>
            <a:cxnLst/>
            <a:rect l="l" t="t" r="r" b="b"/>
            <a:pathLst>
              <a:path w="2987939" h="686138">
                <a:moveTo>
                  <a:pt x="0" y="0"/>
                </a:moveTo>
                <a:lnTo>
                  <a:pt x="2987940" y="0"/>
                </a:lnTo>
                <a:lnTo>
                  <a:pt x="2987940" y="686139"/>
                </a:lnTo>
                <a:lnTo>
                  <a:pt x="0" y="686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0" y="1111863"/>
            <a:ext cx="2162844" cy="4632762"/>
          </a:xfrm>
          <a:custGeom>
            <a:avLst/>
            <a:gdLst/>
            <a:ahLst/>
            <a:cxnLst/>
            <a:rect l="l" t="t" r="r" b="b"/>
            <a:pathLst>
              <a:path w="2162844" h="4632762">
                <a:moveTo>
                  <a:pt x="0" y="0"/>
                </a:moveTo>
                <a:lnTo>
                  <a:pt x="2162844" y="0"/>
                </a:lnTo>
                <a:lnTo>
                  <a:pt x="2162844" y="4632762"/>
                </a:lnTo>
                <a:lnTo>
                  <a:pt x="0" y="46327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3742590" y="3705749"/>
            <a:ext cx="1384731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5"/>
              </a:lnSpc>
            </a:pPr>
            <a:r>
              <a:rPr lang="en-US" sz="1587" b="1" spc="14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43152" y="3705749"/>
            <a:ext cx="8811603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05"/>
              </a:lnSpc>
            </a:pPr>
            <a:r>
              <a:rPr lang="en-US" sz="1587" spc="1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Wprowadzenie</a:t>
            </a:r>
            <a:r>
              <a:rPr lang="en-US" sz="1587" spc="1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1587" spc="1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gospodarki</a:t>
            </a:r>
            <a:r>
              <a:rPr lang="en-US" sz="1587" spc="1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1587" spc="1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obiegu</a:t>
            </a:r>
            <a:r>
              <a:rPr lang="en-US" sz="1587" spc="1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zamkniętym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42590" y="4392713"/>
            <a:ext cx="1384731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5"/>
              </a:lnSpc>
            </a:pPr>
            <a:r>
              <a:rPr lang="en-US" sz="1587" b="1" spc="14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43152" y="4392971"/>
            <a:ext cx="8390600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05"/>
              </a:lnSpc>
            </a:pPr>
            <a:r>
              <a:rPr lang="en-US" sz="1587" spc="1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Modele</a:t>
            </a:r>
            <a:r>
              <a:rPr lang="en-US" sz="1587" spc="1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587" spc="1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biznesowe</a:t>
            </a:r>
            <a:r>
              <a:rPr lang="en-US" sz="1587" spc="1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1587" spc="1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gospodarce</a:t>
            </a:r>
            <a:r>
              <a:rPr lang="en-US" sz="1587" spc="1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1587" spc="1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obiegu</a:t>
            </a:r>
            <a:r>
              <a:rPr lang="en-US" sz="1587" spc="1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zamkniętym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42590" y="5079677"/>
            <a:ext cx="1384731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5"/>
              </a:lnSpc>
            </a:pPr>
            <a:r>
              <a:rPr lang="en-US" sz="1587" b="1" spc="14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43152" y="5080192"/>
            <a:ext cx="8390600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05"/>
              </a:lnSpc>
            </a:pPr>
            <a:r>
              <a:rPr lang="en-US" sz="1587" spc="14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Rola technologii i cyfryzacji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42590" y="5766641"/>
            <a:ext cx="1384731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5"/>
              </a:lnSpc>
            </a:pPr>
            <a:r>
              <a:rPr lang="en-US" sz="1587" b="1" spc="14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443152" y="5767028"/>
            <a:ext cx="8390600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05"/>
              </a:lnSpc>
            </a:pPr>
            <a:r>
              <a:rPr lang="en-US" sz="1587" spc="14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Lean Management – ​​jak ograniczyć marnotrawstwo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42590" y="6453605"/>
            <a:ext cx="1384731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5"/>
              </a:lnSpc>
            </a:pPr>
            <a:r>
              <a:rPr lang="en-US" sz="1587" b="1" spc="14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43152" y="6453865"/>
            <a:ext cx="8390600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05"/>
              </a:lnSpc>
            </a:pPr>
            <a:r>
              <a:rPr lang="en-US" sz="1587" spc="14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Globalna Perspektywa i Zielony Ład 2050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765911" y="7140569"/>
            <a:ext cx="1384731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5"/>
              </a:lnSpc>
            </a:pPr>
            <a:r>
              <a:rPr lang="en-US" sz="1587" b="1" spc="14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66472" y="7140701"/>
            <a:ext cx="8390600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05"/>
              </a:lnSpc>
            </a:pPr>
            <a:r>
              <a:rPr lang="en-US" sz="1587" spc="14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Polityka krajowa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133304" y="1386265"/>
            <a:ext cx="5355219" cy="65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84"/>
              </a:lnSpc>
            </a:pPr>
            <a:r>
              <a:rPr lang="en-US" sz="5400" b="1" spc="5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SPIS TREŚCI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1330772"/>
            <a:ext cx="9982017" cy="819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Więcej</a:t>
            </a: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zasobów</a:t>
            </a:r>
            <a:endParaRPr lang="en-US" sz="5400" b="1" spc="50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680057" y="2990258"/>
            <a:ext cx="7503090" cy="3557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Informacja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prasowa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: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Modele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biznesowe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gospodarki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o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obiegu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zamkniętym</a:t>
            </a:r>
            <a:r>
              <a:rPr lang="pl-PL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–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Fundacja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Ellen MacArthur </a:t>
            </a:r>
          </a:p>
          <a:p>
            <a:pPr marL="0" lvl="0" indent="0" algn="l"/>
            <a:endParaRPr lang="en-US" sz="32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l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Remanufacturing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dla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gospodarki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o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obiegu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zamkniętym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badanie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czynników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krytycznych</a:t>
            </a:r>
            <a:endParaRPr lang="en-US" sz="32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4" tooltip="https://www.sciencedirect.com/science/article/abs/pii/S092134492030003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 descr="Pisanie ręczne na klawiaturze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3042740" y="1709917"/>
            <a:ext cx="4487392" cy="191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</a:pPr>
            <a:r>
              <a:rPr lang="en-US" sz="4200" b="1" spc="39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ROLA TECHNOLOGII I CYFRYZACJI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03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27829" y="1356826"/>
            <a:ext cx="2549062" cy="2023552"/>
            <a:chOff x="0" y="0"/>
            <a:chExt cx="3398750" cy="2698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7829" y="7631658"/>
            <a:ext cx="2549062" cy="2023552"/>
            <a:chOff x="0" y="0"/>
            <a:chExt cx="3398750" cy="2698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7828" y="4485254"/>
            <a:ext cx="2549062" cy="2023552"/>
            <a:chOff x="0" y="0"/>
            <a:chExt cx="3398750" cy="26980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911197" y="671727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Łańcuch bloków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9468" y="1518477"/>
            <a:ext cx="11344302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Technologia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blockchain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oferuje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bezpieczny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przejrzysty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sposób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śledzenia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cyklu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życia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Na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przykład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firmy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blockchain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uwierzytelniania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pochodzących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spełnienie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standardów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jakości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zaufanie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zamkniętym.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11197" y="3784038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Internet rzeczy (IoT)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47740" y="4640982"/>
            <a:ext cx="11326031" cy="1729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2"/>
              </a:lnSpc>
            </a:pP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Internet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rzeczy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(IoT)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łączy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obiekty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fizyczne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internetem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umożliwiając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monitorowanie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czasie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rzeczywistym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wydajnego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zarządzania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Na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przykład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inteligentne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czujniki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przewidują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potrzeby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konserwacyjne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przestoje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wydłużając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żywotność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maszyn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29468" y="6896350"/>
            <a:ext cx="11344302" cy="638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81"/>
              </a:lnSpc>
            </a:pPr>
            <a:r>
              <a:rPr lang="en-US" sz="3600" b="1" spc="41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Cyfrowe</a:t>
            </a:r>
            <a:r>
              <a:rPr lang="en-US" sz="3600" b="1" spc="41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spc="41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narzędzia</a:t>
            </a:r>
            <a:r>
              <a:rPr lang="en-US" sz="3600" b="1" spc="41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</a:t>
            </a:r>
            <a:r>
              <a:rPr lang="en-US" sz="3600" b="1" spc="41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zarządzania</a:t>
            </a:r>
            <a:r>
              <a:rPr lang="en-US" sz="3600" b="1" spc="41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spc="41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odpadami</a:t>
            </a:r>
            <a:endParaRPr lang="en-US" sz="3600" b="1" spc="41" dirty="0">
              <a:solidFill>
                <a:srgbClr val="DB176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947740" y="7951174"/>
            <a:ext cx="11326031" cy="1293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 algn="just">
              <a:lnSpc>
                <a:spcPts val="3352"/>
              </a:lnSpc>
            </a:pP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Platformy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aplikacje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cyfrowe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usprawniają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procesy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wskaźniki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zamkniętym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różnych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branżach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>
            <a:off x="2173878" y="6906394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2173878" y="3759990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2173878" y="613586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328314" y="643436"/>
            <a:ext cx="8077196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15"/>
              </a:lnSpc>
            </a:pPr>
            <a:r>
              <a:rPr lang="en-US" sz="3846" b="1" spc="35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IoT w </a:t>
            </a:r>
            <a:r>
              <a:rPr lang="en-US" sz="3846" b="1" spc="35" dirty="0" err="1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gospodarce</a:t>
            </a:r>
            <a:r>
              <a:rPr lang="en-US" sz="3846" b="1" spc="35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 </a:t>
            </a:r>
            <a:r>
              <a:rPr lang="en-US" sz="3846" b="1" spc="35" dirty="0" err="1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obiegu</a:t>
            </a:r>
            <a:r>
              <a:rPr lang="en-US" sz="3846" b="1" spc="35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zamkniętym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06486" y="2121994"/>
            <a:ext cx="7812943" cy="689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Internet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rzeczy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(IoT)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odgrywa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kluczową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zamkniętym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monitorowanie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śledzenie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cyklów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życia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optymalizację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efektywności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operacyjnej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zamkniętym.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Urządzenia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czujniki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IoT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dostarczają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czasie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rzeczywistym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umożliwiając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przedsiębiorstwom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podejmowanie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świadomych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decyzji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redukcję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przykład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inteligentne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pojemniki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wyposażone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czujniki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śledzić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ilość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optymalizować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trasy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zbiórki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ten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sposób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zużycie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paliwa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spalin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144872" y="341432"/>
            <a:ext cx="8077196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9"/>
              </a:lnSpc>
            </a:pPr>
            <a:r>
              <a:rPr lang="en-US" sz="3508" b="1" spc="32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BLOCKCHAIN ​​DLA PRZEJRZYSTOŚCI ŁAŃCUCHA DOSTAW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60128" y="2461747"/>
            <a:ext cx="8210304" cy="6401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Technologia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blockchain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przejrzystość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identyfikowalność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odpowiedzialność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Tworząc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niezmienne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zapisy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blockchain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gwarantuje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wszystkie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transakcje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widoczne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weryfikowalne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Przykładowo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system blockchain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śledzić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źródła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surowców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branży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modowej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ten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sposób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przestrzeganie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328314" y="643436"/>
            <a:ext cx="8077196" cy="1385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71"/>
              </a:lnSpc>
            </a:pPr>
            <a:r>
              <a:rPr lang="en-US" sz="4559" b="1" spc="42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NARZĘDZIA CYFROWE D</a:t>
            </a:r>
            <a:r>
              <a:rPr lang="pl-PL" sz="4559" b="1" spc="42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</a:t>
            </a:r>
            <a:r>
              <a:rPr lang="en-US" sz="4559" b="1" spc="42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GOSPODARKI ODPADAMI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18400" y="2549834"/>
            <a:ext cx="7863278" cy="6032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Narzędzia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platformy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cyfrowe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usprawniają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procesy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wskaźniki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zamkniętym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różnych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branżach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Narzędzia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obejmować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aplikacje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sortowania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platformy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zarządzania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logistyką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oraz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oprogramowanie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śledzenia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wytwarzania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ograniczania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ilości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Przykładowo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platforma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cyfrowa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koordynować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związane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recyklingiem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terenie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całego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miasta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efektywność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wskaźniki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52443" y="947820"/>
            <a:ext cx="16983094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5"/>
              </a:lnSpc>
            </a:pPr>
            <a:r>
              <a:rPr lang="en-US" sz="3996" b="1" spc="37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ŚLEDZENI</a:t>
            </a:r>
            <a:r>
              <a:rPr lang="pl-PL" sz="3996" b="1" spc="37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  <a:r>
              <a:rPr lang="en-US" sz="3996" b="1" spc="37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ZASOBÓW, ŚLEDZENI</a:t>
            </a:r>
            <a:r>
              <a:rPr lang="pl-PL" sz="3996" b="1" spc="37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  <a:r>
              <a:rPr lang="en-US" sz="3996" b="1" spc="37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PRODUKTÓW I ZARZĄDZANI</a:t>
            </a:r>
            <a:r>
              <a:rPr lang="pl-PL" sz="3996" b="1" spc="37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  <a:r>
              <a:rPr lang="en-US" sz="3996" b="1" spc="37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ŁAŃCUCHEM DOSTAW O OBIEGU ZAMKNIĘTYM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57" y="2893121"/>
            <a:ext cx="15542264" cy="689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Technologia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wzmacnia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zamkniętym,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umożliwiając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precyzyjne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śledzenie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Ta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przejrzystość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​​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ponownie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wykorzystywane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poddawane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recyklingowi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zwracane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ekosystemu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sposób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wydajny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Śledzenie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Urządzenia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IoT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technologia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blockchain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umożliwiają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śledzenie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materiałów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czasie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rzeczywistym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co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pozwala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ich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efektywne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powrót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łańcucha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dostaw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Śledzenie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Technologia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blockchain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umożliwia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niezmienny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zapis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drogi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gwarantując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przejrzystość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rozliczalność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zakresie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pozyskiwania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recyklingu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łańcuchem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dostaw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gospodarce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obiegu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zamkniętym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sztuczna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inteligencja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IoT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optymalizują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operacje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łańcucha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dostaw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redukują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ilość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odpadów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zwiększają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rozwój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procesów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logistycznych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produkcyjnych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1380848"/>
            <a:ext cx="1554226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196"/>
              </a:lnSpc>
            </a:pPr>
            <a:r>
              <a:rPr lang="en-US" sz="5163" b="1" spc="48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KORZYŚCI Z INTEGRACJI TECHNOLOGICZNEJ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3009431"/>
            <a:ext cx="15542264" cy="6647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Integracja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technologii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gospodarce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zamkniętym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oferuje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liczne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korzyści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Poprawia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wydajność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umożliwiając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konserwację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optymalizując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alokację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zmniejszając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zużycie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Digitalizacja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odporność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zapewniając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dostęp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informacji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czasie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rzeczywistym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temat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poziomu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zapasów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wahań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popytu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wyników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dostawców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co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pozwala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ograniczyć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ryzyko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poprawić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ciągłość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firmy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Ponadto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rozwiązania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oparte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technologii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inspirują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innowacje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przyspieszają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wdrażanie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modeli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biznesowych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opartych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zamkniętym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zachęcają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zmian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kierunku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rozwoju.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96025" y="1195154"/>
            <a:ext cx="15542266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01"/>
              </a:lnSpc>
            </a:pPr>
            <a:r>
              <a:rPr lang="en-US" sz="4334" b="1" spc="4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ZGODNOŚĆ Z CELAMI ZRÓWNOWAŻONEGO ROZWOJU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3" y="2842549"/>
            <a:ext cx="15542264" cy="560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Cel 9 (Przemysł,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innowacyjność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infrastruktura)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technologii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przemysłowych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zwiększa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odporność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infrastruktury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innowacyjność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rozwiązaniach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obiegu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zamkniętym.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Cel 11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Zrównoważone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miasta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społeczności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)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Inteligentne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technologie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przyczyniają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rozwoju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miast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poprawę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redukcję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poprawę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jakości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życia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Cel 12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Odpowiedzialna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konsumpcja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produkcja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)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Technologia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wzorce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konsumpcji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optymalizację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redukcję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odpadów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4" tooltip="https://sdgs.un.org/goals/goal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936971" y="770312"/>
            <a:ext cx="1585519" cy="1585520"/>
          </a:xfrm>
          <a:custGeom>
            <a:avLst/>
            <a:gdLst/>
            <a:ahLst/>
            <a:cxnLst/>
            <a:rect l="l" t="t" r="r" b="b"/>
            <a:pathLst>
              <a:path w="1585519" h="1585520">
                <a:moveTo>
                  <a:pt x="0" y="0"/>
                </a:moveTo>
                <a:lnTo>
                  <a:pt x="1585519" y="0"/>
                </a:lnTo>
                <a:lnTo>
                  <a:pt x="1585519" y="1585519"/>
                </a:lnTo>
                <a:lnTo>
                  <a:pt x="0" y="15855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34533" y="1283238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pl-PL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	</a:t>
            </a:r>
            <a:r>
              <a:rPr lang="en-US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ENTRECOMP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4533" y="2842549"/>
            <a:ext cx="16257430" cy="441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 1.2 (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Kreatywność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Eksploracja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rozwiązań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cyfrowych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zasobami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pobudza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kreatywność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opracowywaniu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innowacyjnych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podejść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wyzwań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gospodarki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obiegu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zamkniętym.</a:t>
            </a:r>
          </a:p>
          <a:p>
            <a:pPr marL="0" lvl="0" indent="0" algn="just"/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3.1 (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Podejmowanie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Wdrażanie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rozwiązań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gospodarki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obiegu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zamkniętego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opartych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technologii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wymaga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zakresie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identyfikowania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szans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strategicznych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decyzji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napędzania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cyfrowej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transformacji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operacji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5057078" y="830805"/>
            <a:ext cx="2666358" cy="1482822"/>
          </a:xfrm>
          <a:custGeom>
            <a:avLst/>
            <a:gdLst/>
            <a:ahLst/>
            <a:cxnLst/>
            <a:rect l="l" t="t" r="r" b="b"/>
            <a:pathLst>
              <a:path w="2666358" h="1482822">
                <a:moveTo>
                  <a:pt x="0" y="0"/>
                </a:moveTo>
                <a:lnTo>
                  <a:pt x="2666358" y="0"/>
                </a:lnTo>
                <a:lnTo>
                  <a:pt x="2666358" y="1482822"/>
                </a:lnTo>
                <a:lnTo>
                  <a:pt x="0" y="1482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2847344" y="1787052"/>
            <a:ext cx="4487392" cy="240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70"/>
              </a:lnSpc>
            </a:pPr>
            <a:r>
              <a:rPr lang="en-US" sz="3975" b="1" spc="37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WPROWADZENIE DO GOSPODARKI O OBIEGU ZAMKNIĘTYM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1330772"/>
            <a:ext cx="998201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Więcej</a:t>
            </a: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zasobów</a:t>
            </a:r>
            <a:endParaRPr lang="en-US" sz="5400" b="1" spc="50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956522" y="3389740"/>
            <a:ext cx="7226625" cy="3447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IoT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dla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zrównoważonego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rozwoju 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telnyx.com/resources/iot-sustainability-solutio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— jak IoT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telnyx.com/resources/iot-sustainability-solutio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zmienia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telnyx.com/resources/iot-sustainability-solutio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telnyx.com/resources/iot-sustainability-solutio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świat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telnyx.com/resources/iot-sustainability-solutio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</a:p>
          <a:p>
            <a:pPr marL="0" lvl="0" indent="0" algn="l"/>
            <a:endParaRPr lang="en-US" sz="32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3" tooltip="https://telnyx.com/resources/iot-sustainability-solution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Czym jest Internet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rzeczy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(IoT)? </a:t>
            </a:r>
            <a:endParaRPr lang="en-US" sz="32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l"/>
            <a:endParaRPr lang="en-US" sz="32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4" tooltip="https://www.techtarget.com/iotagenda/definition/Internet-of-Things-IoT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Rola Blockchain w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zarządzaniu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łańcuchem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dostaw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 (SCM) </a:t>
            </a:r>
            <a:endParaRPr lang="en-US" sz="32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5" tooltip="https://www.paltron.com/insights-en/the-role-of-blockchain-in-supply-chain-management-scm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3042740" y="1709917"/>
            <a:ext cx="4759538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10"/>
              </a:lnSpc>
            </a:pPr>
            <a:r>
              <a:rPr lang="en-US" sz="3675" b="1" spc="34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LEAN MANAGEMENT – JAK ZREDUKOWAĆ </a:t>
            </a:r>
            <a:r>
              <a:rPr lang="pl-PL" sz="3675" b="1" spc="34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STRATY</a:t>
            </a:r>
            <a:endParaRPr lang="en-US" sz="3675" b="1" spc="34" dirty="0">
              <a:solidFill>
                <a:srgbClr val="11496E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04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64129" y="765546"/>
            <a:ext cx="5148373" cy="1606953"/>
            <a:chOff x="0" y="0"/>
            <a:chExt cx="6864498" cy="21426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64477" cy="2142617"/>
            </a:xfrm>
            <a:custGeom>
              <a:avLst/>
              <a:gdLst/>
              <a:ahLst/>
              <a:cxnLst/>
              <a:rect l="l" t="t" r="r" b="b"/>
              <a:pathLst>
                <a:path w="6864477" h="2142617">
                  <a:moveTo>
                    <a:pt x="0" y="0"/>
                  </a:moveTo>
                  <a:lnTo>
                    <a:pt x="6864477" y="0"/>
                  </a:lnTo>
                  <a:lnTo>
                    <a:pt x="6864477" y="2142617"/>
                  </a:lnTo>
                  <a:lnTo>
                    <a:pt x="0" y="2142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35911" y="-5165594"/>
            <a:ext cx="7373883" cy="1576448"/>
            <a:chOff x="0" y="0"/>
            <a:chExt cx="9831844" cy="2101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31832" cy="2101977"/>
            </a:xfrm>
            <a:custGeom>
              <a:avLst/>
              <a:gdLst/>
              <a:ahLst/>
              <a:cxnLst/>
              <a:rect l="l" t="t" r="r" b="b"/>
              <a:pathLst>
                <a:path w="9831832" h="2101977">
                  <a:moveTo>
                    <a:pt x="0" y="0"/>
                  </a:moveTo>
                  <a:lnTo>
                    <a:pt x="9831832" y="0"/>
                  </a:lnTo>
                  <a:lnTo>
                    <a:pt x="9831832" y="2101977"/>
                  </a:lnTo>
                  <a:lnTo>
                    <a:pt x="0" y="2101977"/>
                  </a:lnTo>
                  <a:close/>
                </a:path>
              </a:pathLst>
            </a:custGeom>
            <a:solidFill>
              <a:srgbClr val="7C946D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32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427633" y="1330772"/>
            <a:ext cx="516822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WSTĘP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53003" y="2926674"/>
            <a:ext cx="7578591" cy="6401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Zarządzanie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szczupłe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koncentruje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wartości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jednoczesnym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ograniczaniu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strat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operacjach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biznesowych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Celem jest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stworzenie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bardziej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wydajnych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procesów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eliminację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działań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niegenerujących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wartości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dodanej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samym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produktywności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obniżenie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kosztów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Głównym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założeniem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jest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dostarczenie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klientom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większej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wartości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mniejszej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ilości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60" y="1434240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ZALETY ZARZĄDZANIA LEAN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3" y="2842549"/>
            <a:ext cx="15542264" cy="606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Wdrożenie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zasad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lean management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oferuje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liczne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korzyści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Skraca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czas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realizacji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podnosi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jakość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poprawia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terminowość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zwiększając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tym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samym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zadowolenie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lojalność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klientów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Lean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obniżają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również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koszty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operacyjne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optymalizują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zmniejszają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ilość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wytwarzanych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co jest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zgodne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celami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rozwoju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Metodyki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Lean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poprawiają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bezpieczeństwo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miejscu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zaangażowanie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pracowników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odporność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organizacji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tworzenie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kultury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ciągłego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doskonalenia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innowacji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459458" y="497289"/>
            <a:ext cx="8333892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15"/>
              </a:lnSpc>
            </a:pPr>
            <a:r>
              <a:rPr lang="en-US" sz="3846" b="1" spc="35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MAPOWANIE STRUMIENI WARTOŚCI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59458" y="1816212"/>
            <a:ext cx="8453763" cy="787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Mapowanie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strumienia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wartości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(VSM) to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potężne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narzędzie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służące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wizualizacji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analizy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informacji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od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etapu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surowca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aż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dostarczenia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gotowego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klientowi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Dzięki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mapowaniu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każdego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etapu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procesu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obejmującego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zarówno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dodające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wartości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jak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niedające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organizacje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identyfikować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obszary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nieefektywności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marnotrawstwa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przykład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produkcyjnym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mapowanie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strumienia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wartości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ujawnić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nadmierne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gromadzenie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zapasów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niepotrzebny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transport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między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etapami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006452" y="668602"/>
            <a:ext cx="8333892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METODOLOGIA 5S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18911" y="1921100"/>
            <a:ext cx="8781951" cy="787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Metodologia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5S to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systematyczne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podejście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organizacji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miejsca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składające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pięciu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kroków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: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sortowanie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pl-PL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systematyka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pl-PL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sprzątanie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standaryzacja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pl-PL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samodyscyplina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Każdy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krok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koncentruje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tworzeniu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czystego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zorganizowanego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wydajnego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bezpieczeństwo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produktywność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ciągłe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doskonalenie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Na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przykład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fazie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„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Sortuj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”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pracownicy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identyfikują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usuwają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niepotrzebne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przedmioty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miejsca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redukując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bałagan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usprawniając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przepływ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fazie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„</a:t>
            </a:r>
            <a:r>
              <a:rPr lang="pl-PL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sprzątania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”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miejsca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czyszczone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konserwowane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optymalnych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warunków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006452" y="668602"/>
            <a:ext cx="8333892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KAIZEN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22099" y="1887311"/>
            <a:ext cx="8159971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Kaizen, co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języku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japońskim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oznacza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„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ciągłe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doskonalenie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”,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filozofia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kładąca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nacisk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regularnego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wprowadzania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małych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stopniowych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zmian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procesach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systemach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zachowaniach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przeciwieństwie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tradycyjnych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usprawniających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koncentrują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projektach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dużą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skalę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Kaizen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zachęca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wszystkich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pracowników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od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pracowników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pierwszej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linii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kadrę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zarządzającą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aktywnego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udziału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identyfikowaniu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wdrażaniu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usprawnień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codziennej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przykład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pracownicy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mogą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sugerować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sposoby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usprawnienia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procesów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produkcyjnych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ograniczenia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poprawy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jakości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produktów</a:t>
            </a:r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625062"/>
            <a:ext cx="9982017" cy="1638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Najlepsze</a:t>
            </a: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praktyki</a:t>
            </a: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</a:t>
            </a:r>
          </a:p>
          <a:p>
            <a:pPr marL="0" lvl="0" indent="0" algn="ctr">
              <a:lnSpc>
                <a:spcPts val="6480"/>
              </a:lnSpc>
            </a:pPr>
            <a:r>
              <a:rPr lang="pl-PL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REPOT </a:t>
            </a: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APS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34466" y="3238500"/>
            <a:ext cx="7226625" cy="3447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3"/>
              </a:rPr>
              <a:t>Repot aps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opracowuje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innowacyjne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rozwiązania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umożliwiające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redukcję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odpadów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i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gospodarowanie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zasobami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poprzez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tworzenie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zrównoważonych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doniczek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które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są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biodegradowalne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,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zgodnie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 z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zasadami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gospodarki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 o </a:t>
            </a:r>
            <a:r>
              <a:rPr lang="en-US" sz="32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obiegu</a:t>
            </a:r>
            <a:r>
              <a:rPr lang="en-US" sz="32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</a:rPr>
              <a:t> zamkniętym. </a:t>
            </a:r>
            <a:endParaRPr lang="en-US" sz="3200" kern="100" dirty="0">
              <a:solidFill>
                <a:srgbClr val="11496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Open Sans Bold"/>
              <a:hlinkClick r:id="rId3" tooltip="https://repot.dk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024120" y="6568266"/>
            <a:ext cx="5064274" cy="1955349"/>
          </a:xfrm>
          <a:custGeom>
            <a:avLst/>
            <a:gdLst/>
            <a:ahLst/>
            <a:cxnLst/>
            <a:rect l="l" t="t" r="r" b="b"/>
            <a:pathLst>
              <a:path w="5064274" h="1955349">
                <a:moveTo>
                  <a:pt x="0" y="0"/>
                </a:moveTo>
                <a:lnTo>
                  <a:pt x="5064274" y="0"/>
                </a:lnTo>
                <a:lnTo>
                  <a:pt x="5064274" y="1955349"/>
                </a:lnTo>
                <a:lnTo>
                  <a:pt x="0" y="19553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45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9829800" y="1113126"/>
            <a:ext cx="7226625" cy="7201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Ich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wysiłki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w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tworzeniu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przyjaznych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dla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środowiska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produktów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i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wydajnych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systemów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gospodarowania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odpadami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pokazują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ich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zaangażowanie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w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zrównoważony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rozwój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.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Skupienie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  <a:hlinkClick r:id="rId4"/>
              </a:rPr>
              <a:t>Repot aps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na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redukcji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odpadów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i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promowaniu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efektywności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wykorzystania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zasobów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podkreśla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rolę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innowacji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w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promowaniu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zasad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gospodarki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o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obiegu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zamkniętym.</a:t>
            </a:r>
          </a:p>
          <a:p>
            <a:pPr marL="0" lvl="0" indent="0" algn="just"/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Dowiedz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się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więcej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o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rozwiązaniach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  <a:hlinkClick r:id="rId4"/>
              </a:rPr>
              <a:t>Repot aps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odwiedzając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nasze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  <a:hlinkClick r:id="rId5"/>
              </a:rPr>
              <a:t>Kompendium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  <a:hlinkClick r:id="rId5"/>
              </a:rPr>
              <a:t>studiów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  <a:hlinkClick r:id="rId5"/>
              </a:rPr>
              <a:t> </a:t>
            </a:r>
            <a:r>
              <a:rPr lang="en-US" sz="36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  <a:hlinkClick r:id="rId5"/>
              </a:rPr>
              <a:t>przypadków</a:t>
            </a:r>
            <a:r>
              <a:rPr lang="en-US" sz="36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  <a:hlinkClick r:id="rId5"/>
              </a:rPr>
              <a:t>. </a:t>
            </a:r>
            <a:endParaRPr lang="en-US" sz="3600" kern="100" dirty="0">
              <a:solidFill>
                <a:srgbClr val="11496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Open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60" y="1434240"/>
            <a:ext cx="15542266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01"/>
              </a:lnSpc>
            </a:pPr>
            <a:r>
              <a:rPr lang="en-US" sz="4334" b="1" spc="4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ZGODNOŚĆ Z CELAMI ZRÓWNOWAŻONEGO ROZWOJU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3" y="2842549"/>
            <a:ext cx="15542264" cy="609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Cel 9 (Przemysł,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innowacyjność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infrastruktura)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szczupłe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wydajne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przemysłowe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optymalizację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zwiększanie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produktywności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Cel 12 (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Odpowiedzialna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konsumpcja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produkcja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):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redukcję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ilości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odpadów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poprawę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efektywności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szczupłe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przyczynia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wzorców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konsumpcji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produkcji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Cel 8 (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Godna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praca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i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wzrost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gospodarczy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):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Zwiększanie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produktywności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wydajności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stosowanie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lean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wzrost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gospodarczy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stwarza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możliwości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godnej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4" tooltip="https://sdgs.un.org/goals/goal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936971" y="770312"/>
            <a:ext cx="1585519" cy="1585520"/>
          </a:xfrm>
          <a:custGeom>
            <a:avLst/>
            <a:gdLst/>
            <a:ahLst/>
            <a:cxnLst/>
            <a:rect l="l" t="t" r="r" b="b"/>
            <a:pathLst>
              <a:path w="1585519" h="1585520">
                <a:moveTo>
                  <a:pt x="0" y="0"/>
                </a:moveTo>
                <a:lnTo>
                  <a:pt x="1585519" y="0"/>
                </a:lnTo>
                <a:lnTo>
                  <a:pt x="1585519" y="1585519"/>
                </a:lnTo>
                <a:lnTo>
                  <a:pt x="0" y="15855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Światła miasta skupione w lupie"/>
          <p:cNvSpPr/>
          <p:nvPr/>
        </p:nvSpPr>
        <p:spPr>
          <a:xfrm>
            <a:off x="0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777305" y="798686"/>
            <a:ext cx="9982017" cy="819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WSTĘP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29906" y="2590682"/>
            <a:ext cx="8329416" cy="590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Gospodarka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zamkniętym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oznacza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zasadniczą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zmianę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podejściu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zużycia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przeciwieństwie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tradycyjnej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liniowej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opiera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„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weź-wyprodukuj-wyrzuć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”,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zamkniętym ma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utrzymanie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użyciu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długo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jak to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możliwe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maksymalnym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ich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wartości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oraz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ograniczeniu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ilości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negatywnego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60" y="1434240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ENTRECOMP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3" y="2842549"/>
            <a:ext cx="15542264" cy="441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 1.5 (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Myślenie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etyczne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lean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rozwój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zachęca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decyzji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 3.1 (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Podejmowanie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wdrożenia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metodologii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Lean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obejmuje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identyfikację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możliwości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udoskonaleń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decyzji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operacyjnych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zachęcanie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organizacji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zmian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kierunku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5057078" y="830805"/>
            <a:ext cx="2666358" cy="1482822"/>
          </a:xfrm>
          <a:custGeom>
            <a:avLst/>
            <a:gdLst/>
            <a:ahLst/>
            <a:cxnLst/>
            <a:rect l="l" t="t" r="r" b="b"/>
            <a:pathLst>
              <a:path w="2666358" h="1482822">
                <a:moveTo>
                  <a:pt x="0" y="0"/>
                </a:moveTo>
                <a:lnTo>
                  <a:pt x="2666358" y="0"/>
                </a:lnTo>
                <a:lnTo>
                  <a:pt x="2666358" y="1482822"/>
                </a:lnTo>
                <a:lnTo>
                  <a:pt x="0" y="1482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50428" y="668630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Dwa słodkie roboty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698621"/>
            <a:ext cx="998201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Ćwiczenie</a:t>
            </a: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praktyczne</a:t>
            </a:r>
            <a:endParaRPr lang="en-US" sz="5400" b="1" spc="50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643026" y="2239667"/>
            <a:ext cx="7226625" cy="732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Wdrażanie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5S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Zastosowanie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metodologii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5S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rzeczywistym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symulowanym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miejscu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Instrukcje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Przeprowadź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audyt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5S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miejscu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Wdróż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zasady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5S (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sortowanie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pl-PL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systematyka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pl-PL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sprzątanie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standaryzacja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pl-PL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samodyscyplina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zgłoś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ulepszenia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Przykład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Przeprowadź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audyt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5S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klasie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biurze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organizując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materiały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sprzęt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poprawy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efektywności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bezpieczeństwa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Potrzebne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narzędzia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listy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kontrolne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audytu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5S,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narzędzia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organizacyjne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materiały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​​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etykietowania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1330772"/>
            <a:ext cx="998201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Więcej</a:t>
            </a: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zasobów</a:t>
            </a:r>
            <a:endParaRPr lang="en-US" sz="5400" b="1" spc="50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956522" y="3028006"/>
            <a:ext cx="7226625" cy="4070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Kaizen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Metodologia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rozwoju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kultury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ciągłego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doskonalenia</a:t>
            </a:r>
            <a:endParaRPr lang="en-US" sz="32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l"/>
            <a:endParaRPr lang="en-US" sz="32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l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System 5S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szczupły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sposób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organizację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miejsca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pracy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maksymalnej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wydajności</a:t>
            </a:r>
            <a:endParaRPr lang="en-US" sz="32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l"/>
            <a:endParaRPr lang="en-US" sz="32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l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Lean Continuous Improvement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Geneza,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Zasady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Cele</a:t>
            </a:r>
            <a:endParaRPr lang="en-US" sz="32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5" tooltip="https://blog.smu.edu/global/what-is-lean-continuous-improvement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 descr="Kilka rąk uniesionych w górę i gotowych do odpowiedzi na pytanie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3042740" y="1709917"/>
            <a:ext cx="4759538" cy="255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</a:pPr>
            <a:r>
              <a:rPr lang="en-US" sz="4200" b="1" spc="39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GLOBALNA PERSPEKTYWA I ZIELONY ŁAD 2050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05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Zielona flaga przy plaży"/>
          <p:cNvSpPr/>
          <p:nvPr/>
        </p:nvSpPr>
        <p:spPr>
          <a:xfrm>
            <a:off x="0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777305" y="798686"/>
            <a:ext cx="998201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WSTĘP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02596" y="2335914"/>
            <a:ext cx="8644004" cy="689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Zmiany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klimatyczne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wyczerpywanie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utrata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różnorodności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biologicznej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nierówności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stanowią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poważne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ryzyko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globalnej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stabilności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dobrobytu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gospodarczego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Aby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sprostać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wyzwaniom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potrzebne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wspólne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innowacyjne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rozwiązania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zaangażowanie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realizację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rozwoju (SDGs).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Europejski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Zielony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Ład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 2050</a:t>
            </a:r>
            <a:r>
              <a:rPr lang="pl-PL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stanowi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kompleksowe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ramy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polityki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jest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przekształcenie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Europy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kontynent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neutralny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klimatu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2050 r.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Obejmuje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on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inicjatywy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mające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dekarbonizację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przemysłu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ochronę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różnorodności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biologicznej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tworzenie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zielonych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innowacji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26628" y="668630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60" y="1031568"/>
            <a:ext cx="15542266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61"/>
              </a:lnSpc>
            </a:pPr>
            <a:r>
              <a:rPr lang="en-US" sz="4634" b="1" spc="43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GŁÓWNE CELE I INICJATYWY EUROPEJSKIEGO ZIELONEGO ŁADU 2050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3" y="2977910"/>
            <a:ext cx="15542264" cy="590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Europejski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Zielony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2050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wyznacza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ambitne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inicjatywy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mające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osiągnięcie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neutralności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klimatycznej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rozwoju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najważniejszych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inicjatyw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zalicza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redukcję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gazów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cieplarnianych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poprawę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efektywności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energetycznej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zamkniętym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inwestowanie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odnawialne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źródła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Celem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Zielonego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Ładu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jest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przejście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odporną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zasobooszczędną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jednoczesnym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zapewnieniu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sprawiedliwej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inkluzywnej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transformacji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wszystkich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interesariuszy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dostosowanie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polityk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inwestycji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ram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regulacyjnych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rozwoju,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Zielony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dąży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tworzenia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zielonych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miejsc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stymulowania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wzrostu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gospodarczego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poprawy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jakości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życia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całej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Europie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195205" y="541509"/>
            <a:ext cx="9731847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00"/>
              </a:lnSpc>
            </a:pPr>
            <a:r>
              <a:rPr lang="en-US" sz="3583" b="1" spc="33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REGIONALNE RÓŻNICE W PRZEPISACH DOTYCZĄCYCH OCHRONY ŚRODOWISKA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73082" y="2179856"/>
            <a:ext cx="9003064" cy="787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Przepisy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dotyczące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ochrony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różnią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znacząco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zależności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od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regionu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co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sposób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różnych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rynkach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Na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przykład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Europejska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egzekwuje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surowe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przepisy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dwutlenku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węgla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odnawialnej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podczas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regiony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mieć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mniej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surowe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przepisy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muszą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rozumieć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różnice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aby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przestrzegać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lokalnych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przepisów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przyjąć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najlepsze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dostosowane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regionalnych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standardów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Wiedza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ta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pomaga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przedsiębiorstwom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unikać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pułapek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prawnych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stanowi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dowód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zaangażowania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rozwój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co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poprawić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ich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reputację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efektywność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operacyjną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195205" y="541509"/>
            <a:ext cx="9003063" cy="200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91"/>
              </a:lnSpc>
            </a:pPr>
            <a:r>
              <a:rPr lang="en-US" sz="4409" b="1" spc="41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PREFERENCJE KONSUMENTÓW I TRENDY RYNKOWE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95203" y="2439400"/>
            <a:ext cx="9003064" cy="7848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398"/>
              </a:lnSpc>
            </a:pP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Popyt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konsumentów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różni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zależności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od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regionu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niektórych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obszarach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istnieje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silna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preferencja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przyjaznych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co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skłania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firmy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innowacji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oferowania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alternatyw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>
              <a:lnSpc>
                <a:spcPts val="3398"/>
              </a:lnSpc>
            </a:pP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>
              <a:lnSpc>
                <a:spcPts val="3398"/>
              </a:lnSpc>
            </a:pP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kolei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regiony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koncentrować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kosztach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wygodzie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bardziej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niż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rozwoju.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Analizując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trendy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rynkowe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firmy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tworzyć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swoje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strategie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marketingowe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aby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sprostać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konkretnym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potrzebom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preferencjom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swoich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odbiorców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docelowych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>
              <a:lnSpc>
                <a:spcPts val="3398"/>
              </a:lnSpc>
            </a:pP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>
              <a:lnSpc>
                <a:spcPts val="3398"/>
              </a:lnSpc>
            </a:pP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podejście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tylko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wzmacnia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pozycję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rynkową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ale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również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gwarantuje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pozostaną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konkurencyjne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będą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odgrywać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istotną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rynkach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195205" y="551034"/>
            <a:ext cx="9430904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0"/>
              </a:lnSpc>
            </a:pPr>
            <a:r>
              <a:rPr lang="en-US" sz="3658" b="1" spc="34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MIĘDZYNARODOWE INICJATYWY NA RZECZ ZRÓWNOWAŻONEGO ROZWOJU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95205" y="1866900"/>
            <a:ext cx="9003064" cy="8186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Kilka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międzynarodowych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inicjatyw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ram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kieruje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globalnymi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wysiłkami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rzecz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rozwoju. Cele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Rozwoju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Organizacji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Narodów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Zjednoczonych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(SDGs)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stanowią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kompleksowy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plan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osiągnięcia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bardziej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przyszłości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zajęcie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globalnymi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wyzwaniami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ubóstwo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nierówności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zmiana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klimatu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Plan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działania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Unii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Europejskiej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rzecz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gospodarki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obiegu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zamkniętym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koncentruje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promowaniu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zamkniętym,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zachęcając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projektowania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nadają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ponownego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użycia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naprawy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Przyłączając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inicjatyw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osiągnięcia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globalnych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zakresie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rozwoju,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zwiększyć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swoją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wiarygodność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poprawić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swoją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konkurencyjność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rynku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międzynarodowym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83531" y="1092753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WPŁYW NA PRAKTYKI BIZNESOWE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3531" y="2627308"/>
            <a:ext cx="16131593" cy="541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pl-PL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Zielony Ład 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2050 ma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głębokie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implikacje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działających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Unii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Europejskiej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(UE)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poza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Zachęca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przyjmowania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modeli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biznesowych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inwestowania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zielone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technologie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uwzględnienia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kwestii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procesach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decyzyjnych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oczekuje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przestrzegania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rygorystycznych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norm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ochrony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efektywności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oraz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ujawniania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ramach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przejrzystych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sprawozdań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Zielony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współpracę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między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sektorem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publicznym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prywatnym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wspierając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innowacyjność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badania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rozwój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zielonych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technologii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60" y="867000"/>
            <a:ext cx="1554226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34"/>
              </a:lnSpc>
            </a:pPr>
            <a:r>
              <a:rPr lang="en-US" sz="5028" b="1" spc="47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ZASADY GOSPODARKI O OBIEGU ZAMKNIĘTYM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2112903"/>
            <a:ext cx="15542264" cy="689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Redukcja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zanieczyszczeń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obejmuje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projektowanie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aby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były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trwałe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wielokrotnego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użytku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nadające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Oznacza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to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optymalizację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procesów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produkcyjnych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ilości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​​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można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wydajnie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ponownie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poddać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recyklingowi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aby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był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to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koniec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ich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żywotności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Utrzymywanie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użyciu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koncentruje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wydłużeniu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cyklu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życia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naprawę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ponowne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wytwarzanie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Obejmuje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również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tworzenie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systemów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współdzielenia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leasingu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wynajmu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zapotrzebowania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Regeneracja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systemów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naturalnych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polega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zwracaniu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cennych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składników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odżywczych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wykorzystywaniu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odnawialnych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źródeł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Pomaga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to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utrzymać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zdrowie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ekosystemu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równowagę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między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działalnością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przemysłową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naturą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480986" y="1176346"/>
            <a:ext cx="156633" cy="426819"/>
            <a:chOff x="0" y="0"/>
            <a:chExt cx="208844" cy="569092"/>
          </a:xfrm>
        </p:grpSpPr>
        <p:sp>
          <p:nvSpPr>
            <p:cNvPr id="8" name="Freeform 8"/>
            <p:cNvSpPr/>
            <p:nvPr/>
          </p:nvSpPr>
          <p:spPr>
            <a:xfrm>
              <a:off x="-36703" y="0"/>
              <a:ext cx="249301" cy="568960"/>
            </a:xfrm>
            <a:custGeom>
              <a:avLst/>
              <a:gdLst/>
              <a:ahLst/>
              <a:cxnLst/>
              <a:rect l="l" t="t" r="r" b="b"/>
              <a:pathLst>
                <a:path w="249301" h="568960">
                  <a:moveTo>
                    <a:pt x="81280" y="43307"/>
                  </a:moveTo>
                  <a:cubicBezTo>
                    <a:pt x="101219" y="81280"/>
                    <a:pt x="119253" y="115570"/>
                    <a:pt x="139065" y="131826"/>
                  </a:cubicBezTo>
                  <a:cubicBezTo>
                    <a:pt x="153543" y="142621"/>
                    <a:pt x="171577" y="149860"/>
                    <a:pt x="191516" y="155321"/>
                  </a:cubicBezTo>
                  <a:cubicBezTo>
                    <a:pt x="243967" y="171577"/>
                    <a:pt x="249301" y="178816"/>
                    <a:pt x="243967" y="198628"/>
                  </a:cubicBezTo>
                  <a:cubicBezTo>
                    <a:pt x="238506" y="223901"/>
                    <a:pt x="224155" y="252857"/>
                    <a:pt x="209677" y="281686"/>
                  </a:cubicBezTo>
                  <a:cubicBezTo>
                    <a:pt x="182626" y="337693"/>
                    <a:pt x="157226" y="390144"/>
                    <a:pt x="180721" y="427990"/>
                  </a:cubicBezTo>
                  <a:cubicBezTo>
                    <a:pt x="215011" y="482219"/>
                    <a:pt x="220472" y="534543"/>
                    <a:pt x="220472" y="568960"/>
                  </a:cubicBezTo>
                  <a:cubicBezTo>
                    <a:pt x="63246" y="428117"/>
                    <a:pt x="0" y="204089"/>
                    <a:pt x="57785" y="0"/>
                  </a:cubicBezTo>
                  <a:cubicBezTo>
                    <a:pt x="66802" y="14478"/>
                    <a:pt x="74041" y="28956"/>
                    <a:pt x="81280" y="43307"/>
                  </a:cubicBez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16768411" y="935160"/>
            <a:ext cx="527834" cy="597921"/>
          </a:xfrm>
          <a:custGeom>
            <a:avLst/>
            <a:gdLst/>
            <a:ahLst/>
            <a:cxnLst/>
            <a:rect l="l" t="t" r="r" b="b"/>
            <a:pathLst>
              <a:path w="527834" h="597921">
                <a:moveTo>
                  <a:pt x="0" y="0"/>
                </a:moveTo>
                <a:lnTo>
                  <a:pt x="527834" y="0"/>
                </a:lnTo>
                <a:lnTo>
                  <a:pt x="527834" y="597921"/>
                </a:lnTo>
                <a:lnTo>
                  <a:pt x="0" y="59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6330719" y="526992"/>
            <a:ext cx="1351695" cy="1352591"/>
          </a:xfrm>
          <a:custGeom>
            <a:avLst/>
            <a:gdLst/>
            <a:ahLst/>
            <a:cxnLst/>
            <a:rect l="l" t="t" r="r" b="b"/>
            <a:pathLst>
              <a:path w="1351695" h="1352591">
                <a:moveTo>
                  <a:pt x="0" y="0"/>
                </a:moveTo>
                <a:lnTo>
                  <a:pt x="1351695" y="0"/>
                </a:lnTo>
                <a:lnTo>
                  <a:pt x="1351695" y="1352591"/>
                </a:lnTo>
                <a:lnTo>
                  <a:pt x="0" y="1352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83531" y="1092753"/>
            <a:ext cx="15542266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01"/>
              </a:lnSpc>
            </a:pPr>
            <a:r>
              <a:rPr lang="en-US" sz="4334" b="1" spc="4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ZGODNOŚĆ Z CELAMI ZRÓWNOWAŻONEGO ROZWOJU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3531" y="2627308"/>
            <a:ext cx="16131593" cy="541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Cel 13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Działania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rzecz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klimatu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): 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Europejski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Zielony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2050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klimatu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wysiłki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dekarbonizacji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inwestycje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odnawialne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źródła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energii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rozwoju.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Cel 7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Czysta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dostępna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energia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odnawialnych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źródeł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energii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efektywności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energetycznej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Zielony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przyczynia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wszystkim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dostępu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niedrogiej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niezawodnej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nowoczesnej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energii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Cel nr 12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Odpowiedzialna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konsumpcja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produkcja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):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Kładąc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nacisk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obiegu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zamkniętym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oraz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wzorce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Zielony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konsumpcji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4" tooltip="https://sdgs.un.org/goals/goal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936971" y="770312"/>
            <a:ext cx="1585519" cy="1585520"/>
          </a:xfrm>
          <a:custGeom>
            <a:avLst/>
            <a:gdLst/>
            <a:ahLst/>
            <a:cxnLst/>
            <a:rect l="l" t="t" r="r" b="b"/>
            <a:pathLst>
              <a:path w="1585519" h="1585520">
                <a:moveTo>
                  <a:pt x="0" y="0"/>
                </a:moveTo>
                <a:lnTo>
                  <a:pt x="1585519" y="0"/>
                </a:lnTo>
                <a:lnTo>
                  <a:pt x="1585519" y="1585519"/>
                </a:lnTo>
                <a:lnTo>
                  <a:pt x="0" y="15855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83531" y="1092753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ENTRECOMP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3531" y="2627308"/>
            <a:ext cx="16131593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 1.5 (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Myślenie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etyczne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skutków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Europejskiego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Zielonego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Ładu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2050 ma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zachęcanie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decyzji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 2.1 (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Samoświadomość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samoskuteczność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Zrozumienie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globalnego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kontekstu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rozwoju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Zielonego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Ładu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wzmacnia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samoświadomość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samoskuteczność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przyjmowaniu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ról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lidera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zakresie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rozwoju.</a:t>
            </a:r>
          </a:p>
        </p:txBody>
      </p:sp>
      <p:sp>
        <p:nvSpPr>
          <p:cNvPr id="7" name="Freeform 7"/>
          <p:cNvSpPr/>
          <p:nvPr/>
        </p:nvSpPr>
        <p:spPr>
          <a:xfrm>
            <a:off x="15084058" y="834513"/>
            <a:ext cx="2666358" cy="1482822"/>
          </a:xfrm>
          <a:custGeom>
            <a:avLst/>
            <a:gdLst/>
            <a:ahLst/>
            <a:cxnLst/>
            <a:rect l="l" t="t" r="r" b="b"/>
            <a:pathLst>
              <a:path w="2666358" h="1482822">
                <a:moveTo>
                  <a:pt x="0" y="0"/>
                </a:moveTo>
                <a:lnTo>
                  <a:pt x="2666358" y="0"/>
                </a:lnTo>
                <a:lnTo>
                  <a:pt x="2666358" y="1482822"/>
                </a:lnTo>
                <a:lnTo>
                  <a:pt x="0" y="1482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Dwa słodkie roboty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527171"/>
            <a:ext cx="9982017" cy="11798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PROPONOWANE ĆWICZENIA PRAKTYCZNE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87567" y="1866900"/>
            <a:ext cx="7678891" cy="82696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Analiza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polityki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Europejskiego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Zielonego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Ładu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2050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Badania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Przeprowadź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badania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temat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Europejskiego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Zielonego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Ładu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2050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kluczowych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Analiza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Przeanalizuj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potencjalny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Zielonego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Ładu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konkretne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branże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przedsiębiorstwa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Prezentacja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Przedstaw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ustalenia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grupie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podkreślając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szanse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wyzwania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niesie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sobą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Zielony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Ład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Dyskusja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Weź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udział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grupowej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dyskusji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temat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jaki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sposób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przedsiębiorstwa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mogą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dostosować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Zielonego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Ładu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czerpać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korzyśc</a:t>
            </a:r>
            <a:r>
              <a:rPr lang="pl-PL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i.</a:t>
            </a:r>
            <a:endParaRPr lang="en-US" sz="3600" b="1" spc="26" dirty="0">
              <a:solidFill>
                <a:srgbClr val="11496E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2938785" y="1492105"/>
            <a:ext cx="4487392" cy="448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</a:pPr>
            <a:r>
              <a:rPr lang="en-US" sz="4200" b="1" spc="39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POLITYKA I REGULACJE </a:t>
            </a:r>
            <a:r>
              <a:rPr lang="pl-PL" sz="4200" b="1" spc="39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DOTYCZĄCE </a:t>
            </a:r>
            <a:r>
              <a:rPr lang="en-US" sz="4200" b="1" spc="39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WDRAŻANIA GOSPODARKI O OBIEGU ZAMKNIĘTYM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06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64129" y="765546"/>
            <a:ext cx="5148373" cy="1606953"/>
            <a:chOff x="0" y="0"/>
            <a:chExt cx="6864498" cy="21426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64477" cy="2142617"/>
            </a:xfrm>
            <a:custGeom>
              <a:avLst/>
              <a:gdLst/>
              <a:ahLst/>
              <a:cxnLst/>
              <a:rect l="l" t="t" r="r" b="b"/>
              <a:pathLst>
                <a:path w="6864477" h="2142617">
                  <a:moveTo>
                    <a:pt x="0" y="0"/>
                  </a:moveTo>
                  <a:lnTo>
                    <a:pt x="6864477" y="0"/>
                  </a:lnTo>
                  <a:lnTo>
                    <a:pt x="6864477" y="2142617"/>
                  </a:lnTo>
                  <a:lnTo>
                    <a:pt x="0" y="2142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35911" y="-5165594"/>
            <a:ext cx="7373883" cy="1576448"/>
            <a:chOff x="0" y="0"/>
            <a:chExt cx="9831844" cy="2101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31832" cy="2101977"/>
            </a:xfrm>
            <a:custGeom>
              <a:avLst/>
              <a:gdLst/>
              <a:ahLst/>
              <a:cxnLst/>
              <a:rect l="l" t="t" r="r" b="b"/>
              <a:pathLst>
                <a:path w="9831832" h="2101977">
                  <a:moveTo>
                    <a:pt x="0" y="0"/>
                  </a:moveTo>
                  <a:lnTo>
                    <a:pt x="9831832" y="0"/>
                  </a:lnTo>
                  <a:lnTo>
                    <a:pt x="9831832" y="2101977"/>
                  </a:lnTo>
                  <a:lnTo>
                    <a:pt x="0" y="2101977"/>
                  </a:lnTo>
                  <a:close/>
                </a:path>
              </a:pathLst>
            </a:custGeom>
            <a:solidFill>
              <a:srgbClr val="7C946D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54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427633" y="697773"/>
            <a:ext cx="9682553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WSTĘP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65519" y="2552700"/>
            <a:ext cx="7226625" cy="541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Regionalizacja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polega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tworzeniu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polityk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strategii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dostosowanych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specyficznych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kontekstów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społeczno-ekonomicznych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kulturowych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konkretnych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regionów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podejście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gwarantuje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rzecz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rozwoju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istotne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skuteczne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inkluzywne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uwzględniając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lokalne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potrzeby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wykorzystując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mocne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regionów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27829" y="1356826"/>
            <a:ext cx="2549062" cy="2023552"/>
            <a:chOff x="0" y="0"/>
            <a:chExt cx="3398750" cy="2698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7829" y="7631658"/>
            <a:ext cx="2549062" cy="2023552"/>
            <a:chOff x="0" y="0"/>
            <a:chExt cx="3398750" cy="2698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7828" y="4485254"/>
            <a:ext cx="2549062" cy="2023552"/>
            <a:chOff x="0" y="0"/>
            <a:chExt cx="3398750" cy="26980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911197" y="671727"/>
            <a:ext cx="10557534" cy="75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40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Strategie</a:t>
            </a:r>
            <a:r>
              <a:rPr lang="en-US" sz="40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specyficzne</a:t>
            </a:r>
            <a:r>
              <a:rPr lang="en-US" sz="40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dla</a:t>
            </a:r>
            <a:r>
              <a:rPr lang="en-US" sz="40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kontekstu</a:t>
            </a:r>
            <a:endParaRPr lang="en-US" sz="4000" b="1" spc="50" dirty="0">
              <a:solidFill>
                <a:srgbClr val="DB176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911197" y="1538615"/>
            <a:ext cx="10557530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</a:pP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Opracowywanie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polityk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uwzględniających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lokalny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kontekst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w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tym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warunki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ekonomiczne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normy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kulturowe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wyzwania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środowiskowe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11197" y="3784038"/>
            <a:ext cx="10557534" cy="78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48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Zaangażowanie</a:t>
            </a:r>
            <a:r>
              <a:rPr lang="en-US" sz="48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8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interesariuszy</a:t>
            </a:r>
            <a:endParaRPr lang="en-US" sz="4800" b="1" spc="50" dirty="0">
              <a:solidFill>
                <a:srgbClr val="DB176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929468" y="4700445"/>
            <a:ext cx="1055753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</a:pPr>
            <a:r>
              <a:rPr lang="en-US" sz="3600" spc="33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Włączanie lokalnych społeczności, przedsiębiorstw i rządów w opracowywanie i wdrażanie polityk.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29468" y="6896350"/>
            <a:ext cx="10557534" cy="78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48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Budowanie</a:t>
            </a:r>
            <a:r>
              <a:rPr lang="en-US" sz="48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8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potencjału</a:t>
            </a:r>
            <a:endParaRPr lang="en-US" sz="4800" b="1" spc="50" dirty="0">
              <a:solidFill>
                <a:srgbClr val="DB176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947740" y="7951174"/>
            <a:ext cx="1055753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</a:pP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Wzmacnianie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lokalnych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instytucji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umiejętności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zasobów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celu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wspierania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rozwoju.</a:t>
            </a:r>
          </a:p>
        </p:txBody>
      </p:sp>
      <p:sp>
        <p:nvSpPr>
          <p:cNvPr id="15" name="Freeform 15" descr="Zbliżenie długopisu piszącego na wykresie"/>
          <p:cNvSpPr/>
          <p:nvPr/>
        </p:nvSpPr>
        <p:spPr>
          <a:xfrm>
            <a:off x="2173878" y="6906394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 descr="Azjatycki student pisze kredą na tablicy w klasie"/>
          <p:cNvSpPr/>
          <p:nvPr/>
        </p:nvSpPr>
        <p:spPr>
          <a:xfrm>
            <a:off x="2173878" y="3759990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 descr="Wbijanie pinezek w pozycji leżącej, jedna osoba stoi"/>
          <p:cNvSpPr/>
          <p:nvPr/>
        </p:nvSpPr>
        <p:spPr>
          <a:xfrm>
            <a:off x="2173878" y="613586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Pisanie ręczne na klawiaturze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035290" y="639228"/>
            <a:ext cx="8806821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3"/>
              </a:lnSpc>
            </a:pPr>
            <a:r>
              <a:rPr lang="en-US" sz="4995" b="1" spc="46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ROLA POLITYKI I REGULACJI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32831" y="1714500"/>
            <a:ext cx="8806822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Zasady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regulacje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odgrywają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kluczową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zachęcaniu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przyjmowania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zamkniętym.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Rządy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ustalają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standardy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tworzą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ramy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zmuszają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branże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redukcji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efektywności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Przepisy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firmy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biorą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odpowiedzialność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swoich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działań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całym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cyklu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ich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życia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b="1" dirty="0" err="1">
                <a:solidFill>
                  <a:srgbClr val="F36C2F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3200" b="1" dirty="0">
                <a:solidFill>
                  <a:srgbClr val="F36C2F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F36C2F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rządowe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rządowe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niezbędne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przejścia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gospodarkę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obiegu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zamkniętym.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często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obejmują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Grupa wielokolorowych drewnianych figurek patyczkowych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035290" y="1096428"/>
            <a:ext cx="8806821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ZACHĘTY I DOTACJE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51163" y="2195833"/>
            <a:ext cx="8806821" cy="7161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Wsparcie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finansowe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inwestujących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technologie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one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przybierać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różne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formy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jak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ulgi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podatkowe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dotacje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pożyczki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niskim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oprocentowaniu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obciążenia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finansowe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związane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wdrażaniem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przyjaznych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Dotacje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być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przykład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przyznawane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przedsiębiorstwom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inwestującym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systemy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odnawialnej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energooszczędny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sprzęt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technologie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ograniczające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ilość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Nauczyciel wskazujący młodym uczniom ekran laptopa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035290" y="1175586"/>
            <a:ext cx="8806821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NORMY REGULACYJNE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21041" y="2674619"/>
            <a:ext cx="8214360" cy="5471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Obowiązkowe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wytyczne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spełniają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określone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kryteria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Normy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często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obejmują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szereg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obszarów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kontrolę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projektowanie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Przepisy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przykład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wymagać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od firm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ograniczenia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dwutlenku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węgla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stosowania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swoich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nadających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przestrzegania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rygorystycznych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dotyczących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utylizacji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3554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035288" y="639228"/>
            <a:ext cx="9632632" cy="74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3600" b="1" spc="50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PARTNERSTWA PUBLICZNO-PRYWATNE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35291" y="1660207"/>
            <a:ext cx="8957310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Współpraca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między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rządami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opracowania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innowacyjnych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rozwiązań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zamkniętym.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partnerstwa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podkreślają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mocne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sektorów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aby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skuteczniej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rozwiązywać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wyzwania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związane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rozwojem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Rządy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przykład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nawiązywać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współpracę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firmami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technologicznymi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opracowania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zaawansowanych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technologii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współpracować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firmami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produkcyjnymi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stworzenia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zamkniętych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systemów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Partnerstwa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publiczno-prywatne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ułatwiać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dzielenie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wiedzą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skalowanie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udanych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projektów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pilotażowych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szerszych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zastosowań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przyspieszając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przejście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zamkniętym.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Pracownik skanujący zapasy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975978" y="445873"/>
            <a:ext cx="8781870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KORZYŚCI DLA FIRM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7455" y="1758883"/>
            <a:ext cx="8781870" cy="7325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Wdrożenie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zasad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zamkniętym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przedsiębiorstwom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liczne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korzyści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: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465983" lvl="1" indent="-232992" algn="just">
              <a:buFont typeface="Arial"/>
              <a:buChar char="•"/>
            </a:pP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Oszczędność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kosztów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Lepsze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pozwala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ograniczyć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koszty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materiałów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465983" lvl="1" indent="-232992" algn="just">
              <a:buFont typeface="Arial"/>
              <a:buChar char="•"/>
            </a:pP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Nowe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strumienie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przychodów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Innowacyjne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modele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jako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usługa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regeneracja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otwierają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rynkowe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465983" lvl="1" indent="-232992" algn="just">
              <a:buFont typeface="Arial"/>
              <a:buChar char="•"/>
            </a:pP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Lepsza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reputacja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marki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Zaangażowanie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rozwój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wzmocnić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lojalność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wobec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marki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przyciągnąć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świadomych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ekologicznie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konsumentów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465983" lvl="1" indent="-232992" algn="just">
              <a:buFont typeface="Arial"/>
              <a:buChar char="•"/>
            </a:pP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Zgodność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przepisami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przestrzeganie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przepisów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norm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dotyczących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ochrony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465983" lvl="1" indent="-232992" algn="just">
              <a:buFont typeface="Arial"/>
              <a:buChar char="•"/>
            </a:pP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Odporność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łańcucha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zmniejszanie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zależności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od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surowców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minimalizowanie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związanego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zakłóceniami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łańcuchu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Biznesmen korzystający z tabletu cyfrowego na spotkaniu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917009" y="555153"/>
            <a:ext cx="9718358" cy="557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60"/>
              </a:lnSpc>
            </a:pPr>
            <a:r>
              <a:rPr lang="en-US" sz="3200" b="1" spc="36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KAMPANIE EDUKACYJNE I UŚWIADAMIAJĄCE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35291" y="1750695"/>
            <a:ext cx="8680480" cy="8187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Rządy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często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prowadzą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kampanie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edukacyjne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skierowane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społeczeństwa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temat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korzyści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płynących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zamkniętym.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Inicjatywy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zmianę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zachowań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konsumentów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popytu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usługi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Podnosząc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świadomość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rządy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stworzyć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kulturę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rozwoju,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wspiera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długoterminowe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Programy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edukacyjne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obejmować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warsztaty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seminaria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online,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dostarczają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przedsiębiorstwom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wiedzy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narzędzi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potrzebują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wdrożenia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zamkniętym.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Uśmiechnięta kobieta trzymająca teczkę w biurze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013168" y="259784"/>
            <a:ext cx="9275445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61"/>
              </a:lnSpc>
            </a:pPr>
            <a:r>
              <a:rPr lang="en-US" sz="4634" b="1" spc="43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RAMY PRAWNE I POLITYCZNE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35291" y="1656922"/>
            <a:ext cx="9109710" cy="8371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Kompleksowe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strategie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prawne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ustrukturyzowane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podejście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wdrażania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zasad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zamkniętym.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Rządy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wprowadzać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nakazują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zakazują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stosowania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plastików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jednorazowego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użytku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wyznaczają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dotyczące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redukcji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Ramy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polityki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również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określać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długoterminowe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strategie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zarządzania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dostosowując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krajowe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globalnych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rozwoju.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przykład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Plan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Unii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Europejskiej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rzecz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zamkniętym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wyznacza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jasną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mapę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drogową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przejścia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zamkniętym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roku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2050,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zawierającą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konkretne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kamienie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milowe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państw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członkowskich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174308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Dwóch kolegów planuje wejście na pokład z karteczkami samoprzylepnymi"/>
          <p:cNvSpPr/>
          <p:nvPr/>
        </p:nvSpPr>
        <p:spPr>
          <a:xfrm>
            <a:off x="-1336126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035290" y="639228"/>
            <a:ext cx="8806821" cy="722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3"/>
              </a:lnSpc>
            </a:pPr>
            <a:r>
              <a:rPr lang="en-US" sz="4400" b="1" spc="46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WSPARCIE BADAŃ I ROZWOJU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60045" y="1943100"/>
            <a:ext cx="8957310" cy="7879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Finansowanie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wsparcie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badawczo-rozwojowych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(B+R)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kluczowe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rozwoju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technologii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zamkniętym. </a:t>
            </a: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Rządy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przyznawać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dotacje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zachęty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projekty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badawczo-rozwojowe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skupiające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procesach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przetwarzania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innowacyjnych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rozwiązaniach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Inwestując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badawczo-rozwojowe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rządy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postępu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technologicznego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umożliwia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przedsiębiorstwom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wdrażanie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bardziej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Współpraca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instytucjami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akademickimi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organizacjami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badawczymi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również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doprowadzić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przełomów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dzięki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zasady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zamkniętym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bardziej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wykonalne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opłacalne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60" y="1434240"/>
            <a:ext cx="15542266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01"/>
              </a:lnSpc>
            </a:pPr>
            <a:r>
              <a:rPr lang="en-US" sz="4334" b="1" spc="4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ZGODNOŚĆ Z CELAMI ZRÓWNOWAŻONEGO ROZWOJU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3" y="2842549"/>
            <a:ext cx="15542264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Cel nr 11 (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Zrównoważone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miasta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społeczności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):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inkluzywną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zrównoważoną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urbanizację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polityki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dostosowane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kontekstu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angażowanie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l"/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l"/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Cel nr 16 (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Pokój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,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sprawiedliwość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silne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instytucje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):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wzmacnia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instytucje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inkluzywne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procesy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decyzyjne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l"/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l"/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Cel nr 17 (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Partnerstwa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na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rzecz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celów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):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Zachęca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współpracy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między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interesariuszami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lokalnymi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regionalnymi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międzynarodowymi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osiągnięcia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rozwoju.</a:t>
            </a:r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4" tooltip="https://sdgs.un.org/goals/goal1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936971" y="770312"/>
            <a:ext cx="1585519" cy="1585520"/>
          </a:xfrm>
          <a:custGeom>
            <a:avLst/>
            <a:gdLst/>
            <a:ahLst/>
            <a:cxnLst/>
            <a:rect l="l" t="t" r="r" b="b"/>
            <a:pathLst>
              <a:path w="1585519" h="1585520">
                <a:moveTo>
                  <a:pt x="0" y="0"/>
                </a:moveTo>
                <a:lnTo>
                  <a:pt x="1585519" y="0"/>
                </a:lnTo>
                <a:lnTo>
                  <a:pt x="1585519" y="1585519"/>
                </a:lnTo>
                <a:lnTo>
                  <a:pt x="0" y="15855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60" y="1434240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ENTRECOMP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3" y="2842549"/>
            <a:ext cx="15542264" cy="275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 2.3 (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Mobilizacja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zasobów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angażowanie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wykorzystywanie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regionalnych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rozwoju.</a:t>
            </a:r>
          </a:p>
          <a:p>
            <a:pPr marL="0" lvl="0" indent="0" algn="l"/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l"/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 3.4 (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Współpraca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innymi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Współpraca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różnymi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interesariuszami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opracowywania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wdrażania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polityk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dostosowanych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danego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kontekstu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5084058" y="834513"/>
            <a:ext cx="2666358" cy="1482822"/>
          </a:xfrm>
          <a:custGeom>
            <a:avLst/>
            <a:gdLst/>
            <a:ahLst/>
            <a:cxnLst/>
            <a:rect l="l" t="t" r="r" b="b"/>
            <a:pathLst>
              <a:path w="2666358" h="1482822">
                <a:moveTo>
                  <a:pt x="0" y="0"/>
                </a:moveTo>
                <a:lnTo>
                  <a:pt x="2666358" y="0"/>
                </a:lnTo>
                <a:lnTo>
                  <a:pt x="2666358" y="1482822"/>
                </a:lnTo>
                <a:lnTo>
                  <a:pt x="0" y="1482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Dwa słodkie roboty"/>
          <p:cNvSpPr/>
          <p:nvPr/>
        </p:nvSpPr>
        <p:spPr>
          <a:xfrm>
            <a:off x="0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777305" y="627236"/>
            <a:ext cx="9982017" cy="11798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PROPONOWANE ĆWICZENIA PRAKTYCZNE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24425" y="2263470"/>
            <a:ext cx="9168176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Instrukcja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krok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po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kroku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dotycząca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ćwiczeń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praktycznych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Analiza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polityki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analiza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istniejącej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polityki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kraju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regionalizacji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Studium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przypadku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Zbadaj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udaną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regionalizacyjną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rozwój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Propozycja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polityki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propozycję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polityki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mającą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regionalizację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konkretnej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rozwoju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Twoim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własnym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kontekście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Prezentacja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Zaprezentuj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klasie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propozycję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polityki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zwracając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uwagę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kontekst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regionalny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zaangażowanie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stron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zainteresowanych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oczekiwane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rezultaty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4482" y="4653644"/>
            <a:ext cx="18292482" cy="3682344"/>
            <a:chOff x="0" y="0"/>
            <a:chExt cx="24389976" cy="49097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9969" cy="4909820"/>
            </a:xfrm>
            <a:custGeom>
              <a:avLst/>
              <a:gdLst/>
              <a:ahLst/>
              <a:cxnLst/>
              <a:rect l="l" t="t" r="r" b="b"/>
              <a:pathLst>
                <a:path w="24389969" h="4909820">
                  <a:moveTo>
                    <a:pt x="0" y="0"/>
                  </a:moveTo>
                  <a:lnTo>
                    <a:pt x="24389969" y="0"/>
                  </a:lnTo>
                  <a:lnTo>
                    <a:pt x="24389969" y="4909820"/>
                  </a:lnTo>
                  <a:lnTo>
                    <a:pt x="0" y="4909820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184011" y="8744308"/>
            <a:ext cx="4103989" cy="1019018"/>
            <a:chOff x="0" y="0"/>
            <a:chExt cx="5471986" cy="13586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72049" cy="1358646"/>
            </a:xfrm>
            <a:custGeom>
              <a:avLst/>
              <a:gdLst/>
              <a:ahLst/>
              <a:cxnLst/>
              <a:rect l="l" t="t" r="r" b="b"/>
              <a:pathLst>
                <a:path w="5472049" h="1358646">
                  <a:moveTo>
                    <a:pt x="0" y="0"/>
                  </a:moveTo>
                  <a:lnTo>
                    <a:pt x="5472049" y="0"/>
                  </a:lnTo>
                  <a:lnTo>
                    <a:pt x="5472049" y="1358646"/>
                  </a:lnTo>
                  <a:lnTo>
                    <a:pt x="0" y="1358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Freeform 7"/>
          <p:cNvSpPr/>
          <p:nvPr/>
        </p:nvSpPr>
        <p:spPr>
          <a:xfrm>
            <a:off x="14742036" y="8915905"/>
            <a:ext cx="2987939" cy="686138"/>
          </a:xfrm>
          <a:custGeom>
            <a:avLst/>
            <a:gdLst/>
            <a:ahLst/>
            <a:cxnLst/>
            <a:rect l="l" t="t" r="r" b="b"/>
            <a:pathLst>
              <a:path w="2987939" h="686138">
                <a:moveTo>
                  <a:pt x="0" y="0"/>
                </a:moveTo>
                <a:lnTo>
                  <a:pt x="2987940" y="0"/>
                </a:lnTo>
                <a:lnTo>
                  <a:pt x="2987940" y="686138"/>
                </a:lnTo>
                <a:lnTo>
                  <a:pt x="0" y="686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0" y="20684"/>
            <a:ext cx="9144000" cy="4632960"/>
          </a:xfrm>
          <a:custGeom>
            <a:avLst/>
            <a:gdLst/>
            <a:ahLst/>
            <a:cxnLst/>
            <a:rect l="l" t="t" r="r" b="b"/>
            <a:pathLst>
              <a:path w="9144000" h="4632960">
                <a:moveTo>
                  <a:pt x="0" y="0"/>
                </a:moveTo>
                <a:lnTo>
                  <a:pt x="9144000" y="0"/>
                </a:lnTo>
                <a:lnTo>
                  <a:pt x="9144000" y="4632960"/>
                </a:lnTo>
                <a:lnTo>
                  <a:pt x="0" y="4632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75" b="-57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4588150" y="391885"/>
            <a:ext cx="3789301" cy="8116596"/>
          </a:xfrm>
          <a:custGeom>
            <a:avLst/>
            <a:gdLst/>
            <a:ahLst/>
            <a:cxnLst/>
            <a:rect l="l" t="t" r="r" b="b"/>
            <a:pathLst>
              <a:path w="3789301" h="8116596">
                <a:moveTo>
                  <a:pt x="0" y="0"/>
                </a:moveTo>
                <a:lnTo>
                  <a:pt x="3789302" y="0"/>
                </a:lnTo>
                <a:lnTo>
                  <a:pt x="3789302" y="8116596"/>
                </a:lnTo>
                <a:lnTo>
                  <a:pt x="0" y="81165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370626" y="5610498"/>
            <a:ext cx="9336168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00"/>
              </a:lnSpc>
            </a:pPr>
            <a:r>
              <a:rPr lang="pl-PL" sz="4500" spc="42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Zostań z nami</a:t>
            </a:r>
            <a:endParaRPr lang="en-US" sz="4500" spc="42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565623" y="6817104"/>
            <a:ext cx="597763" cy="597763"/>
          </a:xfrm>
          <a:custGeom>
            <a:avLst/>
            <a:gdLst/>
            <a:ahLst/>
            <a:cxnLst/>
            <a:rect l="l" t="t" r="r" b="b"/>
            <a:pathLst>
              <a:path w="597763" h="597763">
                <a:moveTo>
                  <a:pt x="0" y="0"/>
                </a:moveTo>
                <a:lnTo>
                  <a:pt x="597763" y="0"/>
                </a:lnTo>
                <a:lnTo>
                  <a:pt x="597763" y="597763"/>
                </a:lnTo>
                <a:lnTo>
                  <a:pt x="0" y="5977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2091140" y="6817104"/>
            <a:ext cx="597763" cy="597763"/>
          </a:xfrm>
          <a:custGeom>
            <a:avLst/>
            <a:gdLst/>
            <a:ahLst/>
            <a:cxnLst/>
            <a:rect l="l" t="t" r="r" b="b"/>
            <a:pathLst>
              <a:path w="597763" h="597763">
                <a:moveTo>
                  <a:pt x="0" y="0"/>
                </a:moveTo>
                <a:lnTo>
                  <a:pt x="597763" y="0"/>
                </a:lnTo>
                <a:lnTo>
                  <a:pt x="597763" y="597763"/>
                </a:lnTo>
                <a:lnTo>
                  <a:pt x="0" y="597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4302422" y="6817104"/>
            <a:ext cx="597763" cy="597763"/>
          </a:xfrm>
          <a:custGeom>
            <a:avLst/>
            <a:gdLst/>
            <a:ahLst/>
            <a:cxnLst/>
            <a:rect l="l" t="t" r="r" b="b"/>
            <a:pathLst>
              <a:path w="597763" h="597763">
                <a:moveTo>
                  <a:pt x="0" y="0"/>
                </a:moveTo>
                <a:lnTo>
                  <a:pt x="597763" y="0"/>
                </a:lnTo>
                <a:lnTo>
                  <a:pt x="597763" y="597763"/>
                </a:lnTo>
                <a:lnTo>
                  <a:pt x="0" y="5977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1354342" y="6817104"/>
            <a:ext cx="597763" cy="598205"/>
          </a:xfrm>
          <a:custGeom>
            <a:avLst/>
            <a:gdLst/>
            <a:ahLst/>
            <a:cxnLst/>
            <a:rect l="l" t="t" r="r" b="b"/>
            <a:pathLst>
              <a:path w="597763" h="598205">
                <a:moveTo>
                  <a:pt x="0" y="0"/>
                </a:moveTo>
                <a:lnTo>
                  <a:pt x="597763" y="0"/>
                </a:lnTo>
                <a:lnTo>
                  <a:pt x="597763" y="598205"/>
                </a:lnTo>
                <a:lnTo>
                  <a:pt x="0" y="5982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/>
          <p:nvPr/>
        </p:nvGrpSpPr>
        <p:grpSpPr>
          <a:xfrm>
            <a:off x="2828382" y="6817104"/>
            <a:ext cx="597763" cy="597763"/>
            <a:chOff x="0" y="0"/>
            <a:chExt cx="797017" cy="79701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97052" cy="797052"/>
            </a:xfrm>
            <a:custGeom>
              <a:avLst/>
              <a:gdLst/>
              <a:ahLst/>
              <a:cxnLst/>
              <a:rect l="l" t="t" r="r" b="b"/>
              <a:pathLst>
                <a:path w="797052" h="797052">
                  <a:moveTo>
                    <a:pt x="797052" y="398526"/>
                  </a:moveTo>
                  <a:cubicBezTo>
                    <a:pt x="797052" y="618617"/>
                    <a:pt x="618617" y="797052"/>
                    <a:pt x="398526" y="797052"/>
                  </a:cubicBezTo>
                  <a:cubicBezTo>
                    <a:pt x="178435" y="797052"/>
                    <a:pt x="0" y="618617"/>
                    <a:pt x="0" y="398526"/>
                  </a:cubicBezTo>
                  <a:cubicBezTo>
                    <a:pt x="0" y="178435"/>
                    <a:pt x="178435" y="0"/>
                    <a:pt x="398526" y="0"/>
                  </a:cubicBezTo>
                  <a:cubicBezTo>
                    <a:pt x="618617" y="0"/>
                    <a:pt x="797052" y="178435"/>
                    <a:pt x="797052" y="398526"/>
                  </a:cubicBezTo>
                  <a:close/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Freeform 17" descr="Świat z wypełnieniem stałym"/>
          <p:cNvSpPr/>
          <p:nvPr/>
        </p:nvSpPr>
        <p:spPr>
          <a:xfrm>
            <a:off x="2865187" y="6853909"/>
            <a:ext cx="524155" cy="524155"/>
          </a:xfrm>
          <a:custGeom>
            <a:avLst/>
            <a:gdLst/>
            <a:ahLst/>
            <a:cxnLst/>
            <a:rect l="l" t="t" r="r" b="b"/>
            <a:pathLst>
              <a:path w="524155" h="524155">
                <a:moveTo>
                  <a:pt x="0" y="0"/>
                </a:moveTo>
                <a:lnTo>
                  <a:pt x="524155" y="0"/>
                </a:lnTo>
                <a:lnTo>
                  <a:pt x="524155" y="524155"/>
                </a:lnTo>
                <a:lnTo>
                  <a:pt x="0" y="5241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50428" y="668630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19947" y="1098822"/>
            <a:ext cx="11572053" cy="1637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pl-PL" sz="48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CELE ZRÓWNOWAŻONEGO ROZWOJU </a:t>
            </a:r>
            <a:r>
              <a:rPr lang="en-US" sz="48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 ENTRECOMP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7176" y="2833024"/>
            <a:ext cx="15873648" cy="698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5"/>
              </a:lnSpc>
            </a:pP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Cel nr 9 (Przemysł,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innowacyjność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infrastruktura):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promuje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zrównoważoną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industrializację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zachęca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innowacji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</a:p>
          <a:p>
            <a:pPr marL="0" lvl="0" indent="0" algn="l">
              <a:lnSpc>
                <a:spcPts val="3915"/>
              </a:lnSpc>
            </a:pPr>
            <a:endParaRPr lang="en-US" sz="32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3" tooltip="https://sdgs.un.org/goals/goal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3915"/>
              </a:lnSpc>
            </a:pP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Cel 12 (Odpowiedzialna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konsumpcja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produkcja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promuje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wzorce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produkcji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konsumpcji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 tooltip="https://sdgs.un.org/goals/goal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</a:p>
          <a:p>
            <a:pPr marL="0" lvl="0" indent="0" algn="l">
              <a:lnSpc>
                <a:spcPts val="3915"/>
              </a:lnSpc>
            </a:pPr>
            <a:endParaRPr lang="en-US" sz="32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4" tooltip="https://sdgs.un.org/goals/goal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>
              <a:lnSpc>
                <a:spcPts val="3915"/>
              </a:lnSpc>
            </a:pP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Cel 13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Działania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rzecz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klimatu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Zmniejszenie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emisji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gazów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cieplarnianych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zwiększenie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odporności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zmiany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klimatu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l">
              <a:lnSpc>
                <a:spcPts val="3915"/>
              </a:lnSpc>
            </a:pPr>
            <a:endParaRPr lang="en-US" sz="32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l">
              <a:lnSpc>
                <a:spcPts val="3915"/>
              </a:lnSpc>
            </a:pP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 1.2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Kreatywność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Zachęca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innowacyjnego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podejścia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ograniczania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odpadów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l">
              <a:lnSpc>
                <a:spcPts val="3915"/>
              </a:lnSpc>
            </a:pPr>
            <a:endParaRPr lang="en-US" sz="32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l">
              <a:lnSpc>
                <a:spcPts val="3915"/>
              </a:lnSpc>
            </a:pP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 3.1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Motywuje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osoby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proaktywnych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kroków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zakresie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wdrażania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obiegu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zamkniętym.</a:t>
            </a: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5" tooltip="https://sdgs.un.org/goals/goal1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314100" y="755010"/>
            <a:ext cx="1585520" cy="1585520"/>
          </a:xfrm>
          <a:custGeom>
            <a:avLst/>
            <a:gdLst/>
            <a:ahLst/>
            <a:cxnLst/>
            <a:rect l="l" t="t" r="r" b="b"/>
            <a:pathLst>
              <a:path w="1585520" h="1585520">
                <a:moveTo>
                  <a:pt x="0" y="0"/>
                </a:moveTo>
                <a:lnTo>
                  <a:pt x="1585520" y="0"/>
                </a:lnTo>
                <a:lnTo>
                  <a:pt x="1585520" y="1585520"/>
                </a:lnTo>
                <a:lnTo>
                  <a:pt x="0" y="1585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2439715" y="734590"/>
            <a:ext cx="2666358" cy="1482822"/>
          </a:xfrm>
          <a:custGeom>
            <a:avLst/>
            <a:gdLst/>
            <a:ahLst/>
            <a:cxnLst/>
            <a:rect l="l" t="t" r="r" b="b"/>
            <a:pathLst>
              <a:path w="2666358" h="1482822">
                <a:moveTo>
                  <a:pt x="0" y="0"/>
                </a:moveTo>
                <a:lnTo>
                  <a:pt x="2666358" y="0"/>
                </a:lnTo>
                <a:lnTo>
                  <a:pt x="2666358" y="1482822"/>
                </a:lnTo>
                <a:lnTo>
                  <a:pt x="0" y="14828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Dwa słodkie roboty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1159322"/>
            <a:ext cx="9982017" cy="11798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PROPONOWANE ĆWICZENIA PRAKTYCZNE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43026" y="2791641"/>
            <a:ext cx="7226625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Projektowanie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produktów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obiegu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zamkniętym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Zaprojektowanie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uwzględniającego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zasady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obiegu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zamkniętym.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Instrukcje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zespołach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aby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stworzyć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koncepcję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jest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trwała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naprawy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recyklingu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Opisz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cykl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życia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przedstaw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plan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rozwoju.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Przykład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Zaprojektuj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smartfon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użytkownicy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będą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mogli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łatwo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wymieniać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ulepszać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części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wydłużając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samym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żywotność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zmniejszając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ilość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elektronicznych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1330772"/>
            <a:ext cx="9982017" cy="819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DALSZE ZASOBY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56522" y="3389740"/>
            <a:ext cx="7226625" cy="2544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Czas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gospodarkę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o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obiegu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zamkniętym 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–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Fundacja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Ellen MacArthur</a:t>
            </a:r>
          </a:p>
          <a:p>
            <a:pPr marL="0" lvl="0" indent="0" algn="l"/>
            <a:endParaRPr lang="en-US" sz="32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3" tooltip="https://www.ellenmacarthurfoundation.org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Gospodarka o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obiegu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zamkniętym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definicja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znaczenie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korzyści</a:t>
            </a:r>
            <a:endParaRPr lang="en-US" sz="32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4" tooltip="https://www.europarl.europa.eu/topics/en/article/20151201STO05603/circular-economy-definition-importance-and-benefi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5636</Words>
  <Application>Microsoft Office PowerPoint</Application>
  <PresentationFormat>Niestandardowy</PresentationFormat>
  <Paragraphs>460</Paragraphs>
  <Slides>66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66</vt:i4>
      </vt:variant>
    </vt:vector>
  </HeadingPairs>
  <TitlesOfParts>
    <vt:vector size="71" baseType="lpstr">
      <vt:lpstr>Calibri</vt:lpstr>
      <vt:lpstr>Open Sans</vt:lpstr>
      <vt:lpstr>Open Sans Bold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4 Circular Economy and Resource Efficiency (Fairpreneurs) FINAL .pptx</dc:title>
  <cp:lastModifiedBy>Beniamin Zawilla</cp:lastModifiedBy>
  <cp:revision>11</cp:revision>
  <dcterms:created xsi:type="dcterms:W3CDTF">2006-08-16T00:00:00Z</dcterms:created>
  <dcterms:modified xsi:type="dcterms:W3CDTF">2025-03-19T10:31:12Z</dcterms:modified>
  <dc:identifier>DAGbhKzOxH8</dc:identifier>
</cp:coreProperties>
</file>